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57" r:id="rId13"/>
    <p:sldId id="261" r:id="rId14"/>
    <p:sldId id="262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917" y="5084763"/>
            <a:ext cx="9218083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9667" y="6021389"/>
            <a:ext cx="9218084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s-ES"/>
              <a:t>Haga clic para modificar el estilo de subtítulo del patrón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1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401051" y="836614"/>
            <a:ext cx="2495549" cy="46815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2285" y="836614"/>
            <a:ext cx="7285567" cy="46815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3423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12285" y="1341438"/>
            <a:ext cx="4889500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04984" y="1341438"/>
            <a:ext cx="4891616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4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86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6681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959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836613"/>
            <a:ext cx="93133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341438"/>
            <a:ext cx="998431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34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AD780-BBDA-4F69-ADA2-6B554C332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366" y="814766"/>
            <a:ext cx="10023660" cy="1928433"/>
          </a:xfrm>
        </p:spPr>
        <p:txBody>
          <a:bodyPr/>
          <a:lstStyle/>
          <a:p>
            <a:r>
              <a:rPr lang="es-ES" sz="6000" i="1" u="sng" dirty="0">
                <a:latin typeface="Arial Black" panose="020B0A04020102020204" pitchFamily="34" charset="0"/>
              </a:rPr>
              <a:t>PROCESUAL HITO 4</a:t>
            </a:r>
            <a:endParaRPr lang="es-BO" sz="6000" i="1" u="sng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8709D-D5A6-4723-A0FA-2F67FFDB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56" y="4596194"/>
            <a:ext cx="9218084" cy="1818402"/>
          </a:xfrm>
        </p:spPr>
        <p:txBody>
          <a:bodyPr/>
          <a:lstStyle/>
          <a:p>
            <a:r>
              <a:rPr lang="es-ES" dirty="0" err="1">
                <a:latin typeface="Arial Black" panose="020B0A04020102020204" pitchFamily="34" charset="0"/>
              </a:rPr>
              <a:t>Josias</a:t>
            </a:r>
            <a:r>
              <a:rPr lang="es-ES" dirty="0">
                <a:latin typeface="Arial Black" panose="020B0A04020102020204" pitchFamily="34" charset="0"/>
              </a:rPr>
              <a:t> Jonathan </a:t>
            </a:r>
            <a:r>
              <a:rPr lang="es-ES" dirty="0" err="1">
                <a:latin typeface="Arial Black" panose="020B0A04020102020204" pitchFamily="34" charset="0"/>
              </a:rPr>
              <a:t>Leon</a:t>
            </a:r>
            <a:r>
              <a:rPr lang="es-ES" dirty="0">
                <a:latin typeface="Arial Black" panose="020B0A04020102020204" pitchFamily="34" charset="0"/>
              </a:rPr>
              <a:t> Luis</a:t>
            </a:r>
          </a:p>
          <a:p>
            <a:endParaRPr lang="es-ES" dirty="0">
              <a:latin typeface="Arial Black" panose="020B0A04020102020204" pitchFamily="34" charset="0"/>
            </a:endParaRPr>
          </a:p>
          <a:p>
            <a:r>
              <a:rPr lang="es-ES" dirty="0">
                <a:latin typeface="Arial Black" panose="020B0A04020102020204" pitchFamily="34" charset="0"/>
              </a:rPr>
              <a:t>Estructura De Datos</a:t>
            </a:r>
            <a:endParaRPr lang="es-B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5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10. A través de un gráfico, muestre los métodos mínimos que debería de tener una COLA.</a:t>
            </a:r>
            <a:endParaRPr lang="es-BO" dirty="0">
              <a:solidFill>
                <a:srgbClr val="FFFF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B1B432-93AA-4D9E-8663-BA2AF617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3621" y="2643651"/>
            <a:ext cx="3260873" cy="3212259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1C3634-A395-40BF-9F66-05F3AB25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7049" y="2184592"/>
            <a:ext cx="3340337" cy="41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10. A través de un gráfico, muestre los métodos mínimos que debería de tener una COLA.</a:t>
            </a:r>
            <a:endParaRPr lang="es-BO" dirty="0">
              <a:solidFill>
                <a:srgbClr val="FFFF00"/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B1B432-93AA-4D9E-8663-BA2AF617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6136" y="2197168"/>
            <a:ext cx="2244817" cy="4230992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1C3634-A395-40BF-9F66-05F3AB25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0726" y="2025101"/>
            <a:ext cx="2862065" cy="4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0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23" y="249384"/>
            <a:ext cx="9313333" cy="1319358"/>
          </a:xfrm>
        </p:spPr>
        <p:txBody>
          <a:bodyPr/>
          <a:lstStyle/>
          <a:p>
            <a:r>
              <a:rPr lang="es-ES" dirty="0"/>
              <a:t>11. . Crear las clases necesarias para la COLA DE CLIENTES.</a:t>
            </a:r>
            <a:endParaRPr lang="es-BO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BF31937A-0692-407C-AA6F-A17C172E2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945" y="2836359"/>
            <a:ext cx="8536380" cy="2641652"/>
          </a:xfrm>
        </p:spPr>
      </p:pic>
    </p:spTree>
    <p:extLst>
      <p:ext uri="{BB962C8B-B14F-4D97-AF65-F5344CB8AC3E}">
        <p14:creationId xmlns:p14="http://schemas.microsoft.com/office/powerpoint/2010/main" val="299268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9" y="383608"/>
            <a:ext cx="9313333" cy="1185134"/>
          </a:xfrm>
        </p:spPr>
        <p:txBody>
          <a:bodyPr/>
          <a:lstStyle/>
          <a:p>
            <a:r>
              <a:rPr lang="es-ES" dirty="0"/>
              <a:t>12.Inicializar la cola de clientes. 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904AE4-17DD-4D11-8918-670A2A40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4956" y="1673910"/>
            <a:ext cx="6983267" cy="4882392"/>
          </a:xfrm>
        </p:spPr>
      </p:pic>
    </p:spTree>
    <p:extLst>
      <p:ext uri="{BB962C8B-B14F-4D97-AF65-F5344CB8AC3E}">
        <p14:creationId xmlns:p14="http://schemas.microsoft.com/office/powerpoint/2010/main" val="74912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67" y="293309"/>
            <a:ext cx="8399496" cy="1042521"/>
          </a:xfrm>
        </p:spPr>
        <p:txBody>
          <a:bodyPr/>
          <a:lstStyle/>
          <a:p>
            <a:r>
              <a:rPr lang="es-ES" dirty="0"/>
              <a:t>13.Promoción para usuarios de Bolivia. 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904AE4-17DD-4D11-8918-670A2A40B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0119" y="1682299"/>
            <a:ext cx="6177382" cy="488239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3A7610-886F-4396-959D-9419F7AEC44E}"/>
              </a:ext>
            </a:extLst>
          </p:cNvPr>
          <p:cNvSpPr txBox="1"/>
          <p:nvPr/>
        </p:nvSpPr>
        <p:spPr>
          <a:xfrm>
            <a:off x="7637501" y="3200165"/>
            <a:ext cx="3013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Adolf es el único que era de Bolivia y de tipo GOLD, ahora es VIP</a:t>
            </a:r>
            <a:endParaRPr lang="es-BO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728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D2BC-AC24-45BA-8C33-0DF0F231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18" y="75501"/>
            <a:ext cx="9313333" cy="1428415"/>
          </a:xfrm>
        </p:spPr>
        <p:txBody>
          <a:bodyPr/>
          <a:lstStyle/>
          <a:p>
            <a:r>
              <a:rPr lang="es-ES" dirty="0"/>
              <a:t>14.Moviendo clientes en la cola. 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79864-B2E7-4095-99E7-D12CC5C2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764" y="1770077"/>
            <a:ext cx="3799513" cy="41767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Josef es el único mayor a 60 años, y fue movido al inicio de la cola.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B15168-E249-4EE5-9487-AD4CB594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818" y="1984471"/>
            <a:ext cx="5638531" cy="44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D2BC-AC24-45BA-8C33-0DF0F231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44" y="341662"/>
            <a:ext cx="9313333" cy="1428415"/>
          </a:xfrm>
        </p:spPr>
        <p:txBody>
          <a:bodyPr/>
          <a:lstStyle/>
          <a:p>
            <a:r>
              <a:rPr lang="es-BO" dirty="0"/>
              <a:t>15.Moviendo clientes entre 2 colas.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79864-B2E7-4095-99E7-D12CC5C2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165" y="1753299"/>
            <a:ext cx="3799513" cy="417671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Saul de cola A fue movido a la cola B</a:t>
            </a: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B15168-E249-4EE5-9487-AD4CB594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19" y="2241231"/>
            <a:ext cx="4379928" cy="39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445193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1. ¿A que se refiere cuando se habla de ESTRUCTURA DE DATOS?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682569"/>
            <a:ext cx="8592093" cy="3917659"/>
          </a:xfrm>
        </p:spPr>
        <p:txBody>
          <a:bodyPr/>
          <a:lstStyle/>
          <a:p>
            <a:pPr marL="0" indent="0" algn="ctr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En el ámbito de la informática, las estructuras de datos </a:t>
            </a:r>
            <a:r>
              <a:rPr lang="es-ES" b="1" i="0" dirty="0">
                <a:effectLst/>
                <a:latin typeface="arial" panose="020B0604020202020204" pitchFamily="34" charset="0"/>
              </a:rPr>
              <a:t>son aquellas que nos permiten, como desarrolladores, organizar la información de manera eficiente, y en definitiva diseñar la solución correcta para un determinado problema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1875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445193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2. ¿Qué significa FIFO?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682569"/>
            <a:ext cx="8592093" cy="3917659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FIFO: </a:t>
            </a:r>
            <a:r>
              <a:rPr lang="es-ES" b="1" i="0" dirty="0">
                <a:effectLst/>
                <a:latin typeface="arial" panose="020B0604020202020204" pitchFamily="34" charset="0"/>
              </a:rPr>
              <a:t>Primero En Entrar, Primero en Salir</a:t>
            </a:r>
            <a:endParaRPr lang="es-E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Del inglés: "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b="0" i="0" dirty="0">
                <a:effectLst/>
                <a:latin typeface="arial" panose="020B0604020202020204" pitchFamily="34" charset="0"/>
              </a:rPr>
              <a:t> In,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b="0" i="0" dirty="0"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Out</a:t>
            </a:r>
            <a:r>
              <a:rPr lang="es-ES" b="0" i="0" dirty="0">
                <a:effectLst/>
                <a:latin typeface="arial" panose="020B0604020202020204" pitchFamily="34" charset="0"/>
              </a:rPr>
              <a:t>" La definición del FIFO es simple: el lote de stock que primera entra, es el que primero sale. Es el método más utilizado para los productos perecederos como los alimentos, que tienen fecha de caducidad.</a:t>
            </a:r>
            <a:endParaRPr lang="es-BO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4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3. ¿Muestra la diferencia entre LIFO y FIFO?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El 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el</a:t>
            </a:r>
            <a:r>
              <a:rPr lang="es-ES" b="1" i="0" dirty="0">
                <a:effectLst/>
                <a:latin typeface="arial" panose="020B0604020202020204" pitchFamily="34" charset="0"/>
              </a:rPr>
              <a:t> método FIFO las primeras mercancías en entrar serán las primeras en salir, mientras que en el método LIFO, las ultimas mercancías en entrar serán las primeras en salir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2970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4. ¿Qué es una COLA?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Una cola es una </a:t>
            </a:r>
            <a:r>
              <a:rPr lang="es-ES" b="1" i="0" dirty="0">
                <a:effectLst/>
                <a:latin typeface="arial" panose="020B0604020202020204" pitchFamily="34" charset="0"/>
              </a:rPr>
              <a:t>estructura de datos que almacena elementos en una lista y permite acceder a los datos por uno de los dos extremos de la lista</a:t>
            </a:r>
            <a:r>
              <a:rPr lang="es-ES" b="0" i="0" dirty="0">
                <a:effectLst/>
                <a:latin typeface="arial" panose="020B0604020202020204" pitchFamily="34" charset="0"/>
              </a:rPr>
              <a:t>. Un elemento se inserta en la cola (parte final) de la lista y se suprime o elimina por la frente (parte inicial, cabeza) de la lista.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872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5. ¿Qué es QUEUE en JAVA, una QUEUE será lo mismo que una COLA?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Una Cola o </a:t>
            </a:r>
            <a:r>
              <a:rPr lang="es-ES" b="0" i="0" dirty="0" err="1">
                <a:effectLst/>
                <a:latin typeface="arial" panose="020B0604020202020204" pitchFamily="34" charset="0"/>
              </a:rPr>
              <a:t>Queue</a:t>
            </a:r>
            <a:r>
              <a:rPr lang="es-ES" b="0" i="0" dirty="0">
                <a:effectLst/>
                <a:latin typeface="arial" panose="020B0604020202020204" pitchFamily="34" charset="0"/>
              </a:rPr>
              <a:t> es una </a:t>
            </a:r>
            <a:r>
              <a:rPr lang="es-ES" b="1" i="0" dirty="0">
                <a:effectLst/>
                <a:latin typeface="arial" panose="020B0604020202020204" pitchFamily="34" charset="0"/>
              </a:rPr>
              <a:t>estructura de datos que sigue la Filosofía FIFO del ingles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b="1" i="0" dirty="0">
                <a:effectLst/>
                <a:latin typeface="arial" panose="020B0604020202020204" pitchFamily="34" charset="0"/>
              </a:rPr>
              <a:t> In –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First</a:t>
            </a:r>
            <a:r>
              <a:rPr lang="es-ES" b="1" i="0" dirty="0">
                <a:effectLst/>
                <a:latin typeface="arial" panose="020B0604020202020204" pitchFamily="34" charset="0"/>
              </a:rPr>
              <a:t> </a:t>
            </a:r>
            <a:r>
              <a:rPr lang="es-ES" b="1" i="0" dirty="0" err="1">
                <a:effectLst/>
                <a:latin typeface="arial" panose="020B0604020202020204" pitchFamily="34" charset="0"/>
              </a:rPr>
              <a:t>Out</a:t>
            </a:r>
            <a:r>
              <a:rPr lang="es-ES" b="1" i="0" dirty="0">
                <a:effectLst/>
                <a:latin typeface="arial" panose="020B0604020202020204" pitchFamily="34" charset="0"/>
              </a:rPr>
              <a:t> que en español seria “Primero en entrar primero en salir”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s-ES" b="0" i="0" dirty="0" err="1">
                <a:effectLst/>
                <a:latin typeface="arial" panose="020B0604020202020204" pitchFamily="34" charset="0"/>
              </a:rPr>
              <a:t>Queue</a:t>
            </a:r>
            <a:r>
              <a:rPr lang="es-ES" b="0" i="0" dirty="0">
                <a:effectLst/>
                <a:latin typeface="arial" panose="020B0604020202020204" pitchFamily="34" charset="0"/>
              </a:rPr>
              <a:t> es lo mismo que Cola.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2073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95" y="274296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6. ¿Qué es INI o REAR en una COLA?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1535184"/>
          </a:xfrm>
        </p:spPr>
        <p:txBody>
          <a:bodyPr/>
          <a:lstStyle/>
          <a:p>
            <a:pPr marL="0" indent="0" algn="l">
              <a:buNone/>
            </a:pPr>
            <a:r>
              <a:rPr lang="es-ES" dirty="0"/>
              <a:t>Un </a:t>
            </a:r>
            <a:r>
              <a:rPr lang="es-ES" dirty="0" err="1"/>
              <a:t>ini</a:t>
            </a:r>
            <a:r>
              <a:rPr lang="es-ES" dirty="0"/>
              <a:t> es una variable utilizada para saber la posición real del primer elemento.</a:t>
            </a:r>
            <a:endParaRPr lang="es-ES" b="0" i="0" dirty="0">
              <a:effectLst/>
              <a:latin typeface="Space Grotesk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870244-BF01-4D69-A9DE-4B0A34CABFE8}"/>
              </a:ext>
            </a:extLst>
          </p:cNvPr>
          <p:cNvSpPr txBox="1">
            <a:spLocks/>
          </p:cNvSpPr>
          <p:nvPr/>
        </p:nvSpPr>
        <p:spPr bwMode="auto">
          <a:xfrm>
            <a:off x="484795" y="2929666"/>
            <a:ext cx="9019932" cy="17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dirty="0">
                <a:solidFill>
                  <a:srgbClr val="FFFF00"/>
                </a:solidFill>
              </a:rPr>
              <a:t>7. ¿Qué es FIN o FRONT en una COLA? </a:t>
            </a:r>
            <a:endParaRPr lang="es-BO" kern="0" dirty="0">
              <a:solidFill>
                <a:srgbClr val="FFFF00"/>
              </a:solidFill>
            </a:endParaRP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A292AC9E-13C5-4695-9064-98FF83911468}"/>
              </a:ext>
            </a:extLst>
          </p:cNvPr>
          <p:cNvSpPr txBox="1">
            <a:spLocks/>
          </p:cNvSpPr>
          <p:nvPr/>
        </p:nvSpPr>
        <p:spPr bwMode="auto">
          <a:xfrm>
            <a:off x="484795" y="4170727"/>
            <a:ext cx="8592093" cy="153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es-ES" b="0" i="0" dirty="0">
                <a:effectLst/>
                <a:latin typeface="Space Grotesk"/>
              </a:rPr>
              <a:t>Un FIN es la variable que </a:t>
            </a:r>
            <a:r>
              <a:rPr lang="es-ES" dirty="0">
                <a:latin typeface="Space Grotesk"/>
              </a:rPr>
              <a:t>marca la siguiente posición en entrar a la cola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371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8. ¿A que se refiere los métodos </a:t>
            </a:r>
            <a:r>
              <a:rPr lang="es-ES" dirty="0" err="1">
                <a:solidFill>
                  <a:srgbClr val="FFFF00"/>
                </a:solidFill>
              </a:rPr>
              <a:t>esVacia</a:t>
            </a:r>
            <a:r>
              <a:rPr lang="es-ES" dirty="0">
                <a:solidFill>
                  <a:srgbClr val="FFFF00"/>
                </a:solidFill>
              </a:rPr>
              <a:t>() y </a:t>
            </a:r>
            <a:r>
              <a:rPr lang="es-ES" dirty="0" err="1">
                <a:solidFill>
                  <a:srgbClr val="FFFF00"/>
                </a:solidFill>
              </a:rPr>
              <a:t>esLLena</a:t>
            </a:r>
            <a:r>
              <a:rPr lang="es-ES" dirty="0">
                <a:solidFill>
                  <a:srgbClr val="FFFF00"/>
                </a:solidFill>
              </a:rPr>
              <a:t>() en una COLA?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Space Grotesk"/>
              </a:rPr>
              <a:t>El método </a:t>
            </a:r>
            <a:r>
              <a:rPr lang="es-ES" b="0" i="0" dirty="0" err="1">
                <a:effectLst/>
                <a:latin typeface="Space Grotesk"/>
              </a:rPr>
              <a:t>esVacia</a:t>
            </a:r>
            <a:r>
              <a:rPr lang="es-ES" b="0" i="0" dirty="0">
                <a:effectLst/>
                <a:latin typeface="Space Grotesk"/>
              </a:rPr>
              <a:t>() es cuando la cola no contiene elementos almacenados, de forma que para realizar cambios, primero habrá que almacenar información en la cola.</a:t>
            </a:r>
          </a:p>
          <a:p>
            <a:pPr marL="0" indent="0" algn="l">
              <a:buNone/>
            </a:pPr>
            <a:endParaRPr lang="es-ES" dirty="0">
              <a:latin typeface="Space Grotesk"/>
            </a:endParaRPr>
          </a:p>
          <a:p>
            <a:pPr marL="0" indent="0" algn="l">
              <a:buNone/>
            </a:pPr>
            <a:r>
              <a:rPr lang="es-ES" b="0" i="0" dirty="0">
                <a:effectLst/>
                <a:latin typeface="Space Grotesk"/>
              </a:rPr>
              <a:t>El método </a:t>
            </a:r>
            <a:r>
              <a:rPr lang="es-ES" b="0" i="0" dirty="0" err="1">
                <a:effectLst/>
                <a:latin typeface="Space Grotesk"/>
              </a:rPr>
              <a:t>esLlena</a:t>
            </a:r>
            <a:r>
              <a:rPr lang="es-ES" b="0" i="0" dirty="0">
                <a:effectLst/>
                <a:latin typeface="Space Grotesk"/>
              </a:rPr>
              <a:t>()  es cuando </a:t>
            </a:r>
            <a:r>
              <a:rPr lang="es-ES" b="1" i="0" dirty="0">
                <a:effectLst/>
                <a:latin typeface="Space Grotesk"/>
              </a:rPr>
              <a:t>FIN</a:t>
            </a:r>
            <a:r>
              <a:rPr lang="es-ES" b="0" i="0" dirty="0">
                <a:effectLst/>
                <a:latin typeface="Space Grotesk"/>
              </a:rPr>
              <a:t> </a:t>
            </a:r>
            <a:r>
              <a:rPr lang="es-ES" dirty="0">
                <a:latin typeface="Space Grotesk"/>
              </a:rPr>
              <a:t>es igual a </a:t>
            </a:r>
            <a:r>
              <a:rPr lang="es-ES" b="1" dirty="0">
                <a:latin typeface="Space Grotesk"/>
              </a:rPr>
              <a:t>INI</a:t>
            </a:r>
            <a:r>
              <a:rPr lang="es-ES" dirty="0">
                <a:latin typeface="Space Grotesk"/>
              </a:rPr>
              <a:t>, </a:t>
            </a:r>
            <a:r>
              <a:rPr lang="es-ES" b="0" i="0" dirty="0">
                <a:effectLst/>
                <a:latin typeface="Space Grotesk"/>
              </a:rPr>
              <a:t>impidiendo poder seguir llenando la cola.</a:t>
            </a:r>
          </a:p>
        </p:txBody>
      </p:sp>
    </p:spTree>
    <p:extLst>
      <p:ext uri="{BB962C8B-B14F-4D97-AF65-F5344CB8AC3E}">
        <p14:creationId xmlns:p14="http://schemas.microsoft.com/office/powerpoint/2010/main" val="16825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37278-B0E9-4A3B-9BD4-AE96935F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93" y="257772"/>
            <a:ext cx="8718278" cy="1755586"/>
          </a:xfrm>
        </p:spPr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9. ¿Qué son los métodos estáticos en JAVA? </a:t>
            </a:r>
            <a:endParaRPr lang="es-BO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C8D6-DE9D-44E0-B2DB-60140DD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95" y="2013359"/>
            <a:ext cx="8592093" cy="4586870"/>
          </a:xfrm>
        </p:spPr>
        <p:txBody>
          <a:bodyPr/>
          <a:lstStyle/>
          <a:p>
            <a:pPr marL="0" indent="0" algn="l">
              <a:buNone/>
            </a:pPr>
            <a:r>
              <a:rPr lang="es-ES" b="0" i="0" dirty="0">
                <a:effectLst/>
                <a:latin typeface="arial" panose="020B0604020202020204" pitchFamily="34" charset="0"/>
              </a:rPr>
              <a:t>Un método estático es un </a:t>
            </a:r>
            <a:r>
              <a:rPr lang="es-ES" b="1" i="0" dirty="0">
                <a:effectLst/>
                <a:latin typeface="arial" panose="020B0604020202020204" pitchFamily="34" charset="0"/>
              </a:rPr>
              <a:t>método que tiene sentido invocarla sin crear previamente ningún objeto</a:t>
            </a:r>
            <a:r>
              <a:rPr lang="es-ES" b="0" i="0" dirty="0">
                <a:effectLst/>
                <a:latin typeface="arial" panose="020B0604020202020204" pitchFamily="34" charset="0"/>
              </a:rPr>
              <a:t>.</a:t>
            </a:r>
            <a:endParaRPr lang="es-ES" b="0" i="0" dirty="0">
              <a:effectLst/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768010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430</TotalTime>
  <Words>575</Words>
  <Application>Microsoft Office PowerPoint</Application>
  <PresentationFormat>Panorámica</PresentationFormat>
  <Paragraphs>36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</vt:lpstr>
      <vt:lpstr>Arial Black</vt:lpstr>
      <vt:lpstr>Space Grotesk</vt:lpstr>
      <vt:lpstr>template</vt:lpstr>
      <vt:lpstr>PROCESUAL HITO 4</vt:lpstr>
      <vt:lpstr>1. ¿A que se refiere cuando se habla de ESTRUCTURA DE DATOS? </vt:lpstr>
      <vt:lpstr>2. ¿Qué significa FIFO? </vt:lpstr>
      <vt:lpstr>3. ¿Muestra la diferencia entre LIFO y FIFO? </vt:lpstr>
      <vt:lpstr>4. ¿Qué es una COLA? </vt:lpstr>
      <vt:lpstr>5. ¿Qué es QUEUE en JAVA, una QUEUE será lo mismo que una COLA? </vt:lpstr>
      <vt:lpstr>6. ¿Qué es INI o REAR en una COLA? </vt:lpstr>
      <vt:lpstr>8. ¿A que se refiere los métodos esVacia() y esLLena() en una COLA? </vt:lpstr>
      <vt:lpstr>9. ¿Qué son los métodos estáticos en JAVA? </vt:lpstr>
      <vt:lpstr>10. A través de un gráfico, muestre los métodos mínimos que debería de tener una COLA.</vt:lpstr>
      <vt:lpstr>10. A través de un gráfico, muestre los métodos mínimos que debería de tener una COLA.</vt:lpstr>
      <vt:lpstr>11. . Crear las clases necesarias para la COLA DE CLIENTES.</vt:lpstr>
      <vt:lpstr>12.Inicializar la cola de clientes. </vt:lpstr>
      <vt:lpstr>13.Promoción para usuarios de Bolivia. </vt:lpstr>
      <vt:lpstr>14.Moviendo clientes en la cola. </vt:lpstr>
      <vt:lpstr>15.Moviendo clientes entre 2 colas.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Laikus Bluxen</cp:lastModifiedBy>
  <cp:revision>16</cp:revision>
  <dcterms:created xsi:type="dcterms:W3CDTF">2022-10-20T00:36:07Z</dcterms:created>
  <dcterms:modified xsi:type="dcterms:W3CDTF">2022-12-01T04:45:51Z</dcterms:modified>
</cp:coreProperties>
</file>