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81" r:id="rId4"/>
    <p:sldId id="270" r:id="rId5"/>
    <p:sldId id="340" r:id="rId6"/>
    <p:sldId id="341" r:id="rId7"/>
    <p:sldId id="296" r:id="rId8"/>
    <p:sldId id="343" r:id="rId9"/>
    <p:sldId id="345" r:id="rId10"/>
    <p:sldId id="317" r:id="rId11"/>
    <p:sldId id="346" r:id="rId12"/>
    <p:sldId id="344" r:id="rId13"/>
    <p:sldId id="342" r:id="rId14"/>
    <p:sldId id="315" r:id="rId15"/>
    <p:sldId id="348" r:id="rId16"/>
    <p:sldId id="352" r:id="rId17"/>
    <p:sldId id="353" r:id="rId18"/>
    <p:sldId id="35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797DAA2-CF37-4780-B9BF-A4454D16D02C}">
          <p14:sldIdLst>
            <p14:sldId id="281"/>
            <p14:sldId id="270"/>
            <p14:sldId id="340"/>
            <p14:sldId id="341"/>
            <p14:sldId id="296"/>
            <p14:sldId id="343"/>
            <p14:sldId id="345"/>
            <p14:sldId id="317"/>
            <p14:sldId id="346"/>
            <p14:sldId id="344"/>
            <p14:sldId id="342"/>
            <p14:sldId id="315"/>
            <p14:sldId id="348"/>
            <p14:sldId id="352"/>
            <p14:sldId id="353"/>
            <p14:sldId id="354"/>
          </p14:sldIdLst>
        </p14:section>
      </p14:sectionLst>
    </p:ext>
    <p:ext uri="{EFAFB233-063F-42B5-8137-9DF3F51BA10A}">
      <p15:sldGuideLst xmlns:p15="http://schemas.microsoft.com/office/powerpoint/2012/main">
        <p15:guide id="1" orient="horz" pos="234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66" autoAdjust="0"/>
    <p:restoredTop sz="94660"/>
  </p:normalViewPr>
  <p:slideViewPr>
    <p:cSldViewPr snapToGrid="0" showGuides="1">
      <p:cViewPr varScale="1">
        <p:scale>
          <a:sx n="114" d="100"/>
          <a:sy n="114" d="100"/>
        </p:scale>
        <p:origin x="726" y="114"/>
      </p:cViewPr>
      <p:guideLst>
        <p:guide orient="horz" pos="2341"/>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7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profile.es/blog/que-son-los-paradigmas-de-programacion/"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CA153A9F-2C4A-45AC-A502-A09FD356C802}"/>
              </a:ext>
            </a:extLst>
          </p:cNvPr>
          <p:cNvSpPr txBox="1"/>
          <p:nvPr/>
        </p:nvSpPr>
        <p:spPr>
          <a:xfrm>
            <a:off x="3593427" y="3154951"/>
            <a:ext cx="7815594" cy="430887"/>
          </a:xfrm>
          <a:prstGeom prst="rect">
            <a:avLst/>
          </a:prstGeom>
          <a:noFill/>
        </p:spPr>
        <p:txBody>
          <a:bodyPr wrap="square" lIns="36000" tIns="0" rIns="36000" bIns="0" rtlCol="0" anchor="ctr">
            <a:spAutoFit/>
          </a:bodyPr>
          <a:lstStyle/>
          <a:p>
            <a:r>
              <a:rPr lang="es-BO" altLang="ko-KR" sz="2800" dirty="0">
                <a:solidFill>
                  <a:schemeClr val="bg1"/>
                </a:solidFill>
                <a:latin typeface="Arial Black" panose="020B0A04020102020204" pitchFamily="34" charset="0"/>
              </a:rPr>
              <a:t>ESTRUCTURA DE DATOS </a:t>
            </a:r>
            <a:endParaRPr lang="ko-KR" altLang="en-US" sz="2800" dirty="0">
              <a:solidFill>
                <a:schemeClr val="bg1"/>
              </a:solidFill>
              <a:latin typeface="Arial Black" panose="020B0A04020102020204" pitchFamily="34" charset="0"/>
            </a:endParaRPr>
          </a:p>
        </p:txBody>
      </p:sp>
      <p:pic>
        <p:nvPicPr>
          <p:cNvPr id="2" name="Picture 4" descr="Unifranz Postgrado | Bienvenid@ a la Universidad Franz Tamayo">
            <a:extLst>
              <a:ext uri="{FF2B5EF4-FFF2-40B4-BE49-F238E27FC236}">
                <a16:creationId xmlns:a16="http://schemas.microsoft.com/office/drawing/2014/main" id="{0B34E09D-5D15-4649-AB54-ECC3FD0EE8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1" t="-9575" r="50261" b="9575"/>
          <a:stretch/>
        </p:blipFill>
        <p:spPr bwMode="auto">
          <a:xfrm>
            <a:off x="8262562" y="5258540"/>
            <a:ext cx="4239154" cy="159946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29">
            <a:extLst>
              <a:ext uri="{FF2B5EF4-FFF2-40B4-BE49-F238E27FC236}">
                <a16:creationId xmlns:a16="http://schemas.microsoft.com/office/drawing/2014/main" id="{FDCBF953-BE33-8F9C-930D-7B6E447E5D5E}"/>
              </a:ext>
            </a:extLst>
          </p:cNvPr>
          <p:cNvSpPr txBox="1"/>
          <p:nvPr/>
        </p:nvSpPr>
        <p:spPr>
          <a:xfrm>
            <a:off x="2566545" y="1981232"/>
            <a:ext cx="7815594" cy="1015663"/>
          </a:xfrm>
          <a:prstGeom prst="rect">
            <a:avLst/>
          </a:prstGeom>
          <a:noFill/>
        </p:spPr>
        <p:txBody>
          <a:bodyPr wrap="square" lIns="36000" tIns="0" rIns="36000" bIns="0" rtlCol="0" anchor="ctr">
            <a:spAutoFit/>
          </a:bodyPr>
          <a:lstStyle/>
          <a:p>
            <a:r>
              <a:rPr lang="es-BO" altLang="ko-KR" sz="6600" dirty="0">
                <a:solidFill>
                  <a:schemeClr val="bg1"/>
                </a:solidFill>
                <a:latin typeface="ADAM.CG PRO" pitchFamily="50" charset="0"/>
              </a:rPr>
              <a:t>DEFENSA HITO 2 </a:t>
            </a:r>
            <a:endParaRPr lang="ko-KR" altLang="en-US" sz="6600" dirty="0">
              <a:solidFill>
                <a:schemeClr val="bg1"/>
              </a:solidFill>
              <a:latin typeface="ADAM.CG PRO" pitchFamily="50" charset="0"/>
            </a:endParaRPr>
          </a:p>
        </p:txBody>
      </p:sp>
      <p:sp>
        <p:nvSpPr>
          <p:cNvPr id="34" name="TextBox 29">
            <a:extLst>
              <a:ext uri="{FF2B5EF4-FFF2-40B4-BE49-F238E27FC236}">
                <a16:creationId xmlns:a16="http://schemas.microsoft.com/office/drawing/2014/main" id="{739A7144-9DFA-AAF2-79F1-BC4DE8155AAD}"/>
              </a:ext>
            </a:extLst>
          </p:cNvPr>
          <p:cNvSpPr txBox="1"/>
          <p:nvPr/>
        </p:nvSpPr>
        <p:spPr>
          <a:xfrm>
            <a:off x="2377332" y="4377443"/>
            <a:ext cx="7599810" cy="1477328"/>
          </a:xfrm>
          <a:prstGeom prst="rect">
            <a:avLst/>
          </a:prstGeom>
          <a:noFill/>
        </p:spPr>
        <p:txBody>
          <a:bodyPr wrap="square" lIns="36000" tIns="0" rIns="36000" bIns="0" rtlCol="0" anchor="ctr">
            <a:spAutoFit/>
          </a:bodyPr>
          <a:lstStyle/>
          <a:p>
            <a:pPr algn="ctr"/>
            <a:r>
              <a:rPr lang="es-BO" altLang="ko-KR" sz="2400" b="1" dirty="0">
                <a:solidFill>
                  <a:schemeClr val="bg1"/>
                </a:solidFill>
                <a:latin typeface="+mj-lt"/>
              </a:rPr>
              <a:t>ESTUDIANTE:</a:t>
            </a:r>
          </a:p>
          <a:p>
            <a:pPr algn="ctr"/>
            <a:r>
              <a:rPr lang="es-BO" altLang="ko-KR" sz="2400" b="1" dirty="0">
                <a:solidFill>
                  <a:schemeClr val="bg1"/>
                </a:solidFill>
                <a:latin typeface="+mj-lt"/>
              </a:rPr>
              <a:t>JOSIAS JONATHAN LEON LUIS</a:t>
            </a:r>
          </a:p>
          <a:p>
            <a:pPr algn="ctr"/>
            <a:endParaRPr lang="es-BO" altLang="ko-KR" sz="2400" b="1" dirty="0">
              <a:solidFill>
                <a:schemeClr val="bg1"/>
              </a:solidFill>
              <a:latin typeface="+mj-lt"/>
            </a:endParaRPr>
          </a:p>
          <a:p>
            <a:pPr algn="ctr"/>
            <a:r>
              <a:rPr lang="es-BO" altLang="ko-KR" sz="2400" b="1" dirty="0">
                <a:solidFill>
                  <a:schemeClr val="bg1"/>
                </a:solidFill>
                <a:latin typeface="+mj-lt"/>
              </a:rPr>
              <a:t>INGENIERIA DE SISTEMAS</a:t>
            </a:r>
            <a:endParaRPr lang="ko-KR" altLang="en-US" sz="2400" b="1" dirty="0">
              <a:solidFill>
                <a:schemeClr val="bg1"/>
              </a:solidFill>
              <a:latin typeface="+mj-lt"/>
            </a:endParaRPr>
          </a:p>
        </p:txBody>
      </p:sp>
    </p:spTree>
    <p:extLst>
      <p:ext uri="{BB962C8B-B14F-4D97-AF65-F5344CB8AC3E}">
        <p14:creationId xmlns:p14="http://schemas.microsoft.com/office/powerpoint/2010/main" val="2241350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91A18A-7559-4485-BC2C-6ACBBA9F87DF}"/>
              </a:ext>
            </a:extLst>
          </p:cNvPr>
          <p:cNvSpPr txBox="1"/>
          <p:nvPr/>
        </p:nvSpPr>
        <p:spPr>
          <a:xfrm>
            <a:off x="2261768" y="1587357"/>
            <a:ext cx="8088347" cy="584775"/>
          </a:xfrm>
          <a:prstGeom prst="rect">
            <a:avLst/>
          </a:prstGeom>
          <a:noFill/>
        </p:spPr>
        <p:txBody>
          <a:bodyPr wrap="square" lIns="108000" rIns="108000" rtlCol="0">
            <a:spAutoFit/>
          </a:bodyPr>
          <a:lstStyle/>
          <a:p>
            <a:r>
              <a:rPr lang="es-BO" sz="3200" b="1" dirty="0">
                <a:solidFill>
                  <a:srgbClr val="FFFF00"/>
                </a:solidFill>
              </a:rPr>
              <a:t>9. ¿Qué son los paquetes de Java?</a:t>
            </a:r>
          </a:p>
        </p:txBody>
      </p:sp>
      <p:sp>
        <p:nvSpPr>
          <p:cNvPr id="15" name="TextBox 14">
            <a:extLst>
              <a:ext uri="{FF2B5EF4-FFF2-40B4-BE49-F238E27FC236}">
                <a16:creationId xmlns:a16="http://schemas.microsoft.com/office/drawing/2014/main" id="{437A4661-D2A4-40E5-9248-83B3298A506A}"/>
              </a:ext>
            </a:extLst>
          </p:cNvPr>
          <p:cNvSpPr txBox="1"/>
          <p:nvPr/>
        </p:nvSpPr>
        <p:spPr>
          <a:xfrm>
            <a:off x="7081344" y="5781491"/>
            <a:ext cx="4661840" cy="276999"/>
          </a:xfrm>
          <a:prstGeom prst="rect">
            <a:avLst/>
          </a:prstGeom>
          <a:noFill/>
        </p:spPr>
        <p:txBody>
          <a:bodyPr wrap="square" rtlCol="0">
            <a:spAutoFit/>
          </a:bodyPr>
          <a:lstStyle/>
          <a:p>
            <a:r>
              <a:rPr lang="en-US" altLang="ko-KR" sz="1200" dirty="0">
                <a:solidFill>
                  <a:schemeClr val="bg1"/>
                </a:solidFill>
                <a:ea typeface="FZShuTi" pitchFamily="2" charset="-122"/>
                <a:cs typeface="Arial" pitchFamily="34" charset="0"/>
              </a:rPr>
              <a:t>.</a:t>
            </a:r>
            <a:endParaRPr lang="en-US" altLang="ko-KR" sz="1200" dirty="0">
              <a:solidFill>
                <a:schemeClr val="bg1"/>
              </a:solidFill>
              <a:cs typeface="Arial" pitchFamily="34" charset="0"/>
            </a:endParaRPr>
          </a:p>
        </p:txBody>
      </p:sp>
      <p:sp>
        <p:nvSpPr>
          <p:cNvPr id="21" name="TextBox 33">
            <a:extLst>
              <a:ext uri="{FF2B5EF4-FFF2-40B4-BE49-F238E27FC236}">
                <a16:creationId xmlns:a16="http://schemas.microsoft.com/office/drawing/2014/main" id="{426615C0-C4DB-FC45-0696-E72F9F130EF3}"/>
              </a:ext>
            </a:extLst>
          </p:cNvPr>
          <p:cNvSpPr txBox="1"/>
          <p:nvPr/>
        </p:nvSpPr>
        <p:spPr>
          <a:xfrm>
            <a:off x="2030641" y="2904260"/>
            <a:ext cx="8319474" cy="2246769"/>
          </a:xfrm>
          <a:prstGeom prst="rect">
            <a:avLst/>
          </a:prstGeom>
          <a:noFill/>
        </p:spPr>
        <p:txBody>
          <a:bodyPr wrap="square" rtlCol="0">
            <a:spAutoFit/>
          </a:bodyPr>
          <a:lstStyle/>
          <a:p>
            <a:pPr marL="0" indent="0" algn="ctr">
              <a:buNone/>
            </a:pPr>
            <a:r>
              <a:rPr lang="en-US" sz="2800" dirty="0">
                <a:solidFill>
                  <a:schemeClr val="bg1"/>
                </a:solidFill>
              </a:rPr>
              <a:t>Es un </a:t>
            </a:r>
            <a:r>
              <a:rPr lang="en-US" sz="2800" dirty="0" err="1">
                <a:solidFill>
                  <a:schemeClr val="bg1"/>
                </a:solidFill>
              </a:rPr>
              <a:t>contenedor</a:t>
            </a:r>
            <a:r>
              <a:rPr lang="en-US" sz="2800" dirty="0">
                <a:solidFill>
                  <a:schemeClr val="bg1"/>
                </a:solidFill>
              </a:rPr>
              <a:t> de </a:t>
            </a:r>
            <a:r>
              <a:rPr lang="en-US" sz="2800" dirty="0" err="1">
                <a:solidFill>
                  <a:schemeClr val="bg1"/>
                </a:solidFill>
              </a:rPr>
              <a:t>clases</a:t>
            </a:r>
            <a:r>
              <a:rPr lang="en-US" sz="2800" dirty="0">
                <a:solidFill>
                  <a:schemeClr val="bg1"/>
                </a:solidFill>
              </a:rPr>
              <a:t> que </a:t>
            </a:r>
            <a:r>
              <a:rPr lang="en-US" sz="2800" dirty="0" err="1">
                <a:solidFill>
                  <a:schemeClr val="bg1"/>
                </a:solidFill>
              </a:rPr>
              <a:t>permite</a:t>
            </a:r>
            <a:r>
              <a:rPr lang="en-US" sz="2800" dirty="0">
                <a:solidFill>
                  <a:schemeClr val="bg1"/>
                </a:solidFill>
              </a:rPr>
              <a:t> </a:t>
            </a:r>
            <a:r>
              <a:rPr lang="en-US" sz="2800" dirty="0" err="1">
                <a:solidFill>
                  <a:schemeClr val="bg1"/>
                </a:solidFill>
              </a:rPr>
              <a:t>agrupar</a:t>
            </a:r>
            <a:r>
              <a:rPr lang="en-US" sz="2800" dirty="0">
                <a:solidFill>
                  <a:schemeClr val="bg1"/>
                </a:solidFill>
              </a:rPr>
              <a:t> las </a:t>
            </a:r>
            <a:r>
              <a:rPr lang="en-US" sz="2800" dirty="0" err="1">
                <a:solidFill>
                  <a:schemeClr val="bg1"/>
                </a:solidFill>
              </a:rPr>
              <a:t>distintas</a:t>
            </a:r>
            <a:r>
              <a:rPr lang="en-US" sz="2800" dirty="0">
                <a:solidFill>
                  <a:schemeClr val="bg1"/>
                </a:solidFill>
              </a:rPr>
              <a:t> </a:t>
            </a:r>
            <a:r>
              <a:rPr lang="en-US" sz="2800" dirty="0" err="1">
                <a:solidFill>
                  <a:schemeClr val="bg1"/>
                </a:solidFill>
              </a:rPr>
              <a:t>partes</a:t>
            </a:r>
            <a:r>
              <a:rPr lang="en-US" sz="2800" dirty="0">
                <a:solidFill>
                  <a:schemeClr val="bg1"/>
                </a:solidFill>
              </a:rPr>
              <a:t> de un </a:t>
            </a:r>
            <a:r>
              <a:rPr lang="en-US" sz="2800" dirty="0" err="1">
                <a:solidFill>
                  <a:schemeClr val="bg1"/>
                </a:solidFill>
              </a:rPr>
              <a:t>programa</a:t>
            </a:r>
            <a:r>
              <a:rPr lang="en-US" sz="2800" dirty="0">
                <a:solidFill>
                  <a:schemeClr val="bg1"/>
                </a:solidFill>
              </a:rPr>
              <a:t> y que </a:t>
            </a:r>
            <a:r>
              <a:rPr lang="en-US" sz="2800" dirty="0" err="1">
                <a:solidFill>
                  <a:schemeClr val="bg1"/>
                </a:solidFill>
              </a:rPr>
              <a:t>por</a:t>
            </a:r>
            <a:r>
              <a:rPr lang="en-US" sz="2800" dirty="0">
                <a:solidFill>
                  <a:schemeClr val="bg1"/>
                </a:solidFill>
              </a:rPr>
              <a:t> lo general </a:t>
            </a:r>
            <a:r>
              <a:rPr lang="en-US" sz="2800" dirty="0" err="1">
                <a:solidFill>
                  <a:schemeClr val="bg1"/>
                </a:solidFill>
              </a:rPr>
              <a:t>tiene</a:t>
            </a:r>
            <a:r>
              <a:rPr lang="en-US" sz="2800" dirty="0">
                <a:solidFill>
                  <a:schemeClr val="bg1"/>
                </a:solidFill>
              </a:rPr>
              <a:t> </a:t>
            </a:r>
            <a:r>
              <a:rPr lang="en-US" sz="2800" dirty="0" err="1">
                <a:solidFill>
                  <a:schemeClr val="bg1"/>
                </a:solidFill>
              </a:rPr>
              <a:t>una</a:t>
            </a:r>
            <a:r>
              <a:rPr lang="en-US" sz="2800" dirty="0">
                <a:solidFill>
                  <a:schemeClr val="bg1"/>
                </a:solidFill>
              </a:rPr>
              <a:t> </a:t>
            </a:r>
            <a:r>
              <a:rPr lang="en-US" sz="2800" dirty="0" err="1">
                <a:solidFill>
                  <a:schemeClr val="bg1"/>
                </a:solidFill>
              </a:rPr>
              <a:t>funcionalidad</a:t>
            </a:r>
            <a:r>
              <a:rPr lang="en-US" sz="2800" dirty="0">
                <a:solidFill>
                  <a:schemeClr val="bg1"/>
                </a:solidFill>
              </a:rPr>
              <a:t> y </a:t>
            </a:r>
            <a:r>
              <a:rPr lang="en-US" sz="2800" dirty="0" err="1">
                <a:solidFill>
                  <a:schemeClr val="bg1"/>
                </a:solidFill>
              </a:rPr>
              <a:t>elementos</a:t>
            </a:r>
            <a:r>
              <a:rPr lang="en-US" sz="2800" dirty="0">
                <a:solidFill>
                  <a:schemeClr val="bg1"/>
                </a:solidFill>
              </a:rPr>
              <a:t> </a:t>
            </a:r>
            <a:r>
              <a:rPr lang="en-US" sz="2800" dirty="0" err="1">
                <a:solidFill>
                  <a:schemeClr val="bg1"/>
                </a:solidFill>
              </a:rPr>
              <a:t>comunes</a:t>
            </a:r>
            <a:br>
              <a:rPr lang="es-419" sz="2800" b="0" i="0" dirty="0">
                <a:solidFill>
                  <a:srgbClr val="BDC1C6"/>
                </a:solidFill>
                <a:effectLst/>
                <a:latin typeface="arial" panose="020B0604020202020204" pitchFamily="34" charset="0"/>
              </a:rPr>
            </a:br>
            <a:endParaRPr lang="ko-KR" altLang="en-US" sz="2800" dirty="0">
              <a:solidFill>
                <a:schemeClr val="bg1"/>
              </a:solidFill>
            </a:endParaRPr>
          </a:p>
        </p:txBody>
      </p:sp>
    </p:spTree>
    <p:extLst>
      <p:ext uri="{BB962C8B-B14F-4D97-AF65-F5344CB8AC3E}">
        <p14:creationId xmlns:p14="http://schemas.microsoft.com/office/powerpoint/2010/main" val="1627193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91A18A-7559-4485-BC2C-6ACBBA9F87DF}"/>
              </a:ext>
            </a:extLst>
          </p:cNvPr>
          <p:cNvSpPr txBox="1"/>
          <p:nvPr/>
        </p:nvSpPr>
        <p:spPr>
          <a:xfrm>
            <a:off x="1551964" y="1065556"/>
            <a:ext cx="8573548" cy="3539430"/>
          </a:xfrm>
          <a:prstGeom prst="rect">
            <a:avLst/>
          </a:prstGeom>
          <a:noFill/>
        </p:spPr>
        <p:txBody>
          <a:bodyPr wrap="square" lIns="108000" rIns="108000" rtlCol="0">
            <a:spAutoFit/>
          </a:bodyPr>
          <a:lstStyle/>
          <a:p>
            <a:endParaRPr lang="es-419" sz="2800" dirty="0">
              <a:solidFill>
                <a:schemeClr val="bg1"/>
              </a:solidFill>
            </a:endParaRPr>
          </a:p>
          <a:p>
            <a:r>
              <a:rPr lang="es-419" sz="2800" b="1" dirty="0">
                <a:solidFill>
                  <a:srgbClr val="FFFF00"/>
                </a:solidFill>
              </a:rPr>
              <a:t>10. ¿Cómo se define una clase main en JAVA y muestre un ejemplo?</a:t>
            </a:r>
          </a:p>
          <a:p>
            <a:endParaRPr lang="es-419" sz="2800" dirty="0">
              <a:solidFill>
                <a:schemeClr val="bg1"/>
              </a:solidFill>
            </a:endParaRPr>
          </a:p>
          <a:p>
            <a:endParaRPr lang="es-419" sz="2800" dirty="0">
              <a:solidFill>
                <a:schemeClr val="bg1"/>
              </a:solidFill>
            </a:endParaRPr>
          </a:p>
          <a:p>
            <a:pPr algn="ctr"/>
            <a:r>
              <a:rPr lang="es-419" sz="2800" dirty="0">
                <a:solidFill>
                  <a:schemeClr val="bg1"/>
                </a:solidFill>
              </a:rPr>
              <a:t> El método main es el punto de entrada de un programa ejecutable, es donde se inicia y finaliza el control del programa.</a:t>
            </a:r>
            <a:endParaRPr lang="ko-KR" altLang="en-US" sz="2700" b="1" dirty="0">
              <a:solidFill>
                <a:schemeClr val="bg1"/>
              </a:solidFill>
              <a:cs typeface="Arial" pitchFamily="34" charset="0"/>
            </a:endParaRPr>
          </a:p>
        </p:txBody>
      </p:sp>
      <p:sp>
        <p:nvSpPr>
          <p:cNvPr id="15" name="TextBox 14">
            <a:extLst>
              <a:ext uri="{FF2B5EF4-FFF2-40B4-BE49-F238E27FC236}">
                <a16:creationId xmlns:a16="http://schemas.microsoft.com/office/drawing/2014/main" id="{437A4661-D2A4-40E5-9248-83B3298A506A}"/>
              </a:ext>
            </a:extLst>
          </p:cNvPr>
          <p:cNvSpPr txBox="1"/>
          <p:nvPr/>
        </p:nvSpPr>
        <p:spPr>
          <a:xfrm>
            <a:off x="7081344" y="5781491"/>
            <a:ext cx="4661840" cy="276999"/>
          </a:xfrm>
          <a:prstGeom prst="rect">
            <a:avLst/>
          </a:prstGeom>
          <a:noFill/>
        </p:spPr>
        <p:txBody>
          <a:bodyPr wrap="square" rtlCol="0">
            <a:spAutoFit/>
          </a:bodyPr>
          <a:lstStyle/>
          <a:p>
            <a:r>
              <a:rPr lang="en-US" altLang="ko-KR" sz="1200" dirty="0">
                <a:solidFill>
                  <a:schemeClr val="bg1"/>
                </a:solidFill>
                <a:ea typeface="FZShuTi" pitchFamily="2" charset="-122"/>
                <a:cs typeface="Arial" pitchFamily="34" charset="0"/>
              </a:rPr>
              <a:t>.</a:t>
            </a:r>
            <a:endParaRPr lang="en-US" altLang="ko-KR" sz="1200" dirty="0">
              <a:solidFill>
                <a:schemeClr val="bg1"/>
              </a:solidFill>
              <a:cs typeface="Arial" pitchFamily="34" charset="0"/>
            </a:endParaRPr>
          </a:p>
        </p:txBody>
      </p:sp>
      <p:sp>
        <p:nvSpPr>
          <p:cNvPr id="21" name="TextBox 33">
            <a:extLst>
              <a:ext uri="{FF2B5EF4-FFF2-40B4-BE49-F238E27FC236}">
                <a16:creationId xmlns:a16="http://schemas.microsoft.com/office/drawing/2014/main" id="{426615C0-C4DB-FC45-0696-E72F9F130EF3}"/>
              </a:ext>
            </a:extLst>
          </p:cNvPr>
          <p:cNvSpPr txBox="1"/>
          <p:nvPr/>
        </p:nvSpPr>
        <p:spPr>
          <a:xfrm>
            <a:off x="6441127" y="1662906"/>
            <a:ext cx="4625080" cy="461665"/>
          </a:xfrm>
          <a:prstGeom prst="rect">
            <a:avLst/>
          </a:prstGeom>
          <a:noFill/>
        </p:spPr>
        <p:txBody>
          <a:bodyPr wrap="square" rtlCol="0">
            <a:spAutoFit/>
          </a:bodyPr>
          <a:lstStyle/>
          <a:p>
            <a:endParaRPr lang="ko-KR" altLang="en-US" sz="2400" dirty="0">
              <a:solidFill>
                <a:schemeClr val="bg1"/>
              </a:solidFill>
            </a:endParaRPr>
          </a:p>
        </p:txBody>
      </p:sp>
    </p:spTree>
    <p:extLst>
      <p:ext uri="{BB962C8B-B14F-4D97-AF65-F5344CB8AC3E}">
        <p14:creationId xmlns:p14="http://schemas.microsoft.com/office/powerpoint/2010/main" val="1124044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325B23-26AF-4420-BA42-BC7886C5C584}"/>
              </a:ext>
            </a:extLst>
          </p:cNvPr>
          <p:cNvSpPr txBox="1"/>
          <p:nvPr/>
        </p:nvSpPr>
        <p:spPr>
          <a:xfrm>
            <a:off x="897502" y="468236"/>
            <a:ext cx="5857260" cy="584775"/>
          </a:xfrm>
          <a:prstGeom prst="rect">
            <a:avLst/>
          </a:prstGeom>
          <a:noFill/>
        </p:spPr>
        <p:txBody>
          <a:bodyPr wrap="square" rtlCol="0">
            <a:spAutoFit/>
          </a:bodyPr>
          <a:lstStyle/>
          <a:p>
            <a:r>
              <a:rPr lang="en-US" altLang="ko-KR" sz="3200" b="1" dirty="0" err="1">
                <a:solidFill>
                  <a:schemeClr val="bg1"/>
                </a:solidFill>
                <a:cs typeface="Arial" pitchFamily="34" charset="0"/>
              </a:rPr>
              <a:t>Práctica</a:t>
            </a:r>
            <a:endParaRPr lang="ko-KR" altLang="en-US" sz="3200" b="1" dirty="0">
              <a:solidFill>
                <a:schemeClr val="bg1"/>
              </a:solidFill>
              <a:cs typeface="Arial" pitchFamily="34" charset="0"/>
            </a:endParaRPr>
          </a:p>
        </p:txBody>
      </p:sp>
      <p:pic>
        <p:nvPicPr>
          <p:cNvPr id="3" name="Imagen 2">
            <a:extLst>
              <a:ext uri="{FF2B5EF4-FFF2-40B4-BE49-F238E27FC236}">
                <a16:creationId xmlns:a16="http://schemas.microsoft.com/office/drawing/2014/main" id="{D3FFB62B-688C-5781-F1D6-2DB23ACC6FB9}"/>
              </a:ext>
            </a:extLst>
          </p:cNvPr>
          <p:cNvPicPr>
            <a:picLocks noChangeAspect="1"/>
          </p:cNvPicPr>
          <p:nvPr/>
        </p:nvPicPr>
        <p:blipFill>
          <a:blip r:embed="rId2"/>
          <a:stretch>
            <a:fillRect/>
          </a:stretch>
        </p:blipFill>
        <p:spPr>
          <a:xfrm>
            <a:off x="897502" y="2062422"/>
            <a:ext cx="3426294" cy="2977331"/>
          </a:xfrm>
          <a:prstGeom prst="rect">
            <a:avLst/>
          </a:prstGeom>
        </p:spPr>
      </p:pic>
      <p:pic>
        <p:nvPicPr>
          <p:cNvPr id="11" name="Imagen 10">
            <a:extLst>
              <a:ext uri="{FF2B5EF4-FFF2-40B4-BE49-F238E27FC236}">
                <a16:creationId xmlns:a16="http://schemas.microsoft.com/office/drawing/2014/main" id="{ECD3BE35-9D56-5D69-6ADF-1337843722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34731" y="531238"/>
            <a:ext cx="6235446" cy="5795523"/>
          </a:xfrm>
          <a:prstGeom prst="rect">
            <a:avLst/>
          </a:prstGeom>
        </p:spPr>
      </p:pic>
      <p:sp>
        <p:nvSpPr>
          <p:cNvPr id="4" name="CuadroTexto 3">
            <a:extLst>
              <a:ext uri="{FF2B5EF4-FFF2-40B4-BE49-F238E27FC236}">
                <a16:creationId xmlns:a16="http://schemas.microsoft.com/office/drawing/2014/main" id="{9D293324-0265-6F1E-75AC-B3D82EF1CEE4}"/>
              </a:ext>
            </a:extLst>
          </p:cNvPr>
          <p:cNvSpPr txBox="1"/>
          <p:nvPr/>
        </p:nvSpPr>
        <p:spPr>
          <a:xfrm>
            <a:off x="484040" y="1053011"/>
            <a:ext cx="4253218" cy="369332"/>
          </a:xfrm>
          <a:prstGeom prst="rect">
            <a:avLst/>
          </a:prstGeom>
          <a:noFill/>
        </p:spPr>
        <p:txBody>
          <a:bodyPr wrap="square" rtlCol="0">
            <a:spAutoFit/>
          </a:bodyPr>
          <a:lstStyle/>
          <a:p>
            <a:r>
              <a:rPr lang="es-ES" b="1" dirty="0">
                <a:solidFill>
                  <a:srgbClr val="FFFF00"/>
                </a:solidFill>
              </a:rPr>
              <a:t>11. Generar la clase Provincia</a:t>
            </a:r>
            <a:endParaRPr lang="es-419" b="1" dirty="0">
              <a:solidFill>
                <a:srgbClr val="FFFF00"/>
              </a:solidFill>
            </a:endParaRPr>
          </a:p>
        </p:txBody>
      </p:sp>
    </p:spTree>
    <p:extLst>
      <p:ext uri="{BB962C8B-B14F-4D97-AF65-F5344CB8AC3E}">
        <p14:creationId xmlns:p14="http://schemas.microsoft.com/office/powerpoint/2010/main" val="885242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325B23-26AF-4420-BA42-BC7886C5C584}"/>
              </a:ext>
            </a:extLst>
          </p:cNvPr>
          <p:cNvSpPr txBox="1"/>
          <p:nvPr/>
        </p:nvSpPr>
        <p:spPr>
          <a:xfrm>
            <a:off x="897502" y="468236"/>
            <a:ext cx="5857260" cy="584775"/>
          </a:xfrm>
          <a:prstGeom prst="rect">
            <a:avLst/>
          </a:prstGeom>
          <a:noFill/>
        </p:spPr>
        <p:txBody>
          <a:bodyPr wrap="square" rtlCol="0">
            <a:spAutoFit/>
          </a:bodyPr>
          <a:lstStyle/>
          <a:p>
            <a:r>
              <a:rPr lang="en-US" altLang="ko-KR" sz="3200" b="1" dirty="0">
                <a:solidFill>
                  <a:schemeClr val="bg1"/>
                </a:solidFill>
                <a:cs typeface="Arial" pitchFamily="34" charset="0"/>
              </a:rPr>
              <a:t>Practica</a:t>
            </a:r>
            <a:endParaRPr lang="ko-KR" altLang="en-US" sz="3200" b="1" dirty="0">
              <a:solidFill>
                <a:schemeClr val="bg1"/>
              </a:solidFill>
              <a:cs typeface="Arial" pitchFamily="34" charset="0"/>
            </a:endParaRPr>
          </a:p>
        </p:txBody>
      </p:sp>
      <p:pic>
        <p:nvPicPr>
          <p:cNvPr id="3" name="Imagen 2">
            <a:extLst>
              <a:ext uri="{FF2B5EF4-FFF2-40B4-BE49-F238E27FC236}">
                <a16:creationId xmlns:a16="http://schemas.microsoft.com/office/drawing/2014/main" id="{D3FFB62B-688C-5781-F1D6-2DB23ACC6F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9838" y="2474790"/>
            <a:ext cx="3426294" cy="2716394"/>
          </a:xfrm>
          <a:prstGeom prst="rect">
            <a:avLst/>
          </a:prstGeom>
        </p:spPr>
      </p:pic>
      <p:pic>
        <p:nvPicPr>
          <p:cNvPr id="11" name="Imagen 10">
            <a:extLst>
              <a:ext uri="{FF2B5EF4-FFF2-40B4-BE49-F238E27FC236}">
                <a16:creationId xmlns:a16="http://schemas.microsoft.com/office/drawing/2014/main" id="{ECD3BE35-9D56-5D69-6ADF-1337843722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055350" y="1814492"/>
            <a:ext cx="3544410" cy="3703863"/>
          </a:xfrm>
          <a:prstGeom prst="rect">
            <a:avLst/>
          </a:prstGeom>
        </p:spPr>
      </p:pic>
      <p:sp>
        <p:nvSpPr>
          <p:cNvPr id="4" name="CuadroTexto 3">
            <a:extLst>
              <a:ext uri="{FF2B5EF4-FFF2-40B4-BE49-F238E27FC236}">
                <a16:creationId xmlns:a16="http://schemas.microsoft.com/office/drawing/2014/main" id="{9F1FB871-7DEA-4890-1672-7AE5FE636A26}"/>
              </a:ext>
            </a:extLst>
          </p:cNvPr>
          <p:cNvSpPr txBox="1"/>
          <p:nvPr/>
        </p:nvSpPr>
        <p:spPr>
          <a:xfrm>
            <a:off x="484040" y="1053011"/>
            <a:ext cx="4253218" cy="369332"/>
          </a:xfrm>
          <a:prstGeom prst="rect">
            <a:avLst/>
          </a:prstGeom>
          <a:noFill/>
        </p:spPr>
        <p:txBody>
          <a:bodyPr wrap="square" rtlCol="0">
            <a:spAutoFit/>
          </a:bodyPr>
          <a:lstStyle/>
          <a:p>
            <a:r>
              <a:rPr lang="es-ES" b="1" dirty="0">
                <a:solidFill>
                  <a:srgbClr val="FFFF00"/>
                </a:solidFill>
              </a:rPr>
              <a:t>12. Generar la clase Departamento</a:t>
            </a:r>
            <a:endParaRPr lang="es-419" b="1" dirty="0">
              <a:solidFill>
                <a:srgbClr val="FFFF00"/>
              </a:solidFill>
            </a:endParaRPr>
          </a:p>
        </p:txBody>
      </p:sp>
      <p:pic>
        <p:nvPicPr>
          <p:cNvPr id="9" name="Imagen 8">
            <a:extLst>
              <a:ext uri="{FF2B5EF4-FFF2-40B4-BE49-F238E27FC236}">
                <a16:creationId xmlns:a16="http://schemas.microsoft.com/office/drawing/2014/main" id="{2FD3917E-404C-AE1A-A727-5A5F76DC4A3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64498" y="1814491"/>
            <a:ext cx="3415895" cy="3703863"/>
          </a:xfrm>
          <a:prstGeom prst="rect">
            <a:avLst/>
          </a:prstGeom>
        </p:spPr>
      </p:pic>
    </p:spTree>
    <p:extLst>
      <p:ext uri="{BB962C8B-B14F-4D97-AF65-F5344CB8AC3E}">
        <p14:creationId xmlns:p14="http://schemas.microsoft.com/office/powerpoint/2010/main" val="2559999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325B23-26AF-4420-BA42-BC7886C5C584}"/>
              </a:ext>
            </a:extLst>
          </p:cNvPr>
          <p:cNvSpPr txBox="1"/>
          <p:nvPr/>
        </p:nvSpPr>
        <p:spPr>
          <a:xfrm>
            <a:off x="897502" y="468236"/>
            <a:ext cx="5857260" cy="584775"/>
          </a:xfrm>
          <a:prstGeom prst="rect">
            <a:avLst/>
          </a:prstGeom>
          <a:noFill/>
        </p:spPr>
        <p:txBody>
          <a:bodyPr wrap="square" rtlCol="0">
            <a:spAutoFit/>
          </a:bodyPr>
          <a:lstStyle/>
          <a:p>
            <a:r>
              <a:rPr lang="en-US" altLang="ko-KR" sz="3200" b="1" dirty="0">
                <a:solidFill>
                  <a:schemeClr val="bg1"/>
                </a:solidFill>
                <a:cs typeface="Arial" pitchFamily="34" charset="0"/>
              </a:rPr>
              <a:t>Practica</a:t>
            </a:r>
            <a:endParaRPr lang="ko-KR" altLang="en-US" sz="3200" b="1" dirty="0">
              <a:solidFill>
                <a:schemeClr val="bg1"/>
              </a:solidFill>
              <a:cs typeface="Arial" pitchFamily="34" charset="0"/>
            </a:endParaRPr>
          </a:p>
        </p:txBody>
      </p:sp>
      <p:pic>
        <p:nvPicPr>
          <p:cNvPr id="3" name="Imagen 2">
            <a:extLst>
              <a:ext uri="{FF2B5EF4-FFF2-40B4-BE49-F238E27FC236}">
                <a16:creationId xmlns:a16="http://schemas.microsoft.com/office/drawing/2014/main" id="{D3FFB62B-688C-5781-F1D6-2DB23ACC6F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5969" y="2474790"/>
            <a:ext cx="3394031" cy="2716394"/>
          </a:xfrm>
          <a:prstGeom prst="rect">
            <a:avLst/>
          </a:prstGeom>
        </p:spPr>
      </p:pic>
      <p:pic>
        <p:nvPicPr>
          <p:cNvPr id="11" name="Imagen 10">
            <a:extLst>
              <a:ext uri="{FF2B5EF4-FFF2-40B4-BE49-F238E27FC236}">
                <a16:creationId xmlns:a16="http://schemas.microsoft.com/office/drawing/2014/main" id="{ECD3BE35-9D56-5D69-6ADF-1337843722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071260" y="1814492"/>
            <a:ext cx="3332514" cy="3990497"/>
          </a:xfrm>
          <a:prstGeom prst="rect">
            <a:avLst/>
          </a:prstGeom>
        </p:spPr>
      </p:pic>
      <p:sp>
        <p:nvSpPr>
          <p:cNvPr id="4" name="CuadroTexto 3">
            <a:extLst>
              <a:ext uri="{FF2B5EF4-FFF2-40B4-BE49-F238E27FC236}">
                <a16:creationId xmlns:a16="http://schemas.microsoft.com/office/drawing/2014/main" id="{9F1FB871-7DEA-4890-1672-7AE5FE636A26}"/>
              </a:ext>
            </a:extLst>
          </p:cNvPr>
          <p:cNvSpPr txBox="1"/>
          <p:nvPr/>
        </p:nvSpPr>
        <p:spPr>
          <a:xfrm>
            <a:off x="484040" y="1053011"/>
            <a:ext cx="4253218" cy="369332"/>
          </a:xfrm>
          <a:prstGeom prst="rect">
            <a:avLst/>
          </a:prstGeom>
          <a:noFill/>
        </p:spPr>
        <p:txBody>
          <a:bodyPr wrap="square" rtlCol="0">
            <a:spAutoFit/>
          </a:bodyPr>
          <a:lstStyle/>
          <a:p>
            <a:r>
              <a:rPr lang="es-ES" b="1" dirty="0">
                <a:solidFill>
                  <a:srgbClr val="FFFF00"/>
                </a:solidFill>
              </a:rPr>
              <a:t>13. Generar la clase </a:t>
            </a:r>
            <a:r>
              <a:rPr lang="es-ES" b="1" dirty="0" err="1">
                <a:solidFill>
                  <a:srgbClr val="FFFF00"/>
                </a:solidFill>
              </a:rPr>
              <a:t>Pais</a:t>
            </a:r>
            <a:endParaRPr lang="es-419" b="1" dirty="0">
              <a:solidFill>
                <a:srgbClr val="FFFF00"/>
              </a:solidFill>
            </a:endParaRPr>
          </a:p>
        </p:txBody>
      </p:sp>
      <p:pic>
        <p:nvPicPr>
          <p:cNvPr id="9" name="Imagen 8">
            <a:extLst>
              <a:ext uri="{FF2B5EF4-FFF2-40B4-BE49-F238E27FC236}">
                <a16:creationId xmlns:a16="http://schemas.microsoft.com/office/drawing/2014/main" id="{2FD3917E-404C-AE1A-A727-5A5F76DC4A3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648627" y="2321612"/>
            <a:ext cx="4127404" cy="2601124"/>
          </a:xfrm>
          <a:prstGeom prst="rect">
            <a:avLst/>
          </a:prstGeom>
        </p:spPr>
      </p:pic>
    </p:spTree>
    <p:extLst>
      <p:ext uri="{BB962C8B-B14F-4D97-AF65-F5344CB8AC3E}">
        <p14:creationId xmlns:p14="http://schemas.microsoft.com/office/powerpoint/2010/main" val="2683021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325B23-26AF-4420-BA42-BC7886C5C584}"/>
              </a:ext>
            </a:extLst>
          </p:cNvPr>
          <p:cNvSpPr txBox="1"/>
          <p:nvPr/>
        </p:nvSpPr>
        <p:spPr>
          <a:xfrm>
            <a:off x="897502" y="468236"/>
            <a:ext cx="5857260" cy="584775"/>
          </a:xfrm>
          <a:prstGeom prst="rect">
            <a:avLst/>
          </a:prstGeom>
          <a:noFill/>
        </p:spPr>
        <p:txBody>
          <a:bodyPr wrap="square" rtlCol="0">
            <a:spAutoFit/>
          </a:bodyPr>
          <a:lstStyle/>
          <a:p>
            <a:r>
              <a:rPr lang="en-US" altLang="ko-KR" sz="3200" b="1" dirty="0">
                <a:solidFill>
                  <a:schemeClr val="bg1"/>
                </a:solidFill>
                <a:cs typeface="Arial" pitchFamily="34" charset="0"/>
              </a:rPr>
              <a:t>Practica</a:t>
            </a:r>
            <a:endParaRPr lang="ko-KR" altLang="en-US" sz="3200" b="1" dirty="0">
              <a:solidFill>
                <a:schemeClr val="bg1"/>
              </a:solidFill>
              <a:cs typeface="Arial" pitchFamily="34" charset="0"/>
            </a:endParaRPr>
          </a:p>
        </p:txBody>
      </p:sp>
      <p:pic>
        <p:nvPicPr>
          <p:cNvPr id="3" name="Imagen 2">
            <a:extLst>
              <a:ext uri="{FF2B5EF4-FFF2-40B4-BE49-F238E27FC236}">
                <a16:creationId xmlns:a16="http://schemas.microsoft.com/office/drawing/2014/main" id="{D3FFB62B-688C-5781-F1D6-2DB23ACC6F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2704" y="2376572"/>
            <a:ext cx="10122921" cy="3126606"/>
          </a:xfrm>
          <a:prstGeom prst="rect">
            <a:avLst/>
          </a:prstGeom>
        </p:spPr>
      </p:pic>
      <p:sp>
        <p:nvSpPr>
          <p:cNvPr id="4" name="CuadroTexto 3">
            <a:extLst>
              <a:ext uri="{FF2B5EF4-FFF2-40B4-BE49-F238E27FC236}">
                <a16:creationId xmlns:a16="http://schemas.microsoft.com/office/drawing/2014/main" id="{9F1FB871-7DEA-4890-1672-7AE5FE636A26}"/>
              </a:ext>
            </a:extLst>
          </p:cNvPr>
          <p:cNvSpPr txBox="1"/>
          <p:nvPr/>
        </p:nvSpPr>
        <p:spPr>
          <a:xfrm>
            <a:off x="484039" y="1053011"/>
            <a:ext cx="5077861" cy="369332"/>
          </a:xfrm>
          <a:prstGeom prst="rect">
            <a:avLst/>
          </a:prstGeom>
          <a:noFill/>
        </p:spPr>
        <p:txBody>
          <a:bodyPr wrap="square" rtlCol="0">
            <a:spAutoFit/>
          </a:bodyPr>
          <a:lstStyle/>
          <a:p>
            <a:r>
              <a:rPr lang="es-ES" b="1" dirty="0">
                <a:solidFill>
                  <a:srgbClr val="FFFF00"/>
                </a:solidFill>
              </a:rPr>
              <a:t>14. Crear el diseño completo de las clases</a:t>
            </a:r>
            <a:endParaRPr lang="es-419" b="1" dirty="0">
              <a:solidFill>
                <a:srgbClr val="FFFF00"/>
              </a:solidFill>
            </a:endParaRPr>
          </a:p>
        </p:txBody>
      </p:sp>
    </p:spTree>
    <p:extLst>
      <p:ext uri="{BB962C8B-B14F-4D97-AF65-F5344CB8AC3E}">
        <p14:creationId xmlns:p14="http://schemas.microsoft.com/office/powerpoint/2010/main" val="2920209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325B23-26AF-4420-BA42-BC7886C5C584}"/>
              </a:ext>
            </a:extLst>
          </p:cNvPr>
          <p:cNvSpPr txBox="1"/>
          <p:nvPr/>
        </p:nvSpPr>
        <p:spPr>
          <a:xfrm>
            <a:off x="897502" y="468236"/>
            <a:ext cx="5857260" cy="584775"/>
          </a:xfrm>
          <a:prstGeom prst="rect">
            <a:avLst/>
          </a:prstGeom>
          <a:noFill/>
        </p:spPr>
        <p:txBody>
          <a:bodyPr wrap="square" rtlCol="0">
            <a:spAutoFit/>
          </a:bodyPr>
          <a:lstStyle/>
          <a:p>
            <a:r>
              <a:rPr lang="en-US" altLang="ko-KR" sz="3200" b="1" dirty="0">
                <a:solidFill>
                  <a:schemeClr val="bg1"/>
                </a:solidFill>
                <a:cs typeface="Arial" pitchFamily="34" charset="0"/>
              </a:rPr>
              <a:t>Practica</a:t>
            </a:r>
            <a:endParaRPr lang="ko-KR" altLang="en-US" sz="3200" b="1" dirty="0">
              <a:solidFill>
                <a:schemeClr val="bg1"/>
              </a:solidFill>
              <a:cs typeface="Arial" pitchFamily="34" charset="0"/>
            </a:endParaRPr>
          </a:p>
        </p:txBody>
      </p:sp>
      <p:pic>
        <p:nvPicPr>
          <p:cNvPr id="3" name="Imagen 2">
            <a:extLst>
              <a:ext uri="{FF2B5EF4-FFF2-40B4-BE49-F238E27FC236}">
                <a16:creationId xmlns:a16="http://schemas.microsoft.com/office/drawing/2014/main" id="{D3FFB62B-688C-5781-F1D6-2DB23ACC6F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0535" y="1705114"/>
            <a:ext cx="4354804" cy="4838672"/>
          </a:xfrm>
          <a:prstGeom prst="rect">
            <a:avLst/>
          </a:prstGeom>
        </p:spPr>
      </p:pic>
      <p:sp>
        <p:nvSpPr>
          <p:cNvPr id="4" name="CuadroTexto 3">
            <a:extLst>
              <a:ext uri="{FF2B5EF4-FFF2-40B4-BE49-F238E27FC236}">
                <a16:creationId xmlns:a16="http://schemas.microsoft.com/office/drawing/2014/main" id="{9F1FB871-7DEA-4890-1672-7AE5FE636A26}"/>
              </a:ext>
            </a:extLst>
          </p:cNvPr>
          <p:cNvSpPr txBox="1"/>
          <p:nvPr/>
        </p:nvSpPr>
        <p:spPr>
          <a:xfrm>
            <a:off x="484039" y="1053011"/>
            <a:ext cx="5077861" cy="369332"/>
          </a:xfrm>
          <a:prstGeom prst="rect">
            <a:avLst/>
          </a:prstGeom>
          <a:noFill/>
        </p:spPr>
        <p:txBody>
          <a:bodyPr wrap="square" rtlCol="0">
            <a:spAutoFit/>
          </a:bodyPr>
          <a:lstStyle/>
          <a:p>
            <a:r>
              <a:rPr lang="es-ES" b="1" dirty="0">
                <a:solidFill>
                  <a:srgbClr val="FFFF00"/>
                </a:solidFill>
              </a:rPr>
              <a:t>14. Crear el diseño completo de las clases</a:t>
            </a:r>
            <a:endParaRPr lang="es-419" b="1" dirty="0">
              <a:solidFill>
                <a:srgbClr val="FFFF00"/>
              </a:solidFill>
            </a:endParaRPr>
          </a:p>
        </p:txBody>
      </p:sp>
      <p:pic>
        <p:nvPicPr>
          <p:cNvPr id="5" name="Imagen 4">
            <a:extLst>
              <a:ext uri="{FF2B5EF4-FFF2-40B4-BE49-F238E27FC236}">
                <a16:creationId xmlns:a16="http://schemas.microsoft.com/office/drawing/2014/main" id="{231F1277-4970-49B5-B81C-E6E76A65258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91555" y="1931573"/>
            <a:ext cx="4781246" cy="4281017"/>
          </a:xfrm>
          <a:prstGeom prst="rect">
            <a:avLst/>
          </a:prstGeom>
        </p:spPr>
      </p:pic>
    </p:spTree>
    <p:extLst>
      <p:ext uri="{BB962C8B-B14F-4D97-AF65-F5344CB8AC3E}">
        <p14:creationId xmlns:p14="http://schemas.microsoft.com/office/powerpoint/2010/main" val="88430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555628" y="484851"/>
            <a:ext cx="11325727" cy="707886"/>
          </a:xfrm>
          <a:prstGeom prst="rect">
            <a:avLst/>
          </a:prstGeom>
          <a:noFill/>
        </p:spPr>
        <p:txBody>
          <a:bodyPr wrap="square" rtlCol="0" anchor="ctr">
            <a:spAutoFit/>
          </a:bodyPr>
          <a:lstStyle/>
          <a:p>
            <a:pPr algn="r"/>
            <a:r>
              <a:rPr lang="en-US" sz="4000" b="1" dirty="0">
                <a:solidFill>
                  <a:srgbClr val="FFFF00"/>
                </a:solidFill>
                <a:latin typeface="+mj-lt"/>
              </a:rPr>
              <a:t>1. ¿A </a:t>
            </a:r>
            <a:r>
              <a:rPr lang="en-US" sz="4000" b="1" dirty="0" err="1">
                <a:solidFill>
                  <a:srgbClr val="FFFF00"/>
                </a:solidFill>
                <a:latin typeface="+mj-lt"/>
              </a:rPr>
              <a:t>qué</a:t>
            </a:r>
            <a:r>
              <a:rPr lang="en-US" sz="4000" b="1" dirty="0">
                <a:solidFill>
                  <a:srgbClr val="FFFF00"/>
                </a:solidFill>
                <a:latin typeface="+mj-lt"/>
              </a:rPr>
              <a:t> se refiere cuando se habla de POO?</a:t>
            </a:r>
            <a:endParaRPr lang="ko-KR" altLang="en-US" sz="4000" b="1" dirty="0">
              <a:solidFill>
                <a:srgbClr val="FFFF00"/>
              </a:solidFill>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2659563" y="2182505"/>
            <a:ext cx="6576852" cy="2492990"/>
          </a:xfrm>
          <a:prstGeom prst="rect">
            <a:avLst/>
          </a:prstGeom>
          <a:noFill/>
        </p:spPr>
        <p:txBody>
          <a:bodyPr wrap="square" rtlCol="0" anchor="ctr">
            <a:spAutoFit/>
          </a:bodyPr>
          <a:lstStyle/>
          <a:p>
            <a:endParaRPr lang="es-419" dirty="0">
              <a:solidFill>
                <a:schemeClr val="bg1"/>
              </a:solidFill>
            </a:endParaRPr>
          </a:p>
          <a:p>
            <a:endParaRPr lang="es-419" dirty="0">
              <a:solidFill>
                <a:schemeClr val="bg1"/>
              </a:solidFill>
            </a:endParaRPr>
          </a:p>
          <a:p>
            <a:r>
              <a:rPr lang="es-419" sz="2400" dirty="0">
                <a:solidFill>
                  <a:schemeClr val="bg1"/>
                </a:solidFill>
              </a:rPr>
              <a:t>La Programación Orientada a Objetos (POO) es un </a:t>
            </a:r>
            <a:r>
              <a:rPr lang="es-419" sz="2400" dirty="0">
                <a:solidFill>
                  <a:schemeClr val="bg1"/>
                </a:solidFill>
                <a:hlinkClick r:id="rId2">
                  <a:extLst>
                    <a:ext uri="{A12FA001-AC4F-418D-AE19-62706E023703}">
                      <ahyp:hlinkClr xmlns:ahyp="http://schemas.microsoft.com/office/drawing/2018/hyperlinkcolor" val="tx"/>
                    </a:ext>
                  </a:extLst>
                </a:hlinkClick>
              </a:rPr>
              <a:t>paradigma de programación</a:t>
            </a:r>
            <a:r>
              <a:rPr lang="es-419" sz="2400" dirty="0">
                <a:solidFill>
                  <a:schemeClr val="bg1"/>
                </a:solidFill>
              </a:rPr>
              <a:t>, es decir, un modelo o un estilo de programación que nos da unas guías sobre cómo trabajar con él. Se basa en el concepto de clases y objetos. </a:t>
            </a:r>
            <a:endParaRPr lang="ko-KR" altLang="en-US" sz="2400" dirty="0">
              <a:solidFill>
                <a:schemeClr val="bg1"/>
              </a:solidFill>
            </a:endParaRPr>
          </a:p>
        </p:txBody>
      </p:sp>
      <p:sp>
        <p:nvSpPr>
          <p:cNvPr id="25" name="TextBox 21">
            <a:extLst>
              <a:ext uri="{FF2B5EF4-FFF2-40B4-BE49-F238E27FC236}">
                <a16:creationId xmlns:a16="http://schemas.microsoft.com/office/drawing/2014/main" id="{92E60253-9D6F-5C19-DCFB-A9403EB2C997}"/>
              </a:ext>
            </a:extLst>
          </p:cNvPr>
          <p:cNvSpPr txBox="1"/>
          <p:nvPr/>
        </p:nvSpPr>
        <p:spPr>
          <a:xfrm>
            <a:off x="692950" y="4808339"/>
            <a:ext cx="6576852" cy="1015663"/>
          </a:xfrm>
          <a:prstGeom prst="rect">
            <a:avLst/>
          </a:prstGeom>
          <a:noFill/>
        </p:spPr>
        <p:txBody>
          <a:bodyPr wrap="square" rtlCol="0" anchor="ctr">
            <a:spAutoFit/>
          </a:bodyPr>
          <a:lstStyle/>
          <a:p>
            <a:endParaRPr lang="es-419" dirty="0">
              <a:solidFill>
                <a:schemeClr val="bg1"/>
              </a:solidFill>
            </a:endParaRPr>
          </a:p>
          <a:p>
            <a:endParaRPr lang="es-419" dirty="0">
              <a:solidFill>
                <a:schemeClr val="bg1"/>
              </a:solidFill>
            </a:endParaRPr>
          </a:p>
          <a:p>
            <a:endParaRPr lang="ko-KR" altLang="en-US" sz="2400" dirty="0">
              <a:solidFill>
                <a:schemeClr val="bg1"/>
              </a:solidFill>
            </a:endParaRPr>
          </a:p>
        </p:txBody>
      </p:sp>
    </p:spTree>
    <p:extLst>
      <p:ext uri="{BB962C8B-B14F-4D97-AF65-F5344CB8AC3E}">
        <p14:creationId xmlns:p14="http://schemas.microsoft.com/office/powerpoint/2010/main" val="3086685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190101" y="848771"/>
            <a:ext cx="12106969" cy="646331"/>
          </a:xfrm>
          <a:prstGeom prst="rect">
            <a:avLst/>
          </a:prstGeom>
          <a:noFill/>
        </p:spPr>
        <p:txBody>
          <a:bodyPr wrap="square" rtlCol="0" anchor="ctr">
            <a:spAutoFit/>
          </a:bodyPr>
          <a:lstStyle/>
          <a:p>
            <a:r>
              <a:rPr lang="en-US" sz="3600" b="1" dirty="0">
                <a:solidFill>
                  <a:srgbClr val="FFFF00"/>
                </a:solidFill>
                <a:latin typeface="+mj-lt"/>
              </a:rPr>
              <a:t>2. ¿</a:t>
            </a:r>
            <a:r>
              <a:rPr lang="en-US" sz="3600" b="1" dirty="0" err="1">
                <a:solidFill>
                  <a:srgbClr val="FFFF00"/>
                </a:solidFill>
                <a:latin typeface="+mj-lt"/>
              </a:rPr>
              <a:t>Cuáles</a:t>
            </a:r>
            <a:r>
              <a:rPr lang="en-US" sz="3600" b="1" dirty="0">
                <a:solidFill>
                  <a:srgbClr val="FFFF00"/>
                </a:solidFill>
                <a:latin typeface="+mj-lt"/>
              </a:rPr>
              <a:t> son </a:t>
            </a:r>
            <a:r>
              <a:rPr lang="en-US" sz="3600" b="1" dirty="0" err="1">
                <a:solidFill>
                  <a:srgbClr val="FFFF00"/>
                </a:solidFill>
                <a:latin typeface="+mj-lt"/>
              </a:rPr>
              <a:t>los</a:t>
            </a:r>
            <a:r>
              <a:rPr lang="en-US" sz="3600" b="1" dirty="0">
                <a:solidFill>
                  <a:srgbClr val="FFFF00"/>
                </a:solidFill>
                <a:latin typeface="+mj-lt"/>
              </a:rPr>
              <a:t> 4 componen que componen POO?</a:t>
            </a:r>
            <a:endParaRPr lang="ko-KR" altLang="en-US" sz="3600" b="1" dirty="0">
              <a:solidFill>
                <a:srgbClr val="FFFF00"/>
              </a:solidFill>
              <a:latin typeface="+mj-lt"/>
              <a:cs typeface="Arial" pitchFamily="34" charset="0"/>
            </a:endParaRPr>
          </a:p>
        </p:txBody>
      </p:sp>
      <p:sp>
        <p:nvSpPr>
          <p:cNvPr id="3" name="TextBox 21">
            <a:extLst>
              <a:ext uri="{FF2B5EF4-FFF2-40B4-BE49-F238E27FC236}">
                <a16:creationId xmlns:a16="http://schemas.microsoft.com/office/drawing/2014/main" id="{951AA5D8-47A5-9C47-A64D-C92C35BAE7BA}"/>
              </a:ext>
            </a:extLst>
          </p:cNvPr>
          <p:cNvSpPr txBox="1"/>
          <p:nvPr/>
        </p:nvSpPr>
        <p:spPr>
          <a:xfrm>
            <a:off x="692950" y="2587856"/>
            <a:ext cx="6576852" cy="2062103"/>
          </a:xfrm>
          <a:prstGeom prst="rect">
            <a:avLst/>
          </a:prstGeom>
          <a:noFill/>
        </p:spPr>
        <p:txBody>
          <a:bodyPr wrap="square" rtlCol="0" anchor="ctr">
            <a:spAutoFit/>
          </a:bodyPr>
          <a:lstStyle/>
          <a:p>
            <a:r>
              <a:rPr lang="es-BO" altLang="ko-KR" sz="3200" dirty="0">
                <a:solidFill>
                  <a:schemeClr val="bg1"/>
                </a:solidFill>
              </a:rPr>
              <a:t>1. Clase.</a:t>
            </a:r>
          </a:p>
          <a:p>
            <a:r>
              <a:rPr lang="es-BO" altLang="ko-KR" sz="3200" dirty="0">
                <a:solidFill>
                  <a:schemeClr val="bg1"/>
                </a:solidFill>
              </a:rPr>
              <a:t>2. Propiedad.</a:t>
            </a:r>
          </a:p>
          <a:p>
            <a:r>
              <a:rPr lang="es-BO" altLang="ko-KR" sz="3200" dirty="0">
                <a:solidFill>
                  <a:schemeClr val="bg1"/>
                </a:solidFill>
              </a:rPr>
              <a:t>3. Métodos.</a:t>
            </a:r>
          </a:p>
          <a:p>
            <a:r>
              <a:rPr lang="es-BO" altLang="ko-KR" sz="3200" dirty="0">
                <a:solidFill>
                  <a:schemeClr val="bg1"/>
                </a:solidFill>
              </a:rPr>
              <a:t>4. Objetos.</a:t>
            </a:r>
            <a:endParaRPr lang="ko-KR" altLang="en-US" sz="3200" dirty="0">
              <a:solidFill>
                <a:schemeClr val="bg1"/>
              </a:solidFill>
            </a:endParaRPr>
          </a:p>
        </p:txBody>
      </p:sp>
    </p:spTree>
    <p:extLst>
      <p:ext uri="{BB962C8B-B14F-4D97-AF65-F5344CB8AC3E}">
        <p14:creationId xmlns:p14="http://schemas.microsoft.com/office/powerpoint/2010/main" val="162215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EBE665F2-CFA0-4673-99B6-8659323A3C50}"/>
              </a:ext>
            </a:extLst>
          </p:cNvPr>
          <p:cNvSpPr txBox="1"/>
          <p:nvPr/>
        </p:nvSpPr>
        <p:spPr>
          <a:xfrm>
            <a:off x="607035" y="375111"/>
            <a:ext cx="10469004" cy="584775"/>
          </a:xfrm>
          <a:prstGeom prst="rect">
            <a:avLst/>
          </a:prstGeom>
          <a:noFill/>
        </p:spPr>
        <p:txBody>
          <a:bodyPr wrap="square" rtlCol="0">
            <a:spAutoFit/>
          </a:bodyPr>
          <a:lstStyle/>
          <a:p>
            <a:pPr>
              <a:lnSpc>
                <a:spcPct val="80000"/>
              </a:lnSpc>
            </a:pPr>
            <a:r>
              <a:rPr lang="en-US" altLang="ko-KR" sz="3600" b="1" dirty="0">
                <a:solidFill>
                  <a:srgbClr val="FFFF00"/>
                </a:solidFill>
                <a:cs typeface="Arial" pitchFamily="34" charset="0"/>
              </a:rPr>
              <a:t>3.</a:t>
            </a:r>
            <a:r>
              <a:rPr lang="en-US" altLang="ko-KR" sz="4000" b="1" dirty="0">
                <a:solidFill>
                  <a:srgbClr val="FFFF00"/>
                </a:solidFill>
                <a:cs typeface="Arial" pitchFamily="34" charset="0"/>
              </a:rPr>
              <a:t>¿Cuáles son </a:t>
            </a:r>
            <a:r>
              <a:rPr lang="en-US" altLang="ko-KR" sz="4000" b="1" dirty="0" err="1">
                <a:solidFill>
                  <a:srgbClr val="FFFF00"/>
                </a:solidFill>
                <a:cs typeface="Arial" pitchFamily="34" charset="0"/>
              </a:rPr>
              <a:t>los</a:t>
            </a:r>
            <a:r>
              <a:rPr lang="en-US" altLang="ko-KR" sz="4000" b="1" dirty="0">
                <a:solidFill>
                  <a:srgbClr val="FFFF00"/>
                </a:solidFill>
                <a:cs typeface="Arial" pitchFamily="34" charset="0"/>
              </a:rPr>
              <a:t> </a:t>
            </a:r>
            <a:r>
              <a:rPr lang="en-US" altLang="ko-KR" sz="4000" b="1" dirty="0" err="1">
                <a:solidFill>
                  <a:srgbClr val="FFFF00"/>
                </a:solidFill>
                <a:cs typeface="Arial" pitchFamily="34" charset="0"/>
              </a:rPr>
              <a:t>pilares</a:t>
            </a:r>
            <a:r>
              <a:rPr lang="en-US" altLang="ko-KR" sz="4000" b="1" dirty="0">
                <a:solidFill>
                  <a:srgbClr val="FFFF00"/>
                </a:solidFill>
                <a:cs typeface="Arial" pitchFamily="34" charset="0"/>
              </a:rPr>
              <a:t> de POO?</a:t>
            </a:r>
          </a:p>
        </p:txBody>
      </p:sp>
      <p:sp>
        <p:nvSpPr>
          <p:cNvPr id="4" name="TextBox 21">
            <a:extLst>
              <a:ext uri="{FF2B5EF4-FFF2-40B4-BE49-F238E27FC236}">
                <a16:creationId xmlns:a16="http://schemas.microsoft.com/office/drawing/2014/main" id="{4E20367A-5ED9-4850-98BD-F4CE3BF0C620}"/>
              </a:ext>
            </a:extLst>
          </p:cNvPr>
          <p:cNvSpPr txBox="1"/>
          <p:nvPr/>
        </p:nvSpPr>
        <p:spPr>
          <a:xfrm>
            <a:off x="1013896" y="2468307"/>
            <a:ext cx="6576852" cy="2062103"/>
          </a:xfrm>
          <a:prstGeom prst="rect">
            <a:avLst/>
          </a:prstGeom>
          <a:noFill/>
        </p:spPr>
        <p:txBody>
          <a:bodyPr wrap="square" rtlCol="0" anchor="ctr">
            <a:spAutoFit/>
          </a:bodyPr>
          <a:lstStyle/>
          <a:p>
            <a:pPr algn="l">
              <a:buFont typeface="+mj-lt"/>
              <a:buAutoNum type="arabicPeriod"/>
            </a:pPr>
            <a:r>
              <a:rPr lang="es-419" sz="3200" dirty="0">
                <a:solidFill>
                  <a:schemeClr val="bg1"/>
                </a:solidFill>
              </a:rPr>
              <a:t> Abstracción.</a:t>
            </a:r>
          </a:p>
          <a:p>
            <a:pPr algn="l">
              <a:buFont typeface="+mj-lt"/>
              <a:buAutoNum type="arabicPeriod"/>
            </a:pPr>
            <a:r>
              <a:rPr lang="es-419" sz="3200" dirty="0">
                <a:solidFill>
                  <a:schemeClr val="bg1"/>
                </a:solidFill>
              </a:rPr>
              <a:t> Encapsulamiento.</a:t>
            </a:r>
          </a:p>
          <a:p>
            <a:pPr algn="l">
              <a:buFont typeface="+mj-lt"/>
              <a:buAutoNum type="arabicPeriod"/>
            </a:pPr>
            <a:r>
              <a:rPr lang="es-419" sz="3200" dirty="0">
                <a:solidFill>
                  <a:schemeClr val="bg1"/>
                </a:solidFill>
              </a:rPr>
              <a:t> Herencia.</a:t>
            </a:r>
          </a:p>
          <a:p>
            <a:pPr algn="l">
              <a:buFont typeface="+mj-lt"/>
              <a:buAutoNum type="arabicPeriod"/>
            </a:pPr>
            <a:r>
              <a:rPr lang="es-419" sz="3200" dirty="0">
                <a:solidFill>
                  <a:schemeClr val="bg1"/>
                </a:solidFill>
              </a:rPr>
              <a:t> Polimorfismo.</a:t>
            </a:r>
          </a:p>
        </p:txBody>
      </p:sp>
    </p:spTree>
    <p:extLst>
      <p:ext uri="{BB962C8B-B14F-4D97-AF65-F5344CB8AC3E}">
        <p14:creationId xmlns:p14="http://schemas.microsoft.com/office/powerpoint/2010/main" val="2468935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1AE2322A-3817-4F6E-8BF2-C67EB080F633}"/>
              </a:ext>
            </a:extLst>
          </p:cNvPr>
          <p:cNvGrpSpPr/>
          <p:nvPr/>
        </p:nvGrpSpPr>
        <p:grpSpPr>
          <a:xfrm>
            <a:off x="1595177" y="5552745"/>
            <a:ext cx="1652874" cy="1050504"/>
            <a:chOff x="2079596" y="4282215"/>
            <a:chExt cx="3303213" cy="1050504"/>
          </a:xfrm>
        </p:grpSpPr>
        <p:sp>
          <p:nvSpPr>
            <p:cNvPr id="28" name="TextBox 27">
              <a:extLst>
                <a:ext uri="{FF2B5EF4-FFF2-40B4-BE49-F238E27FC236}">
                  <a16:creationId xmlns:a16="http://schemas.microsoft.com/office/drawing/2014/main" id="{29C5DFD9-A5D5-4039-A9D1-4839CE9513A7}"/>
                </a:ext>
              </a:extLst>
            </p:cNvPr>
            <p:cNvSpPr txBox="1"/>
            <p:nvPr/>
          </p:nvSpPr>
          <p:spPr>
            <a:xfrm>
              <a:off x="2079596" y="4501722"/>
              <a:ext cx="3303211" cy="830997"/>
            </a:xfrm>
            <a:prstGeom prst="rect">
              <a:avLst/>
            </a:prstGeom>
            <a:noFill/>
          </p:spPr>
          <p:txBody>
            <a:bodyPr wrap="square" rtlCol="0">
              <a:spAutoFit/>
            </a:bodyPr>
            <a:lstStyle/>
            <a:p>
              <a:pPr algn="ctr"/>
              <a:r>
                <a:rPr lang="en-US" altLang="ko-KR" sz="1200" dirty="0">
                  <a:cs typeface="Arial" pitchFamily="34" charset="0"/>
                </a:rPr>
                <a:t>You can simply impress your audience and add a unique zing.</a:t>
              </a:r>
            </a:p>
          </p:txBody>
        </p:sp>
        <p:sp>
          <p:nvSpPr>
            <p:cNvPr id="29" name="TextBox 28">
              <a:extLst>
                <a:ext uri="{FF2B5EF4-FFF2-40B4-BE49-F238E27FC236}">
                  <a16:creationId xmlns:a16="http://schemas.microsoft.com/office/drawing/2014/main" id="{EC94187E-A350-4546-B142-9855C3CF9BFA}"/>
                </a:ext>
              </a:extLst>
            </p:cNvPr>
            <p:cNvSpPr txBox="1"/>
            <p:nvPr/>
          </p:nvSpPr>
          <p:spPr>
            <a:xfrm>
              <a:off x="2079598" y="4282215"/>
              <a:ext cx="3303211" cy="276999"/>
            </a:xfrm>
            <a:prstGeom prst="rect">
              <a:avLst/>
            </a:prstGeom>
            <a:noFill/>
          </p:spPr>
          <p:txBody>
            <a:bodyPr wrap="square" rtlCol="0">
              <a:spAutoFit/>
            </a:bodyPr>
            <a:lstStyle/>
            <a:p>
              <a:pPr algn="ctr"/>
              <a:r>
                <a:rPr lang="en-US" altLang="ko-KR" sz="1200" b="1" dirty="0">
                  <a:cs typeface="Arial" pitchFamily="34" charset="0"/>
                </a:rPr>
                <a:t>Content  Here</a:t>
              </a:r>
              <a:endParaRPr lang="ko-KR" altLang="en-US" sz="1200" b="1" dirty="0">
                <a:cs typeface="Arial" pitchFamily="34" charset="0"/>
              </a:endParaRPr>
            </a:p>
          </p:txBody>
        </p:sp>
      </p:grpSp>
      <p:sp>
        <p:nvSpPr>
          <p:cNvPr id="31" name="TextBox 30">
            <a:extLst>
              <a:ext uri="{FF2B5EF4-FFF2-40B4-BE49-F238E27FC236}">
                <a16:creationId xmlns:a16="http://schemas.microsoft.com/office/drawing/2014/main" id="{6A02FDC1-52C6-4100-966A-ED98AF241361}"/>
              </a:ext>
            </a:extLst>
          </p:cNvPr>
          <p:cNvSpPr txBox="1"/>
          <p:nvPr/>
        </p:nvSpPr>
        <p:spPr>
          <a:xfrm>
            <a:off x="283692" y="414086"/>
            <a:ext cx="11054030" cy="486287"/>
          </a:xfrm>
          <a:prstGeom prst="rect">
            <a:avLst/>
          </a:prstGeom>
          <a:noFill/>
        </p:spPr>
        <p:txBody>
          <a:bodyPr wrap="square" rtlCol="0">
            <a:spAutoFit/>
          </a:bodyPr>
          <a:lstStyle/>
          <a:p>
            <a:pPr>
              <a:lnSpc>
                <a:spcPct val="80000"/>
              </a:lnSpc>
            </a:pPr>
            <a:r>
              <a:rPr lang="en-US" altLang="ko-KR" sz="3200" b="1" dirty="0">
                <a:solidFill>
                  <a:srgbClr val="FFFF00"/>
                </a:solidFill>
                <a:cs typeface="Arial" pitchFamily="34" charset="0"/>
              </a:rPr>
              <a:t>4. ¿Que es Encapsulamiento y muestre un ejemplo?</a:t>
            </a:r>
          </a:p>
        </p:txBody>
      </p:sp>
      <p:sp>
        <p:nvSpPr>
          <p:cNvPr id="34" name="TextBox 33">
            <a:extLst>
              <a:ext uri="{FF2B5EF4-FFF2-40B4-BE49-F238E27FC236}">
                <a16:creationId xmlns:a16="http://schemas.microsoft.com/office/drawing/2014/main" id="{8571FC12-611D-42C2-9E77-0AC45EF8D6E6}"/>
              </a:ext>
            </a:extLst>
          </p:cNvPr>
          <p:cNvSpPr txBox="1"/>
          <p:nvPr/>
        </p:nvSpPr>
        <p:spPr>
          <a:xfrm>
            <a:off x="701704" y="2089995"/>
            <a:ext cx="4625080" cy="3046988"/>
          </a:xfrm>
          <a:prstGeom prst="rect">
            <a:avLst/>
          </a:prstGeom>
          <a:noFill/>
        </p:spPr>
        <p:txBody>
          <a:bodyPr wrap="square" rtlCol="0">
            <a:spAutoFit/>
          </a:bodyPr>
          <a:lstStyle/>
          <a:p>
            <a:r>
              <a:rPr lang="es-419" sz="2400" dirty="0">
                <a:solidFill>
                  <a:schemeClr val="bg1"/>
                </a:solidFill>
              </a:rPr>
              <a:t>Es el proceso de almacenar en una misma sección los elementos de una abstracción que constituyen su estructura y su comportamiento; sirve para separar el interfaz contractual de una abstracción y su implantación.</a:t>
            </a:r>
            <a:endParaRPr lang="ko-KR" altLang="en-US" sz="2400" dirty="0">
              <a:solidFill>
                <a:schemeClr val="bg1"/>
              </a:solidFill>
            </a:endParaRPr>
          </a:p>
        </p:txBody>
      </p:sp>
      <p:pic>
        <p:nvPicPr>
          <p:cNvPr id="1026" name="Picture 2" descr="🥇🥇 Encapsulacion en Java">
            <a:extLst>
              <a:ext uri="{FF2B5EF4-FFF2-40B4-BE49-F238E27FC236}">
                <a16:creationId xmlns:a16="http://schemas.microsoft.com/office/drawing/2014/main" id="{C152E26C-93CD-333E-9DA2-69AF7133F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742" y="942323"/>
            <a:ext cx="4648200"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88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91A18A-7559-4485-BC2C-6ACBBA9F87DF}"/>
              </a:ext>
            </a:extLst>
          </p:cNvPr>
          <p:cNvSpPr txBox="1"/>
          <p:nvPr/>
        </p:nvSpPr>
        <p:spPr>
          <a:xfrm>
            <a:off x="244491" y="324756"/>
            <a:ext cx="8088347" cy="507831"/>
          </a:xfrm>
          <a:prstGeom prst="rect">
            <a:avLst/>
          </a:prstGeom>
          <a:noFill/>
        </p:spPr>
        <p:txBody>
          <a:bodyPr wrap="square" lIns="108000" rIns="108000" rtlCol="0">
            <a:spAutoFit/>
          </a:bodyPr>
          <a:lstStyle/>
          <a:p>
            <a:r>
              <a:rPr lang="en-US" altLang="ko-KR" sz="2700" b="1" dirty="0">
                <a:solidFill>
                  <a:srgbClr val="FFFF00"/>
                </a:solidFill>
                <a:cs typeface="Arial" pitchFamily="34" charset="0"/>
              </a:rPr>
              <a:t>5. ¿Que es </a:t>
            </a:r>
            <a:r>
              <a:rPr lang="en-US" altLang="ko-KR" sz="2700" b="1" dirty="0" err="1">
                <a:solidFill>
                  <a:srgbClr val="FFFF00"/>
                </a:solidFill>
                <a:cs typeface="Arial" pitchFamily="34" charset="0"/>
              </a:rPr>
              <a:t>Abstracción</a:t>
            </a:r>
            <a:r>
              <a:rPr lang="en-US" altLang="ko-KR" sz="2700" b="1" dirty="0">
                <a:solidFill>
                  <a:srgbClr val="FFFF00"/>
                </a:solidFill>
                <a:cs typeface="Arial" pitchFamily="34" charset="0"/>
              </a:rPr>
              <a:t> y muestra un ejemplo?</a:t>
            </a:r>
            <a:endParaRPr lang="ko-KR" altLang="en-US" sz="2700" b="1" dirty="0">
              <a:solidFill>
                <a:srgbClr val="FFFF00"/>
              </a:solidFill>
              <a:cs typeface="Arial" pitchFamily="34" charset="0"/>
            </a:endParaRPr>
          </a:p>
        </p:txBody>
      </p:sp>
      <p:sp>
        <p:nvSpPr>
          <p:cNvPr id="15" name="TextBox 14">
            <a:extLst>
              <a:ext uri="{FF2B5EF4-FFF2-40B4-BE49-F238E27FC236}">
                <a16:creationId xmlns:a16="http://schemas.microsoft.com/office/drawing/2014/main" id="{437A4661-D2A4-40E5-9248-83B3298A506A}"/>
              </a:ext>
            </a:extLst>
          </p:cNvPr>
          <p:cNvSpPr txBox="1"/>
          <p:nvPr/>
        </p:nvSpPr>
        <p:spPr>
          <a:xfrm>
            <a:off x="7081344" y="5781491"/>
            <a:ext cx="4661840" cy="276999"/>
          </a:xfrm>
          <a:prstGeom prst="rect">
            <a:avLst/>
          </a:prstGeom>
          <a:noFill/>
        </p:spPr>
        <p:txBody>
          <a:bodyPr wrap="square" rtlCol="0">
            <a:spAutoFit/>
          </a:bodyPr>
          <a:lstStyle/>
          <a:p>
            <a:r>
              <a:rPr lang="en-US" altLang="ko-KR" sz="1200" dirty="0">
                <a:solidFill>
                  <a:schemeClr val="bg1"/>
                </a:solidFill>
                <a:ea typeface="FZShuTi" pitchFamily="2" charset="-122"/>
                <a:cs typeface="Arial" pitchFamily="34" charset="0"/>
              </a:rPr>
              <a:t>.</a:t>
            </a:r>
            <a:endParaRPr lang="en-US" altLang="ko-KR" sz="1200" dirty="0">
              <a:solidFill>
                <a:schemeClr val="bg1"/>
              </a:solidFill>
              <a:cs typeface="Arial" pitchFamily="34" charset="0"/>
            </a:endParaRPr>
          </a:p>
        </p:txBody>
      </p:sp>
      <p:grpSp>
        <p:nvGrpSpPr>
          <p:cNvPr id="16" name="Group 15">
            <a:extLst>
              <a:ext uri="{FF2B5EF4-FFF2-40B4-BE49-F238E27FC236}">
                <a16:creationId xmlns:a16="http://schemas.microsoft.com/office/drawing/2014/main" id="{41FEFB00-F764-4A36-BDE0-EFBFFBAD9C92}"/>
              </a:ext>
            </a:extLst>
          </p:cNvPr>
          <p:cNvGrpSpPr/>
          <p:nvPr/>
        </p:nvGrpSpPr>
        <p:grpSpPr>
          <a:xfrm>
            <a:off x="6305942" y="5098571"/>
            <a:ext cx="5419664" cy="777510"/>
            <a:chOff x="6102442" y="1483456"/>
            <a:chExt cx="5419664" cy="777510"/>
          </a:xfrm>
        </p:grpSpPr>
        <p:sp>
          <p:nvSpPr>
            <p:cNvPr id="17" name="TextBox 16">
              <a:extLst>
                <a:ext uri="{FF2B5EF4-FFF2-40B4-BE49-F238E27FC236}">
                  <a16:creationId xmlns:a16="http://schemas.microsoft.com/office/drawing/2014/main" id="{493DF382-44DD-45C3-9704-34E8893BC3AC}"/>
                </a:ext>
              </a:extLst>
            </p:cNvPr>
            <p:cNvSpPr txBox="1"/>
            <p:nvPr/>
          </p:nvSpPr>
          <p:spPr>
            <a:xfrm>
              <a:off x="6860266" y="1678152"/>
              <a:ext cx="4661840" cy="507831"/>
            </a:xfrm>
            <a:prstGeom prst="rect">
              <a:avLst/>
            </a:prstGeom>
            <a:noFill/>
          </p:spPr>
          <p:txBody>
            <a:bodyPr wrap="square" lIns="108000" rIns="108000" rtlCol="0">
              <a:spAutoFit/>
            </a:bodyPr>
            <a:lstStyle/>
            <a:p>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sp>
        <p:nvSpPr>
          <p:cNvPr id="21" name="TextBox 33">
            <a:extLst>
              <a:ext uri="{FF2B5EF4-FFF2-40B4-BE49-F238E27FC236}">
                <a16:creationId xmlns:a16="http://schemas.microsoft.com/office/drawing/2014/main" id="{426615C0-C4DB-FC45-0696-E72F9F130EF3}"/>
              </a:ext>
            </a:extLst>
          </p:cNvPr>
          <p:cNvSpPr txBox="1"/>
          <p:nvPr/>
        </p:nvSpPr>
        <p:spPr>
          <a:xfrm>
            <a:off x="1176866" y="1276783"/>
            <a:ext cx="4625080" cy="4524315"/>
          </a:xfrm>
          <a:prstGeom prst="rect">
            <a:avLst/>
          </a:prstGeom>
          <a:noFill/>
        </p:spPr>
        <p:txBody>
          <a:bodyPr wrap="square" rtlCol="0">
            <a:spAutoFit/>
          </a:bodyPr>
          <a:lstStyle/>
          <a:p>
            <a:pPr algn="l"/>
            <a:r>
              <a:rPr lang="es-419" sz="2400" b="0" i="0" dirty="0">
                <a:solidFill>
                  <a:srgbClr val="E8EAED"/>
                </a:solidFill>
                <a:effectLst/>
                <a:latin typeface="inherit"/>
              </a:rPr>
              <a:t>La </a:t>
            </a:r>
            <a:r>
              <a:rPr lang="es-419" sz="2400" b="1" i="0" dirty="0">
                <a:solidFill>
                  <a:srgbClr val="E8EAED"/>
                </a:solidFill>
                <a:effectLst/>
                <a:latin typeface="inherit"/>
              </a:rPr>
              <a:t>abstracción</a:t>
            </a:r>
            <a:r>
              <a:rPr lang="es-419" sz="2400" b="0" i="0" dirty="0">
                <a:solidFill>
                  <a:srgbClr val="E8EAED"/>
                </a:solidFill>
                <a:effectLst/>
                <a:latin typeface="inherit"/>
              </a:rPr>
              <a:t> consiste en seleccionar datos de un conjunto más grande para mostrar solo los detalles relevantes del objeto. Ayuda a reducir la complejidad y el esfuerzo de </a:t>
            </a:r>
            <a:r>
              <a:rPr lang="es-419" sz="2400" b="1" i="0" dirty="0">
                <a:solidFill>
                  <a:srgbClr val="E8EAED"/>
                </a:solidFill>
                <a:effectLst/>
                <a:latin typeface="inherit"/>
              </a:rPr>
              <a:t>programación</a:t>
            </a:r>
            <a:r>
              <a:rPr lang="es-419" sz="2400" b="0" i="0" dirty="0">
                <a:solidFill>
                  <a:srgbClr val="E8EAED"/>
                </a:solidFill>
                <a:effectLst/>
                <a:latin typeface="inherit"/>
              </a:rPr>
              <a:t>. En Java, la </a:t>
            </a:r>
            <a:r>
              <a:rPr lang="es-419" sz="2400" b="1" i="0" dirty="0">
                <a:solidFill>
                  <a:srgbClr val="E8EAED"/>
                </a:solidFill>
                <a:effectLst/>
                <a:latin typeface="inherit"/>
              </a:rPr>
              <a:t>abstracción</a:t>
            </a:r>
            <a:r>
              <a:rPr lang="es-419" sz="2400" b="0" i="0" dirty="0">
                <a:solidFill>
                  <a:srgbClr val="E8EAED"/>
                </a:solidFill>
                <a:effectLst/>
                <a:latin typeface="inherit"/>
              </a:rPr>
              <a:t> se logra usando clases e interfaces abstractas. Es uno de los conceptos más importantes .</a:t>
            </a:r>
            <a:endParaRPr lang="es-419" sz="2400" b="0" i="0" dirty="0">
              <a:solidFill>
                <a:srgbClr val="BDC1C6"/>
              </a:solidFill>
              <a:effectLst/>
              <a:latin typeface="arial" panose="020B0604020202020204" pitchFamily="34" charset="0"/>
            </a:endParaRPr>
          </a:p>
          <a:p>
            <a:br>
              <a:rPr lang="es-419" sz="2400" b="0" i="0" dirty="0">
                <a:solidFill>
                  <a:srgbClr val="BDC1C6"/>
                </a:solidFill>
                <a:effectLst/>
                <a:latin typeface="arial" panose="020B0604020202020204" pitchFamily="34" charset="0"/>
              </a:rPr>
            </a:br>
            <a:endParaRPr lang="ko-KR" altLang="en-US" sz="2400" dirty="0">
              <a:solidFill>
                <a:schemeClr val="bg1"/>
              </a:solidFill>
            </a:endParaRPr>
          </a:p>
        </p:txBody>
      </p:sp>
      <p:pic>
        <p:nvPicPr>
          <p:cNvPr id="2050" name="Picture 2" descr="Paradigma de la programación orientada a objetos">
            <a:extLst>
              <a:ext uri="{FF2B5EF4-FFF2-40B4-BE49-F238E27FC236}">
                <a16:creationId xmlns:a16="http://schemas.microsoft.com/office/drawing/2014/main" id="{16721D64-7061-CEE4-3614-631C14029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5942" y="1447800"/>
            <a:ext cx="436245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713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1AE2322A-3817-4F6E-8BF2-C67EB080F633}"/>
              </a:ext>
            </a:extLst>
          </p:cNvPr>
          <p:cNvGrpSpPr/>
          <p:nvPr/>
        </p:nvGrpSpPr>
        <p:grpSpPr>
          <a:xfrm>
            <a:off x="1595177" y="5552745"/>
            <a:ext cx="1652874" cy="1050504"/>
            <a:chOff x="2079596" y="4282215"/>
            <a:chExt cx="3303213" cy="1050504"/>
          </a:xfrm>
        </p:grpSpPr>
        <p:sp>
          <p:nvSpPr>
            <p:cNvPr id="28" name="TextBox 27">
              <a:extLst>
                <a:ext uri="{FF2B5EF4-FFF2-40B4-BE49-F238E27FC236}">
                  <a16:creationId xmlns:a16="http://schemas.microsoft.com/office/drawing/2014/main" id="{29C5DFD9-A5D5-4039-A9D1-4839CE9513A7}"/>
                </a:ext>
              </a:extLst>
            </p:cNvPr>
            <p:cNvSpPr txBox="1"/>
            <p:nvPr/>
          </p:nvSpPr>
          <p:spPr>
            <a:xfrm>
              <a:off x="2079596" y="4501722"/>
              <a:ext cx="3303211" cy="830997"/>
            </a:xfrm>
            <a:prstGeom prst="rect">
              <a:avLst/>
            </a:prstGeom>
            <a:noFill/>
          </p:spPr>
          <p:txBody>
            <a:bodyPr wrap="square" rtlCol="0">
              <a:spAutoFit/>
            </a:bodyPr>
            <a:lstStyle/>
            <a:p>
              <a:pPr algn="ctr"/>
              <a:r>
                <a:rPr lang="en-US" altLang="ko-KR" sz="1200" dirty="0">
                  <a:cs typeface="Arial" pitchFamily="34" charset="0"/>
                </a:rPr>
                <a:t>You can simply impress your audience and add a unique zing.</a:t>
              </a:r>
            </a:p>
          </p:txBody>
        </p:sp>
        <p:sp>
          <p:nvSpPr>
            <p:cNvPr id="29" name="TextBox 28">
              <a:extLst>
                <a:ext uri="{FF2B5EF4-FFF2-40B4-BE49-F238E27FC236}">
                  <a16:creationId xmlns:a16="http://schemas.microsoft.com/office/drawing/2014/main" id="{EC94187E-A350-4546-B142-9855C3CF9BFA}"/>
                </a:ext>
              </a:extLst>
            </p:cNvPr>
            <p:cNvSpPr txBox="1"/>
            <p:nvPr/>
          </p:nvSpPr>
          <p:spPr>
            <a:xfrm>
              <a:off x="2079598" y="4282215"/>
              <a:ext cx="3303211" cy="276999"/>
            </a:xfrm>
            <a:prstGeom prst="rect">
              <a:avLst/>
            </a:prstGeom>
            <a:noFill/>
          </p:spPr>
          <p:txBody>
            <a:bodyPr wrap="square" rtlCol="0">
              <a:spAutoFit/>
            </a:bodyPr>
            <a:lstStyle/>
            <a:p>
              <a:pPr algn="ctr"/>
              <a:r>
                <a:rPr lang="en-US" altLang="ko-KR" sz="1200" b="1" dirty="0">
                  <a:cs typeface="Arial" pitchFamily="34" charset="0"/>
                </a:rPr>
                <a:t>Content  Here</a:t>
              </a:r>
              <a:endParaRPr lang="ko-KR" altLang="en-US" sz="1200" b="1" dirty="0">
                <a:cs typeface="Arial" pitchFamily="34" charset="0"/>
              </a:endParaRPr>
            </a:p>
          </p:txBody>
        </p:sp>
      </p:grpSp>
      <p:sp>
        <p:nvSpPr>
          <p:cNvPr id="31" name="TextBox 30">
            <a:extLst>
              <a:ext uri="{FF2B5EF4-FFF2-40B4-BE49-F238E27FC236}">
                <a16:creationId xmlns:a16="http://schemas.microsoft.com/office/drawing/2014/main" id="{6A02FDC1-52C6-4100-966A-ED98AF241361}"/>
              </a:ext>
            </a:extLst>
          </p:cNvPr>
          <p:cNvSpPr txBox="1"/>
          <p:nvPr/>
        </p:nvSpPr>
        <p:spPr>
          <a:xfrm>
            <a:off x="342415" y="460852"/>
            <a:ext cx="11054030" cy="486287"/>
          </a:xfrm>
          <a:prstGeom prst="rect">
            <a:avLst/>
          </a:prstGeom>
          <a:noFill/>
        </p:spPr>
        <p:txBody>
          <a:bodyPr wrap="square" rtlCol="0">
            <a:spAutoFit/>
          </a:bodyPr>
          <a:lstStyle/>
          <a:p>
            <a:pPr>
              <a:lnSpc>
                <a:spcPct val="80000"/>
              </a:lnSpc>
            </a:pPr>
            <a:r>
              <a:rPr lang="en-US" altLang="ko-KR" sz="3200" b="1" dirty="0">
                <a:solidFill>
                  <a:srgbClr val="FFFF00"/>
                </a:solidFill>
                <a:cs typeface="Arial" pitchFamily="34" charset="0"/>
              </a:rPr>
              <a:t>6. ¿Que es </a:t>
            </a:r>
            <a:r>
              <a:rPr lang="en-US" altLang="ko-KR" sz="3200" b="1" dirty="0" err="1">
                <a:solidFill>
                  <a:srgbClr val="FFFF00"/>
                </a:solidFill>
                <a:cs typeface="Arial" pitchFamily="34" charset="0"/>
              </a:rPr>
              <a:t>Herencia</a:t>
            </a:r>
            <a:r>
              <a:rPr lang="en-US" altLang="ko-KR" sz="3200" b="1" dirty="0">
                <a:solidFill>
                  <a:srgbClr val="FFFF00"/>
                </a:solidFill>
                <a:cs typeface="Arial" pitchFamily="34" charset="0"/>
              </a:rPr>
              <a:t> y muestre un ejemplo?</a:t>
            </a:r>
          </a:p>
        </p:txBody>
      </p:sp>
      <p:sp>
        <p:nvSpPr>
          <p:cNvPr id="34" name="TextBox 33">
            <a:extLst>
              <a:ext uri="{FF2B5EF4-FFF2-40B4-BE49-F238E27FC236}">
                <a16:creationId xmlns:a16="http://schemas.microsoft.com/office/drawing/2014/main" id="{8571FC12-611D-42C2-9E77-0AC45EF8D6E6}"/>
              </a:ext>
            </a:extLst>
          </p:cNvPr>
          <p:cNvSpPr txBox="1"/>
          <p:nvPr/>
        </p:nvSpPr>
        <p:spPr>
          <a:xfrm>
            <a:off x="659759" y="1477501"/>
            <a:ext cx="4625080" cy="4154984"/>
          </a:xfrm>
          <a:prstGeom prst="rect">
            <a:avLst/>
          </a:prstGeom>
          <a:noFill/>
        </p:spPr>
        <p:txBody>
          <a:bodyPr wrap="square" rtlCol="0">
            <a:spAutoFit/>
          </a:bodyPr>
          <a:lstStyle/>
          <a:p>
            <a:r>
              <a:rPr lang="es-419" sz="2400" b="0" i="0" dirty="0">
                <a:solidFill>
                  <a:srgbClr val="E8EAED"/>
                </a:solidFill>
                <a:effectLst/>
                <a:latin typeface="arial" panose="020B0604020202020204" pitchFamily="34" charset="0"/>
              </a:rPr>
              <a:t>La </a:t>
            </a:r>
            <a:r>
              <a:rPr lang="es-419" sz="2400" b="1" i="0" dirty="0">
                <a:solidFill>
                  <a:srgbClr val="E8EAED"/>
                </a:solidFill>
                <a:effectLst/>
                <a:latin typeface="arial" panose="020B0604020202020204" pitchFamily="34" charset="0"/>
              </a:rPr>
              <a:t>herencia permite</a:t>
            </a:r>
            <a:r>
              <a:rPr lang="es-419" sz="2400" b="0" i="0" dirty="0">
                <a:solidFill>
                  <a:srgbClr val="E8EAED"/>
                </a:solidFill>
                <a:effectLst/>
                <a:latin typeface="arial" panose="020B0604020202020204" pitchFamily="34" charset="0"/>
              </a:rPr>
              <a:t> que se puedan definir nuevas clases basadas de unas ya existentes a fin de reutilizar el código, generando así una jerarquía de clases dentro de una aplicación. Si una clase deriva de otra, esta hereda sus atributos y métodos y puede añadir nuevos atributos, métodos o redefinir los heredados.</a:t>
            </a:r>
            <a:endParaRPr lang="ko-KR" altLang="en-US" sz="2400" dirty="0">
              <a:solidFill>
                <a:schemeClr val="bg1"/>
              </a:solidFill>
            </a:endParaRPr>
          </a:p>
        </p:txBody>
      </p:sp>
      <p:pic>
        <p:nvPicPr>
          <p:cNvPr id="4" name="Imagen 3">
            <a:extLst>
              <a:ext uri="{FF2B5EF4-FFF2-40B4-BE49-F238E27FC236}">
                <a16:creationId xmlns:a16="http://schemas.microsoft.com/office/drawing/2014/main" id="{53756760-85DA-77B4-E1EA-EB23A4F8834C}"/>
              </a:ext>
            </a:extLst>
          </p:cNvPr>
          <p:cNvPicPr>
            <a:picLocks noChangeAspect="1"/>
          </p:cNvPicPr>
          <p:nvPr/>
        </p:nvPicPr>
        <p:blipFill>
          <a:blip r:embed="rId2"/>
          <a:stretch>
            <a:fillRect/>
          </a:stretch>
        </p:blipFill>
        <p:spPr>
          <a:xfrm>
            <a:off x="6402081" y="2080159"/>
            <a:ext cx="4927252" cy="2936183"/>
          </a:xfrm>
          <a:prstGeom prst="rect">
            <a:avLst/>
          </a:prstGeom>
        </p:spPr>
      </p:pic>
    </p:spTree>
    <p:extLst>
      <p:ext uri="{BB962C8B-B14F-4D97-AF65-F5344CB8AC3E}">
        <p14:creationId xmlns:p14="http://schemas.microsoft.com/office/powerpoint/2010/main" val="2809813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91A18A-7559-4485-BC2C-6ACBBA9F87DF}"/>
              </a:ext>
            </a:extLst>
          </p:cNvPr>
          <p:cNvSpPr txBox="1"/>
          <p:nvPr/>
        </p:nvSpPr>
        <p:spPr>
          <a:xfrm>
            <a:off x="399269" y="293611"/>
            <a:ext cx="5305364" cy="923330"/>
          </a:xfrm>
          <a:prstGeom prst="rect">
            <a:avLst/>
          </a:prstGeom>
          <a:noFill/>
        </p:spPr>
        <p:txBody>
          <a:bodyPr wrap="square" lIns="108000" rIns="108000" rtlCol="0">
            <a:spAutoFit/>
          </a:bodyPr>
          <a:lstStyle/>
          <a:p>
            <a:r>
              <a:rPr lang="en-US" altLang="ko-KR" sz="2700" b="1" dirty="0">
                <a:solidFill>
                  <a:srgbClr val="FFFF00"/>
                </a:solidFill>
                <a:cs typeface="Arial" pitchFamily="34" charset="0"/>
              </a:rPr>
              <a:t>7. ¿Que es </a:t>
            </a:r>
            <a:r>
              <a:rPr lang="en-US" altLang="ko-KR" sz="2700" b="1" dirty="0" err="1">
                <a:solidFill>
                  <a:srgbClr val="FFFF00"/>
                </a:solidFill>
                <a:cs typeface="Arial" pitchFamily="34" charset="0"/>
              </a:rPr>
              <a:t>Polimorfismo</a:t>
            </a:r>
            <a:r>
              <a:rPr lang="en-US" altLang="ko-KR" sz="2700" b="1" dirty="0">
                <a:solidFill>
                  <a:srgbClr val="FFFF00"/>
                </a:solidFill>
                <a:cs typeface="Arial" pitchFamily="34" charset="0"/>
              </a:rPr>
              <a:t> y muestra un ejemplo?</a:t>
            </a:r>
            <a:endParaRPr lang="ko-KR" altLang="en-US" sz="2700" b="1" dirty="0">
              <a:solidFill>
                <a:srgbClr val="FFFF00"/>
              </a:solidFill>
              <a:cs typeface="Arial" pitchFamily="34" charset="0"/>
            </a:endParaRPr>
          </a:p>
        </p:txBody>
      </p:sp>
      <p:sp>
        <p:nvSpPr>
          <p:cNvPr id="15" name="TextBox 14">
            <a:extLst>
              <a:ext uri="{FF2B5EF4-FFF2-40B4-BE49-F238E27FC236}">
                <a16:creationId xmlns:a16="http://schemas.microsoft.com/office/drawing/2014/main" id="{437A4661-D2A4-40E5-9248-83B3298A506A}"/>
              </a:ext>
            </a:extLst>
          </p:cNvPr>
          <p:cNvSpPr txBox="1"/>
          <p:nvPr/>
        </p:nvSpPr>
        <p:spPr>
          <a:xfrm>
            <a:off x="7081344" y="5781491"/>
            <a:ext cx="4661840" cy="276999"/>
          </a:xfrm>
          <a:prstGeom prst="rect">
            <a:avLst/>
          </a:prstGeom>
          <a:noFill/>
        </p:spPr>
        <p:txBody>
          <a:bodyPr wrap="square" rtlCol="0">
            <a:spAutoFit/>
          </a:bodyPr>
          <a:lstStyle/>
          <a:p>
            <a:r>
              <a:rPr lang="en-US" altLang="ko-KR" sz="1200" dirty="0">
                <a:solidFill>
                  <a:schemeClr val="bg1"/>
                </a:solidFill>
                <a:ea typeface="FZShuTi" pitchFamily="2" charset="-122"/>
                <a:cs typeface="Arial" pitchFamily="34" charset="0"/>
              </a:rPr>
              <a:t>.</a:t>
            </a:r>
            <a:endParaRPr lang="en-US" altLang="ko-KR" sz="1200" dirty="0">
              <a:solidFill>
                <a:schemeClr val="bg1"/>
              </a:solidFill>
              <a:cs typeface="Arial" pitchFamily="34" charset="0"/>
            </a:endParaRPr>
          </a:p>
        </p:txBody>
      </p:sp>
      <p:grpSp>
        <p:nvGrpSpPr>
          <p:cNvPr id="16" name="Group 15">
            <a:extLst>
              <a:ext uri="{FF2B5EF4-FFF2-40B4-BE49-F238E27FC236}">
                <a16:creationId xmlns:a16="http://schemas.microsoft.com/office/drawing/2014/main" id="{41FEFB00-F764-4A36-BDE0-EFBFFBAD9C92}"/>
              </a:ext>
            </a:extLst>
          </p:cNvPr>
          <p:cNvGrpSpPr/>
          <p:nvPr/>
        </p:nvGrpSpPr>
        <p:grpSpPr>
          <a:xfrm>
            <a:off x="6305942" y="5098571"/>
            <a:ext cx="5419664" cy="777510"/>
            <a:chOff x="6102442" y="1483456"/>
            <a:chExt cx="5419664" cy="777510"/>
          </a:xfrm>
        </p:grpSpPr>
        <p:sp>
          <p:nvSpPr>
            <p:cNvPr id="17" name="TextBox 16">
              <a:extLst>
                <a:ext uri="{FF2B5EF4-FFF2-40B4-BE49-F238E27FC236}">
                  <a16:creationId xmlns:a16="http://schemas.microsoft.com/office/drawing/2014/main" id="{493DF382-44DD-45C3-9704-34E8893BC3AC}"/>
                </a:ext>
              </a:extLst>
            </p:cNvPr>
            <p:cNvSpPr txBox="1"/>
            <p:nvPr/>
          </p:nvSpPr>
          <p:spPr>
            <a:xfrm>
              <a:off x="6860266" y="1678152"/>
              <a:ext cx="4661840" cy="507831"/>
            </a:xfrm>
            <a:prstGeom prst="rect">
              <a:avLst/>
            </a:prstGeom>
            <a:noFill/>
          </p:spPr>
          <p:txBody>
            <a:bodyPr wrap="square" lIns="108000" rIns="108000" rtlCol="0">
              <a:spAutoFit/>
            </a:bodyPr>
            <a:lstStyle/>
            <a:p>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777510"/>
            </a:xfrm>
            <a:prstGeom prst="rect">
              <a:avLst/>
            </a:prstGeom>
            <a:noFill/>
          </p:spPr>
          <p:txBody>
            <a:bodyPr wrap="square" lIns="108000" rIns="108000" rtlCol="0">
              <a:spAutoFit/>
            </a:bodyPr>
            <a:lstStyle/>
            <a:p>
              <a:pPr algn="ctr"/>
              <a:endParaRPr lang="ko-KR" altLang="en-US" sz="4400" b="1" dirty="0">
                <a:solidFill>
                  <a:schemeClr val="bg1"/>
                </a:solidFill>
                <a:cs typeface="Arial" pitchFamily="34" charset="0"/>
              </a:endParaRPr>
            </a:p>
          </p:txBody>
        </p:sp>
      </p:grpSp>
      <p:sp>
        <p:nvSpPr>
          <p:cNvPr id="21" name="TextBox 33">
            <a:extLst>
              <a:ext uri="{FF2B5EF4-FFF2-40B4-BE49-F238E27FC236}">
                <a16:creationId xmlns:a16="http://schemas.microsoft.com/office/drawing/2014/main" id="{426615C0-C4DB-FC45-0696-E72F9F130EF3}"/>
              </a:ext>
            </a:extLst>
          </p:cNvPr>
          <p:cNvSpPr txBox="1"/>
          <p:nvPr/>
        </p:nvSpPr>
        <p:spPr>
          <a:xfrm>
            <a:off x="399269" y="1813908"/>
            <a:ext cx="4625080" cy="3416320"/>
          </a:xfrm>
          <a:prstGeom prst="rect">
            <a:avLst/>
          </a:prstGeom>
          <a:noFill/>
        </p:spPr>
        <p:txBody>
          <a:bodyPr wrap="square" rtlCol="0">
            <a:spAutoFit/>
          </a:bodyPr>
          <a:lstStyle/>
          <a:p>
            <a:r>
              <a:rPr lang="es-419" sz="2400" b="0" i="0" dirty="0">
                <a:solidFill>
                  <a:srgbClr val="E8EAED"/>
                </a:solidFill>
                <a:effectLst/>
                <a:latin typeface="Google Sans"/>
              </a:rPr>
              <a:t> </a:t>
            </a:r>
            <a:r>
              <a:rPr lang="es-419" sz="2400" b="1" dirty="0">
                <a:solidFill>
                  <a:srgbClr val="E8EAED"/>
                </a:solidFill>
                <a:latin typeface="Google Sans"/>
              </a:rPr>
              <a:t>P</a:t>
            </a:r>
            <a:r>
              <a:rPr lang="es-419" sz="2400" b="1" i="0" dirty="0">
                <a:solidFill>
                  <a:srgbClr val="E8EAED"/>
                </a:solidFill>
                <a:effectLst/>
                <a:latin typeface="Google Sans"/>
              </a:rPr>
              <a:t>olimorfismo (en POO</a:t>
            </a:r>
            <a:r>
              <a:rPr lang="es-419" sz="2400" b="0" i="0" dirty="0">
                <a:solidFill>
                  <a:srgbClr val="E8EAED"/>
                </a:solidFill>
                <a:effectLst/>
                <a:latin typeface="Google Sans"/>
              </a:rPr>
              <a:t>) es la capacidad que tienen ciertos lenguajes para hacer que, al enviar el mismo mensaje (o, en otras palabras, invocar al mismo método) desde distintos objetos, cada uno de esos objetos pueda responder a ese mensaje (o a esa invocación) de forma distinta.</a:t>
            </a:r>
            <a:endParaRPr lang="ko-KR" altLang="en-US" sz="2400" dirty="0">
              <a:solidFill>
                <a:schemeClr val="bg1"/>
              </a:solidFill>
            </a:endParaRPr>
          </a:p>
        </p:txBody>
      </p:sp>
      <p:pic>
        <p:nvPicPr>
          <p:cNvPr id="22" name="Imagen 21">
            <a:extLst>
              <a:ext uri="{FF2B5EF4-FFF2-40B4-BE49-F238E27FC236}">
                <a16:creationId xmlns:a16="http://schemas.microsoft.com/office/drawing/2014/main" id="{13815138-CCE7-C5CE-A2B4-F4BCA074C714}"/>
              </a:ext>
            </a:extLst>
          </p:cNvPr>
          <p:cNvPicPr>
            <a:picLocks noChangeAspect="1"/>
          </p:cNvPicPr>
          <p:nvPr/>
        </p:nvPicPr>
        <p:blipFill>
          <a:blip r:embed="rId2"/>
          <a:stretch>
            <a:fillRect/>
          </a:stretch>
        </p:blipFill>
        <p:spPr>
          <a:xfrm>
            <a:off x="5820752" y="1880951"/>
            <a:ext cx="5636534" cy="3120272"/>
          </a:xfrm>
          <a:prstGeom prst="rect">
            <a:avLst/>
          </a:prstGeom>
        </p:spPr>
      </p:pic>
    </p:spTree>
    <p:extLst>
      <p:ext uri="{BB962C8B-B14F-4D97-AF65-F5344CB8AC3E}">
        <p14:creationId xmlns:p14="http://schemas.microsoft.com/office/powerpoint/2010/main" val="140130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6A02FDC1-52C6-4100-966A-ED98AF241361}"/>
              </a:ext>
            </a:extLst>
          </p:cNvPr>
          <p:cNvSpPr txBox="1"/>
          <p:nvPr/>
        </p:nvSpPr>
        <p:spPr>
          <a:xfrm>
            <a:off x="732503" y="504806"/>
            <a:ext cx="11054030" cy="486287"/>
          </a:xfrm>
          <a:prstGeom prst="rect">
            <a:avLst/>
          </a:prstGeom>
          <a:noFill/>
        </p:spPr>
        <p:txBody>
          <a:bodyPr wrap="square" rtlCol="0">
            <a:spAutoFit/>
          </a:bodyPr>
          <a:lstStyle/>
          <a:p>
            <a:pPr>
              <a:lnSpc>
                <a:spcPct val="80000"/>
              </a:lnSpc>
            </a:pPr>
            <a:r>
              <a:rPr lang="en-US" altLang="ko-KR" sz="3200" b="1" dirty="0">
                <a:solidFill>
                  <a:srgbClr val="FFFF00"/>
                </a:solidFill>
                <a:cs typeface="Arial" pitchFamily="34" charset="0"/>
              </a:rPr>
              <a:t>8. ¿</a:t>
            </a:r>
            <a:r>
              <a:rPr lang="en-US" altLang="ko-KR" sz="3200" b="1" dirty="0" err="1">
                <a:solidFill>
                  <a:srgbClr val="FFFF00"/>
                </a:solidFill>
                <a:cs typeface="Arial" pitchFamily="34" charset="0"/>
              </a:rPr>
              <a:t>Qué</a:t>
            </a:r>
            <a:r>
              <a:rPr lang="en-US" altLang="ko-KR" sz="3200" b="1" dirty="0">
                <a:solidFill>
                  <a:srgbClr val="FFFF00"/>
                </a:solidFill>
                <a:cs typeface="Arial" pitchFamily="34" charset="0"/>
              </a:rPr>
              <a:t> es un ARRAY?</a:t>
            </a:r>
          </a:p>
        </p:txBody>
      </p:sp>
      <p:sp>
        <p:nvSpPr>
          <p:cNvPr id="34" name="TextBox 33">
            <a:extLst>
              <a:ext uri="{FF2B5EF4-FFF2-40B4-BE49-F238E27FC236}">
                <a16:creationId xmlns:a16="http://schemas.microsoft.com/office/drawing/2014/main" id="{8571FC12-611D-42C2-9E77-0AC45EF8D6E6}"/>
              </a:ext>
            </a:extLst>
          </p:cNvPr>
          <p:cNvSpPr txBox="1"/>
          <p:nvPr/>
        </p:nvSpPr>
        <p:spPr>
          <a:xfrm>
            <a:off x="600766" y="1477501"/>
            <a:ext cx="4625080" cy="3416320"/>
          </a:xfrm>
          <a:prstGeom prst="rect">
            <a:avLst/>
          </a:prstGeom>
          <a:noFill/>
        </p:spPr>
        <p:txBody>
          <a:bodyPr wrap="square" rtlCol="0">
            <a:spAutoFit/>
          </a:bodyPr>
          <a:lstStyle/>
          <a:p>
            <a:r>
              <a:rPr lang="es-419" sz="2400" b="0" i="0" dirty="0">
                <a:solidFill>
                  <a:srgbClr val="E8EAED"/>
                </a:solidFill>
                <a:effectLst/>
                <a:latin typeface="Google Sans"/>
              </a:rPr>
              <a:t>Cuando hablamos de programación orientada a objetos, </a:t>
            </a:r>
            <a:r>
              <a:rPr lang="es-419" sz="2400" b="1" i="0" dirty="0">
                <a:solidFill>
                  <a:srgbClr val="E8EAED"/>
                </a:solidFill>
                <a:effectLst/>
                <a:latin typeface="Google Sans"/>
              </a:rPr>
              <a:t>una array se considera un objeto</a:t>
            </a:r>
            <a:r>
              <a:rPr lang="es-419" sz="2400" b="0" i="0" dirty="0">
                <a:solidFill>
                  <a:srgbClr val="E8EAED"/>
                </a:solidFill>
                <a:effectLst/>
                <a:latin typeface="Google Sans"/>
              </a:rPr>
              <a:t>. Eso quiere decir que si la declaramos tal y como hemos hecho, no estamos creando el objeto, sino que crea una referencia para poder utilizarlo. Para inicializar una array solemos utilizar la palabra reservada new .</a:t>
            </a:r>
            <a:endParaRPr lang="ko-KR" altLang="en-US" sz="2400" dirty="0">
              <a:solidFill>
                <a:schemeClr val="bg1"/>
              </a:solidFill>
            </a:endParaRPr>
          </a:p>
        </p:txBody>
      </p:sp>
      <p:pic>
        <p:nvPicPr>
          <p:cNvPr id="3" name="Imagen 2">
            <a:extLst>
              <a:ext uri="{FF2B5EF4-FFF2-40B4-BE49-F238E27FC236}">
                <a16:creationId xmlns:a16="http://schemas.microsoft.com/office/drawing/2014/main" id="{4477C5F8-795A-5E72-FA3D-08F3B101C7A4}"/>
              </a:ext>
            </a:extLst>
          </p:cNvPr>
          <p:cNvPicPr>
            <a:picLocks noChangeAspect="1"/>
          </p:cNvPicPr>
          <p:nvPr/>
        </p:nvPicPr>
        <p:blipFill>
          <a:blip r:embed="rId2"/>
          <a:stretch>
            <a:fillRect/>
          </a:stretch>
        </p:blipFill>
        <p:spPr>
          <a:xfrm>
            <a:off x="6827625" y="2260322"/>
            <a:ext cx="4501708" cy="2633499"/>
          </a:xfrm>
          <a:prstGeom prst="rect">
            <a:avLst/>
          </a:prstGeom>
        </p:spPr>
      </p:pic>
    </p:spTree>
    <p:extLst>
      <p:ext uri="{BB962C8B-B14F-4D97-AF65-F5344CB8AC3E}">
        <p14:creationId xmlns:p14="http://schemas.microsoft.com/office/powerpoint/2010/main" val="2236492703"/>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2917</TotalTime>
  <Words>581</Words>
  <Application>Microsoft Office PowerPoint</Application>
  <PresentationFormat>Panorámica</PresentationFormat>
  <Paragraphs>57</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16</vt:i4>
      </vt:variant>
    </vt:vector>
  </HeadingPairs>
  <TitlesOfParts>
    <vt:vector size="25" baseType="lpstr">
      <vt:lpstr>ADAM.CG PRO</vt:lpstr>
      <vt:lpstr>Arial</vt:lpstr>
      <vt:lpstr>Arial</vt:lpstr>
      <vt:lpstr>Arial Black</vt:lpstr>
      <vt:lpstr>Google Sans</vt:lpstr>
      <vt:lpstr>inherit</vt:lpstr>
      <vt:lpstr>Cover and End Slide Master</vt:lpstr>
      <vt:lpstr>Contents Slide Master</vt:lpstr>
      <vt:lpstr>Section Break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Laikus Bluxen</cp:lastModifiedBy>
  <cp:revision>123</cp:revision>
  <dcterms:created xsi:type="dcterms:W3CDTF">2019-01-14T06:35:35Z</dcterms:created>
  <dcterms:modified xsi:type="dcterms:W3CDTF">2022-09-12T00:20:15Z</dcterms:modified>
</cp:coreProperties>
</file>