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7" r:id="rId12"/>
    <p:sldId id="261" r:id="rId13"/>
    <p:sldId id="262" r:id="rId14"/>
    <p:sldId id="272" r:id="rId15"/>
    <p:sldId id="273" r:id="rId1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917" y="5084763"/>
            <a:ext cx="921808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667" y="6021389"/>
            <a:ext cx="9218084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s-ES"/>
              <a:t>Haga clic para modificar el estilo de subtítulo del patrón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1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401051" y="836614"/>
            <a:ext cx="2495549" cy="46815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2285" y="836614"/>
            <a:ext cx="7285567" cy="46815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42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2285" y="1341438"/>
            <a:ext cx="48895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04984" y="1341438"/>
            <a:ext cx="4891616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8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681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959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836613"/>
            <a:ext cx="93133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341438"/>
            <a:ext cx="998431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LIFO" TargetMode="External"/><Relationship Id="rId2" Type="http://schemas.openxmlformats.org/officeDocument/2006/relationships/hyperlink" Target="https://es.wikipedia.org/wiki/Idioma_ingl%C3%A9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D780-BBDA-4F69-ADA2-6B554C33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366" y="814766"/>
            <a:ext cx="10023660" cy="1928433"/>
          </a:xfrm>
        </p:spPr>
        <p:txBody>
          <a:bodyPr/>
          <a:lstStyle/>
          <a:p>
            <a:r>
              <a:rPr lang="es-ES" sz="6000" i="1" u="sng" dirty="0">
                <a:latin typeface="Arial Black" panose="020B0A04020102020204" pitchFamily="34" charset="0"/>
              </a:rPr>
              <a:t>PROCESUAL HITO 3</a:t>
            </a:r>
            <a:endParaRPr lang="es-BO" sz="6000" i="1" u="sng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8709D-D5A6-4723-A0FA-2F67FFDB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56" y="4596194"/>
            <a:ext cx="9218084" cy="1818402"/>
          </a:xfrm>
        </p:spPr>
        <p:txBody>
          <a:bodyPr/>
          <a:lstStyle/>
          <a:p>
            <a:r>
              <a:rPr lang="es-ES" dirty="0" err="1">
                <a:latin typeface="Arial Black" panose="020B0A04020102020204" pitchFamily="34" charset="0"/>
              </a:rPr>
              <a:t>Josias</a:t>
            </a:r>
            <a:r>
              <a:rPr lang="es-ES" dirty="0">
                <a:latin typeface="Arial Black" panose="020B0A04020102020204" pitchFamily="34" charset="0"/>
              </a:rPr>
              <a:t> Jonathan </a:t>
            </a:r>
            <a:r>
              <a:rPr lang="es-ES" dirty="0" err="1">
                <a:latin typeface="Arial Black" panose="020B0A04020102020204" pitchFamily="34" charset="0"/>
              </a:rPr>
              <a:t>Leon</a:t>
            </a:r>
            <a:r>
              <a:rPr lang="es-ES" dirty="0">
                <a:latin typeface="Arial Black" panose="020B0A04020102020204" pitchFamily="34" charset="0"/>
              </a:rPr>
              <a:t> Luis</a:t>
            </a:r>
          </a:p>
          <a:p>
            <a:endParaRPr lang="es-ES" dirty="0">
              <a:latin typeface="Arial Black" panose="020B0A04020102020204" pitchFamily="34" charset="0"/>
            </a:endParaRPr>
          </a:p>
          <a:p>
            <a:r>
              <a:rPr lang="es-ES" dirty="0">
                <a:latin typeface="Arial Black" panose="020B0A04020102020204" pitchFamily="34" charset="0"/>
              </a:rPr>
              <a:t>Estructura De Datos</a:t>
            </a:r>
            <a:endParaRPr lang="es-B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5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10. A través de un gráfico, muestre los métodos mínimos que debería de tener una PILA.</a:t>
            </a:r>
            <a:endParaRPr lang="es-BO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B1B432-93AA-4D9E-8663-BA2AF617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8" y="2845384"/>
            <a:ext cx="8593137" cy="2923006"/>
          </a:xfrm>
        </p:spPr>
      </p:pic>
    </p:spTree>
    <p:extLst>
      <p:ext uri="{BB962C8B-B14F-4D97-AF65-F5344CB8AC3E}">
        <p14:creationId xmlns:p14="http://schemas.microsoft.com/office/powerpoint/2010/main" val="35597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23" y="249384"/>
            <a:ext cx="9313333" cy="1319358"/>
          </a:xfrm>
        </p:spPr>
        <p:txBody>
          <a:bodyPr/>
          <a:lstStyle/>
          <a:p>
            <a:r>
              <a:rPr lang="es-ES" dirty="0"/>
              <a:t>11. . Crear las clases necesarias para la PILA DE CLIENTES.</a:t>
            </a:r>
            <a:endParaRPr lang="es-BO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BF31937A-0692-407C-AA6F-A17C172E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1293" y="1945184"/>
            <a:ext cx="4917971" cy="4176712"/>
          </a:xfrm>
        </p:spPr>
      </p:pic>
    </p:spTree>
    <p:extLst>
      <p:ext uri="{BB962C8B-B14F-4D97-AF65-F5344CB8AC3E}">
        <p14:creationId xmlns:p14="http://schemas.microsoft.com/office/powerpoint/2010/main" val="299268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9" y="383608"/>
            <a:ext cx="9313333" cy="1185134"/>
          </a:xfrm>
        </p:spPr>
        <p:txBody>
          <a:bodyPr/>
          <a:lstStyle/>
          <a:p>
            <a:r>
              <a:rPr lang="es-ES" dirty="0"/>
              <a:t>12.Determinar cuántos CLIENTES son mayores de 20 años.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04AE4-17DD-4D11-8918-670A2A40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515" y="1673910"/>
            <a:ext cx="7950150" cy="4882392"/>
          </a:xfrm>
        </p:spPr>
      </p:pic>
    </p:spTree>
    <p:extLst>
      <p:ext uri="{BB962C8B-B14F-4D97-AF65-F5344CB8AC3E}">
        <p14:creationId xmlns:p14="http://schemas.microsoft.com/office/powerpoint/2010/main" val="74912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26" y="534608"/>
            <a:ext cx="8399496" cy="1042521"/>
          </a:xfrm>
        </p:spPr>
        <p:txBody>
          <a:bodyPr/>
          <a:lstStyle/>
          <a:p>
            <a:r>
              <a:rPr lang="es-ES" dirty="0"/>
              <a:t>13.Mover el k-</a:t>
            </a:r>
            <a:r>
              <a:rPr lang="es-ES" dirty="0" err="1"/>
              <a:t>ésimo</a:t>
            </a:r>
            <a:r>
              <a:rPr lang="es-ES" dirty="0"/>
              <a:t> elemento al final de la pila.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04AE4-17DD-4D11-8918-670A2A40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986" y="1682299"/>
            <a:ext cx="7659648" cy="4882392"/>
          </a:xfrm>
        </p:spPr>
      </p:pic>
    </p:spTree>
    <p:extLst>
      <p:ext uri="{BB962C8B-B14F-4D97-AF65-F5344CB8AC3E}">
        <p14:creationId xmlns:p14="http://schemas.microsoft.com/office/powerpoint/2010/main" val="117728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D2BC-AC24-45BA-8C33-0DF0F2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4" y="341662"/>
            <a:ext cx="9313333" cy="1428415"/>
          </a:xfrm>
        </p:spPr>
        <p:txBody>
          <a:bodyPr/>
          <a:lstStyle/>
          <a:p>
            <a:r>
              <a:rPr lang="es-ES" dirty="0"/>
              <a:t>14.Cambiar la dirección de algunos CLIENTES de la PILA. 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9864-B2E7-4095-99E7-D12CC5C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764" y="1770077"/>
            <a:ext cx="3799513" cy="41767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nueva dirección usada para los clientes de género femenino para este ejemplo fue Canadá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15168-E249-4EE5-9487-AD4CB594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" y="1600973"/>
            <a:ext cx="5638531" cy="5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D2BC-AC24-45BA-8C33-0DF0F2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4" y="341662"/>
            <a:ext cx="9313333" cy="1428415"/>
          </a:xfrm>
        </p:spPr>
        <p:txBody>
          <a:bodyPr/>
          <a:lstStyle/>
          <a:p>
            <a:r>
              <a:rPr lang="es-ES" dirty="0"/>
              <a:t>15.Mover ÍTEMS de la PILA.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9864-B2E7-4095-99E7-D12CC5C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65" y="1753299"/>
            <a:ext cx="3799513" cy="41767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Mover a la base todos los clientes del género masculino y los del género femenino moverlos al final. 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15168-E249-4EE5-9487-AD4CB594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" y="1600973"/>
            <a:ext cx="4379928" cy="51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445193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1. ¿A que se refiere cuando se habla de ESTRUCTURA DE DATOS?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682569"/>
            <a:ext cx="8592093" cy="3917659"/>
          </a:xfrm>
        </p:spPr>
        <p:txBody>
          <a:bodyPr/>
          <a:lstStyle/>
          <a:p>
            <a:pPr marL="0" indent="0" algn="ctr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En el ámbito de la informática, las estructuras de datos </a:t>
            </a:r>
            <a:r>
              <a:rPr lang="es-ES" b="1" i="0" dirty="0">
                <a:effectLst/>
                <a:latin typeface="arial" panose="020B0604020202020204" pitchFamily="34" charset="0"/>
              </a:rPr>
              <a:t>son aquellas que nos permiten, como desarrolladores, organizar la información de manera eficiente, y en definitiva diseñar la solución correcta para un determinado problema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187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445193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2. ¿Cuáles son los TIPOS DE ESTRUCTURA QUE EXISTE?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682569"/>
            <a:ext cx="8592093" cy="391765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 err="1">
                <a:effectLst/>
                <a:latin typeface="arial" panose="020B0604020202020204" pitchFamily="34" charset="0"/>
              </a:rPr>
              <a:t>Arrays</a:t>
            </a:r>
            <a:r>
              <a:rPr lang="es-BO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Listas enlazadas.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Pilas.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Colas.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b="0" i="0" dirty="0">
                <a:effectLst/>
                <a:latin typeface="arial" panose="020B0604020202020204" pitchFamily="34" charset="0"/>
              </a:rPr>
              <a:t>Arboles binarios</a:t>
            </a:r>
          </a:p>
        </p:txBody>
      </p:sp>
    </p:spTree>
    <p:extLst>
      <p:ext uri="{BB962C8B-B14F-4D97-AF65-F5344CB8AC3E}">
        <p14:creationId xmlns:p14="http://schemas.microsoft.com/office/powerpoint/2010/main" val="372194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3. ¿Apoyándose en el link adjunto, explique, por qué son útiles las estructuras de datos?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sz="2400" b="0" i="0" dirty="0">
                <a:effectLst/>
                <a:latin typeface="Space Grotesk"/>
              </a:rPr>
              <a:t>Las estructuras de datos son una forma de organizar los datos en la computadora, de tal manera que nos permita realizar unas operaciones con ellas de forma </a:t>
            </a:r>
            <a:r>
              <a:rPr lang="es-ES" sz="2400" b="1" i="0" dirty="0">
                <a:effectLst/>
                <a:latin typeface="Space Grotesk"/>
              </a:rPr>
              <a:t>muy eficiente</a:t>
            </a:r>
            <a:r>
              <a:rPr lang="es-ES" sz="2400" b="0" i="0" dirty="0">
                <a:effectLst/>
                <a:latin typeface="Space Grotesk"/>
              </a:rPr>
              <a:t>.</a:t>
            </a:r>
          </a:p>
          <a:p>
            <a:pPr marL="0" indent="0" algn="l">
              <a:buNone/>
            </a:pPr>
            <a:r>
              <a:rPr lang="es-ES" sz="2400" b="0" i="0" dirty="0">
                <a:effectLst/>
                <a:latin typeface="Space Grotesk"/>
              </a:rPr>
              <a:t>Es decir, igual que un array introducimos un dato y eso es prácticamente inmediato, no siempre lo es, según qué estructuras de datos y qué operaciones.</a:t>
            </a:r>
          </a:p>
          <a:p>
            <a:pPr marL="0" indent="0" algn="l">
              <a:buNone/>
            </a:pPr>
            <a:r>
              <a:rPr lang="es-ES" sz="2400" b="1" i="0" dirty="0">
                <a:effectLst/>
                <a:latin typeface="Space Grotesk"/>
              </a:rPr>
              <a:t>Depende que algoritmo queramos ejecutar</a:t>
            </a:r>
            <a:r>
              <a:rPr lang="es-ES" sz="2400" b="0" i="0" dirty="0">
                <a:effectLst/>
                <a:latin typeface="Space Grotesk"/>
              </a:rPr>
              <a:t>, habrá veces que sea mejor utilizar una estructura de datos u otra estructura que nos permita más velocidad.</a:t>
            </a:r>
          </a:p>
          <a:p>
            <a:pPr marL="0" indent="0" algn="l">
              <a:buNone/>
            </a:pPr>
            <a:r>
              <a:rPr lang="es-ES" sz="2400" b="0" i="0" dirty="0">
                <a:effectLst/>
                <a:latin typeface="Space Grotesk"/>
              </a:rPr>
              <a:t>Por este motivo es interesante conocer algo más que simplemente los </a:t>
            </a:r>
            <a:r>
              <a:rPr lang="es-ES" sz="2400" b="0" i="0" dirty="0" err="1">
                <a:effectLst/>
                <a:latin typeface="Space Grotesk"/>
              </a:rPr>
              <a:t>arrays</a:t>
            </a:r>
            <a:r>
              <a:rPr lang="es-ES" sz="2400" b="0" i="0" dirty="0">
                <a:effectLst/>
                <a:latin typeface="Space Grotesk"/>
              </a:rPr>
              <a:t> o los </a:t>
            </a:r>
            <a:r>
              <a:rPr lang="es-ES" sz="2400" b="0" i="0" dirty="0" err="1">
                <a:effectLst/>
                <a:latin typeface="Space Grotesk"/>
              </a:rPr>
              <a:t>hashmaps</a:t>
            </a:r>
            <a:r>
              <a:rPr lang="es-ES" sz="2400" b="0" i="0" dirty="0">
                <a:effectLst/>
                <a:latin typeface="Space Grotesk"/>
              </a:rPr>
              <a:t> que casi todo el mundo conoce.</a:t>
            </a:r>
          </a:p>
        </p:txBody>
      </p:sp>
    </p:spTree>
    <p:extLst>
      <p:ext uri="{BB962C8B-B14F-4D97-AF65-F5344CB8AC3E}">
        <p14:creationId xmlns:p14="http://schemas.microsoft.com/office/powerpoint/2010/main" val="40297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4. ¿Qué es una PILA?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Una </a:t>
            </a:r>
            <a:r>
              <a:rPr lang="es-ES" b="1" i="0" dirty="0">
                <a:effectLst/>
                <a:latin typeface="Arial" panose="020B0604020202020204" pitchFamily="34" charset="0"/>
              </a:rPr>
              <a:t>pila</a:t>
            </a:r>
            <a:r>
              <a:rPr lang="es-ES" b="0" i="0" dirty="0">
                <a:effectLst/>
                <a:latin typeface="Arial" panose="020B0604020202020204" pitchFamily="34" charset="0"/>
              </a:rPr>
              <a:t> (</a:t>
            </a:r>
            <a:r>
              <a:rPr lang="es-ES" b="1" i="1" dirty="0" err="1">
                <a:effectLst/>
                <a:latin typeface="Arial" panose="020B0604020202020204" pitchFamily="34" charset="0"/>
              </a:rPr>
              <a:t>stack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en </a:t>
            </a:r>
            <a:r>
              <a:rPr lang="es-ES" b="0" i="0" strike="noStrike" dirty="0">
                <a:effectLst/>
                <a:latin typeface="Arial" panose="020B0604020202020204" pitchFamily="34" charset="0"/>
                <a:hlinkClick r:id="rId2" tooltip="Idioma inglé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inglés</a:t>
            </a:r>
            <a:r>
              <a:rPr lang="es-ES" b="0" i="0" dirty="0">
                <a:effectLst/>
                <a:latin typeface="Arial" panose="020B0604020202020204" pitchFamily="34" charset="0"/>
              </a:rPr>
              <a:t>) es una lista ordenada que permite almacenar y recuperar datos, siendo el modo de acceso a sus elementos de tipo </a:t>
            </a:r>
            <a:r>
              <a:rPr lang="es-ES" b="0" i="0" strike="noStrike" dirty="0">
                <a:effectLst/>
                <a:latin typeface="Arial" panose="020B0604020202020204" pitchFamily="34" charset="0"/>
                <a:hlinkClick r:id="rId3" tooltip="LIF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LIFO</a:t>
            </a:r>
            <a:r>
              <a:rPr lang="es-ES" b="0" i="0" dirty="0">
                <a:effectLst/>
                <a:latin typeface="Arial" panose="020B0604020202020204" pitchFamily="34" charset="0"/>
              </a:rPr>
              <a:t> (del inglés 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Last</a:t>
            </a:r>
            <a:r>
              <a:rPr lang="es-ES" b="0" i="1" dirty="0">
                <a:effectLst/>
                <a:latin typeface="Arial" panose="020B0604020202020204" pitchFamily="34" charset="0"/>
              </a:rPr>
              <a:t> In,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0" i="1" dirty="0">
                <a:effectLst/>
                <a:latin typeface="Arial" panose="020B0604020202020204" pitchFamily="34" charset="0"/>
              </a:rPr>
              <a:t> </a:t>
            </a:r>
            <a:r>
              <a:rPr lang="es-ES" b="0" i="1" dirty="0" err="1">
                <a:effectLst/>
                <a:latin typeface="Arial" panose="020B0604020202020204" pitchFamily="34" charset="0"/>
              </a:rPr>
              <a:t>Out</a:t>
            </a:r>
            <a:r>
              <a:rPr lang="es-ES" b="0" i="0" dirty="0">
                <a:effectLst/>
                <a:latin typeface="Arial" panose="020B0604020202020204" pitchFamily="34" charset="0"/>
              </a:rPr>
              <a:t>, «último en entrar, primero en salir»).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872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5. ¿Qué es STACK en JAVA, una STACK será lo mismo que una PILA?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La clase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Stack</a:t>
            </a:r>
            <a:r>
              <a:rPr lang="es-ES" b="0" i="0" dirty="0">
                <a:effectLst/>
                <a:latin typeface="arial" panose="020B0604020202020204" pitchFamily="34" charset="0"/>
              </a:rPr>
              <a:t> </a:t>
            </a:r>
            <a:r>
              <a:rPr lang="es-ES" b="1" i="0" dirty="0">
                <a:effectLst/>
                <a:latin typeface="arial" panose="020B0604020202020204" pitchFamily="34" charset="0"/>
              </a:rPr>
              <a:t>es una clase de las llamadas de tipo LIFO (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Last</a:t>
            </a:r>
            <a:r>
              <a:rPr lang="es-ES" b="1" i="0" dirty="0">
                <a:effectLst/>
                <a:latin typeface="arial" panose="020B0604020202020204" pitchFamily="34" charset="0"/>
              </a:rPr>
              <a:t> In -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Out</a:t>
            </a:r>
            <a:r>
              <a:rPr lang="es-ES" b="1" i="0" dirty="0">
                <a:effectLst/>
                <a:latin typeface="arial" panose="020B0604020202020204" pitchFamily="34" charset="0"/>
              </a:rPr>
              <a:t>, o último en entrar - primero en salir)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s-ES" b="0" i="0" dirty="0" err="1">
                <a:effectLst/>
                <a:latin typeface="arial" panose="020B0604020202020204" pitchFamily="34" charset="0"/>
              </a:rPr>
              <a:t>Stack</a:t>
            </a:r>
            <a:r>
              <a:rPr lang="es-ES" b="0" i="0" dirty="0">
                <a:effectLst/>
                <a:latin typeface="arial" panose="020B0604020202020204" pitchFamily="34" charset="0"/>
              </a:rPr>
              <a:t> es lo mismo que Pila.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207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95" y="274296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6. ¿Qué es TOPE en una PILA?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1535184"/>
          </a:xfrm>
        </p:spPr>
        <p:txBody>
          <a:bodyPr/>
          <a:lstStyle/>
          <a:p>
            <a:pPr marL="0" indent="0" algn="l">
              <a:buNone/>
            </a:pPr>
            <a:r>
              <a:rPr lang="es-ES" dirty="0"/>
              <a:t>Una colección de datos a los cuales se les puede acceder mediante un extremo, que se conoce generalmente como tope.</a:t>
            </a:r>
            <a:endParaRPr lang="es-ES" b="0" i="0" dirty="0">
              <a:effectLst/>
              <a:latin typeface="Space Grotesk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870244-BF01-4D69-A9DE-4B0A34CABFE8}"/>
              </a:ext>
            </a:extLst>
          </p:cNvPr>
          <p:cNvSpPr txBox="1">
            <a:spLocks/>
          </p:cNvSpPr>
          <p:nvPr/>
        </p:nvSpPr>
        <p:spPr bwMode="auto">
          <a:xfrm>
            <a:off x="484795" y="2929666"/>
            <a:ext cx="8718278" cy="17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dirty="0">
                <a:solidFill>
                  <a:srgbClr val="FFFF00"/>
                </a:solidFill>
              </a:rPr>
              <a:t>7. ¿Qué es MAX en una PILA? </a:t>
            </a:r>
            <a:endParaRPr lang="es-BO" kern="0" dirty="0">
              <a:solidFill>
                <a:srgbClr val="FFFF00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292AC9E-13C5-4695-9064-98FF83911468}"/>
              </a:ext>
            </a:extLst>
          </p:cNvPr>
          <p:cNvSpPr txBox="1">
            <a:spLocks/>
          </p:cNvSpPr>
          <p:nvPr/>
        </p:nvSpPr>
        <p:spPr bwMode="auto">
          <a:xfrm>
            <a:off x="484795" y="4170727"/>
            <a:ext cx="8592093" cy="153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s-ES" dirty="0"/>
              <a:t>Es la máxima cantidad de elementos que puede tener almacenada una pila.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371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8. ¿A que se refiere los métodos </a:t>
            </a:r>
            <a:r>
              <a:rPr lang="es-ES" dirty="0" err="1">
                <a:solidFill>
                  <a:srgbClr val="FFFF00"/>
                </a:solidFill>
              </a:rPr>
              <a:t>esVacia</a:t>
            </a:r>
            <a:r>
              <a:rPr lang="es-ES" dirty="0">
                <a:solidFill>
                  <a:srgbClr val="FFFF00"/>
                </a:solidFill>
              </a:rPr>
              <a:t>() y </a:t>
            </a:r>
            <a:r>
              <a:rPr lang="es-ES" dirty="0" err="1">
                <a:solidFill>
                  <a:srgbClr val="FFFF00"/>
                </a:solidFill>
              </a:rPr>
              <a:t>esLLena</a:t>
            </a:r>
            <a:r>
              <a:rPr lang="es-ES" dirty="0">
                <a:solidFill>
                  <a:srgbClr val="FFFF00"/>
                </a:solidFill>
              </a:rPr>
              <a:t>() en una PILA?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El método </a:t>
            </a:r>
            <a:r>
              <a:rPr lang="es-ES" b="0" i="0" dirty="0" err="1">
                <a:effectLst/>
                <a:latin typeface="Space Grotesk"/>
              </a:rPr>
              <a:t>esVacia</a:t>
            </a:r>
            <a:r>
              <a:rPr lang="es-ES" b="0" i="0" dirty="0">
                <a:effectLst/>
                <a:latin typeface="Space Grotesk"/>
              </a:rPr>
              <a:t>() es cuando la pila no contiene elementos almacenados, de forma que para realizar cambios, primero habrá que almacenar información en la pila.</a:t>
            </a:r>
          </a:p>
          <a:p>
            <a:pPr marL="0" indent="0" algn="l">
              <a:buNone/>
            </a:pPr>
            <a:endParaRPr lang="es-ES" dirty="0">
              <a:latin typeface="Space Grotesk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El método </a:t>
            </a:r>
            <a:r>
              <a:rPr lang="es-ES" b="0" i="0" dirty="0" err="1">
                <a:effectLst/>
                <a:latin typeface="Space Grotesk"/>
              </a:rPr>
              <a:t>esLlena</a:t>
            </a:r>
            <a:r>
              <a:rPr lang="es-ES" b="0" i="0" dirty="0">
                <a:effectLst/>
                <a:latin typeface="Space Grotesk"/>
              </a:rPr>
              <a:t>()  es cuando el tope de la pila es igual al </a:t>
            </a:r>
            <a:r>
              <a:rPr lang="es-ES" b="0" i="0" dirty="0" err="1">
                <a:effectLst/>
                <a:latin typeface="Space Grotesk"/>
              </a:rPr>
              <a:t>max</a:t>
            </a:r>
            <a:r>
              <a:rPr lang="es-ES" b="0" i="0" dirty="0">
                <a:effectLst/>
                <a:latin typeface="Space Grotesk"/>
              </a:rPr>
              <a:t>, impidiendo poder seguir llenando la pila.</a:t>
            </a:r>
          </a:p>
        </p:txBody>
      </p:sp>
    </p:spTree>
    <p:extLst>
      <p:ext uri="{BB962C8B-B14F-4D97-AF65-F5344CB8AC3E}">
        <p14:creationId xmlns:p14="http://schemas.microsoft.com/office/powerpoint/2010/main" val="16825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9. ¿Qué son los métodos estáticos en JAVA?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 método estático es un </a:t>
            </a:r>
            <a:r>
              <a:rPr lang="es-ES" b="1" i="0" dirty="0">
                <a:effectLst/>
                <a:latin typeface="arial" panose="020B0604020202020204" pitchFamily="34" charset="0"/>
              </a:rPr>
              <a:t>método que tiene sentido invocarla sin crear previamente ningún objeto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68010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266</TotalTime>
  <Words>584</Words>
  <Application>Microsoft Office PowerPoint</Application>
  <PresentationFormat>Panorámica</PresentationFormat>
  <Paragraphs>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</vt:lpstr>
      <vt:lpstr>Arial Black</vt:lpstr>
      <vt:lpstr>Space Grotesk</vt:lpstr>
      <vt:lpstr>template</vt:lpstr>
      <vt:lpstr>PROCESUAL HITO 3</vt:lpstr>
      <vt:lpstr>1. ¿A que se refiere cuando se habla de ESTRUCTURA DE DATOS? </vt:lpstr>
      <vt:lpstr>2. ¿Cuáles son los TIPOS DE ESTRUCTURA QUE EXISTE? </vt:lpstr>
      <vt:lpstr>3. ¿Apoyándose en el link adjunto, explique, por qué son útiles las estructuras de datos?</vt:lpstr>
      <vt:lpstr>4. ¿Qué es una PILA?</vt:lpstr>
      <vt:lpstr>5. ¿Qué es STACK en JAVA, una STACK será lo mismo que una PILA?</vt:lpstr>
      <vt:lpstr>6. ¿Qué es TOPE en una PILA?</vt:lpstr>
      <vt:lpstr>8. ¿A que se refiere los métodos esVacia() y esLLena() en una PILA? </vt:lpstr>
      <vt:lpstr>9. ¿Qué son los métodos estáticos en JAVA? </vt:lpstr>
      <vt:lpstr>10. A través de un gráfico, muestre los métodos mínimos que debería de tener una PILA.</vt:lpstr>
      <vt:lpstr>11. . Crear las clases necesarias para la PILA DE CLIENTES.</vt:lpstr>
      <vt:lpstr>12.Determinar cuántos CLIENTES son mayores de 20 años. </vt:lpstr>
      <vt:lpstr>13.Mover el k-ésimo elemento al final de la pila. </vt:lpstr>
      <vt:lpstr>14.Cambiar la dirección de algunos CLIENTES de la PILA. </vt:lpstr>
      <vt:lpstr>15.Mover ÍTEMS de la PILA.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Laikus Bluxen</cp:lastModifiedBy>
  <cp:revision>8</cp:revision>
  <dcterms:created xsi:type="dcterms:W3CDTF">2022-10-20T00:36:07Z</dcterms:created>
  <dcterms:modified xsi:type="dcterms:W3CDTF">2022-10-23T19:28:09Z</dcterms:modified>
</cp:coreProperties>
</file>