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868" autoAdjust="0"/>
    <p:restoredTop sz="94434" autoAdjust="0"/>
  </p:normalViewPr>
  <p:slideViewPr>
    <p:cSldViewPr snapToGrid="0" snapToObjects="1" showGuides="1">
      <p:cViewPr>
        <p:scale>
          <a:sx n="20" d="100"/>
          <a:sy n="20" d="100"/>
        </p:scale>
        <p:origin x="1098" y="-1050"/>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6/11/2014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6/11/2014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extLst>
      <p:ext uri="{BB962C8B-B14F-4D97-AF65-F5344CB8AC3E}">
        <p14:creationId xmlns:p14="http://schemas.microsoft.com/office/powerpoint/2010/main" val="26956726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extLst>
      <p:ext uri="{BB962C8B-B14F-4D97-AF65-F5344CB8AC3E}">
        <p14:creationId xmlns:p14="http://schemas.microsoft.com/office/powerpoint/2010/main" val="180818571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6.png"/><Relationship Id="rId18" Type="http://schemas.openxmlformats.org/officeDocument/2006/relationships/oleObject" Target="../embeddings/oleObject8.bin"/><Relationship Id="rId3" Type="http://schemas.openxmlformats.org/officeDocument/2006/relationships/theme" Target="../theme/theme2.xml"/><Relationship Id="rId7" Type="http://schemas.openxmlformats.org/officeDocument/2006/relationships/image" Target="../media/image9.png"/><Relationship Id="rId12" Type="http://schemas.openxmlformats.org/officeDocument/2006/relationships/image" Target="../media/image5.png"/><Relationship Id="rId17" Type="http://schemas.openxmlformats.org/officeDocument/2006/relationships/image" Target="../media/image1.wmf"/><Relationship Id="rId2" Type="http://schemas.openxmlformats.org/officeDocument/2006/relationships/slideLayout" Target="../slideLayouts/slideLayout3.xml"/><Relationship Id="rId16"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image" Target="../media/image3.wmf"/><Relationship Id="rId11" Type="http://schemas.openxmlformats.org/officeDocument/2006/relationships/image" Target="../media/image10.jpeg"/><Relationship Id="rId5" Type="http://schemas.openxmlformats.org/officeDocument/2006/relationships/oleObject" Target="../embeddings/oleObject5.bin"/><Relationship Id="rId15" Type="http://schemas.openxmlformats.org/officeDocument/2006/relationships/image" Target="../media/image8.png"/><Relationship Id="rId10" Type="http://schemas.openxmlformats.org/officeDocument/2006/relationships/hyperlink" Target="http://www.facebook.com/pages/PosterPresentationscom/217914411419?v=app_4949752878&amp;ref=ts" TargetMode="External"/><Relationship Id="rId19" Type="http://schemas.openxmlformats.org/officeDocument/2006/relationships/image" Target="../media/image2.wmf"/><Relationship Id="rId4" Type="http://schemas.openxmlformats.org/officeDocument/2006/relationships/vmlDrawing" Target="../drawings/vmlDrawing2.vml"/><Relationship Id="rId9" Type="http://schemas.openxmlformats.org/officeDocument/2006/relationships/image" Target="../media/image4.wmf"/><Relationship Id="rId14" Type="http://schemas.openxmlformats.org/officeDocument/2006/relationships/image" Target="../media/image7.png"/></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6.png"/><Relationship Id="rId18" Type="http://schemas.openxmlformats.org/officeDocument/2006/relationships/oleObject" Target="../embeddings/oleObject12.bin"/><Relationship Id="rId3" Type="http://schemas.openxmlformats.org/officeDocument/2006/relationships/theme" Target="../theme/theme3.xml"/><Relationship Id="rId7" Type="http://schemas.openxmlformats.org/officeDocument/2006/relationships/image" Target="../media/image9.png"/><Relationship Id="rId12" Type="http://schemas.openxmlformats.org/officeDocument/2006/relationships/image" Target="../media/image5.png"/><Relationship Id="rId17" Type="http://schemas.openxmlformats.org/officeDocument/2006/relationships/image" Target="../media/image1.wmf"/><Relationship Id="rId2" Type="http://schemas.openxmlformats.org/officeDocument/2006/relationships/slideLayout" Target="../slideLayouts/slideLayout5.xml"/><Relationship Id="rId16" Type="http://schemas.openxmlformats.org/officeDocument/2006/relationships/oleObject" Target="../embeddings/oleObject11.bin"/><Relationship Id="rId1" Type="http://schemas.openxmlformats.org/officeDocument/2006/relationships/slideLayout" Target="../slideLayouts/slideLayout4.xml"/><Relationship Id="rId6" Type="http://schemas.openxmlformats.org/officeDocument/2006/relationships/image" Target="../media/image3.wmf"/><Relationship Id="rId11" Type="http://schemas.openxmlformats.org/officeDocument/2006/relationships/image" Target="../media/image10.jpeg"/><Relationship Id="rId5" Type="http://schemas.openxmlformats.org/officeDocument/2006/relationships/oleObject" Target="../embeddings/oleObject9.bin"/><Relationship Id="rId15" Type="http://schemas.openxmlformats.org/officeDocument/2006/relationships/image" Target="../media/image8.png"/><Relationship Id="rId10" Type="http://schemas.openxmlformats.org/officeDocument/2006/relationships/hyperlink" Target="http://www.facebook.com/pages/PosterPresentationscom/217914411419?v=app_4949752878&amp;ref=ts" TargetMode="External"/><Relationship Id="rId19" Type="http://schemas.openxmlformats.org/officeDocument/2006/relationships/image" Target="../media/image2.wmf"/><Relationship Id="rId4" Type="http://schemas.openxmlformats.org/officeDocument/2006/relationships/vmlDrawing" Target="../drawings/vmlDrawing3.vml"/><Relationship Id="rId9" Type="http://schemas.openxmlformats.org/officeDocument/2006/relationships/image" Target="../media/image4.wmf"/><Relationship Id="rId14"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solidFill>
              <a:schemeClr val="accent5">
                <a:lumMod val="50000"/>
              </a:schemeClr>
            </a:solid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11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11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12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12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38" name="Image" r:id="rId5" imgW="4571280" imgH="1688760" progId="Photoshop.Image.13">
                    <p:embed/>
                  </p:oleObj>
                </mc:Choice>
                <mc:Fallback>
                  <p:oleObj name="Image" r:id="rId5" imgW="4571280" imgH="1688760" progId="Photoshop.Image.13">
                    <p:embed/>
                    <p:pic>
                      <p:nvPicPr>
                        <p:cNvPr id="0" name=""/>
                        <p:cNvPicPr/>
                        <p:nvPr/>
                      </p:nvPicPr>
                      <p:blipFill>
                        <a:blip r:embed="rId6"/>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7"/>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39" name="Image" r:id="rId8" imgW="1574280" imgH="1053720" progId="Photoshop.Image.13">
                    <p:embed/>
                  </p:oleObj>
                </mc:Choice>
                <mc:Fallback>
                  <p:oleObj name="Image" r:id="rId8" imgW="1574280" imgH="1053720" progId="Photoshop.Image.13">
                    <p:embed/>
                    <p:pic>
                      <p:nvPicPr>
                        <p:cNvPr id="0" name=""/>
                        <p:cNvPicPr/>
                        <p:nvPr/>
                      </p:nvPicPr>
                      <p:blipFill>
                        <a:blip r:embed="rId9"/>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10"/>
              </p:cNvPr>
              <p:cNvPicPr>
                <a:picLocks noChangeAspect="1" noChangeArrowheads="1"/>
              </p:cNvPicPr>
              <p:nvPr userDrawn="1"/>
            </p:nvPicPr>
            <p:blipFill>
              <a:blip r:embed="rId11"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2"/>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3"/>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4"/>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4"/>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5"/>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40"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41" name="Image" r:id="rId18" imgW="1828440" imgH="1117440" progId="Photoshop.Image.13">
                      <p:embed/>
                    </p:oleObj>
                  </mc:Choice>
                  <mc:Fallback>
                    <p:oleObj name="Image" r:id="rId18" imgW="1828440" imgH="1117440" progId="Photoshop.Image.13">
                      <p:embed/>
                      <p:pic>
                        <p:nvPicPr>
                          <p:cNvPr id="0" name=""/>
                          <p:cNvPicPr/>
                          <p:nvPr/>
                        </p:nvPicPr>
                        <p:blipFill>
                          <a:blip r:embed="rId19"/>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8" r:id="rId1"/>
    <p:sldLayoutId id="2147483659"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62" name="Image" r:id="rId5" imgW="4571280" imgH="1688760" progId="Photoshop.Image.13">
                    <p:embed/>
                  </p:oleObj>
                </mc:Choice>
                <mc:Fallback>
                  <p:oleObj name="Image" r:id="rId5" imgW="4571280" imgH="1688760" progId="Photoshop.Image.13">
                    <p:embed/>
                    <p:pic>
                      <p:nvPicPr>
                        <p:cNvPr id="0" name=""/>
                        <p:cNvPicPr/>
                        <p:nvPr/>
                      </p:nvPicPr>
                      <p:blipFill>
                        <a:blip r:embed="rId6"/>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7"/>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63" name="Image" r:id="rId8" imgW="1574280" imgH="1053720" progId="Photoshop.Image.13">
                    <p:embed/>
                  </p:oleObj>
                </mc:Choice>
                <mc:Fallback>
                  <p:oleObj name="Image" r:id="rId8" imgW="1574280" imgH="1053720" progId="Photoshop.Image.13">
                    <p:embed/>
                    <p:pic>
                      <p:nvPicPr>
                        <p:cNvPr id="0" name=""/>
                        <p:cNvPicPr/>
                        <p:nvPr/>
                      </p:nvPicPr>
                      <p:blipFill>
                        <a:blip r:embed="rId9"/>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10"/>
              </p:cNvPr>
              <p:cNvPicPr>
                <a:picLocks noChangeAspect="1" noChangeArrowheads="1"/>
              </p:cNvPicPr>
              <p:nvPr userDrawn="1"/>
            </p:nvPicPr>
            <p:blipFill>
              <a:blip r:embed="rId11"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2"/>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3"/>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4"/>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4"/>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5"/>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64"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65" name="Image" r:id="rId18" imgW="1828440" imgH="1117440" progId="Photoshop.Image.13">
                      <p:embed/>
                    </p:oleObj>
                  </mc:Choice>
                  <mc:Fallback>
                    <p:oleObj name="Image" r:id="rId18" imgW="1828440" imgH="1117440" progId="Photoshop.Image.13">
                      <p:embed/>
                      <p:pic>
                        <p:nvPicPr>
                          <p:cNvPr id="0" name=""/>
                          <p:cNvPicPr/>
                          <p:nvPr/>
                        </p:nvPicPr>
                        <p:blipFill>
                          <a:blip r:embed="rId19"/>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Tree>
  </p:cSld>
  <p:clrMap bg1="lt1" tx1="dk1" bg2="lt2" tx2="dk2" accent1="accent1" accent2="accent2" accent3="accent3" accent4="accent4" accent5="accent5" accent6="accent6" hlink="hlink" folHlink="folHlink"/>
  <p:sldLayoutIdLst>
    <p:sldLayoutId id="2147483654" r:id="rId1"/>
    <p:sldLayoutId id="2147483660" r:id="rId2"/>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jpeg"/><Relationship Id="rId13" Type="http://schemas.openxmlformats.org/officeDocument/2006/relationships/image" Target="../media/image21.jp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1.xml"/><Relationship Id="rId16"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jpeg"/><Relationship Id="rId14" Type="http://schemas.openxmlformats.org/officeDocument/2006/relationships/image" Target="../media/image2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3" name="Text Placeholder 454"/>
              <p:cNvSpPr>
                <a:spLocks noGrp="1"/>
              </p:cNvSpPr>
              <p:nvPr>
                <p:ph type="body" sz="quarter" idx="23"/>
              </p:nvPr>
            </p:nvSpPr>
            <p:spPr>
              <a:xfrm>
                <a:off x="32951050" y="17739155"/>
                <a:ext cx="10056813" cy="10493620"/>
              </a:xfrm>
            </p:spPr>
            <p:txBody>
              <a:bodyPr/>
              <a:lstStyle/>
              <a:p>
                <a:pPr marL="342900" lvl="0" indent="-342900">
                  <a:buFont typeface="Arial" pitchFamily="34" charset="0"/>
                  <a:buChar char="•"/>
                </a:pPr>
                <a:r>
                  <a:rPr lang="en-US" sz="3200" dirty="0" smtClean="0">
                    <a:solidFill>
                      <a:srgbClr val="5AA2AE">
                        <a:lumMod val="50000"/>
                      </a:srgbClr>
                    </a:solidFill>
                  </a:rPr>
                  <a:t>The following figure shows an example plot of </a:t>
                </a:r>
                <a14:m>
                  <m:oMath xmlns:m="http://schemas.openxmlformats.org/officeDocument/2006/math">
                    <m:r>
                      <a:rPr lang="en-US" sz="3200" b="0" i="1" smtClean="0">
                        <a:solidFill>
                          <a:srgbClr val="5AA2AE">
                            <a:lumMod val="50000"/>
                          </a:srgbClr>
                        </a:solidFill>
                        <a:latin typeface="Cambria Math" panose="02040503050406030204" pitchFamily="18" charset="0"/>
                      </a:rPr>
                      <m:t>𝜎</m:t>
                    </m:r>
                  </m:oMath>
                </a14:m>
                <a:r>
                  <a:rPr lang="en-US" sz="3200" dirty="0" smtClean="0">
                    <a:solidFill>
                      <a:srgbClr val="5AA2AE">
                        <a:lumMod val="50000"/>
                      </a:srgbClr>
                    </a:solidFill>
                  </a:rPr>
                  <a:t> as a function of average energy loss (equivalently, absorber length).</a:t>
                </a:r>
                <a:endParaRPr lang="en-US" sz="3200" dirty="0">
                  <a:solidFill>
                    <a:srgbClr val="5AA2AE">
                      <a:lumMod val="50000"/>
                    </a:srgbClr>
                  </a:solidFill>
                </a:endParaRPr>
              </a:p>
              <a:p>
                <a:pPr marL="342900" lvl="0" indent="-342900">
                  <a:buFont typeface="Arial" pitchFamily="34" charset="0"/>
                  <a:buChar char="•"/>
                </a:pPr>
                <a:endParaRPr lang="en-US" sz="3200" dirty="0">
                  <a:solidFill>
                    <a:srgbClr val="5AA2AE">
                      <a:lumMod val="50000"/>
                    </a:srgbClr>
                  </a:solidFill>
                </a:endParaRPr>
              </a:p>
              <a:p>
                <a:pPr marL="342900" lvl="0" indent="-342900">
                  <a:buFont typeface="Arial" pitchFamily="34" charset="0"/>
                  <a:buChar char="•"/>
                </a:pPr>
                <a:endParaRPr lang="en-US" sz="3200" dirty="0">
                  <a:solidFill>
                    <a:srgbClr val="5AA2AE">
                      <a:lumMod val="50000"/>
                    </a:srgbClr>
                  </a:solidFill>
                </a:endParaRPr>
              </a:p>
              <a:p>
                <a:pPr marL="342900" lvl="0" indent="-342900">
                  <a:buFont typeface="Arial" pitchFamily="34" charset="0"/>
                  <a:buChar char="•"/>
                </a:pPr>
                <a:endParaRPr lang="en-US" sz="3200" dirty="0">
                  <a:solidFill>
                    <a:srgbClr val="5AA2AE">
                      <a:lumMod val="50000"/>
                    </a:srgbClr>
                  </a:solidFill>
                </a:endParaRPr>
              </a:p>
              <a:p>
                <a:pPr marL="342900" lvl="0" indent="-342900">
                  <a:buFont typeface="Arial" pitchFamily="34" charset="0"/>
                  <a:buChar char="•"/>
                </a:pPr>
                <a:endParaRPr lang="en-US" sz="3200" dirty="0">
                  <a:solidFill>
                    <a:srgbClr val="5AA2AE">
                      <a:lumMod val="50000"/>
                    </a:srgbClr>
                  </a:solidFill>
                </a:endParaRPr>
              </a:p>
              <a:p>
                <a:pPr marL="342900" lvl="0" indent="-342900">
                  <a:buFont typeface="Arial" pitchFamily="34" charset="0"/>
                  <a:buChar char="•"/>
                </a:pPr>
                <a:endParaRPr lang="en-US" sz="3200" dirty="0" smtClean="0">
                  <a:solidFill>
                    <a:srgbClr val="5AA2AE">
                      <a:lumMod val="50000"/>
                    </a:srgbClr>
                  </a:solidFill>
                </a:endParaRPr>
              </a:p>
              <a:p>
                <a:pPr marL="342900" lvl="0" indent="-342900">
                  <a:buFont typeface="Arial" pitchFamily="34" charset="0"/>
                  <a:buChar char="•"/>
                </a:pPr>
                <a:endParaRPr lang="en-US" sz="3200" dirty="0">
                  <a:solidFill>
                    <a:srgbClr val="5AA2AE">
                      <a:lumMod val="50000"/>
                    </a:srgbClr>
                  </a:solidFill>
                </a:endParaRPr>
              </a:p>
              <a:p>
                <a:pPr marL="342900" lvl="0" indent="-342900">
                  <a:buFont typeface="Arial" pitchFamily="34" charset="0"/>
                  <a:buChar char="•"/>
                </a:pPr>
                <a:endParaRPr lang="en-US" sz="3200" dirty="0" smtClean="0">
                  <a:solidFill>
                    <a:srgbClr val="5AA2AE">
                      <a:lumMod val="50000"/>
                    </a:srgbClr>
                  </a:solidFill>
                </a:endParaRPr>
              </a:p>
              <a:p>
                <a:pPr marL="342900" lvl="0" indent="-342900">
                  <a:buFont typeface="Arial" pitchFamily="34" charset="0"/>
                  <a:buChar char="•"/>
                </a:pPr>
                <a:endParaRPr lang="en-US" sz="3200" dirty="0">
                  <a:solidFill>
                    <a:srgbClr val="5AA2AE">
                      <a:lumMod val="50000"/>
                    </a:srgbClr>
                  </a:solidFill>
                </a:endParaRPr>
              </a:p>
              <a:p>
                <a:pPr marL="342900" lvl="0" indent="-342900">
                  <a:buFont typeface="Arial" pitchFamily="34" charset="0"/>
                  <a:buChar char="•"/>
                </a:pPr>
                <a:r>
                  <a:rPr lang="en-US" sz="3200" dirty="0">
                    <a:solidFill>
                      <a:srgbClr val="5AA2AE">
                        <a:lumMod val="50000"/>
                      </a:srgbClr>
                    </a:solidFill>
                  </a:rPr>
                  <a:t>To </a:t>
                </a:r>
                <a:r>
                  <a:rPr lang="en-US" sz="3200" dirty="0">
                    <a:solidFill>
                      <a:srgbClr val="5AA2AE">
                        <a:lumMod val="50000"/>
                      </a:srgbClr>
                    </a:solidFill>
                  </a:rPr>
                  <a:t>test this, a 1D Gaussian distribution of 10,000 muons with </a:t>
                </a:r>
                <a14:m>
                  <m:oMath xmlns:m="http://schemas.openxmlformats.org/officeDocument/2006/math">
                    <m:sSub>
                      <m:sSubPr>
                        <m:ctrlPr>
                          <a:rPr lang="en-US" sz="3200" i="1">
                            <a:solidFill>
                              <a:srgbClr val="5AA2AE">
                                <a:lumMod val="50000"/>
                              </a:srgbClr>
                            </a:solidFill>
                            <a:latin typeface="Cambria Math" panose="02040503050406030204" pitchFamily="18" charset="0"/>
                          </a:rPr>
                        </m:ctrlPr>
                      </m:sSubPr>
                      <m:e>
                        <m:r>
                          <a:rPr lang="en-US" sz="3200" i="1">
                            <a:solidFill>
                              <a:srgbClr val="5AA2AE">
                                <a:lumMod val="50000"/>
                              </a:srgbClr>
                            </a:solidFill>
                            <a:latin typeface="Cambria Math" panose="02040503050406030204" pitchFamily="18" charset="0"/>
                          </a:rPr>
                          <m:t>𝜎</m:t>
                        </m:r>
                      </m:e>
                      <m:sub>
                        <m:r>
                          <a:rPr lang="en-US" sz="3200" i="1">
                            <a:solidFill>
                              <a:srgbClr val="5AA2AE">
                                <a:lumMod val="50000"/>
                              </a:srgbClr>
                            </a:solidFill>
                            <a:latin typeface="Cambria Math" panose="02040503050406030204" pitchFamily="18" charset="0"/>
                          </a:rPr>
                          <m:t>𝑋</m:t>
                        </m:r>
                      </m:sub>
                    </m:sSub>
                    <m:r>
                      <a:rPr lang="en-US" sz="3200" i="1">
                        <a:solidFill>
                          <a:srgbClr val="5AA2AE">
                            <a:lumMod val="50000"/>
                          </a:srgbClr>
                        </a:solidFill>
                        <a:latin typeface="Cambria Math" panose="02040503050406030204" pitchFamily="18" charset="0"/>
                      </a:rPr>
                      <m:t>=10 </m:t>
                    </m:r>
                    <m:r>
                      <a:rPr lang="en-US" sz="3200" i="1">
                        <a:solidFill>
                          <a:srgbClr val="5AA2AE">
                            <a:lumMod val="50000"/>
                          </a:srgbClr>
                        </a:solidFill>
                        <a:latin typeface="Cambria Math" panose="02040503050406030204" pitchFamily="18" charset="0"/>
                      </a:rPr>
                      <m:t>𝑐𝑚</m:t>
                    </m:r>
                    <m:r>
                      <a:rPr lang="en-US" sz="3200" i="1">
                        <a:solidFill>
                          <a:srgbClr val="5AA2AE">
                            <a:lumMod val="50000"/>
                          </a:srgbClr>
                        </a:solidFill>
                        <a:latin typeface="Cambria Math" panose="02040503050406030204" pitchFamily="18" charset="0"/>
                      </a:rPr>
                      <m:t>, </m:t>
                    </m:r>
                    <m:sSub>
                      <m:sSubPr>
                        <m:ctrlPr>
                          <a:rPr lang="en-US" sz="3200" i="1">
                            <a:solidFill>
                              <a:srgbClr val="5AA2AE">
                                <a:lumMod val="50000"/>
                              </a:srgbClr>
                            </a:solidFill>
                            <a:latin typeface="Cambria Math" panose="02040503050406030204" pitchFamily="18" charset="0"/>
                          </a:rPr>
                        </m:ctrlPr>
                      </m:sSubPr>
                      <m:e>
                        <m:r>
                          <a:rPr lang="en-US" sz="3200" i="1">
                            <a:solidFill>
                              <a:srgbClr val="5AA2AE">
                                <a:lumMod val="50000"/>
                              </a:srgbClr>
                            </a:solidFill>
                            <a:latin typeface="Cambria Math" panose="02040503050406030204" pitchFamily="18" charset="0"/>
                          </a:rPr>
                          <m:t>𝜎</m:t>
                        </m:r>
                      </m:e>
                      <m:sub>
                        <m:sSub>
                          <m:sSubPr>
                            <m:ctrlPr>
                              <a:rPr lang="en-US" sz="3200" i="1">
                                <a:solidFill>
                                  <a:srgbClr val="5AA2AE">
                                    <a:lumMod val="50000"/>
                                  </a:srgbClr>
                                </a:solidFill>
                                <a:latin typeface="Cambria Math" panose="02040503050406030204" pitchFamily="18" charset="0"/>
                              </a:rPr>
                            </m:ctrlPr>
                          </m:sSubPr>
                          <m:e>
                            <m:r>
                              <a:rPr lang="en-US" sz="3200" i="1">
                                <a:solidFill>
                                  <a:srgbClr val="5AA2AE">
                                    <a:lumMod val="50000"/>
                                  </a:srgbClr>
                                </a:solidFill>
                                <a:latin typeface="Cambria Math" panose="02040503050406030204" pitchFamily="18" charset="0"/>
                              </a:rPr>
                              <m:t>𝑃</m:t>
                            </m:r>
                          </m:e>
                          <m:sub>
                            <m:r>
                              <a:rPr lang="en-US" sz="3200" i="1">
                                <a:solidFill>
                                  <a:srgbClr val="5AA2AE">
                                    <a:lumMod val="50000"/>
                                  </a:srgbClr>
                                </a:solidFill>
                                <a:latin typeface="Cambria Math" panose="02040503050406030204" pitchFamily="18" charset="0"/>
                              </a:rPr>
                              <m:t>𝑋</m:t>
                            </m:r>
                          </m:sub>
                        </m:sSub>
                      </m:sub>
                    </m:sSub>
                    <m:r>
                      <a:rPr lang="en-US" sz="3200" i="1">
                        <a:solidFill>
                          <a:srgbClr val="5AA2AE">
                            <a:lumMod val="50000"/>
                          </a:srgbClr>
                        </a:solidFill>
                        <a:latin typeface="Cambria Math" panose="02040503050406030204" pitchFamily="18" charset="0"/>
                      </a:rPr>
                      <m:t>=10 </m:t>
                    </m:r>
                    <m:r>
                      <a:rPr lang="en-US" sz="3200" i="1">
                        <a:solidFill>
                          <a:srgbClr val="5AA2AE">
                            <a:lumMod val="50000"/>
                          </a:srgbClr>
                        </a:solidFill>
                        <a:latin typeface="Cambria Math" panose="02040503050406030204" pitchFamily="18" charset="0"/>
                      </a:rPr>
                      <m:t>𝑀𝑒𝑉</m:t>
                    </m:r>
                  </m:oMath>
                </a14:m>
                <a:r>
                  <a:rPr lang="en-US" sz="3200" dirty="0">
                    <a:solidFill>
                      <a:srgbClr val="5AA2AE">
                        <a:lumMod val="50000"/>
                      </a:srgbClr>
                    </a:solidFill>
                  </a:rPr>
                  <a:t> and an initial momentum of 200 MeV/c (</a:t>
                </a:r>
                <a14:m>
                  <m:oMath xmlns:m="http://schemas.openxmlformats.org/officeDocument/2006/math">
                    <m:sSub>
                      <m:sSubPr>
                        <m:ctrlPr>
                          <a:rPr lang="en-US" sz="3200" i="1">
                            <a:solidFill>
                              <a:srgbClr val="5AA2AE">
                                <a:lumMod val="50000"/>
                              </a:srgbClr>
                            </a:solidFill>
                            <a:latin typeface="Cambria Math" panose="02040503050406030204" pitchFamily="18" charset="0"/>
                          </a:rPr>
                        </m:ctrlPr>
                      </m:sSubPr>
                      <m:e>
                        <m:r>
                          <a:rPr lang="en-US" sz="3200" i="1">
                            <a:solidFill>
                              <a:srgbClr val="5AA2AE">
                                <a:lumMod val="50000"/>
                              </a:srgbClr>
                            </a:solidFill>
                            <a:latin typeface="Cambria Math" panose="02040503050406030204" pitchFamily="18" charset="0"/>
                          </a:rPr>
                          <m:t>𝜎</m:t>
                        </m:r>
                      </m:e>
                      <m:sub>
                        <m:sSub>
                          <m:sSubPr>
                            <m:ctrlPr>
                              <a:rPr lang="en-US" sz="3200" i="1">
                                <a:solidFill>
                                  <a:srgbClr val="5AA2AE">
                                    <a:lumMod val="50000"/>
                                  </a:srgbClr>
                                </a:solidFill>
                                <a:latin typeface="Cambria Math" panose="02040503050406030204" pitchFamily="18" charset="0"/>
                              </a:rPr>
                            </m:ctrlPr>
                          </m:sSubPr>
                          <m:e>
                            <m:r>
                              <a:rPr lang="en-US" sz="3200" i="1">
                                <a:solidFill>
                                  <a:srgbClr val="5AA2AE">
                                    <a:lumMod val="50000"/>
                                  </a:srgbClr>
                                </a:solidFill>
                                <a:latin typeface="Cambria Math" panose="02040503050406030204" pitchFamily="18" charset="0"/>
                              </a:rPr>
                              <m:t>𝑃</m:t>
                            </m:r>
                          </m:e>
                          <m:sub>
                            <m:r>
                              <a:rPr lang="en-US" sz="3200" i="1">
                                <a:solidFill>
                                  <a:srgbClr val="5AA2AE">
                                    <a:lumMod val="50000"/>
                                  </a:srgbClr>
                                </a:solidFill>
                                <a:latin typeface="Cambria Math" panose="02040503050406030204" pitchFamily="18" charset="0"/>
                              </a:rPr>
                              <m:t>𝑍</m:t>
                            </m:r>
                          </m:sub>
                        </m:sSub>
                      </m:sub>
                    </m:sSub>
                    <m:r>
                      <a:rPr lang="en-US" sz="3200" i="1">
                        <a:solidFill>
                          <a:srgbClr val="5AA2AE">
                            <a:lumMod val="50000"/>
                          </a:srgbClr>
                        </a:solidFill>
                        <a:latin typeface="Cambria Math" panose="02040503050406030204" pitchFamily="18" charset="0"/>
                      </a:rPr>
                      <m:t>=0</m:t>
                    </m:r>
                  </m:oMath>
                </a14:m>
                <a:r>
                  <a:rPr lang="en-US" sz="3200" dirty="0">
                    <a:solidFill>
                      <a:srgbClr val="5AA2AE">
                        <a:lumMod val="50000"/>
                      </a:srgbClr>
                    </a:solidFill>
                  </a:rPr>
                  <a:t>) was simulated through a flat absorber of thickness 40 cm.</a:t>
                </a:r>
              </a:p>
              <a:p>
                <a:pPr marL="342900" lvl="0" indent="-342900">
                  <a:buFont typeface="Arial" pitchFamily="34" charset="0"/>
                  <a:buChar char="•"/>
                </a:pPr>
                <a:r>
                  <a:rPr lang="en-US" sz="3200" dirty="0">
                    <a:solidFill>
                      <a:srgbClr val="5AA2AE">
                        <a:lumMod val="50000"/>
                      </a:srgbClr>
                    </a:solidFill>
                  </a:rPr>
                  <a:t>The result is a comparison of baseline COSY, COSY with the functional method, and ICOOL.</a:t>
                </a:r>
              </a:p>
              <a:p>
                <a:pPr marL="342900" lvl="0" indent="-342900">
                  <a:buFont typeface="Arial" pitchFamily="34" charset="0"/>
                  <a:buChar char="•"/>
                </a:pPr>
                <a:endParaRPr lang="en-US" sz="3200" dirty="0">
                  <a:solidFill>
                    <a:srgbClr val="5AA2AE">
                      <a:lumMod val="50000"/>
                    </a:srgbClr>
                  </a:solidFill>
                </a:endParaRPr>
              </a:p>
            </p:txBody>
          </p:sp>
        </mc:Choice>
        <mc:Fallback>
          <p:sp>
            <p:nvSpPr>
              <p:cNvPr id="43" name="Text Placeholder 454"/>
              <p:cNvSpPr>
                <a:spLocks noGrp="1" noRot="1" noChangeAspect="1" noMove="1" noResize="1" noEditPoints="1" noAdjustHandles="1" noChangeArrowheads="1" noChangeShapeType="1" noTextEdit="1"/>
              </p:cNvSpPr>
              <p:nvPr>
                <p:ph type="body" sz="quarter" idx="23"/>
              </p:nvPr>
            </p:nvSpPr>
            <p:spPr>
              <a:xfrm>
                <a:off x="32951050" y="17739155"/>
                <a:ext cx="10056813" cy="10493620"/>
              </a:xfrm>
              <a:blipFill rotWithShape="0">
                <a:blip r:embed="rId3"/>
                <a:stretch>
                  <a:fillRect r="-364"/>
                </a:stretch>
              </a:blipFill>
            </p:spPr>
            <p:txBody>
              <a:bodyPr/>
              <a:lstStyle/>
              <a:p>
                <a:r>
                  <a:rPr lang="en-US">
                    <a:noFill/>
                  </a:rPr>
                  <a:t> </a:t>
                </a:r>
              </a:p>
            </p:txBody>
          </p:sp>
        </mc:Fallback>
      </mc:AlternateContent>
      <p:sp>
        <p:nvSpPr>
          <p:cNvPr id="449" name="Text Placeholder 448"/>
          <p:cNvSpPr>
            <a:spLocks noGrp="1"/>
          </p:cNvSpPr>
          <p:nvPr>
            <p:ph type="body" sz="quarter" idx="10"/>
          </p:nvPr>
        </p:nvSpPr>
        <p:spPr>
          <a:xfrm>
            <a:off x="922339" y="6378481"/>
            <a:ext cx="10038662" cy="12711150"/>
          </a:xfrm>
        </p:spPr>
        <p:txBody>
          <a:bodyPr/>
          <a:lstStyle/>
          <a:p>
            <a:pPr marL="342900" indent="-342900">
              <a:buFont typeface="Arial" panose="020B0604020202020204" pitchFamily="34" charset="0"/>
              <a:buChar char="•"/>
            </a:pPr>
            <a:r>
              <a:rPr lang="en-US" sz="3200" dirty="0" smtClean="0"/>
              <a:t>Muons </a:t>
            </a:r>
            <a:r>
              <a:rPr lang="en-US" sz="3200" dirty="0"/>
              <a:t>for acceleration are produced as tertiary particles which result from the collision of a proton beam </a:t>
            </a:r>
            <a:r>
              <a:rPr lang="en-US" sz="3200" dirty="0" smtClean="0"/>
              <a:t>onto </a:t>
            </a:r>
            <a:r>
              <a:rPr lang="en-US" sz="3200" dirty="0"/>
              <a:t>a target.</a:t>
            </a:r>
          </a:p>
          <a:p>
            <a:pPr marL="342900" indent="-342900">
              <a:buFont typeface="Arial" panose="020B0604020202020204" pitchFamily="34" charset="0"/>
              <a:buChar char="•"/>
            </a:pPr>
            <a:r>
              <a:rPr lang="en-US" sz="3200" dirty="0" smtClean="0"/>
              <a:t>Ionization </a:t>
            </a:r>
            <a:r>
              <a:rPr lang="en-US" sz="3200" dirty="0"/>
              <a:t>cooling methods have been proposed to reduce the size of the muon beam as it passes through matter.</a:t>
            </a:r>
          </a:p>
          <a:p>
            <a:pPr marL="342900" indent="-342900">
              <a:buFont typeface="Arial" panose="020B0604020202020204" pitchFamily="34" charset="0"/>
              <a:buChar char="•"/>
            </a:pPr>
            <a:r>
              <a:rPr lang="en-US" sz="3200" dirty="0" smtClean="0"/>
              <a:t>To </a:t>
            </a:r>
            <a:r>
              <a:rPr lang="en-US" sz="3200" dirty="0"/>
              <a:t>confirm feasibility and to perfect this technique, a detailed simulation is necessary cross-checked by multiple codes.</a:t>
            </a:r>
          </a:p>
          <a:p>
            <a:pPr marL="342900" indent="-342900">
              <a:buFont typeface="Arial" panose="020B0604020202020204" pitchFamily="34" charset="0"/>
              <a:buChar char="•"/>
            </a:pPr>
            <a:r>
              <a:rPr lang="en-US" sz="3200" dirty="0" smtClean="0"/>
              <a:t>COSY </a:t>
            </a:r>
            <a:r>
              <a:rPr lang="en-US" sz="3200" dirty="0"/>
              <a:t>Infinity uses transfer map techniques for fast simulations. However, currently it only supports deterministic processes when sending a beam of particles through matter</a:t>
            </a:r>
            <a:r>
              <a:rPr lang="en-US" sz="3200" dirty="0" smtClean="0"/>
              <a:t>.</a:t>
            </a:r>
          </a:p>
          <a:p>
            <a:pPr marL="342900" indent="-342900">
              <a:buFont typeface="Arial" panose="020B0604020202020204" pitchFamily="34" charset="0"/>
              <a:buChar char="•"/>
            </a:pPr>
            <a:r>
              <a:rPr lang="en-US" sz="3200" dirty="0" smtClean="0"/>
              <a:t>To account for stochastic effects, a </a:t>
            </a:r>
            <a:r>
              <a:rPr lang="en-US" sz="3200" dirty="0" err="1" smtClean="0"/>
              <a:t>perturbative</a:t>
            </a:r>
            <a:r>
              <a:rPr lang="en-US" sz="3200" dirty="0" smtClean="0"/>
              <a:t> random kick is applied at the end of each absorber. The strength and variety of this emulative kick can be functionalized by the initial energy and the amount of absorber which was traversed.</a:t>
            </a:r>
          </a:p>
          <a:p>
            <a:pPr marL="342900" indent="-342900">
              <a:buFont typeface="Arial" panose="020B0604020202020204" pitchFamily="34" charset="0"/>
              <a:buChar char="•"/>
            </a:pPr>
            <a:r>
              <a:rPr lang="en-US" sz="3200" dirty="0" smtClean="0"/>
              <a:t>The end goal is to use COSY’s fast transfer map method in conjunction with this “functional method” in order to simulate a realistic beam of particles as they traverse a variety of matter types.</a:t>
            </a:r>
            <a:endParaRPr lang="en-US" sz="3200" dirty="0"/>
          </a:p>
          <a:p>
            <a:r>
              <a:rPr lang="en-US" dirty="0"/>
              <a:t> </a:t>
            </a:r>
          </a:p>
          <a:p>
            <a:endParaRPr lang="en-US" dirty="0"/>
          </a:p>
        </p:txBody>
      </p:sp>
      <p:sp>
        <p:nvSpPr>
          <p:cNvPr id="450" name="Text Placeholder 449"/>
          <p:cNvSpPr>
            <a:spLocks noGrp="1"/>
          </p:cNvSpPr>
          <p:nvPr>
            <p:ph type="body" sz="quarter" idx="11"/>
          </p:nvPr>
        </p:nvSpPr>
        <p:spPr>
          <a:xfrm>
            <a:off x="922341" y="5581406"/>
            <a:ext cx="10048875" cy="754045"/>
          </a:xfrm>
        </p:spPr>
        <p:txBody>
          <a:bodyPr/>
          <a:lstStyle/>
          <a:p>
            <a:r>
              <a:rPr lang="en-US" dirty="0" smtClean="0"/>
              <a:t>Introduction</a:t>
            </a:r>
            <a:endParaRPr lang="en-US" dirty="0"/>
          </a:p>
        </p:txBody>
      </p:sp>
      <p:sp>
        <p:nvSpPr>
          <p:cNvPr id="454" name="Text Placeholder 453"/>
          <p:cNvSpPr>
            <a:spLocks noGrp="1"/>
          </p:cNvSpPr>
          <p:nvPr>
            <p:ph type="body" sz="quarter" idx="22"/>
          </p:nvPr>
        </p:nvSpPr>
        <p:spPr>
          <a:xfrm>
            <a:off x="22223084" y="5579678"/>
            <a:ext cx="10048875" cy="754045"/>
          </a:xfrm>
        </p:spPr>
        <p:txBody>
          <a:bodyPr/>
          <a:lstStyle/>
          <a:p>
            <a:r>
              <a:rPr lang="en-US" dirty="0" smtClean="0"/>
              <a:t>Transverse Coordinates: Multiple Scattering</a:t>
            </a:r>
            <a:endParaRPr lang="en-US" dirty="0"/>
          </a:p>
        </p:txBody>
      </p:sp>
      <mc:AlternateContent xmlns:mc="http://schemas.openxmlformats.org/markup-compatibility/2006">
        <mc:Choice xmlns:a14="http://schemas.microsoft.com/office/drawing/2010/main" Requires="a14">
          <p:sp>
            <p:nvSpPr>
              <p:cNvPr id="455" name="Text Placeholder 454"/>
              <p:cNvSpPr>
                <a:spLocks noGrp="1"/>
              </p:cNvSpPr>
              <p:nvPr>
                <p:ph type="body" sz="quarter" idx="23"/>
              </p:nvPr>
            </p:nvSpPr>
            <p:spPr>
              <a:xfrm>
                <a:off x="32961935" y="6418022"/>
                <a:ext cx="10056813" cy="5792526"/>
              </a:xfrm>
            </p:spPr>
            <p:txBody>
              <a:bodyPr/>
              <a:lstStyle/>
              <a:p>
                <a:pPr marL="342900" indent="-342900">
                  <a:buFont typeface="Arial" panose="020B0604020202020204" pitchFamily="34" charset="0"/>
                  <a:buChar char="•"/>
                </a:pPr>
                <a:r>
                  <a:rPr lang="en-US" sz="3200" dirty="0" smtClean="0"/>
                  <a:t>In a similar manner, straggling (deviations about the mean energy loss) must be accounted for.</a:t>
                </a:r>
              </a:p>
              <a:p>
                <a:pPr marL="342900" indent="-342900">
                  <a:buFont typeface="Arial" panose="020B0604020202020204" pitchFamily="34" charset="0"/>
                  <a:buChar char="•"/>
                </a:pPr>
                <a:r>
                  <a:rPr lang="en-US" sz="3200" dirty="0" smtClean="0"/>
                  <a:t>In this case, energy loss curves follow a Landau distribution:</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h</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e>
                      </m:d>
                      <m:r>
                        <a:rPr lang="en-US" sz="3200" b="0" i="1" smtClean="0">
                          <a:latin typeface="Cambria Math" panose="02040503050406030204" pitchFamily="18" charset="0"/>
                        </a:rPr>
                        <m:t>=</m:t>
                      </m:r>
                      <m:r>
                        <a:rPr lang="en-US" sz="3200" b="0" i="1" smtClean="0">
                          <a:latin typeface="Cambria Math" panose="02040503050406030204" pitchFamily="18" charset="0"/>
                        </a:rPr>
                        <m:t>𝐶</m:t>
                      </m:r>
                      <m:r>
                        <a:rPr lang="en-US" sz="3200" b="0" i="1" smtClean="0">
                          <a:latin typeface="Cambria Math" panose="02040503050406030204" pitchFamily="18" charset="0"/>
                        </a:rPr>
                        <m:t>∗</m:t>
                      </m:r>
                      <m:nary>
                        <m:naryPr>
                          <m:ctrlPr>
                            <a:rPr lang="en-US" sz="3200" b="0" i="1" smtClean="0">
                              <a:latin typeface="Cambria Math" panose="02040503050406030204" pitchFamily="18" charset="0"/>
                            </a:rPr>
                          </m:ctrlPr>
                        </m:naryPr>
                        <m:sub>
                          <m:r>
                            <m:rPr>
                              <m:brk m:alnAt="23"/>
                            </m:rPr>
                            <a:rPr lang="en-US" sz="3200" b="0" i="1" smtClean="0">
                              <a:latin typeface="Cambria Math" panose="02040503050406030204" pitchFamily="18" charset="0"/>
                            </a:rPr>
                            <m:t>0</m:t>
                          </m:r>
                        </m:sub>
                        <m:sup>
                          <m:r>
                            <a:rPr lang="en-US" sz="3200" b="0" i="1" smtClean="0">
                              <a:latin typeface="Cambria Math" panose="02040503050406030204" pitchFamily="18" charset="0"/>
                              <a:ea typeface="Cambria Math" panose="02040503050406030204" pitchFamily="18" charset="0"/>
                            </a:rPr>
                            <m:t>∞</m:t>
                          </m:r>
                        </m:sup>
                        <m:e>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sin</m:t>
                              </m:r>
                            </m:fName>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2</m:t>
                                  </m:r>
                                  <m:r>
                                    <a:rPr lang="en-US" sz="3200" b="0" i="1" smtClean="0">
                                      <a:latin typeface="Cambria Math" panose="02040503050406030204" pitchFamily="18" charset="0"/>
                                    </a:rPr>
                                    <m:t>𝑡</m:t>
                                  </m:r>
                                </m:e>
                              </m:d>
                            </m:e>
                          </m:func>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exp</m:t>
                              </m:r>
                            </m:fName>
                            <m:e>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m:t>
                                  </m:r>
                                  <m:r>
                                    <a:rPr lang="en-US" sz="3200" b="0" i="1" smtClean="0">
                                      <a:latin typeface="Cambria Math" panose="02040503050406030204" pitchFamily="18" charset="0"/>
                                    </a:rPr>
                                    <m:t>𝑡</m:t>
                                  </m:r>
                                  <m:f>
                                    <m:fPr>
                                      <m:ctrlPr>
                                        <a:rPr lang="en-US" sz="3200" b="0" i="1" smtClean="0">
                                          <a:latin typeface="Cambria Math" panose="02040503050406030204" pitchFamily="18" charset="0"/>
                                        </a:rPr>
                                      </m:ctrlPr>
                                    </m:fPr>
                                    <m:num>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r>
                                            <a:rPr lang="en-US" sz="3200" b="0" i="1" smtClean="0">
                                              <a:latin typeface="Cambria Math" panose="02040503050406030204" pitchFamily="18" charset="0"/>
                                            </a:rPr>
                                            <m:t>−</m:t>
                                          </m:r>
                                          <m:r>
                                            <a:rPr lang="el-GR" sz="3200" i="1">
                                              <a:latin typeface="Cambria Math" panose="02040503050406030204" pitchFamily="18" charset="0"/>
                                              <a:ea typeface="Cambria Math" panose="02040503050406030204" pitchFamily="18" charset="0"/>
                                            </a:rPr>
                                            <m:t>𝛼</m:t>
                                          </m:r>
                                        </m:e>
                                      </m:d>
                                    </m:num>
                                    <m:den>
                                      <m:r>
                                        <a:rPr lang="el-GR" sz="3200" i="1">
                                          <a:latin typeface="Cambria Math" panose="02040503050406030204" pitchFamily="18" charset="0"/>
                                          <a:ea typeface="Cambria Math" panose="02040503050406030204" pitchFamily="18" charset="0"/>
                                        </a:rPr>
                                        <m:t>𝛽</m:t>
                                      </m:r>
                                    </m:den>
                                  </m:f>
                                  <m:r>
                                    <a:rPr lang="en-US" sz="3200" i="1">
                                      <a:latin typeface="Cambria Math" panose="02040503050406030204" pitchFamily="18" charset="0"/>
                                    </a:rPr>
                                    <m:t>−</m:t>
                                  </m:r>
                                  <m:r>
                                    <a:rPr lang="en-US" sz="3200" b="0" i="1" smtClean="0">
                                      <a:latin typeface="Cambria Math" panose="02040503050406030204" pitchFamily="18" charset="0"/>
                                    </a:rPr>
                                    <m:t>𝑡</m:t>
                                  </m:r>
                                  <m:f>
                                    <m:fPr>
                                      <m:ctrlPr>
                                        <a:rPr lang="en-US" sz="3200" i="1">
                                          <a:latin typeface="Cambria Math" panose="02040503050406030204" pitchFamily="18" charset="0"/>
                                        </a:rPr>
                                      </m:ctrlPr>
                                    </m:fPr>
                                    <m:num>
                                      <m:r>
                                        <a:rPr lang="en-US" sz="3200" i="1">
                                          <a:latin typeface="Cambria Math" panose="02040503050406030204" pitchFamily="18" charset="0"/>
                                        </a:rPr>
                                        <m:t>2</m:t>
                                      </m:r>
                                    </m:num>
                                    <m:den>
                                      <m:r>
                                        <a:rPr lang="en-US" sz="3200" i="1">
                                          <a:latin typeface="Cambria Math" panose="02040503050406030204" pitchFamily="18" charset="0"/>
                                          <a:ea typeface="Cambria Math" panose="02040503050406030204" pitchFamily="18" charset="0"/>
                                        </a:rPr>
                                        <m:t>𝜋</m:t>
                                      </m:r>
                                    </m:den>
                                  </m:f>
                                  <m:r>
                                    <m:rPr>
                                      <m:sty m:val="p"/>
                                    </m:rPr>
                                    <a:rPr lang="en-US" sz="3200" i="0">
                                      <a:latin typeface="Cambria Math" panose="02040503050406030204" pitchFamily="18" charset="0"/>
                                      <a:ea typeface="Cambria Math" panose="02040503050406030204" pitchFamily="18" charset="0"/>
                                    </a:rPr>
                                    <m:t>log</m:t>
                                  </m:r>
                                  <m:d>
                                    <m:dPr>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𝑡</m:t>
                                      </m:r>
                                    </m:e>
                                  </m:d>
                                </m:e>
                              </m:d>
                            </m:e>
                          </m:func>
                        </m:e>
                      </m:nary>
                    </m:oMath>
                  </m:oMathPara>
                </a14:m>
                <a:endParaRPr lang="en-US" sz="3200" dirty="0" smtClean="0"/>
              </a:p>
              <a:p>
                <a:r>
                  <a:rPr lang="en-US" sz="3200" dirty="0" smtClean="0"/>
                  <a:t>    where </a:t>
                </a:r>
                <a14:m>
                  <m:oMath xmlns:m="http://schemas.openxmlformats.org/officeDocument/2006/math">
                    <m:r>
                      <a:rPr lang="en-US" sz="3200" b="0" i="1" smtClean="0">
                        <a:latin typeface="Cambria Math" panose="02040503050406030204" pitchFamily="18" charset="0"/>
                      </a:rPr>
                      <m:t>𝐶</m:t>
                    </m:r>
                    <m:r>
                      <a:rPr lang="en-US" sz="3200" b="0" i="1" smtClean="0">
                        <a:latin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𝛼</m:t>
                    </m:r>
                    <m:r>
                      <a:rPr lang="en-US" sz="3200" b="0" i="1" smtClean="0">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ea typeface="Cambria Math" panose="02040503050406030204" pitchFamily="18" charset="0"/>
                      </a:rPr>
                      <m:t>𝛽</m:t>
                    </m:r>
                    <m:r>
                      <a:rPr lang="en-US" sz="3200" b="0" i="1" smtClean="0">
                        <a:latin typeface="Cambria Math" panose="02040503050406030204" pitchFamily="18" charset="0"/>
                        <a:ea typeface="Cambria Math" panose="02040503050406030204" pitchFamily="18" charset="0"/>
                      </a:rPr>
                      <m:t>&gt;0</m:t>
                    </m:r>
                  </m:oMath>
                </a14:m>
                <a:r>
                  <a:rPr lang="en-US" sz="3200" dirty="0" smtClean="0"/>
                  <a:t> are fitting parameters.</a:t>
                </a:r>
              </a:p>
              <a:p>
                <a:pPr marL="457200" indent="-457200">
                  <a:buFont typeface="Arial" panose="020B0604020202020204" pitchFamily="34" charset="0"/>
                  <a:buChar char="•"/>
                </a:pPr>
                <a:r>
                  <a:rPr lang="en-US" sz="3200" dirty="0" smtClean="0"/>
                  <a:t>These parameters can be found </a:t>
                </a:r>
                <a:r>
                  <a:rPr lang="en-US" sz="3200" dirty="0" smtClean="0"/>
                  <a:t>using curve </a:t>
                </a:r>
                <a:r>
                  <a:rPr lang="en-US" sz="3200" dirty="0" smtClean="0"/>
                  <a:t>fitting </a:t>
                </a:r>
                <a:r>
                  <a:rPr lang="en-US" sz="3200" dirty="0" smtClean="0"/>
                  <a:t>techniques similar to the ones mentioned for multiple scattering.</a:t>
                </a:r>
                <a:endParaRPr lang="en-US" sz="3200" dirty="0"/>
              </a:p>
            </p:txBody>
          </p:sp>
        </mc:Choice>
        <mc:Fallback>
          <p:sp>
            <p:nvSpPr>
              <p:cNvPr id="455" name="Text Placeholder 454"/>
              <p:cNvSpPr>
                <a:spLocks noGrp="1" noRot="1" noChangeAspect="1" noMove="1" noResize="1" noEditPoints="1" noAdjustHandles="1" noChangeArrowheads="1" noChangeShapeType="1" noTextEdit="1"/>
              </p:cNvSpPr>
              <p:nvPr>
                <p:ph type="body" sz="quarter" idx="23"/>
              </p:nvPr>
            </p:nvSpPr>
            <p:spPr>
              <a:xfrm>
                <a:off x="32961935" y="6418022"/>
                <a:ext cx="10056813" cy="5792526"/>
              </a:xfrm>
              <a:blipFill rotWithShape="0">
                <a:blip r:embed="rId4"/>
                <a:stretch>
                  <a:fillRect/>
                </a:stretch>
              </a:blipFill>
            </p:spPr>
            <p:txBody>
              <a:bodyPr/>
              <a:lstStyle/>
              <a:p>
                <a:r>
                  <a:rPr lang="en-US">
                    <a:noFill/>
                  </a:rPr>
                  <a:t> </a:t>
                </a:r>
              </a:p>
            </p:txBody>
          </p:sp>
        </mc:Fallback>
      </mc:AlternateContent>
      <p:sp>
        <p:nvSpPr>
          <p:cNvPr id="456" name="Text Placeholder 455"/>
          <p:cNvSpPr>
            <a:spLocks noGrp="1"/>
          </p:cNvSpPr>
          <p:nvPr>
            <p:ph type="body" sz="quarter" idx="24"/>
          </p:nvPr>
        </p:nvSpPr>
        <p:spPr>
          <a:xfrm>
            <a:off x="32961935" y="5588290"/>
            <a:ext cx="10058400" cy="754045"/>
          </a:xfrm>
        </p:spPr>
        <p:txBody>
          <a:bodyPr/>
          <a:lstStyle/>
          <a:p>
            <a:r>
              <a:rPr lang="en-US" dirty="0" smtClean="0"/>
              <a:t>Longitudinal Coordinates: Straggling</a:t>
            </a:r>
            <a:endParaRPr lang="en-US" dirty="0"/>
          </a:p>
        </p:txBody>
      </p:sp>
      <p:sp>
        <p:nvSpPr>
          <p:cNvPr id="464" name="Text Placeholder 463"/>
          <p:cNvSpPr>
            <a:spLocks noGrp="1"/>
          </p:cNvSpPr>
          <p:nvPr>
            <p:ph type="body" sz="quarter" idx="150"/>
          </p:nvPr>
        </p:nvSpPr>
        <p:spPr>
          <a:xfrm>
            <a:off x="11601055" y="6567217"/>
            <a:ext cx="10050462" cy="2539134"/>
          </a:xfrm>
        </p:spPr>
        <p:txBody>
          <a:bodyPr>
            <a:noAutofit/>
          </a:bodyPr>
          <a:lstStyle/>
          <a:p>
            <a:pPr marL="457200" indent="-336550" algn="l">
              <a:buFont typeface="Arial" panose="020B0604020202020204" pitchFamily="34" charset="0"/>
              <a:buChar char="•"/>
            </a:pP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Stochastic effects are effects which necessarily have a random nature.</a:t>
            </a:r>
          </a:p>
          <a:p>
            <a:pPr marL="457200" indent="-336550" algn="l">
              <a:buFont typeface="Arial" panose="020B0604020202020204" pitchFamily="34" charset="0"/>
              <a:buChar char="•"/>
            </a:pP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An example of this can be seen in the figure below, where ten identical particles “just happen” to scatter at different angles.</a:t>
            </a:r>
          </a:p>
          <a:p>
            <a:pPr marL="457200" indent="-336550" algn="l">
              <a:buFont typeface="Arial" panose="020B0604020202020204" pitchFamily="34" charset="0"/>
              <a:buChar char="•"/>
            </a:pP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If the simulation in the figure below had been executed in COSY, all ten particles would travel straight through without deviation</a:t>
            </a: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a:t>
            </a:r>
          </a:p>
          <a:p>
            <a:pPr marL="457200" indent="-336550" algn="l">
              <a:buFont typeface="Arial" panose="020B0604020202020204" pitchFamily="34" charset="0"/>
              <a:buChar char="•"/>
            </a:pPr>
            <a:endParaRPr lang="en-US" sz="3200" dirty="0">
              <a:solidFill>
                <a:schemeClr val="accent5">
                  <a:lumMod val="50000"/>
                </a:schemeClr>
              </a:solidFill>
              <a:latin typeface="Times New Roman" panose="02020603050405020304" pitchFamily="18" charset="0"/>
              <a:cs typeface="Times New Roman" panose="02020603050405020304" pitchFamily="18" charset="0"/>
            </a:endParaRPr>
          </a:p>
          <a:p>
            <a:pPr marL="457200" indent="-336550" algn="l">
              <a:buFont typeface="Arial" panose="020B0604020202020204" pitchFamily="34" charset="0"/>
              <a:buChar char="•"/>
            </a:pPr>
            <a:endParaRPr lang="en-US" sz="3200" dirty="0" smtClean="0">
              <a:solidFill>
                <a:schemeClr val="accent5">
                  <a:lumMod val="50000"/>
                </a:schemeClr>
              </a:solidFill>
              <a:latin typeface="Times New Roman" panose="02020603050405020304" pitchFamily="18" charset="0"/>
              <a:cs typeface="Times New Roman" panose="02020603050405020304" pitchFamily="18" charset="0"/>
            </a:endParaRPr>
          </a:p>
          <a:p>
            <a:pPr marL="457200" indent="-336550" algn="l">
              <a:buFont typeface="Arial" panose="020B0604020202020204" pitchFamily="34" charset="0"/>
              <a:buChar char="•"/>
            </a:pPr>
            <a:endParaRPr lang="en-US" sz="3200" dirty="0">
              <a:solidFill>
                <a:schemeClr val="accent5">
                  <a:lumMod val="50000"/>
                </a:schemeClr>
              </a:solidFill>
              <a:latin typeface="Times New Roman" panose="02020603050405020304" pitchFamily="18" charset="0"/>
              <a:cs typeface="Times New Roman" panose="02020603050405020304" pitchFamily="18" charset="0"/>
            </a:endParaRPr>
          </a:p>
          <a:p>
            <a:pPr marL="457200" indent="-336550" algn="l">
              <a:buFont typeface="Arial" panose="020B0604020202020204" pitchFamily="34" charset="0"/>
              <a:buChar char="•"/>
            </a:pPr>
            <a:endParaRPr lang="en-US" sz="3200" dirty="0" smtClean="0">
              <a:solidFill>
                <a:schemeClr val="accent5">
                  <a:lumMod val="50000"/>
                </a:schemeClr>
              </a:solidFill>
              <a:latin typeface="Times New Roman" panose="02020603050405020304" pitchFamily="18" charset="0"/>
              <a:cs typeface="Times New Roman" panose="02020603050405020304" pitchFamily="18" charset="0"/>
            </a:endParaRPr>
          </a:p>
          <a:p>
            <a:pPr marL="457200" indent="-336550" algn="l">
              <a:buFont typeface="Arial" panose="020B0604020202020204" pitchFamily="34" charset="0"/>
              <a:buChar char="•"/>
            </a:pPr>
            <a:endParaRPr lang="en-US" sz="3200" dirty="0">
              <a:solidFill>
                <a:schemeClr val="accent5">
                  <a:lumMod val="50000"/>
                </a:schemeClr>
              </a:solidFill>
              <a:latin typeface="Times New Roman" panose="02020603050405020304" pitchFamily="18" charset="0"/>
              <a:cs typeface="Times New Roman" panose="02020603050405020304" pitchFamily="18" charset="0"/>
            </a:endParaRPr>
          </a:p>
          <a:p>
            <a:pPr marL="457200" indent="-336550" algn="l">
              <a:buFont typeface="Arial" panose="020B0604020202020204" pitchFamily="34" charset="0"/>
              <a:buChar char="•"/>
            </a:pPr>
            <a:endParaRPr lang="en-US" sz="3200" dirty="0" smtClean="0">
              <a:solidFill>
                <a:schemeClr val="accent5">
                  <a:lumMod val="50000"/>
                </a:schemeClr>
              </a:solidFill>
              <a:latin typeface="Times New Roman" panose="02020603050405020304" pitchFamily="18" charset="0"/>
              <a:cs typeface="Times New Roman" panose="02020603050405020304" pitchFamily="18" charset="0"/>
            </a:endParaRPr>
          </a:p>
          <a:p>
            <a:pPr marL="457200" indent="-336550" algn="l">
              <a:buFont typeface="Arial" panose="020B0604020202020204" pitchFamily="34" charset="0"/>
              <a:buChar char="•"/>
            </a:pPr>
            <a:endParaRPr lang="en-US" sz="3200" dirty="0">
              <a:solidFill>
                <a:schemeClr val="accent5">
                  <a:lumMod val="50000"/>
                </a:schemeClr>
              </a:solidFill>
              <a:latin typeface="Times New Roman" panose="02020603050405020304" pitchFamily="18" charset="0"/>
              <a:cs typeface="Times New Roman" panose="02020603050405020304" pitchFamily="18" charset="0"/>
            </a:endParaRPr>
          </a:p>
          <a:p>
            <a:pPr marL="457200" indent="-336550" algn="l">
              <a:buFont typeface="Arial" panose="020B0604020202020204" pitchFamily="34" charset="0"/>
              <a:buChar char="•"/>
            </a:pPr>
            <a:endParaRPr lang="en-US" sz="3200" dirty="0" smtClean="0">
              <a:solidFill>
                <a:schemeClr val="accent5">
                  <a:lumMod val="50000"/>
                </a:schemeClr>
              </a:solidFill>
              <a:latin typeface="Times New Roman" panose="02020603050405020304" pitchFamily="18" charset="0"/>
              <a:cs typeface="Times New Roman" panose="02020603050405020304" pitchFamily="18" charset="0"/>
            </a:endParaRPr>
          </a:p>
          <a:p>
            <a:pPr marL="457200" indent="-336550" algn="l">
              <a:buFont typeface="Arial" panose="020B0604020202020204" pitchFamily="34" charset="0"/>
              <a:buChar char="•"/>
            </a:pP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The plots below show a pencil beam of 10,000 muons with an initial momentum of 200 MeV/c through various lengths of liquid hydrogen.</a:t>
            </a:r>
          </a:p>
          <a:p>
            <a:pPr marL="457200" indent="-336550" algn="l">
              <a:buFont typeface="Arial" panose="020B0604020202020204" pitchFamily="34" charset="0"/>
              <a:buChar char="•"/>
            </a:pPr>
            <a:r>
              <a:rPr lang="en-US" sz="3200" dirty="0">
                <a:solidFill>
                  <a:schemeClr val="accent5">
                    <a:lumMod val="50000"/>
                  </a:schemeClr>
                </a:solidFill>
                <a:latin typeface="Times New Roman" panose="02020603050405020304" pitchFamily="18" charset="0"/>
                <a:cs typeface="Times New Roman" panose="02020603050405020304" pitchFamily="18" charset="0"/>
              </a:rPr>
              <a:t>These pseudo-random effects follow predictable </a:t>
            </a: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patterns</a:t>
            </a:r>
            <a:r>
              <a:rPr lang="en-US" sz="3200" dirty="0">
                <a:solidFill>
                  <a:schemeClr val="accent5">
                    <a:lumMod val="50000"/>
                  </a:schemeClr>
                </a:solidFill>
                <a:latin typeface="Times New Roman" panose="02020603050405020304" pitchFamily="18" charset="0"/>
                <a:cs typeface="Times New Roman" panose="02020603050405020304" pitchFamily="18" charset="0"/>
              </a:rPr>
              <a:t>.</a:t>
            </a:r>
            <a:endParaRPr lang="en-US" sz="3200" dirty="0" smtClean="0">
              <a:solidFill>
                <a:schemeClr val="accent5">
                  <a:lumMod val="50000"/>
                </a:schemeClr>
              </a:solidFill>
              <a:latin typeface="Times New Roman" panose="02020603050405020304" pitchFamily="18" charset="0"/>
              <a:cs typeface="Times New Roman" panose="02020603050405020304" pitchFamily="18" charset="0"/>
            </a:endParaRPr>
          </a:p>
          <a:p>
            <a:pPr marL="457200" indent="-336550" algn="l">
              <a:buFont typeface="Arial" panose="020B0604020202020204" pitchFamily="34" charset="0"/>
              <a:buChar char="•"/>
            </a:pP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For example, the transverse position distributions are roughly Gaussian with </a:t>
            </a:r>
            <a:r>
              <a:rPr lang="el-GR" sz="3200" dirty="0" smtClean="0">
                <a:solidFill>
                  <a:schemeClr val="accent5">
                    <a:lumMod val="50000"/>
                  </a:schemeClr>
                </a:solidFill>
                <a:latin typeface="Times New Roman" panose="02020603050405020304" pitchFamily="18" charset="0"/>
                <a:cs typeface="Times New Roman" panose="02020603050405020304" pitchFamily="18" charset="0"/>
              </a:rPr>
              <a:t>μ</a:t>
            </a: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 = 0.</a:t>
            </a:r>
          </a:p>
          <a:p>
            <a:pPr marL="457200" indent="-336550" algn="l">
              <a:buFont typeface="Arial" panose="020B0604020202020204" pitchFamily="34" charset="0"/>
              <a:buChar char="•"/>
            </a:pP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The Gaussian </a:t>
            </a:r>
            <a:r>
              <a:rPr lang="el-GR" sz="3200" dirty="0" smtClean="0">
                <a:solidFill>
                  <a:schemeClr val="accent5">
                    <a:lumMod val="50000"/>
                  </a:schemeClr>
                </a:solidFill>
                <a:latin typeface="Times New Roman" panose="02020603050405020304" pitchFamily="18" charset="0"/>
                <a:cs typeface="Times New Roman" panose="02020603050405020304" pitchFamily="18" charset="0"/>
              </a:rPr>
              <a:t>σ</a:t>
            </a: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 however, depends on two parameters: initial energy and absorber length.</a:t>
            </a:r>
            <a:endParaRPr lang="en-US" sz="3200" dirty="0" smtClean="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2" name="Text Placeholder 463"/>
          <p:cNvSpPr>
            <a:spLocks noGrp="1"/>
          </p:cNvSpPr>
          <p:nvPr>
            <p:ph type="body" sz="quarter" idx="151"/>
          </p:nvPr>
        </p:nvSpPr>
        <p:spPr>
          <a:xfrm>
            <a:off x="922342" y="19058785"/>
            <a:ext cx="10050460" cy="4539682"/>
          </a:xfrm>
        </p:spPr>
        <p:txBody>
          <a:bodyPr>
            <a:noAutofit/>
          </a:bodyPr>
          <a:lstStyle/>
          <a:p>
            <a:pPr marL="457200" indent="-342900" algn="l">
              <a:buFont typeface="Arial" panose="020B0604020202020204" pitchFamily="34" charset="0"/>
              <a:buChar char="•"/>
            </a:pP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Research primarily focuses on muons through matter, and specifically as it pertains to the muon accelerator program.</a:t>
            </a:r>
          </a:p>
          <a:p>
            <a:pPr marL="457200" indent="-342900" algn="l">
              <a:buFont typeface="Arial" panose="020B0604020202020204" pitchFamily="34" charset="0"/>
              <a:buChar char="•"/>
            </a:pP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A high energy muon collider could have </a:t>
            </a:r>
            <a:r>
              <a:rPr lang="en-US" sz="3200" dirty="0" err="1" smtClean="0">
                <a:solidFill>
                  <a:schemeClr val="accent5">
                    <a:lumMod val="50000"/>
                  </a:schemeClr>
                </a:solidFill>
                <a:latin typeface="Times New Roman" panose="02020603050405020304" pitchFamily="18" charset="0"/>
                <a:cs typeface="Times New Roman" panose="02020603050405020304" pitchFamily="18" charset="0"/>
              </a:rPr>
              <a:t>CoM</a:t>
            </a: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 energies up to 6 </a:t>
            </a:r>
            <a:r>
              <a:rPr lang="en-US" sz="3200" dirty="0" err="1" smtClean="0">
                <a:solidFill>
                  <a:schemeClr val="accent5">
                    <a:lumMod val="50000"/>
                  </a:schemeClr>
                </a:solidFill>
                <a:latin typeface="Times New Roman" panose="02020603050405020304" pitchFamily="18" charset="0"/>
                <a:cs typeface="Times New Roman" panose="02020603050405020304" pitchFamily="18" charset="0"/>
              </a:rPr>
              <a:t>TeV</a:t>
            </a: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 while still fitting on the existing </a:t>
            </a:r>
            <a:r>
              <a:rPr lang="en-US" sz="3200" dirty="0" err="1" smtClean="0">
                <a:solidFill>
                  <a:schemeClr val="accent5">
                    <a:lumMod val="50000"/>
                  </a:schemeClr>
                </a:solidFill>
                <a:latin typeface="Times New Roman" panose="02020603050405020304" pitchFamily="18" charset="0"/>
                <a:cs typeface="Times New Roman" panose="02020603050405020304" pitchFamily="18" charset="0"/>
              </a:rPr>
              <a:t>Fermilab</a:t>
            </a: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 complex (~6 km in circumference), as seen below.</a:t>
            </a:r>
          </a:p>
          <a:p>
            <a:pPr marL="457200" indent="-342900" algn="l">
              <a:buFont typeface="Arial" panose="020B0604020202020204" pitchFamily="34" charset="0"/>
              <a:buChar char="•"/>
            </a:pP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A muon collider as a Higgs factory (</a:t>
            </a:r>
            <a:r>
              <a:rPr lang="en-US" sz="3200" dirty="0" err="1" smtClean="0">
                <a:solidFill>
                  <a:schemeClr val="accent5">
                    <a:lumMod val="50000"/>
                  </a:schemeClr>
                </a:solidFill>
                <a:latin typeface="Times New Roman" panose="02020603050405020304" pitchFamily="18" charset="0"/>
                <a:cs typeface="Times New Roman" panose="02020603050405020304" pitchFamily="18" charset="0"/>
              </a:rPr>
              <a:t>CoM</a:t>
            </a: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 ~125 </a:t>
            </a:r>
            <a:r>
              <a:rPr lang="en-US" sz="3200" dirty="0" err="1" smtClean="0">
                <a:solidFill>
                  <a:schemeClr val="accent5">
                    <a:lumMod val="50000"/>
                  </a:schemeClr>
                </a:solidFill>
                <a:latin typeface="Times New Roman" panose="02020603050405020304" pitchFamily="18" charset="0"/>
                <a:cs typeface="Times New Roman" panose="02020603050405020304" pitchFamily="18" charset="0"/>
              </a:rPr>
              <a:t>GeV</a:t>
            </a: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 is also an exciting possibility, as the Higgs coupling to leptons has never been conclusively observed.</a:t>
            </a:r>
          </a:p>
          <a:p>
            <a:pPr marL="457200" indent="-342900" algn="l">
              <a:buFont typeface="Arial" panose="020B0604020202020204" pitchFamily="34" charset="0"/>
              <a:buChar char="•"/>
            </a:pP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Moreover, since muon branching fractions are 100% to two neutrinos, a muon accelerator could serve as a luminous neutrino beam source.</a:t>
            </a:r>
          </a:p>
        </p:txBody>
      </p:sp>
      <p:sp>
        <p:nvSpPr>
          <p:cNvPr id="466" name="Text Placeholder 465"/>
          <p:cNvSpPr>
            <a:spLocks noGrp="1"/>
          </p:cNvSpPr>
          <p:nvPr>
            <p:ph type="body" sz="quarter" idx="153"/>
          </p:nvPr>
        </p:nvSpPr>
        <p:spPr>
          <a:xfrm>
            <a:off x="5932593" y="2676143"/>
            <a:ext cx="31998968" cy="2783551"/>
          </a:xfrm>
        </p:spPr>
        <p:txBody>
          <a:bodyPr>
            <a:normAutofit/>
          </a:bodyPr>
          <a:lstStyle/>
          <a:p>
            <a:r>
              <a:rPr lang="en-US" sz="6600" dirty="0" smtClean="0">
                <a:latin typeface="Times New Roman" panose="02020603050405020304" pitchFamily="18" charset="0"/>
                <a:cs typeface="Times New Roman" panose="02020603050405020304" pitchFamily="18" charset="0"/>
              </a:rPr>
              <a:t>J. Kunz*, P. </a:t>
            </a:r>
            <a:r>
              <a:rPr lang="en-US" sz="6600" dirty="0" err="1" smtClean="0">
                <a:latin typeface="Times New Roman" panose="02020603050405020304" pitchFamily="18" charset="0"/>
                <a:cs typeface="Times New Roman" panose="02020603050405020304" pitchFamily="18" charset="0"/>
              </a:rPr>
              <a:t>Snopok</a:t>
            </a:r>
            <a:r>
              <a:rPr lang="en-US" sz="6600" dirty="0" smtClean="0">
                <a:latin typeface="Times New Roman" panose="02020603050405020304" pitchFamily="18" charset="0"/>
                <a:cs typeface="Times New Roman" panose="02020603050405020304" pitchFamily="18" charset="0"/>
              </a:rPr>
              <a:t>, Illinois Institute of Technology, Chicago, IL 60616, USA</a:t>
            </a:r>
          </a:p>
          <a:p>
            <a:r>
              <a:rPr lang="en-US" sz="6600" dirty="0" smtClean="0">
                <a:latin typeface="Times New Roman" panose="02020603050405020304" pitchFamily="18" charset="0"/>
                <a:cs typeface="Times New Roman" panose="02020603050405020304" pitchFamily="18" charset="0"/>
              </a:rPr>
              <a:t>M. </a:t>
            </a:r>
            <a:r>
              <a:rPr lang="en-US" sz="6600" dirty="0" err="1" smtClean="0">
                <a:latin typeface="Times New Roman" panose="02020603050405020304" pitchFamily="18" charset="0"/>
                <a:cs typeface="Times New Roman" panose="02020603050405020304" pitchFamily="18" charset="0"/>
              </a:rPr>
              <a:t>Berz</a:t>
            </a:r>
            <a:r>
              <a:rPr lang="en-US" sz="6600" dirty="0" smtClean="0">
                <a:latin typeface="Times New Roman" panose="02020603050405020304" pitchFamily="18" charset="0"/>
                <a:cs typeface="Times New Roman" panose="02020603050405020304" pitchFamily="18" charset="0"/>
              </a:rPr>
              <a:t>, K. Makino, Michigan State University, East Lansing, MI 48824, USA</a:t>
            </a:r>
            <a:endParaRPr lang="en-US" sz="6600" dirty="0">
              <a:latin typeface="Times New Roman" panose="02020603050405020304" pitchFamily="18" charset="0"/>
              <a:cs typeface="Times New Roman" panose="02020603050405020304" pitchFamily="18" charset="0"/>
            </a:endParaRPr>
          </a:p>
        </p:txBody>
      </p:sp>
      <p:sp>
        <p:nvSpPr>
          <p:cNvPr id="467" name="Text Placeholder 466"/>
          <p:cNvSpPr>
            <a:spLocks noGrp="1"/>
          </p:cNvSpPr>
          <p:nvPr>
            <p:ph type="body" sz="quarter" idx="4294967295"/>
          </p:nvPr>
        </p:nvSpPr>
        <p:spPr>
          <a:xfrm>
            <a:off x="6153349" y="127524"/>
            <a:ext cx="31999238" cy="2862262"/>
          </a:xfrm>
          <a:prstGeom prst="rect">
            <a:avLst/>
          </a:prstGeom>
        </p:spPr>
        <p:txBody>
          <a:bodyPr>
            <a:normAutofit fontScale="70000" lnSpcReduction="20000"/>
          </a:bodyPr>
          <a:lstStyle/>
          <a:p>
            <a:pPr marL="0" indent="0" algn="ctr">
              <a:buNone/>
            </a:pPr>
            <a:r>
              <a:rPr lang="en-US" dirty="0" smtClean="0">
                <a:solidFill>
                  <a:schemeClr val="bg1"/>
                </a:solidFill>
                <a:latin typeface="Times New Roman" panose="02020603050405020304" pitchFamily="18" charset="0"/>
                <a:cs typeface="Times New Roman" panose="02020603050405020304" pitchFamily="18" charset="0"/>
              </a:rPr>
              <a:t>The Development of </a:t>
            </a:r>
            <a:br>
              <a:rPr lang="en-US" dirty="0" smtClean="0">
                <a:solidFill>
                  <a:schemeClr val="bg1"/>
                </a:solidFill>
                <a:latin typeface="Times New Roman" panose="02020603050405020304" pitchFamily="18" charset="0"/>
                <a:cs typeface="Times New Roman" panose="02020603050405020304" pitchFamily="18" charset="0"/>
              </a:rPr>
            </a:br>
            <a:r>
              <a:rPr lang="en-US" dirty="0" smtClean="0">
                <a:solidFill>
                  <a:schemeClr val="bg1"/>
                </a:solidFill>
                <a:latin typeface="Times New Roman" panose="02020603050405020304" pitchFamily="18" charset="0"/>
                <a:cs typeface="Times New Roman" panose="02020603050405020304" pitchFamily="18" charset="0"/>
              </a:rPr>
              <a:t>Stochastic Processes in COSY Infinity</a:t>
            </a:r>
            <a:r>
              <a:rPr lang="en-US" baseline="30000" dirty="0" smtClean="0">
                <a:solidFill>
                  <a:schemeClr val="bg1"/>
                </a:solidFill>
                <a:latin typeface="Times New Roman" panose="02020603050405020304" pitchFamily="18" charset="0"/>
                <a:cs typeface="Times New Roman" panose="02020603050405020304" pitchFamily="18" charset="0"/>
              </a:rPr>
              <a:t>#</a:t>
            </a:r>
            <a:endParaRPr lang="en-US" baseline="30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2914027" y="32232599"/>
            <a:ext cx="10047018" cy="707886"/>
          </a:xfrm>
          <a:prstGeom prst="rect">
            <a:avLst/>
          </a:prstGeom>
          <a:noFill/>
        </p:spPr>
        <p:txBody>
          <a:bodyPr wrap="square" rtlCol="0">
            <a:spAutoFit/>
          </a:bodyPr>
          <a:lstStyle/>
          <a:p>
            <a:r>
              <a:rPr lang="en-US" sz="2000" baseline="30000" dirty="0" smtClean="0">
                <a:solidFill>
                  <a:schemeClr val="bg1"/>
                </a:solidFill>
              </a:rPr>
              <a:t>#</a:t>
            </a:r>
            <a:r>
              <a:rPr lang="en-US" sz="2000" dirty="0" smtClean="0">
                <a:solidFill>
                  <a:schemeClr val="bg1"/>
                </a:solidFill>
              </a:rPr>
              <a:t>Work supported by the Department of Energy</a:t>
            </a:r>
            <a:br>
              <a:rPr lang="en-US" sz="2000" dirty="0" smtClean="0">
                <a:solidFill>
                  <a:schemeClr val="bg1"/>
                </a:solidFill>
              </a:rPr>
            </a:br>
            <a:r>
              <a:rPr lang="en-US" sz="2000" dirty="0" smtClean="0">
                <a:solidFill>
                  <a:schemeClr val="bg1"/>
                </a:solidFill>
              </a:rPr>
              <a:t>*kunz.josiah@gmail.com</a:t>
            </a:r>
            <a:endParaRPr lang="en-US" sz="2000" dirty="0">
              <a:solidFill>
                <a:schemeClr val="bg1"/>
              </a:solidFill>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95279" y="11041546"/>
            <a:ext cx="6455677" cy="3749047"/>
          </a:xfrm>
          <a:prstGeom prst="rect">
            <a:avLst/>
          </a:prstGeom>
        </p:spPr>
      </p:pic>
      <p:pic>
        <p:nvPicPr>
          <p:cNvPr id="4099" name="Picture 3" descr="map_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762" y="21396"/>
            <a:ext cx="4085864" cy="4787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6ECFF"/>
                  </a:outerShdw>
                </a:effectLst>
              </a14:hiddenEffects>
            </a:ext>
          </a:extLst>
        </p:spPr>
      </p:pic>
      <p:pic>
        <p:nvPicPr>
          <p:cNvPr id="4101" name="Picture 5" descr="IIT_Logo_stack_186_blk"/>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345812" y="86710"/>
            <a:ext cx="7545388" cy="1671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6ECFF"/>
                  </a:outerShdw>
                </a:effectLst>
              </a14:hiddenEffects>
            </a:ext>
          </a:extLst>
        </p:spPr>
      </p:pic>
      <p:pic>
        <p:nvPicPr>
          <p:cNvPr id="4103" name="Picture 7" descr="http://www.sports-logos-screensavers.com/user/Michigan_State_Spartans2.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388395" y="2124792"/>
            <a:ext cx="3577682" cy="2683917"/>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9" descr="http://map.fnal.gov/muon-collider/images/Site_Map_no_label.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7349" y="25854131"/>
            <a:ext cx="6670486" cy="5154467"/>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20"/>
          </p:nvPr>
        </p:nvSpPr>
        <p:spPr>
          <a:xfrm>
            <a:off x="922339" y="18294657"/>
            <a:ext cx="10050462" cy="754045"/>
          </a:xfrm>
        </p:spPr>
        <p:txBody>
          <a:bodyPr/>
          <a:lstStyle/>
          <a:p>
            <a:r>
              <a:rPr lang="en-US" dirty="0" smtClean="0"/>
              <a:t>Motivation</a:t>
            </a:r>
            <a:endParaRPr lang="en-US" dirty="0"/>
          </a:p>
        </p:txBody>
      </p:sp>
      <p:sp>
        <p:nvSpPr>
          <p:cNvPr id="41" name="Text Placeholder 453"/>
          <p:cNvSpPr>
            <a:spLocks noGrp="1"/>
          </p:cNvSpPr>
          <p:nvPr>
            <p:ph type="body" sz="quarter" idx="22"/>
          </p:nvPr>
        </p:nvSpPr>
        <p:spPr>
          <a:xfrm>
            <a:off x="11576281" y="5570521"/>
            <a:ext cx="10048875" cy="754045"/>
          </a:xfrm>
        </p:spPr>
        <p:txBody>
          <a:bodyPr/>
          <a:lstStyle/>
          <a:p>
            <a:r>
              <a:rPr lang="en-US" dirty="0" smtClean="0"/>
              <a:t>Stochastic Effects</a:t>
            </a:r>
            <a:endParaRPr lang="en-US" dirty="0"/>
          </a:p>
        </p:txBody>
      </p:sp>
      <mc:AlternateContent xmlns:mc="http://schemas.openxmlformats.org/markup-compatibility/2006">
        <mc:Choice xmlns:a14="http://schemas.microsoft.com/office/drawing/2010/main" Requires="a14">
          <p:sp>
            <p:nvSpPr>
              <p:cNvPr id="42" name="Text Placeholder 463"/>
              <p:cNvSpPr>
                <a:spLocks noGrp="1"/>
              </p:cNvSpPr>
              <p:nvPr>
                <p:ph type="body" sz="quarter" idx="150"/>
              </p:nvPr>
            </p:nvSpPr>
            <p:spPr>
              <a:xfrm>
                <a:off x="22285219" y="6587261"/>
                <a:ext cx="10023581" cy="2539134"/>
              </a:xfrm>
            </p:spPr>
            <p:txBody>
              <a:bodyPr>
                <a:noAutofit/>
              </a:bodyPr>
              <a:lstStyle/>
              <a:p>
                <a:pPr marL="457200" indent="-336550" algn="l">
                  <a:buFont typeface="Arial" panose="020B0604020202020204" pitchFamily="34" charset="0"/>
                  <a:buChar char="•"/>
                </a:pP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Multiple scattering (deviations of transverse position and momentum about a straight path) are stochastic effects which must be accounted for.</a:t>
                </a:r>
              </a:p>
              <a:p>
                <a:pPr marL="457200" indent="-336550" algn="l">
                  <a:buFont typeface="Arial" panose="020B0604020202020204" pitchFamily="34" charset="0"/>
                  <a:buChar char="•"/>
                </a:pP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In accordance with Lewis theory, the stochastic corrections to the transverse position coordinates can be sampled according to the piecewise function:</a:t>
                </a:r>
              </a:p>
              <a:p>
                <a:pPr marL="457200" indent="-336550" algn="l"/>
                <a14:m>
                  <m:oMathPara xmlns:m="http://schemas.openxmlformats.org/officeDocument/2006/math">
                    <m:oMathParaPr>
                      <m:jc m:val="centerGroup"/>
                    </m:oMathParaPr>
                    <m:oMath xmlns:m="http://schemas.openxmlformats.org/officeDocument/2006/math">
                      <m:r>
                        <a:rPr lang="en-US" sz="3200" b="0" i="1" smtClean="0">
                          <a:solidFill>
                            <a:schemeClr val="accent5">
                              <a:lumMod val="50000"/>
                            </a:schemeClr>
                          </a:solidFill>
                          <a:latin typeface="Cambria Math" panose="02040503050406030204" pitchFamily="18" charset="0"/>
                          <a:cs typeface="Times New Roman" panose="02020603050405020304" pitchFamily="18" charset="0"/>
                        </a:rPr>
                        <m:t>𝑔</m:t>
                      </m:r>
                      <m:d>
                        <m:d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d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𝑥</m:t>
                          </m:r>
                        </m:e>
                      </m:d>
                      <m:r>
                        <a:rPr lang="en-US" sz="3200" b="0" i="1" smtClean="0">
                          <a:solidFill>
                            <a:schemeClr val="accent5">
                              <a:lumMod val="50000"/>
                            </a:schemeClr>
                          </a:solidFill>
                          <a:latin typeface="Cambria Math" panose="02040503050406030204" pitchFamily="18" charset="0"/>
                          <a:cs typeface="Times New Roman" panose="02020603050405020304" pitchFamily="18" charset="0"/>
                        </a:rPr>
                        <m:t>=</m:t>
                      </m:r>
                      <m:sSub>
                        <m:sSub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sSub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𝑔</m:t>
                          </m:r>
                        </m:e>
                        <m:sub>
                          <m:r>
                            <a:rPr lang="en-US" sz="3200" b="0" i="1" smtClean="0">
                              <a:solidFill>
                                <a:schemeClr val="accent5">
                                  <a:lumMod val="50000"/>
                                </a:schemeClr>
                              </a:solidFill>
                              <a:latin typeface="Cambria Math" panose="02040503050406030204" pitchFamily="18" charset="0"/>
                              <a:cs typeface="Times New Roman" panose="02020603050405020304" pitchFamily="18" charset="0"/>
                            </a:rPr>
                            <m:t>1</m:t>
                          </m:r>
                        </m:sub>
                      </m:sSub>
                      <m:d>
                        <m:d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d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𝑥</m:t>
                          </m:r>
                        </m:e>
                      </m:d>
                      <m:r>
                        <a:rPr lang="en-US" sz="3200" b="0" i="1" smtClean="0">
                          <a:solidFill>
                            <a:schemeClr val="accent5">
                              <a:lumMod val="50000"/>
                            </a:schemeClr>
                          </a:solidFill>
                          <a:latin typeface="Cambria Math" panose="02040503050406030204" pitchFamily="18" charset="0"/>
                          <a:cs typeface="Times New Roman" panose="02020603050405020304" pitchFamily="18" charset="0"/>
                        </a:rPr>
                        <m:t>+</m:t>
                      </m:r>
                      <m:sSub>
                        <m:sSub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sSub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𝑔</m:t>
                          </m:r>
                        </m:e>
                        <m:sub>
                          <m:r>
                            <a:rPr lang="en-US" sz="3200" b="0" i="1" smtClean="0">
                              <a:solidFill>
                                <a:schemeClr val="accent5">
                                  <a:lumMod val="50000"/>
                                </a:schemeClr>
                              </a:solidFill>
                              <a:latin typeface="Cambria Math" panose="02040503050406030204" pitchFamily="18" charset="0"/>
                              <a:cs typeface="Times New Roman" panose="02020603050405020304" pitchFamily="18" charset="0"/>
                            </a:rPr>
                            <m:t>2</m:t>
                          </m:r>
                        </m:sub>
                      </m:sSub>
                      <m:d>
                        <m:d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d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𝑥</m:t>
                          </m:r>
                        </m:e>
                      </m:d>
                      <m:r>
                        <a:rPr lang="en-US" sz="3200" b="0" i="1" smtClean="0">
                          <a:solidFill>
                            <a:schemeClr val="accent5">
                              <a:lumMod val="50000"/>
                            </a:schemeClr>
                          </a:solidFill>
                          <a:latin typeface="Cambria Math" panose="02040503050406030204" pitchFamily="18" charset="0"/>
                          <a:cs typeface="Times New Roman" panose="02020603050405020304" pitchFamily="18" charset="0"/>
                        </a:rPr>
                        <m:t>+</m:t>
                      </m:r>
                      <m:sSub>
                        <m:sSub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sSub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𝑔</m:t>
                          </m:r>
                        </m:e>
                        <m:sub>
                          <m:r>
                            <a:rPr lang="en-US" sz="3200" b="0" i="1" smtClean="0">
                              <a:solidFill>
                                <a:schemeClr val="accent5">
                                  <a:lumMod val="50000"/>
                                </a:schemeClr>
                              </a:solidFill>
                              <a:latin typeface="Cambria Math" panose="02040503050406030204" pitchFamily="18" charset="0"/>
                              <a:cs typeface="Times New Roman" panose="02020603050405020304" pitchFamily="18" charset="0"/>
                            </a:rPr>
                            <m:t>3</m:t>
                          </m:r>
                        </m:sub>
                      </m:sSub>
                      <m:r>
                        <a:rPr lang="en-US" sz="3200" b="0" i="1" smtClean="0">
                          <a:solidFill>
                            <a:schemeClr val="accent5">
                              <a:lumMod val="50000"/>
                            </a:schemeClr>
                          </a:solidFill>
                          <a:latin typeface="Cambria Math" panose="02040503050406030204" pitchFamily="18" charset="0"/>
                          <a:cs typeface="Times New Roman" panose="02020603050405020304" pitchFamily="18" charset="0"/>
                        </a:rPr>
                        <m:t>(</m:t>
                      </m:r>
                      <m:r>
                        <a:rPr lang="en-US" sz="3200" b="0" i="1" smtClean="0">
                          <a:solidFill>
                            <a:schemeClr val="accent5">
                              <a:lumMod val="50000"/>
                            </a:schemeClr>
                          </a:solidFill>
                          <a:latin typeface="Cambria Math" panose="02040503050406030204" pitchFamily="18" charset="0"/>
                          <a:cs typeface="Times New Roman" panose="02020603050405020304" pitchFamily="18" charset="0"/>
                        </a:rPr>
                        <m:t>𝑥</m:t>
                      </m:r>
                      <m:r>
                        <a:rPr lang="en-US" sz="3200" b="0" i="1" smtClean="0">
                          <a:solidFill>
                            <a:schemeClr val="accent5">
                              <a:lumMod val="50000"/>
                            </a:schemeClr>
                          </a:solidFill>
                          <a:latin typeface="Cambria Math" panose="02040503050406030204" pitchFamily="18" charset="0"/>
                          <a:cs typeface="Times New Roman" panose="02020603050405020304" pitchFamily="18" charset="0"/>
                        </a:rPr>
                        <m:t>),</m:t>
                      </m:r>
                    </m:oMath>
                  </m:oMathPara>
                </a14:m>
                <a:endParaRPr lang="en-US" sz="3200" b="0" dirty="0" smtClean="0">
                  <a:solidFill>
                    <a:schemeClr val="accent5">
                      <a:lumMod val="50000"/>
                    </a:schemeClr>
                  </a:solidFill>
                  <a:latin typeface="Times New Roman" panose="02020603050405020304" pitchFamily="18" charset="0"/>
                  <a:cs typeface="Times New Roman" panose="02020603050405020304" pitchFamily="18" charset="0"/>
                </a:endParaRPr>
              </a:p>
              <a:p>
                <a:pPr marL="457200" indent="-336550" algn="l"/>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    with</a:t>
                </a:r>
              </a:p>
              <a:p>
                <a:pPr marL="457200" indent="-336550" algn="l"/>
                <a14:m>
                  <m:oMathPara xmlns:m="http://schemas.openxmlformats.org/officeDocument/2006/math">
                    <m:oMathParaPr>
                      <m:jc m:val="centerGroup"/>
                    </m:oMathParaPr>
                    <m:oMath xmlns:m="http://schemas.openxmlformats.org/officeDocument/2006/math">
                      <m:sSub>
                        <m:sSub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sSub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𝑔</m:t>
                          </m:r>
                        </m:e>
                        <m:sub>
                          <m:r>
                            <a:rPr lang="en-US" sz="3200" b="0" i="1" smtClean="0">
                              <a:solidFill>
                                <a:schemeClr val="accent5">
                                  <a:lumMod val="50000"/>
                                </a:schemeClr>
                              </a:solidFill>
                              <a:latin typeface="Cambria Math" panose="02040503050406030204" pitchFamily="18" charset="0"/>
                              <a:cs typeface="Times New Roman" panose="02020603050405020304" pitchFamily="18" charset="0"/>
                            </a:rPr>
                            <m:t>1</m:t>
                          </m:r>
                        </m:sub>
                      </m:sSub>
                      <m:d>
                        <m:d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d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𝑥</m:t>
                          </m:r>
                        </m:e>
                      </m:d>
                      <m:r>
                        <a:rPr lang="en-US" sz="3200" b="0" i="1" smtClean="0">
                          <a:solidFill>
                            <a:schemeClr val="accent5">
                              <a:lumMod val="50000"/>
                            </a:schemeClr>
                          </a:solidFill>
                          <a:latin typeface="Cambria Math" panose="02040503050406030204" pitchFamily="18" charset="0"/>
                          <a:cs typeface="Times New Roman" panose="02020603050405020304" pitchFamily="18" charset="0"/>
                        </a:rPr>
                        <m:t>=</m:t>
                      </m:r>
                      <m:sSub>
                        <m:sSub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sSub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𝐶</m:t>
                          </m:r>
                        </m:e>
                        <m:sub>
                          <m:r>
                            <a:rPr lang="en-US" sz="3200" b="0" i="1" smtClean="0">
                              <a:solidFill>
                                <a:schemeClr val="accent5">
                                  <a:lumMod val="50000"/>
                                </a:schemeClr>
                              </a:solidFill>
                              <a:latin typeface="Cambria Math" panose="02040503050406030204" pitchFamily="18" charset="0"/>
                              <a:cs typeface="Times New Roman" panose="02020603050405020304" pitchFamily="18" charset="0"/>
                            </a:rPr>
                            <m:t>1</m:t>
                          </m:r>
                        </m:sub>
                      </m:sSub>
                      <m:r>
                        <a:rPr lang="en-US" sz="3200" b="0" i="1" smtClean="0">
                          <a:solidFill>
                            <a:schemeClr val="accent5">
                              <a:lumMod val="50000"/>
                            </a:schemeClr>
                          </a:solidFill>
                          <a:latin typeface="Cambria Math" panose="02040503050406030204" pitchFamily="18" charset="0"/>
                          <a:cs typeface="Times New Roman" panose="02020603050405020304" pitchFamily="18" charset="0"/>
                        </a:rPr>
                        <m:t>∗</m:t>
                      </m:r>
                      <m:f>
                        <m:f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fPr>
                        <m:num>
                          <m:r>
                            <a:rPr lang="en-US" sz="3200" b="0" i="1" smtClean="0">
                              <a:solidFill>
                                <a:schemeClr val="accent5">
                                  <a:lumMod val="50000"/>
                                </a:schemeClr>
                              </a:solidFill>
                              <a:latin typeface="Cambria Math" panose="02040503050406030204" pitchFamily="18" charset="0"/>
                              <a:cs typeface="Times New Roman" panose="02020603050405020304" pitchFamily="18" charset="0"/>
                            </a:rPr>
                            <m:t>−1</m:t>
                          </m:r>
                        </m:num>
                        <m:den>
                          <m:sSup>
                            <m:sSup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sSup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𝑥</m:t>
                              </m:r>
                            </m:e>
                            <m:sup>
                              <m:r>
                                <a:rPr lang="en-US" sz="3200" b="0" i="1" smtClean="0">
                                  <a:solidFill>
                                    <a:schemeClr val="accent5">
                                      <a:lumMod val="50000"/>
                                    </a:schemeClr>
                                  </a:solidFill>
                                  <a:latin typeface="Cambria Math" panose="02040503050406030204" pitchFamily="18" charset="0"/>
                                  <a:cs typeface="Times New Roman" panose="02020603050405020304" pitchFamily="18" charset="0"/>
                                </a:rPr>
                                <m:t>𝑎</m:t>
                              </m:r>
                            </m:sup>
                          </m:sSup>
                        </m:den>
                      </m:f>
                      <m:r>
                        <a:rPr lang="en-US" sz="3200" b="0" i="1" smtClean="0">
                          <a:solidFill>
                            <a:schemeClr val="accent5">
                              <a:lumMod val="50000"/>
                            </a:schemeClr>
                          </a:solidFill>
                          <a:latin typeface="Cambria Math" panose="02040503050406030204" pitchFamily="18" charset="0"/>
                          <a:cs typeface="Times New Roman" panose="02020603050405020304" pitchFamily="18" charset="0"/>
                        </a:rPr>
                        <m:t>                           </m:t>
                      </m:r>
                      <m:r>
                        <a:rPr lang="en-US" sz="3200" b="0" i="1" smtClean="0">
                          <a:solidFill>
                            <a:schemeClr val="accent5">
                              <a:lumMod val="50000"/>
                            </a:schemeClr>
                          </a:solidFill>
                          <a:latin typeface="Cambria Math" panose="02040503050406030204" pitchFamily="18" charset="0"/>
                          <a:cs typeface="Times New Roman" panose="02020603050405020304" pitchFamily="18" charset="0"/>
                        </a:rPr>
                        <m:t>𝑥</m:t>
                      </m:r>
                      <m:r>
                        <a:rPr lang="en-US" sz="3200" b="0" i="1" smtClean="0">
                          <a:solidFill>
                            <a:schemeClr val="accent5">
                              <a:lumMod val="50000"/>
                            </a:schemeClr>
                          </a:solidFill>
                          <a:latin typeface="Cambria Math" panose="02040503050406030204" pitchFamily="18" charset="0"/>
                          <a:cs typeface="Times New Roman" panose="02020603050405020304" pitchFamily="18" charset="0"/>
                        </a:rPr>
                        <m:t>&lt;−</m:t>
                      </m:r>
                      <m:sSub>
                        <m:sSub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sSub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𝑥</m:t>
                          </m:r>
                        </m:e>
                        <m:sub>
                          <m:r>
                            <a:rPr lang="en-US" sz="3200" b="0" i="1" smtClean="0">
                              <a:solidFill>
                                <a:schemeClr val="accent5">
                                  <a:lumMod val="50000"/>
                                </a:schemeClr>
                              </a:solidFill>
                              <a:latin typeface="Cambria Math" panose="02040503050406030204" pitchFamily="18" charset="0"/>
                              <a:cs typeface="Times New Roman" panose="02020603050405020304" pitchFamily="18" charset="0"/>
                            </a:rPr>
                            <m:t>0</m:t>
                          </m:r>
                        </m:sub>
                      </m:sSub>
                      <m:r>
                        <a:rPr lang="en-US" sz="3200" b="0" i="1" smtClean="0">
                          <a:solidFill>
                            <a:schemeClr val="accent5">
                              <a:lumMod val="50000"/>
                            </a:schemeClr>
                          </a:solidFill>
                          <a:latin typeface="Cambria Math" panose="02040503050406030204" pitchFamily="18" charset="0"/>
                          <a:cs typeface="Times New Roman" panose="02020603050405020304" pitchFamily="18" charset="0"/>
                        </a:rPr>
                        <m:t> </m:t>
                      </m:r>
                    </m:oMath>
                  </m:oMathPara>
                </a14:m>
                <a:endParaRPr lang="en-US" sz="3200" b="0" i="1" dirty="0" smtClean="0">
                  <a:solidFill>
                    <a:schemeClr val="accent5">
                      <a:lumMod val="50000"/>
                    </a:schemeClr>
                  </a:solidFill>
                  <a:latin typeface="Cambria Math" panose="02040503050406030204" pitchFamily="18" charset="0"/>
                  <a:cs typeface="Times New Roman" panose="02020603050405020304" pitchFamily="18" charset="0"/>
                </a:endParaRPr>
              </a:p>
              <a:p>
                <a:pPr marL="457200" indent="-336550" algn="l"/>
                <a14:m>
                  <m:oMathPara xmlns:m="http://schemas.openxmlformats.org/officeDocument/2006/math">
                    <m:oMathParaPr>
                      <m:jc m:val="centerGroup"/>
                    </m:oMathParaPr>
                    <m:oMath xmlns:m="http://schemas.openxmlformats.org/officeDocument/2006/math">
                      <m:sSub>
                        <m:sSub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sSub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𝑔</m:t>
                          </m:r>
                        </m:e>
                        <m:sub>
                          <m:r>
                            <a:rPr lang="en-US" sz="3200" b="0" i="1" smtClean="0">
                              <a:solidFill>
                                <a:schemeClr val="accent5">
                                  <a:lumMod val="50000"/>
                                </a:schemeClr>
                              </a:solidFill>
                              <a:latin typeface="Cambria Math" panose="02040503050406030204" pitchFamily="18" charset="0"/>
                              <a:cs typeface="Times New Roman" panose="02020603050405020304" pitchFamily="18" charset="0"/>
                            </a:rPr>
                            <m:t>2</m:t>
                          </m:r>
                        </m:sub>
                      </m:sSub>
                      <m:d>
                        <m:d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d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𝑥</m:t>
                          </m:r>
                        </m:e>
                      </m:d>
                      <m:r>
                        <a:rPr lang="en-US" sz="3200" b="0" i="1" smtClean="0">
                          <a:solidFill>
                            <a:schemeClr val="accent5">
                              <a:lumMod val="50000"/>
                            </a:schemeClr>
                          </a:solidFill>
                          <a:latin typeface="Cambria Math" panose="02040503050406030204" pitchFamily="18" charset="0"/>
                          <a:cs typeface="Times New Roman" panose="02020603050405020304" pitchFamily="18" charset="0"/>
                        </a:rPr>
                        <m:t>=</m:t>
                      </m:r>
                      <m:sSub>
                        <m:sSub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sSub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𝐶</m:t>
                          </m:r>
                        </m:e>
                        <m:sub>
                          <m:r>
                            <a:rPr lang="en-US" sz="3200" b="0" i="1" smtClean="0">
                              <a:solidFill>
                                <a:schemeClr val="accent5">
                                  <a:lumMod val="50000"/>
                                </a:schemeClr>
                              </a:solidFill>
                              <a:latin typeface="Cambria Math" panose="02040503050406030204" pitchFamily="18" charset="0"/>
                              <a:cs typeface="Times New Roman" panose="02020603050405020304" pitchFamily="18" charset="0"/>
                            </a:rPr>
                            <m:t>2</m:t>
                          </m:r>
                        </m:sub>
                      </m:sSub>
                      <m:sSup>
                        <m:sSup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sSup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𝑒</m:t>
                          </m:r>
                        </m:e>
                        <m:sup>
                          <m:r>
                            <a:rPr lang="en-US" sz="3200" b="0" i="1" smtClean="0">
                              <a:solidFill>
                                <a:schemeClr val="accent5">
                                  <a:lumMod val="50000"/>
                                </a:schemeClr>
                              </a:solidFill>
                              <a:latin typeface="Cambria Math" panose="02040503050406030204" pitchFamily="18" charset="0"/>
                              <a:cs typeface="Times New Roman" panose="02020603050405020304" pitchFamily="18" charset="0"/>
                            </a:rPr>
                            <m:t>−</m:t>
                          </m:r>
                          <m:r>
                            <a:rPr lang="en-US" sz="3200" b="0" i="1" smtClean="0">
                              <a:solidFill>
                                <a:schemeClr val="accent5">
                                  <a:lumMod val="50000"/>
                                </a:schemeClr>
                              </a:solidFill>
                              <a:latin typeface="Cambria Math" panose="02040503050406030204" pitchFamily="18" charset="0"/>
                              <a:cs typeface="Times New Roman" panose="02020603050405020304" pitchFamily="18" charset="0"/>
                            </a:rPr>
                            <m:t>𝑏</m:t>
                          </m:r>
                          <m:sSup>
                            <m:sSup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sSup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𝑥</m:t>
                              </m:r>
                            </m:e>
                            <m:sup>
                              <m:r>
                                <a:rPr lang="en-US" sz="3200" b="0" i="1" smtClean="0">
                                  <a:solidFill>
                                    <a:schemeClr val="accent5">
                                      <a:lumMod val="50000"/>
                                    </a:schemeClr>
                                  </a:solidFill>
                                  <a:latin typeface="Cambria Math" panose="02040503050406030204" pitchFamily="18" charset="0"/>
                                  <a:cs typeface="Times New Roman" panose="02020603050405020304" pitchFamily="18" charset="0"/>
                                </a:rPr>
                                <m:t>2</m:t>
                              </m:r>
                            </m:sup>
                          </m:sSup>
                        </m:sup>
                      </m:sSup>
                      <m:r>
                        <a:rPr lang="en-US" sz="3200" b="0" i="1" smtClean="0">
                          <a:solidFill>
                            <a:schemeClr val="accent5">
                              <a:lumMod val="50000"/>
                            </a:schemeClr>
                          </a:solidFill>
                          <a:latin typeface="Cambria Math" panose="02040503050406030204" pitchFamily="18" charset="0"/>
                          <a:cs typeface="Times New Roman" panose="02020603050405020304" pitchFamily="18" charset="0"/>
                        </a:rPr>
                        <m:t>                −</m:t>
                      </m:r>
                      <m:sSub>
                        <m:sSub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sSub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𝑥</m:t>
                          </m:r>
                        </m:e>
                        <m:sub>
                          <m:r>
                            <a:rPr lang="en-US" sz="3200" b="0" i="1" smtClean="0">
                              <a:solidFill>
                                <a:schemeClr val="accent5">
                                  <a:lumMod val="50000"/>
                                </a:schemeClr>
                              </a:solidFill>
                              <a:latin typeface="Cambria Math" panose="02040503050406030204" pitchFamily="18" charset="0"/>
                              <a:cs typeface="Times New Roman" panose="02020603050405020304" pitchFamily="18" charset="0"/>
                            </a:rPr>
                            <m:t>0</m:t>
                          </m:r>
                        </m:sub>
                      </m:sSub>
                      <m:r>
                        <a:rPr lang="en-US" sz="3200" b="0" i="1" smtClean="0">
                          <a:solidFill>
                            <a:schemeClr val="accent5">
                              <a:lumMod val="50000"/>
                            </a:schemeClr>
                          </a:solidFill>
                          <a:latin typeface="Cambria Math" panose="02040503050406030204" pitchFamily="18" charset="0"/>
                          <a:cs typeface="Times New Roman" panose="02020603050405020304" pitchFamily="18" charset="0"/>
                        </a:rPr>
                        <m:t>&lt;</m:t>
                      </m:r>
                      <m:r>
                        <a:rPr lang="en-US" sz="3200" b="0" i="1" smtClean="0">
                          <a:solidFill>
                            <a:schemeClr val="accent5">
                              <a:lumMod val="50000"/>
                            </a:schemeClr>
                          </a:solidFill>
                          <a:latin typeface="Cambria Math" panose="02040503050406030204" pitchFamily="18" charset="0"/>
                          <a:cs typeface="Times New Roman" panose="02020603050405020304" pitchFamily="18" charset="0"/>
                        </a:rPr>
                        <m:t>𝑥</m:t>
                      </m:r>
                      <m:r>
                        <a:rPr lang="en-US" sz="3200" b="0" i="1" smtClean="0">
                          <a:solidFill>
                            <a:schemeClr val="accent5">
                              <a:lumMod val="50000"/>
                            </a:schemeClr>
                          </a:solidFill>
                          <a:latin typeface="Cambria Math" panose="02040503050406030204" pitchFamily="18" charset="0"/>
                          <a:cs typeface="Times New Roman" panose="02020603050405020304" pitchFamily="18" charset="0"/>
                        </a:rPr>
                        <m:t>&lt;</m:t>
                      </m:r>
                      <m:sSub>
                        <m:sSub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sSub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𝑥</m:t>
                          </m:r>
                        </m:e>
                        <m:sub>
                          <m:r>
                            <a:rPr lang="en-US" sz="3200" b="0" i="1" smtClean="0">
                              <a:solidFill>
                                <a:schemeClr val="accent5">
                                  <a:lumMod val="50000"/>
                                </a:schemeClr>
                              </a:solidFill>
                              <a:latin typeface="Cambria Math" panose="02040503050406030204" pitchFamily="18" charset="0"/>
                              <a:cs typeface="Times New Roman" panose="02020603050405020304" pitchFamily="18" charset="0"/>
                            </a:rPr>
                            <m:t>0</m:t>
                          </m:r>
                        </m:sub>
                      </m:sSub>
                    </m:oMath>
                  </m:oMathPara>
                </a14:m>
                <a:endParaRPr lang="en-US" sz="3200" b="0" dirty="0" smtClean="0">
                  <a:solidFill>
                    <a:schemeClr val="accent5">
                      <a:lumMod val="50000"/>
                    </a:schemeClr>
                  </a:solidFill>
                  <a:latin typeface="Times New Roman" panose="02020603050405020304" pitchFamily="18" charset="0"/>
                  <a:cs typeface="Times New Roman" panose="02020603050405020304" pitchFamily="18" charset="0"/>
                </a:endParaRPr>
              </a:p>
              <a:p>
                <a:pPr marL="457200" indent="-336550" algn="l"/>
                <a14:m>
                  <m:oMathPara xmlns:m="http://schemas.openxmlformats.org/officeDocument/2006/math">
                    <m:oMathParaPr>
                      <m:jc m:val="centerGroup"/>
                    </m:oMathParaPr>
                    <m:oMath xmlns:m="http://schemas.openxmlformats.org/officeDocument/2006/math">
                      <m:sSub>
                        <m:sSub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sSub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𝑔</m:t>
                          </m:r>
                        </m:e>
                        <m:sub>
                          <m:r>
                            <a:rPr lang="en-US" sz="3200" b="0" i="1" smtClean="0">
                              <a:solidFill>
                                <a:schemeClr val="accent5">
                                  <a:lumMod val="50000"/>
                                </a:schemeClr>
                              </a:solidFill>
                              <a:latin typeface="Cambria Math" panose="02040503050406030204" pitchFamily="18" charset="0"/>
                              <a:cs typeface="Times New Roman" panose="02020603050405020304" pitchFamily="18" charset="0"/>
                            </a:rPr>
                            <m:t>3</m:t>
                          </m:r>
                        </m:sub>
                      </m:sSub>
                      <m:d>
                        <m:d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d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𝑥</m:t>
                          </m:r>
                        </m:e>
                      </m:d>
                      <m:r>
                        <a:rPr lang="en-US" sz="3200" b="0" i="1" smtClean="0">
                          <a:solidFill>
                            <a:schemeClr val="accent5">
                              <a:lumMod val="50000"/>
                            </a:schemeClr>
                          </a:solidFill>
                          <a:latin typeface="Cambria Math" panose="02040503050406030204" pitchFamily="18" charset="0"/>
                          <a:cs typeface="Times New Roman" panose="02020603050405020304" pitchFamily="18" charset="0"/>
                        </a:rPr>
                        <m:t>=</m:t>
                      </m:r>
                      <m:sSub>
                        <m:sSub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sSub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𝐶</m:t>
                          </m:r>
                        </m:e>
                        <m:sub>
                          <m:r>
                            <a:rPr lang="en-US" sz="3200" b="0" i="1" smtClean="0">
                              <a:solidFill>
                                <a:schemeClr val="accent5">
                                  <a:lumMod val="50000"/>
                                </a:schemeClr>
                              </a:solidFill>
                              <a:latin typeface="Cambria Math" panose="02040503050406030204" pitchFamily="18" charset="0"/>
                              <a:cs typeface="Times New Roman" panose="02020603050405020304" pitchFamily="18" charset="0"/>
                            </a:rPr>
                            <m:t>1</m:t>
                          </m:r>
                        </m:sub>
                      </m:sSub>
                      <m:r>
                        <a:rPr lang="en-US" sz="3200" b="0" i="1" smtClean="0">
                          <a:solidFill>
                            <a:schemeClr val="accent5">
                              <a:lumMod val="50000"/>
                            </a:schemeClr>
                          </a:solidFill>
                          <a:latin typeface="Cambria Math" panose="02040503050406030204" pitchFamily="18" charset="0"/>
                          <a:cs typeface="Times New Roman" panose="02020603050405020304" pitchFamily="18" charset="0"/>
                        </a:rPr>
                        <m:t>∗</m:t>
                      </m:r>
                      <m:f>
                        <m:f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fPr>
                        <m:num>
                          <m:r>
                            <a:rPr lang="en-US" sz="3200" b="0" i="1" smtClean="0">
                              <a:solidFill>
                                <a:schemeClr val="accent5">
                                  <a:lumMod val="50000"/>
                                </a:schemeClr>
                              </a:solidFill>
                              <a:latin typeface="Cambria Math" panose="02040503050406030204" pitchFamily="18" charset="0"/>
                              <a:cs typeface="Times New Roman" panose="02020603050405020304" pitchFamily="18" charset="0"/>
                            </a:rPr>
                            <m:t>1</m:t>
                          </m:r>
                        </m:num>
                        <m:den>
                          <m:sSup>
                            <m:sSup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sSup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𝑥</m:t>
                              </m:r>
                            </m:e>
                            <m:sup>
                              <m:r>
                                <a:rPr lang="en-US" sz="3200" b="0" i="1" smtClean="0">
                                  <a:solidFill>
                                    <a:schemeClr val="accent5">
                                      <a:lumMod val="50000"/>
                                    </a:schemeClr>
                                  </a:solidFill>
                                  <a:latin typeface="Cambria Math" panose="02040503050406030204" pitchFamily="18" charset="0"/>
                                  <a:cs typeface="Times New Roman" panose="02020603050405020304" pitchFamily="18" charset="0"/>
                                </a:rPr>
                                <m:t>𝑎</m:t>
                              </m:r>
                            </m:sup>
                          </m:sSup>
                        </m:den>
                      </m:f>
                      <m:r>
                        <a:rPr lang="en-US" sz="3200" b="0" i="1" smtClean="0">
                          <a:solidFill>
                            <a:schemeClr val="accent5">
                              <a:lumMod val="50000"/>
                            </a:schemeClr>
                          </a:solidFill>
                          <a:latin typeface="Cambria Math" panose="02040503050406030204" pitchFamily="18" charset="0"/>
                          <a:cs typeface="Times New Roman" panose="02020603050405020304" pitchFamily="18" charset="0"/>
                        </a:rPr>
                        <m:t>                                 </m:t>
                      </m:r>
                      <m:sSub>
                        <m:sSub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sSub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𝑥</m:t>
                          </m:r>
                        </m:e>
                        <m:sub>
                          <m:r>
                            <a:rPr lang="en-US" sz="3200" b="0" i="1" smtClean="0">
                              <a:solidFill>
                                <a:schemeClr val="accent5">
                                  <a:lumMod val="50000"/>
                                </a:schemeClr>
                              </a:solidFill>
                              <a:latin typeface="Cambria Math" panose="02040503050406030204" pitchFamily="18" charset="0"/>
                              <a:cs typeface="Times New Roman" panose="02020603050405020304" pitchFamily="18" charset="0"/>
                            </a:rPr>
                            <m:t>0</m:t>
                          </m:r>
                        </m:sub>
                      </m:sSub>
                      <m:r>
                        <a:rPr lang="en-US" sz="3200" b="0" i="1" smtClean="0">
                          <a:solidFill>
                            <a:schemeClr val="accent5">
                              <a:lumMod val="50000"/>
                            </a:schemeClr>
                          </a:solidFill>
                          <a:latin typeface="Cambria Math" panose="02040503050406030204" pitchFamily="18" charset="0"/>
                          <a:cs typeface="Times New Roman" panose="02020603050405020304" pitchFamily="18" charset="0"/>
                        </a:rPr>
                        <m:t>&lt;</m:t>
                      </m:r>
                      <m:r>
                        <a:rPr lang="en-US" sz="3200" b="0" i="1" smtClean="0">
                          <a:solidFill>
                            <a:schemeClr val="accent5">
                              <a:lumMod val="50000"/>
                            </a:schemeClr>
                          </a:solidFill>
                          <a:latin typeface="Cambria Math" panose="02040503050406030204" pitchFamily="18" charset="0"/>
                          <a:cs typeface="Times New Roman" panose="02020603050405020304" pitchFamily="18" charset="0"/>
                        </a:rPr>
                        <m:t>𝑥</m:t>
                      </m:r>
                    </m:oMath>
                  </m:oMathPara>
                </a14:m>
                <a:endParaRPr lang="en-US" sz="3200" dirty="0" smtClean="0">
                  <a:solidFill>
                    <a:schemeClr val="accent5">
                      <a:lumMod val="50000"/>
                    </a:schemeClr>
                  </a:solidFill>
                  <a:latin typeface="Times New Roman" panose="02020603050405020304" pitchFamily="18" charset="0"/>
                  <a:cs typeface="Times New Roman" panose="02020603050405020304" pitchFamily="18" charset="0"/>
                </a:endParaRPr>
              </a:p>
              <a:p>
                <a:pPr marL="457200" indent="-336550" algn="l">
                  <a:buFont typeface="Arial" panose="020B0604020202020204" pitchFamily="34" charset="0"/>
                  <a:buChar char="•"/>
                </a:pP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Here, </a:t>
                </a:r>
                <a14:m>
                  <m:oMath xmlns:m="http://schemas.openxmlformats.org/officeDocument/2006/math">
                    <m:sSub>
                      <m:sSub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sSub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𝐶</m:t>
                        </m:r>
                      </m:e>
                      <m:sub>
                        <m:r>
                          <a:rPr lang="en-US" sz="3200" b="0" i="1" smtClean="0">
                            <a:solidFill>
                              <a:schemeClr val="accent5">
                                <a:lumMod val="50000"/>
                              </a:schemeClr>
                            </a:solidFill>
                            <a:latin typeface="Cambria Math" panose="02040503050406030204" pitchFamily="18" charset="0"/>
                            <a:cs typeface="Times New Roman" panose="02020603050405020304" pitchFamily="18" charset="0"/>
                          </a:rPr>
                          <m:t>1</m:t>
                        </m:r>
                      </m:sub>
                    </m:sSub>
                    <m:r>
                      <a:rPr lang="en-US" sz="3200" b="0" i="1" smtClean="0">
                        <a:solidFill>
                          <a:schemeClr val="accent5">
                            <a:lumMod val="50000"/>
                          </a:schemeClr>
                        </a:solidFill>
                        <a:latin typeface="Cambria Math" panose="02040503050406030204" pitchFamily="18" charset="0"/>
                        <a:cs typeface="Times New Roman" panose="02020603050405020304" pitchFamily="18" charset="0"/>
                      </a:rPr>
                      <m:t>,</m:t>
                    </m:r>
                    <m:r>
                      <a:rPr lang="en-US" sz="3200" b="0" i="0" smtClean="0">
                        <a:solidFill>
                          <a:schemeClr val="accent5">
                            <a:lumMod val="50000"/>
                          </a:schemeClr>
                        </a:solidFill>
                        <a:latin typeface="Cambria Math" panose="02040503050406030204" pitchFamily="18" charset="0"/>
                        <a:cs typeface="Times New Roman" panose="02020603050405020304" pitchFamily="18" charset="0"/>
                      </a:rPr>
                      <m:t> </m:t>
                    </m:r>
                    <m:sSub>
                      <m:sSub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sSub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𝐶</m:t>
                        </m:r>
                      </m:e>
                      <m:sub>
                        <m:r>
                          <a:rPr lang="en-US" sz="3200" b="0" i="1" smtClean="0">
                            <a:solidFill>
                              <a:schemeClr val="accent5">
                                <a:lumMod val="50000"/>
                              </a:schemeClr>
                            </a:solidFill>
                            <a:latin typeface="Cambria Math" panose="02040503050406030204" pitchFamily="18" charset="0"/>
                            <a:cs typeface="Times New Roman" panose="02020603050405020304" pitchFamily="18" charset="0"/>
                          </a:rPr>
                          <m:t>2</m:t>
                        </m:r>
                      </m:sub>
                    </m:sSub>
                    <m:r>
                      <a:rPr lang="en-US" sz="3200" b="0" i="1" smtClean="0">
                        <a:solidFill>
                          <a:schemeClr val="accent5">
                            <a:lumMod val="50000"/>
                          </a:schemeClr>
                        </a:solidFill>
                        <a:latin typeface="Cambria Math" panose="02040503050406030204" pitchFamily="18" charset="0"/>
                        <a:cs typeface="Times New Roman" panose="02020603050405020304" pitchFamily="18" charset="0"/>
                      </a:rPr>
                      <m:t>,</m:t>
                    </m:r>
                    <m:r>
                      <a:rPr lang="en-US" sz="3200" b="0" i="0" smtClean="0">
                        <a:solidFill>
                          <a:schemeClr val="accent5">
                            <a:lumMod val="50000"/>
                          </a:schemeClr>
                        </a:solidFill>
                        <a:latin typeface="Cambria Math" panose="02040503050406030204" pitchFamily="18" charset="0"/>
                        <a:cs typeface="Times New Roman" panose="02020603050405020304" pitchFamily="18" charset="0"/>
                      </a:rPr>
                      <m:t> </m:t>
                    </m:r>
                    <m:r>
                      <a:rPr lang="en-US" sz="3200" b="0" i="1" smtClean="0">
                        <a:solidFill>
                          <a:schemeClr val="accent5">
                            <a:lumMod val="50000"/>
                          </a:schemeClr>
                        </a:solidFill>
                        <a:latin typeface="Cambria Math" panose="02040503050406030204" pitchFamily="18" charset="0"/>
                        <a:cs typeface="Times New Roman" panose="02020603050405020304" pitchFamily="18" charset="0"/>
                      </a:rPr>
                      <m:t>𝑎</m:t>
                    </m:r>
                    <m:r>
                      <a:rPr lang="en-US" sz="3200" b="0" i="1" smtClean="0">
                        <a:solidFill>
                          <a:schemeClr val="accent5">
                            <a:lumMod val="50000"/>
                          </a:schemeClr>
                        </a:solidFill>
                        <a:latin typeface="Cambria Math" panose="02040503050406030204" pitchFamily="18" charset="0"/>
                        <a:cs typeface="Times New Roman" panose="02020603050405020304" pitchFamily="18" charset="0"/>
                      </a:rPr>
                      <m:t>, </m:t>
                    </m:r>
                    <m:r>
                      <a:rPr lang="en-US" sz="3200" b="0" i="1" smtClean="0">
                        <a:solidFill>
                          <a:schemeClr val="accent5">
                            <a:lumMod val="50000"/>
                          </a:schemeClr>
                        </a:solidFill>
                        <a:latin typeface="Cambria Math" panose="02040503050406030204" pitchFamily="18" charset="0"/>
                        <a:cs typeface="Times New Roman" panose="02020603050405020304" pitchFamily="18" charset="0"/>
                      </a:rPr>
                      <m:t>𝑏</m:t>
                    </m:r>
                    <m:r>
                      <a:rPr lang="en-US" sz="3200" b="0" i="1" smtClean="0">
                        <a:solidFill>
                          <a:schemeClr val="accent5">
                            <a:lumMod val="50000"/>
                          </a:schemeClr>
                        </a:solidFill>
                        <a:latin typeface="Cambria Math" panose="02040503050406030204" pitchFamily="18" charset="0"/>
                        <a:cs typeface="Times New Roman" panose="02020603050405020304" pitchFamily="18" charset="0"/>
                      </a:rPr>
                      <m:t>, </m:t>
                    </m:r>
                    <m:sSub>
                      <m:sSub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sSub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𝑥</m:t>
                        </m:r>
                      </m:e>
                      <m:sub>
                        <m:r>
                          <a:rPr lang="en-US" sz="3200" b="0" i="1" smtClean="0">
                            <a:solidFill>
                              <a:schemeClr val="accent5">
                                <a:lumMod val="50000"/>
                              </a:schemeClr>
                            </a:solidFill>
                            <a:latin typeface="Cambria Math" panose="02040503050406030204" pitchFamily="18" charset="0"/>
                            <a:cs typeface="Times New Roman" panose="02020603050405020304" pitchFamily="18" charset="0"/>
                          </a:rPr>
                          <m:t>0</m:t>
                        </m:r>
                      </m:sub>
                    </m:sSub>
                    <m:r>
                      <a:rPr lang="en-US" sz="3200" b="0" i="1" smtClean="0">
                        <a:solidFill>
                          <a:schemeClr val="accent5">
                            <a:lumMod val="50000"/>
                          </a:schemeClr>
                        </a:solidFill>
                        <a:latin typeface="Cambria Math" panose="02040503050406030204" pitchFamily="18" charset="0"/>
                        <a:cs typeface="Times New Roman" panose="02020603050405020304" pitchFamily="18" charset="0"/>
                      </a:rPr>
                      <m:t>&gt;0</m:t>
                    </m:r>
                  </m:oMath>
                </a14:m>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 are model parameters which can be fitted. </a:t>
                </a:r>
              </a:p>
              <a:p>
                <a:pPr marL="457200" indent="-336550" algn="l">
                  <a:buFont typeface="Arial" panose="020B0604020202020204" pitchFamily="34" charset="0"/>
                  <a:buChar char="•"/>
                </a:pP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Note the piecewise function is Gaussian between </a:t>
                </a:r>
                <a14:m>
                  <m:oMath xmlns:m="http://schemas.openxmlformats.org/officeDocument/2006/math">
                    <m:r>
                      <a:rPr lang="en-US" sz="3200" b="0" i="1" smtClean="0">
                        <a:solidFill>
                          <a:schemeClr val="accent5">
                            <a:lumMod val="50000"/>
                          </a:schemeClr>
                        </a:solidFill>
                        <a:latin typeface="Cambria Math" panose="02040503050406030204" pitchFamily="18" charset="0"/>
                        <a:cs typeface="Times New Roman" panose="02020603050405020304" pitchFamily="18" charset="0"/>
                      </a:rPr>
                      <m:t>±</m:t>
                    </m:r>
                    <m:sSub>
                      <m:sSubPr>
                        <m:ctrlPr>
                          <a:rPr lang="en-US" sz="3200" b="0" i="1" smtClean="0">
                            <a:solidFill>
                              <a:schemeClr val="accent5">
                                <a:lumMod val="50000"/>
                              </a:schemeClr>
                            </a:solidFill>
                            <a:latin typeface="Cambria Math" panose="02040503050406030204" pitchFamily="18" charset="0"/>
                            <a:cs typeface="Times New Roman" panose="02020603050405020304" pitchFamily="18" charset="0"/>
                          </a:rPr>
                        </m:ctrlPr>
                      </m:sSubPr>
                      <m:e>
                        <m:r>
                          <a:rPr lang="en-US" sz="3200" b="0" i="1" smtClean="0">
                            <a:solidFill>
                              <a:schemeClr val="accent5">
                                <a:lumMod val="50000"/>
                              </a:schemeClr>
                            </a:solidFill>
                            <a:latin typeface="Cambria Math" panose="02040503050406030204" pitchFamily="18" charset="0"/>
                            <a:cs typeface="Times New Roman" panose="02020603050405020304" pitchFamily="18" charset="0"/>
                          </a:rPr>
                          <m:t>𝑥</m:t>
                        </m:r>
                      </m:e>
                      <m:sub>
                        <m:r>
                          <a:rPr lang="en-US" sz="3200" b="0" i="1" smtClean="0">
                            <a:solidFill>
                              <a:schemeClr val="accent5">
                                <a:lumMod val="50000"/>
                              </a:schemeClr>
                            </a:solidFill>
                            <a:latin typeface="Cambria Math" panose="02040503050406030204" pitchFamily="18" charset="0"/>
                            <a:cs typeface="Times New Roman" panose="02020603050405020304" pitchFamily="18" charset="0"/>
                          </a:rPr>
                          <m:t>0</m:t>
                        </m:r>
                      </m:sub>
                    </m:sSub>
                  </m:oMath>
                </a14:m>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 and has a Rutherford-like tail elsewhere.</a:t>
                </a:r>
              </a:p>
              <a:p>
                <a:pPr marL="457200" indent="-336550" algn="l">
                  <a:buFont typeface="Arial" panose="020B0604020202020204" pitchFamily="34" charset="0"/>
                  <a:buChar char="•"/>
                </a:pP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A similar sampling function is chosen for the stochastic corrections to the transverse momentum coordinates.</a:t>
                </a:r>
              </a:p>
              <a:p>
                <a:pPr marL="457200" indent="-336550" algn="l">
                  <a:buFont typeface="Arial" panose="020B0604020202020204" pitchFamily="34" charset="0"/>
                  <a:buChar char="•"/>
                </a:pP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To obtain these model parameters, a pencil beam containing 1,000,000 particles is ran through a 1 cm liquid hydrogen absorber. The resulting histogram is then fitted with the aforementioned </a:t>
                </a: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function.</a:t>
                </a:r>
              </a:p>
              <a:p>
                <a:pPr marL="457200" indent="-336550" algn="l">
                  <a:buFont typeface="Arial" panose="020B0604020202020204" pitchFamily="34" charset="0"/>
                  <a:buChar char="•"/>
                </a:pPr>
                <a:endParaRPr lang="en-US" sz="3200" dirty="0">
                  <a:solidFill>
                    <a:schemeClr val="accent5">
                      <a:lumMod val="50000"/>
                    </a:schemeClr>
                  </a:solidFill>
                  <a:latin typeface="Times New Roman" panose="02020603050405020304" pitchFamily="18" charset="0"/>
                  <a:cs typeface="Times New Roman" panose="02020603050405020304" pitchFamily="18" charset="0"/>
                </a:endParaRPr>
              </a:p>
              <a:p>
                <a:pPr marL="457200" indent="-336550" algn="l">
                  <a:buFont typeface="Arial" panose="020B0604020202020204" pitchFamily="34" charset="0"/>
                  <a:buChar char="•"/>
                </a:pPr>
                <a:endParaRPr lang="en-US" sz="3200" dirty="0" smtClean="0">
                  <a:solidFill>
                    <a:schemeClr val="accent5">
                      <a:lumMod val="50000"/>
                    </a:schemeClr>
                  </a:solidFill>
                  <a:latin typeface="Times New Roman" panose="02020603050405020304" pitchFamily="18" charset="0"/>
                  <a:cs typeface="Times New Roman" panose="02020603050405020304" pitchFamily="18" charset="0"/>
                </a:endParaRPr>
              </a:p>
              <a:p>
                <a:pPr marL="457200" indent="-336550" algn="l">
                  <a:buFont typeface="Arial" panose="020B0604020202020204" pitchFamily="34" charset="0"/>
                  <a:buChar char="•"/>
                </a:pPr>
                <a:endParaRPr lang="en-US" sz="3200" dirty="0">
                  <a:solidFill>
                    <a:schemeClr val="accent5">
                      <a:lumMod val="50000"/>
                    </a:schemeClr>
                  </a:solidFill>
                  <a:latin typeface="Times New Roman" panose="02020603050405020304" pitchFamily="18" charset="0"/>
                  <a:cs typeface="Times New Roman" panose="02020603050405020304" pitchFamily="18" charset="0"/>
                </a:endParaRPr>
              </a:p>
              <a:p>
                <a:pPr marL="120650" algn="l"/>
                <a:endParaRPr lang="en-US" sz="3200" dirty="0" smtClean="0">
                  <a:solidFill>
                    <a:schemeClr val="accent5">
                      <a:lumMod val="50000"/>
                    </a:schemeClr>
                  </a:solidFill>
                  <a:latin typeface="Times New Roman" panose="02020603050405020304" pitchFamily="18" charset="0"/>
                  <a:cs typeface="Times New Roman" panose="02020603050405020304" pitchFamily="18" charset="0"/>
                </a:endParaRPr>
              </a:p>
              <a:p>
                <a:pPr marL="120650" algn="l"/>
                <a:endParaRPr lang="en-US" sz="3200" dirty="0">
                  <a:solidFill>
                    <a:schemeClr val="accent5">
                      <a:lumMod val="50000"/>
                    </a:schemeClr>
                  </a:solidFill>
                  <a:latin typeface="Times New Roman" panose="02020603050405020304" pitchFamily="18" charset="0"/>
                  <a:cs typeface="Times New Roman" panose="02020603050405020304" pitchFamily="18" charset="0"/>
                </a:endParaRPr>
              </a:p>
              <a:p>
                <a:pPr marL="120650" algn="l"/>
                <a:endParaRPr lang="en-US" sz="3200" dirty="0" smtClean="0">
                  <a:solidFill>
                    <a:schemeClr val="accent5">
                      <a:lumMod val="50000"/>
                    </a:schemeClr>
                  </a:solidFill>
                  <a:latin typeface="Times New Roman" panose="02020603050405020304" pitchFamily="18" charset="0"/>
                  <a:cs typeface="Times New Roman" panose="02020603050405020304" pitchFamily="18" charset="0"/>
                </a:endParaRPr>
              </a:p>
              <a:p>
                <a:pPr marL="120650" algn="l"/>
                <a:endParaRPr lang="en-US" sz="3200" dirty="0">
                  <a:solidFill>
                    <a:schemeClr val="accent5">
                      <a:lumMod val="50000"/>
                    </a:schemeClr>
                  </a:solidFill>
                  <a:latin typeface="Times New Roman" panose="02020603050405020304" pitchFamily="18" charset="0"/>
                  <a:cs typeface="Times New Roman" panose="02020603050405020304" pitchFamily="18" charset="0"/>
                </a:endParaRPr>
              </a:p>
              <a:p>
                <a:pPr marL="120650" algn="l"/>
                <a:endParaRPr lang="en-US" sz="3200" dirty="0" smtClean="0">
                  <a:solidFill>
                    <a:schemeClr val="accent5">
                      <a:lumMod val="50000"/>
                    </a:schemeClr>
                  </a:solidFill>
                  <a:latin typeface="Times New Roman" panose="02020603050405020304" pitchFamily="18" charset="0"/>
                  <a:cs typeface="Times New Roman" panose="02020603050405020304" pitchFamily="18" charset="0"/>
                </a:endParaRPr>
              </a:p>
              <a:p>
                <a:pPr marL="120650" algn="l"/>
                <a:endParaRPr lang="en-US" sz="3200" dirty="0" smtClean="0">
                  <a:solidFill>
                    <a:schemeClr val="accent5">
                      <a:lumMod val="50000"/>
                    </a:schemeClr>
                  </a:solidFill>
                  <a:latin typeface="Times New Roman" panose="02020603050405020304" pitchFamily="18" charset="0"/>
                  <a:cs typeface="Times New Roman" panose="02020603050405020304" pitchFamily="18" charset="0"/>
                </a:endParaRPr>
              </a:p>
              <a:p>
                <a:pPr marL="457200" indent="-336550" algn="l">
                  <a:buFont typeface="Arial" panose="020B0604020202020204" pitchFamily="34" charset="0"/>
                  <a:buChar char="•"/>
                </a:pP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Once the parameters are obtained for various initial energies and absorber lengths (i.e. the parameters are “functionalized”), COSY can sample the corresponding distribution in order to obtain stochastic corrections</a:t>
                </a:r>
                <a:r>
                  <a:rPr lang="en-US" sz="3200" dirty="0" smtClean="0">
                    <a:solidFill>
                      <a:schemeClr val="accent5">
                        <a:lumMod val="50000"/>
                      </a:schemeClr>
                    </a:solidFill>
                    <a:latin typeface="Times New Roman" panose="02020603050405020304" pitchFamily="18" charset="0"/>
                    <a:cs typeface="Times New Roman" panose="02020603050405020304" pitchFamily="18" charset="0"/>
                  </a:rPr>
                  <a:t>.</a:t>
                </a:r>
              </a:p>
              <a:p>
                <a:pPr marL="342900" lvl="0" indent="-342900" algn="l">
                  <a:buFont typeface="Arial" pitchFamily="34" charset="0"/>
                  <a:buChar char="•"/>
                </a:pPr>
                <a:r>
                  <a:rPr lang="en-US" sz="3200" dirty="0" smtClean="0">
                    <a:solidFill>
                      <a:srgbClr val="5AA2AE">
                        <a:lumMod val="50000"/>
                      </a:srgbClr>
                    </a:solidFill>
                    <a:latin typeface="Times New Roman" pitchFamily="18" charset="0"/>
                    <a:cs typeface="Times New Roman" pitchFamily="18" charset="0"/>
                  </a:rPr>
                  <a:t>These </a:t>
                </a:r>
                <a:r>
                  <a:rPr lang="en-US" sz="3200" dirty="0">
                    <a:solidFill>
                      <a:srgbClr val="5AA2AE">
                        <a:lumMod val="50000"/>
                      </a:srgbClr>
                    </a:solidFill>
                    <a:latin typeface="Times New Roman" pitchFamily="18" charset="0"/>
                    <a:cs typeface="Times New Roman" pitchFamily="18" charset="0"/>
                  </a:rPr>
                  <a:t>particular results assume a simulation of a pencil beam of 1,000,000 muons through 1 cm of liquid hydrogen with an initial momentum of </a:t>
                </a:r>
                <a:br>
                  <a:rPr lang="en-US" sz="3200" dirty="0">
                    <a:solidFill>
                      <a:srgbClr val="5AA2AE">
                        <a:lumMod val="50000"/>
                      </a:srgbClr>
                    </a:solidFill>
                    <a:latin typeface="Times New Roman" pitchFamily="18" charset="0"/>
                    <a:cs typeface="Times New Roman" pitchFamily="18" charset="0"/>
                  </a:rPr>
                </a:br>
                <a14:m>
                  <m:oMath xmlns:m="http://schemas.openxmlformats.org/officeDocument/2006/math">
                    <m:sSub>
                      <m:sSubPr>
                        <m:ctrlPr>
                          <a:rPr lang="en-US" sz="3200" i="1">
                            <a:solidFill>
                              <a:srgbClr val="5AA2AE">
                                <a:lumMod val="50000"/>
                              </a:srgbClr>
                            </a:solidFill>
                            <a:latin typeface="Cambria Math" panose="02040503050406030204" pitchFamily="18" charset="0"/>
                          </a:rPr>
                        </m:ctrlPr>
                      </m:sSubPr>
                      <m:e>
                        <m:r>
                          <a:rPr lang="en-US" sz="3200" i="1">
                            <a:solidFill>
                              <a:srgbClr val="5AA2AE">
                                <a:lumMod val="50000"/>
                              </a:srgbClr>
                            </a:solidFill>
                            <a:latin typeface="Cambria Math" panose="02040503050406030204" pitchFamily="18" charset="0"/>
                          </a:rPr>
                          <m:t>𝑃</m:t>
                        </m:r>
                      </m:e>
                      <m:sub>
                        <m:r>
                          <a:rPr lang="en-US" sz="3200" i="1">
                            <a:solidFill>
                              <a:srgbClr val="5AA2AE">
                                <a:lumMod val="50000"/>
                              </a:srgbClr>
                            </a:solidFill>
                            <a:latin typeface="Cambria Math" panose="02040503050406030204" pitchFamily="18" charset="0"/>
                          </a:rPr>
                          <m:t>𝑍</m:t>
                        </m:r>
                      </m:sub>
                    </m:sSub>
                    <m:r>
                      <a:rPr lang="en-US" sz="3200" i="1">
                        <a:solidFill>
                          <a:srgbClr val="5AA2AE">
                            <a:lumMod val="50000"/>
                          </a:srgbClr>
                        </a:solidFill>
                        <a:latin typeface="Cambria Math" panose="02040503050406030204" pitchFamily="18" charset="0"/>
                      </a:rPr>
                      <m:t>=200 </m:t>
                    </m:r>
                    <m:r>
                      <a:rPr lang="en-US" sz="3200" i="1">
                        <a:solidFill>
                          <a:srgbClr val="5AA2AE">
                            <a:lumMod val="50000"/>
                          </a:srgbClr>
                        </a:solidFill>
                        <a:latin typeface="Cambria Math" panose="02040503050406030204" pitchFamily="18" charset="0"/>
                      </a:rPr>
                      <m:t>𝑀𝑒𝑉</m:t>
                    </m:r>
                    <m:r>
                      <a:rPr lang="en-US" sz="3200" i="1">
                        <a:solidFill>
                          <a:srgbClr val="5AA2AE">
                            <a:lumMod val="50000"/>
                          </a:srgbClr>
                        </a:solidFill>
                        <a:latin typeface="Cambria Math" panose="02040503050406030204" pitchFamily="18" charset="0"/>
                      </a:rPr>
                      <m:t>/</m:t>
                    </m:r>
                    <m:r>
                      <a:rPr lang="en-US" sz="3200" i="1">
                        <a:solidFill>
                          <a:srgbClr val="5AA2AE">
                            <a:lumMod val="50000"/>
                          </a:srgbClr>
                        </a:solidFill>
                        <a:latin typeface="Cambria Math" panose="02040503050406030204" pitchFamily="18" charset="0"/>
                      </a:rPr>
                      <m:t>𝑐</m:t>
                    </m:r>
                  </m:oMath>
                </a14:m>
                <a:r>
                  <a:rPr lang="en-US" sz="3200" dirty="0">
                    <a:solidFill>
                      <a:srgbClr val="5AA2AE">
                        <a:lumMod val="50000"/>
                      </a:srgbClr>
                    </a:solidFill>
                    <a:latin typeface="Times New Roman" pitchFamily="18" charset="0"/>
                    <a:cs typeface="Times New Roman" pitchFamily="18" charset="0"/>
                  </a:rPr>
                  <a:t>. </a:t>
                </a:r>
              </a:p>
              <a:p>
                <a:pPr marL="457200" indent="-336550" algn="l">
                  <a:buFont typeface="Arial" panose="020B0604020202020204" pitchFamily="34" charset="0"/>
                  <a:buChar char="•"/>
                </a:pPr>
                <a:endParaRPr lang="en-US" sz="3200" dirty="0" smtClean="0">
                  <a:solidFill>
                    <a:schemeClr val="accent5">
                      <a:lumMod val="50000"/>
                    </a:schemeClr>
                  </a:solidFill>
                  <a:latin typeface="Times New Roman" panose="02020603050405020304" pitchFamily="18" charset="0"/>
                  <a:cs typeface="Times New Roman" panose="02020603050405020304" pitchFamily="18" charset="0"/>
                </a:endParaRPr>
              </a:p>
            </p:txBody>
          </p:sp>
        </mc:Choice>
        <mc:Fallback>
          <p:sp>
            <p:nvSpPr>
              <p:cNvPr id="42" name="Text Placeholder 463"/>
              <p:cNvSpPr>
                <a:spLocks noGrp="1" noRot="1" noChangeAspect="1" noMove="1" noResize="1" noEditPoints="1" noAdjustHandles="1" noChangeArrowheads="1" noChangeShapeType="1" noTextEdit="1"/>
              </p:cNvSpPr>
              <p:nvPr>
                <p:ph type="body" sz="quarter" idx="150"/>
              </p:nvPr>
            </p:nvSpPr>
            <p:spPr>
              <a:xfrm>
                <a:off x="22285219" y="6587261"/>
                <a:ext cx="10023581" cy="2539134"/>
              </a:xfrm>
              <a:blipFill rotWithShape="0">
                <a:blip r:embed="rId10"/>
                <a:stretch>
                  <a:fillRect l="-1399" t="-3365" r="-1886" b="-743990"/>
                </a:stretch>
              </a:blipFill>
            </p:spPr>
            <p:txBody>
              <a:bodyPr/>
              <a:lstStyle/>
              <a:p>
                <a:r>
                  <a:rPr lang="en-US">
                    <a:noFill/>
                  </a:rPr>
                  <a:t> </a:t>
                </a:r>
              </a:p>
            </p:txBody>
          </p:sp>
        </mc:Fallback>
      </mc:AlternateContent>
      <p:pic>
        <p:nvPicPr>
          <p:cNvPr id="10" name="Picture 9"/>
          <p:cNvPicPr>
            <a:picLocks noChangeAspect="1"/>
          </p:cNvPicPr>
          <p:nvPr/>
        </p:nvPicPr>
        <p:blipFill rotWithShape="1">
          <a:blip r:embed="rId11"/>
          <a:srcRect l="6516" t="6772" r="8564" b="7291"/>
          <a:stretch/>
        </p:blipFill>
        <p:spPr>
          <a:xfrm>
            <a:off x="34233130" y="12461648"/>
            <a:ext cx="7451898" cy="4239874"/>
          </a:xfrm>
          <a:prstGeom prst="rect">
            <a:avLst/>
          </a:prstGeom>
        </p:spPr>
      </p:pic>
      <p:pic>
        <p:nvPicPr>
          <p:cNvPr id="13" name="Picture 12"/>
          <p:cNvPicPr>
            <a:picLocks noChangeAspect="1"/>
          </p:cNvPicPr>
          <p:nvPr/>
        </p:nvPicPr>
        <p:blipFill rotWithShape="1">
          <a:blip r:embed="rId12"/>
          <a:srcRect l="4689" t="6652" r="5799" b="7238"/>
          <a:stretch/>
        </p:blipFill>
        <p:spPr>
          <a:xfrm>
            <a:off x="23355313" y="18936035"/>
            <a:ext cx="7854926" cy="4248422"/>
          </a:xfrm>
          <a:prstGeom prst="rect">
            <a:avLst/>
          </a:prstGeom>
        </p:spPr>
      </p:pic>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033480" y="20329918"/>
            <a:ext cx="9134475" cy="5362575"/>
          </a:xfrm>
          <a:prstGeom prst="rect">
            <a:avLst/>
          </a:prstGeom>
        </p:spPr>
      </p:pic>
      <p:pic>
        <p:nvPicPr>
          <p:cNvPr id="9" name="Picture 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062054" y="26131025"/>
            <a:ext cx="9077325" cy="5419725"/>
          </a:xfrm>
          <a:prstGeom prst="rect">
            <a:avLst/>
          </a:prstGeom>
        </p:spPr>
      </p:pic>
      <mc:AlternateContent xmlns:mc="http://schemas.openxmlformats.org/markup-compatibility/2006">
        <mc:Choice xmlns:a14="http://schemas.microsoft.com/office/drawing/2010/main" Requires="a14">
          <p:graphicFrame>
            <p:nvGraphicFramePr>
              <p:cNvPr id="11" name="Table 10"/>
              <p:cNvGraphicFramePr>
                <a:graphicFrameLocks noGrp="1"/>
              </p:cNvGraphicFramePr>
              <p:nvPr>
                <p:extLst>
                  <p:ext uri="{D42A27DB-BD31-4B8C-83A1-F6EECF244321}">
                    <p14:modId xmlns:p14="http://schemas.microsoft.com/office/powerpoint/2010/main" val="197557192"/>
                  </p:ext>
                </p:extLst>
              </p:nvPr>
            </p:nvGraphicFramePr>
            <p:xfrm>
              <a:off x="33246385" y="28535567"/>
              <a:ext cx="9422160" cy="2712720"/>
            </p:xfrm>
            <a:graphic>
              <a:graphicData uri="http://schemas.openxmlformats.org/drawingml/2006/table">
                <a:tbl>
                  <a:tblPr firstRow="1" bandRow="1">
                    <a:tableStyleId>{5C22544A-7EE6-4342-B048-85BDC9FD1C3A}</a:tableStyleId>
                  </a:tblPr>
                  <a:tblGrid>
                    <a:gridCol w="2146621"/>
                    <a:gridCol w="2423871"/>
                    <a:gridCol w="2991863"/>
                    <a:gridCol w="1859805"/>
                  </a:tblGrid>
                  <a:tr h="763195">
                    <a:tc>
                      <a:txBody>
                        <a:bodyPr/>
                        <a:lstStyle/>
                        <a:p>
                          <a:endParaRPr lang="en-US" sz="4000" dirty="0"/>
                        </a:p>
                      </a:txBody>
                      <a:tcPr/>
                    </a:tc>
                    <a:tc>
                      <a:txBody>
                        <a:bodyPr/>
                        <a:lstStyle/>
                        <a:p>
                          <a:r>
                            <a:rPr lang="en-US" sz="4000" dirty="0" smtClean="0"/>
                            <a:t>Baseline COSY</a:t>
                          </a:r>
                          <a:endParaRPr lang="en-US" sz="4000" dirty="0"/>
                        </a:p>
                      </a:txBody>
                      <a:tcPr/>
                    </a:tc>
                    <a:tc>
                      <a:txBody>
                        <a:bodyPr/>
                        <a:lstStyle/>
                        <a:p>
                          <a:r>
                            <a:rPr lang="en-US" sz="4000" dirty="0" smtClean="0"/>
                            <a:t>Functional COSY</a:t>
                          </a:r>
                          <a:endParaRPr lang="en-US" sz="4000" dirty="0"/>
                        </a:p>
                      </a:txBody>
                      <a:tcPr/>
                    </a:tc>
                    <a:tc>
                      <a:txBody>
                        <a:bodyPr/>
                        <a:lstStyle/>
                        <a:p>
                          <a:r>
                            <a:rPr lang="en-US" sz="4000" dirty="0" smtClean="0"/>
                            <a:t>ICOOL</a:t>
                          </a:r>
                          <a:endParaRPr lang="en-US" sz="4000" dirty="0"/>
                        </a:p>
                      </a:txBody>
                      <a:tcPr/>
                    </a:tc>
                  </a:tr>
                  <a:tr h="587829">
                    <a:tc>
                      <a:txBody>
                        <a:bodyPr/>
                        <a:lstStyle/>
                        <a:p>
                          <a14:m>
                            <m:oMathPara xmlns:m="http://schemas.openxmlformats.org/officeDocument/2006/math">
                              <m:oMathParaPr>
                                <m:jc m:val="centerGroup"/>
                              </m:oMathParaPr>
                              <m:oMath xmlns:m="http://schemas.openxmlformats.org/officeDocument/2006/math">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𝜎</m:t>
                                    </m:r>
                                  </m:e>
                                  <m:sub>
                                    <m:r>
                                      <a:rPr lang="en-US" sz="4000" b="0" i="1" smtClean="0">
                                        <a:latin typeface="Cambria Math" panose="02040503050406030204" pitchFamily="18" charset="0"/>
                                      </a:rPr>
                                      <m:t>𝑋</m:t>
                                    </m:r>
                                  </m:sub>
                                </m:sSub>
                                <m:r>
                                  <a:rPr lang="en-US" sz="4000" b="0" i="1" smtClean="0">
                                    <a:latin typeface="Cambria Math" panose="02040503050406030204" pitchFamily="18" charset="0"/>
                                  </a:rPr>
                                  <m:t> </m:t>
                                </m:r>
                                <m:d>
                                  <m:dPr>
                                    <m:ctrlPr>
                                      <a:rPr lang="en-US" sz="4000" b="0" i="1" smtClean="0">
                                        <a:latin typeface="Cambria Math" panose="02040503050406030204" pitchFamily="18" charset="0"/>
                                      </a:rPr>
                                    </m:ctrlPr>
                                  </m:dPr>
                                  <m:e>
                                    <m:r>
                                      <a:rPr lang="en-US" sz="4000" b="0" i="1" smtClean="0">
                                        <a:latin typeface="Cambria Math" panose="02040503050406030204" pitchFamily="18" charset="0"/>
                                      </a:rPr>
                                      <m:t>𝑚𝑚</m:t>
                                    </m:r>
                                  </m:e>
                                </m:d>
                              </m:oMath>
                            </m:oMathPara>
                          </a14:m>
                          <a:endParaRPr lang="en-US" sz="4000" b="0" dirty="0" smtClean="0"/>
                        </a:p>
                      </a:txBody>
                      <a:tcPr/>
                    </a:tc>
                    <a:tc>
                      <a:txBody>
                        <a:bodyPr/>
                        <a:lstStyle/>
                        <a:p>
                          <a:r>
                            <a:rPr lang="en-US" sz="4000" dirty="0" smtClean="0"/>
                            <a:t>101.66</a:t>
                          </a:r>
                          <a:endParaRPr lang="en-US" sz="4000" dirty="0"/>
                        </a:p>
                      </a:txBody>
                      <a:tcPr/>
                    </a:tc>
                    <a:tc>
                      <a:txBody>
                        <a:bodyPr/>
                        <a:lstStyle/>
                        <a:p>
                          <a:r>
                            <a:rPr lang="en-US" sz="4000" dirty="0" smtClean="0"/>
                            <a:t>101.68</a:t>
                          </a:r>
                          <a:endParaRPr lang="en-US" sz="4000" dirty="0"/>
                        </a:p>
                      </a:txBody>
                      <a:tcPr/>
                    </a:tc>
                    <a:tc>
                      <a:txBody>
                        <a:bodyPr/>
                        <a:lstStyle/>
                        <a:p>
                          <a:r>
                            <a:rPr lang="en-US" sz="4000" dirty="0" smtClean="0"/>
                            <a:t>101.70</a:t>
                          </a:r>
                          <a:endParaRPr lang="en-US" sz="4000" dirty="0"/>
                        </a:p>
                      </a:txBody>
                      <a:tcPr/>
                    </a:tc>
                  </a:tr>
                  <a:tr h="539931">
                    <a:tc>
                      <a:txBody>
                        <a:bodyPr/>
                        <a:lstStyle/>
                        <a:p>
                          <a14:m>
                            <m:oMathPara xmlns:m="http://schemas.openxmlformats.org/officeDocument/2006/math">
                              <m:oMathParaPr>
                                <m:jc m:val="centerGroup"/>
                              </m:oMathParaPr>
                              <m:oMath xmlns:m="http://schemas.openxmlformats.org/officeDocument/2006/math">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𝜎</m:t>
                                    </m:r>
                                  </m:e>
                                  <m:sub>
                                    <m:r>
                                      <a:rPr lang="en-US" sz="4000" b="0" i="1" smtClean="0">
                                        <a:latin typeface="Cambria Math" panose="02040503050406030204" pitchFamily="18" charset="0"/>
                                      </a:rPr>
                                      <m:t>𝑌</m:t>
                                    </m:r>
                                  </m:sub>
                                </m:sSub>
                                <m:r>
                                  <a:rPr lang="en-US" sz="4000" b="0" i="1" smtClean="0">
                                    <a:latin typeface="Cambria Math" panose="02040503050406030204" pitchFamily="18" charset="0"/>
                                  </a:rPr>
                                  <m:t> (</m:t>
                                </m:r>
                                <m:r>
                                  <a:rPr lang="en-US" sz="4000" b="0" i="1" smtClean="0">
                                    <a:latin typeface="Cambria Math" panose="02040503050406030204" pitchFamily="18" charset="0"/>
                                  </a:rPr>
                                  <m:t>𝑚𝑚</m:t>
                                </m:r>
                                <m:r>
                                  <a:rPr lang="en-US" sz="4000" b="0" i="1" smtClean="0">
                                    <a:latin typeface="Cambria Math" panose="02040503050406030204" pitchFamily="18" charset="0"/>
                                  </a:rPr>
                                  <m:t>)</m:t>
                                </m:r>
                              </m:oMath>
                            </m:oMathPara>
                          </a14:m>
                          <a:endParaRPr lang="en-US" sz="4000" dirty="0"/>
                        </a:p>
                      </a:txBody>
                      <a:tcPr/>
                    </a:tc>
                    <a:tc>
                      <a:txBody>
                        <a:bodyPr/>
                        <a:lstStyle/>
                        <a:p>
                          <a:r>
                            <a:rPr lang="en-US" sz="4000" dirty="0" smtClean="0"/>
                            <a:t>100.98</a:t>
                          </a:r>
                          <a:endParaRPr lang="en-US" sz="4000" dirty="0"/>
                        </a:p>
                      </a:txBody>
                      <a:tcPr/>
                    </a:tc>
                    <a:tc>
                      <a:txBody>
                        <a:bodyPr/>
                        <a:lstStyle/>
                        <a:p>
                          <a:r>
                            <a:rPr lang="en-US" sz="4000" dirty="0" smtClean="0"/>
                            <a:t>101.03</a:t>
                          </a:r>
                          <a:endParaRPr lang="en-US" sz="4000" dirty="0"/>
                        </a:p>
                      </a:txBody>
                      <a:tcPr/>
                    </a:tc>
                    <a:tc>
                      <a:txBody>
                        <a:bodyPr/>
                        <a:lstStyle/>
                        <a:p>
                          <a:r>
                            <a:rPr lang="en-US" sz="4000" dirty="0" smtClean="0"/>
                            <a:t>101.00</a:t>
                          </a:r>
                          <a:endParaRPr lang="en-US" sz="4000" dirty="0"/>
                        </a:p>
                      </a:txBody>
                      <a:tcPr/>
                    </a:tc>
                  </a:tr>
                </a:tbl>
              </a:graphicData>
            </a:graphic>
          </p:graphicFrame>
        </mc:Choice>
        <mc:Fallback>
          <p:graphicFrame>
            <p:nvGraphicFramePr>
              <p:cNvPr id="11" name="Table 10"/>
              <p:cNvGraphicFramePr>
                <a:graphicFrameLocks noGrp="1"/>
              </p:cNvGraphicFramePr>
              <p:nvPr>
                <p:extLst>
                  <p:ext uri="{D42A27DB-BD31-4B8C-83A1-F6EECF244321}">
                    <p14:modId xmlns:p14="http://schemas.microsoft.com/office/powerpoint/2010/main" val="197557192"/>
                  </p:ext>
                </p:extLst>
              </p:nvPr>
            </p:nvGraphicFramePr>
            <p:xfrm>
              <a:off x="33246385" y="28535567"/>
              <a:ext cx="9422160" cy="2712720"/>
            </p:xfrm>
            <a:graphic>
              <a:graphicData uri="http://schemas.openxmlformats.org/drawingml/2006/table">
                <a:tbl>
                  <a:tblPr firstRow="1" bandRow="1">
                    <a:tableStyleId>{5C22544A-7EE6-4342-B048-85BDC9FD1C3A}</a:tableStyleId>
                  </a:tblPr>
                  <a:tblGrid>
                    <a:gridCol w="2146621"/>
                    <a:gridCol w="2423871"/>
                    <a:gridCol w="2991863"/>
                    <a:gridCol w="1859805"/>
                  </a:tblGrid>
                  <a:tr h="1310640">
                    <a:tc>
                      <a:txBody>
                        <a:bodyPr/>
                        <a:lstStyle/>
                        <a:p>
                          <a:endParaRPr lang="en-US" sz="4000" dirty="0"/>
                        </a:p>
                      </a:txBody>
                      <a:tcPr/>
                    </a:tc>
                    <a:tc>
                      <a:txBody>
                        <a:bodyPr/>
                        <a:lstStyle/>
                        <a:p>
                          <a:r>
                            <a:rPr lang="en-US" sz="4000" dirty="0" smtClean="0"/>
                            <a:t>Baseline COSY</a:t>
                          </a:r>
                          <a:endParaRPr lang="en-US" sz="4000" dirty="0"/>
                        </a:p>
                      </a:txBody>
                      <a:tcPr/>
                    </a:tc>
                    <a:tc>
                      <a:txBody>
                        <a:bodyPr/>
                        <a:lstStyle/>
                        <a:p>
                          <a:r>
                            <a:rPr lang="en-US" sz="4000" dirty="0" smtClean="0"/>
                            <a:t>Functional COSY</a:t>
                          </a:r>
                          <a:endParaRPr lang="en-US" sz="4000" dirty="0"/>
                        </a:p>
                      </a:txBody>
                      <a:tcPr/>
                    </a:tc>
                    <a:tc>
                      <a:txBody>
                        <a:bodyPr/>
                        <a:lstStyle/>
                        <a:p>
                          <a:r>
                            <a:rPr lang="en-US" sz="4000" dirty="0" smtClean="0"/>
                            <a:t>ICOOL</a:t>
                          </a:r>
                          <a:endParaRPr lang="en-US" sz="4000" dirty="0"/>
                        </a:p>
                      </a:txBody>
                      <a:tcPr/>
                    </a:tc>
                  </a:tr>
                  <a:tr h="701040">
                    <a:tc>
                      <a:txBody>
                        <a:bodyPr/>
                        <a:lstStyle/>
                        <a:p>
                          <a:endParaRPr lang="en-US"/>
                        </a:p>
                      </a:txBody>
                      <a:tcPr>
                        <a:blipFill rotWithShape="0">
                          <a:blip r:embed="rId15"/>
                          <a:stretch>
                            <a:fillRect l="-284" t="-200862" r="-340625" b="-135345"/>
                          </a:stretch>
                        </a:blipFill>
                      </a:tcPr>
                    </a:tc>
                    <a:tc>
                      <a:txBody>
                        <a:bodyPr/>
                        <a:lstStyle/>
                        <a:p>
                          <a:r>
                            <a:rPr lang="en-US" sz="4000" dirty="0" smtClean="0"/>
                            <a:t>101.66</a:t>
                          </a:r>
                          <a:endParaRPr lang="en-US" sz="4000" dirty="0"/>
                        </a:p>
                      </a:txBody>
                      <a:tcPr/>
                    </a:tc>
                    <a:tc>
                      <a:txBody>
                        <a:bodyPr/>
                        <a:lstStyle/>
                        <a:p>
                          <a:r>
                            <a:rPr lang="en-US" sz="4000" dirty="0" smtClean="0"/>
                            <a:t>101.68</a:t>
                          </a:r>
                          <a:endParaRPr lang="en-US" sz="4000" dirty="0"/>
                        </a:p>
                      </a:txBody>
                      <a:tcPr/>
                    </a:tc>
                    <a:tc>
                      <a:txBody>
                        <a:bodyPr/>
                        <a:lstStyle/>
                        <a:p>
                          <a:r>
                            <a:rPr lang="en-US" sz="4000" dirty="0" smtClean="0"/>
                            <a:t>101.70</a:t>
                          </a:r>
                          <a:endParaRPr lang="en-US" sz="4000" dirty="0"/>
                        </a:p>
                      </a:txBody>
                      <a:tcPr/>
                    </a:tc>
                  </a:tr>
                  <a:tr h="701040">
                    <a:tc>
                      <a:txBody>
                        <a:bodyPr/>
                        <a:lstStyle/>
                        <a:p>
                          <a:endParaRPr lang="en-US"/>
                        </a:p>
                      </a:txBody>
                      <a:tcPr>
                        <a:blipFill rotWithShape="0">
                          <a:blip r:embed="rId15"/>
                          <a:stretch>
                            <a:fillRect l="-284" t="-303478" r="-340625" b="-36522"/>
                          </a:stretch>
                        </a:blipFill>
                      </a:tcPr>
                    </a:tc>
                    <a:tc>
                      <a:txBody>
                        <a:bodyPr/>
                        <a:lstStyle/>
                        <a:p>
                          <a:r>
                            <a:rPr lang="en-US" sz="4000" dirty="0" smtClean="0"/>
                            <a:t>100.98</a:t>
                          </a:r>
                          <a:endParaRPr lang="en-US" sz="4000" dirty="0"/>
                        </a:p>
                      </a:txBody>
                      <a:tcPr/>
                    </a:tc>
                    <a:tc>
                      <a:txBody>
                        <a:bodyPr/>
                        <a:lstStyle/>
                        <a:p>
                          <a:r>
                            <a:rPr lang="en-US" sz="4000" dirty="0" smtClean="0"/>
                            <a:t>101.03</a:t>
                          </a:r>
                          <a:endParaRPr lang="en-US" sz="4000" dirty="0"/>
                        </a:p>
                      </a:txBody>
                      <a:tcPr/>
                    </a:tc>
                    <a:tc>
                      <a:txBody>
                        <a:bodyPr/>
                        <a:lstStyle/>
                        <a:p>
                          <a:r>
                            <a:rPr lang="en-US" sz="4000" dirty="0" smtClean="0"/>
                            <a:t>101.00</a:t>
                          </a:r>
                          <a:endParaRPr lang="en-US" sz="4000" dirty="0"/>
                        </a:p>
                      </a:txBody>
                      <a:tcPr/>
                    </a:tc>
                  </a:tr>
                </a:tbl>
              </a:graphicData>
            </a:graphic>
          </p:graphicFrame>
        </mc:Fallback>
      </mc:AlternateContent>
      <p:pic>
        <p:nvPicPr>
          <p:cNvPr id="15" name="Picture 1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4786019" y="19751485"/>
            <a:ext cx="6291084" cy="3703327"/>
          </a:xfrm>
          <a:prstGeom prst="rect">
            <a:avLst/>
          </a:prstGeom>
        </p:spPr>
      </p:pic>
      <p:sp>
        <p:nvSpPr>
          <p:cNvPr id="44" name="Text Placeholder 455"/>
          <p:cNvSpPr>
            <a:spLocks noGrp="1"/>
          </p:cNvSpPr>
          <p:nvPr>
            <p:ph type="body" sz="quarter" idx="24"/>
          </p:nvPr>
        </p:nvSpPr>
        <p:spPr>
          <a:xfrm>
            <a:off x="32918391" y="16909423"/>
            <a:ext cx="10058400" cy="754045"/>
          </a:xfrm>
        </p:spPr>
        <p:txBody>
          <a:bodyPr/>
          <a:lstStyle/>
          <a:p>
            <a:r>
              <a:rPr lang="en-US" dirty="0" smtClean="0"/>
              <a:t>Simulation Results</a:t>
            </a:r>
            <a:endParaRPr lang="en-US" dirty="0"/>
          </a:p>
        </p:txBody>
      </p:sp>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567</TotalTime>
  <Words>585</Words>
  <Application>Microsoft Office PowerPoint</Application>
  <PresentationFormat>Custom</PresentationFormat>
  <Paragraphs>86</Paragraphs>
  <Slides>1</Slides>
  <Notes>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0" baseType="lpstr">
      <vt:lpstr>Arial</vt:lpstr>
      <vt:lpstr>Calibri</vt:lpstr>
      <vt:lpstr>Cambria Math</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Microsoft account</cp:lastModifiedBy>
  <cp:revision>72</cp:revision>
  <dcterms:created xsi:type="dcterms:W3CDTF">2012-02-03T19:11:35Z</dcterms:created>
  <dcterms:modified xsi:type="dcterms:W3CDTF">2014-06-12T00:13:42Z</dcterms:modified>
</cp:coreProperties>
</file>