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68" autoAdjust="0"/>
    <p:restoredTop sz="94434" autoAdjust="0"/>
  </p:normalViewPr>
  <p:slideViewPr>
    <p:cSldViewPr snapToGrid="0" snapToObjects="1" showGuides="1">
      <p:cViewPr>
        <p:scale>
          <a:sx n="20" d="100"/>
          <a:sy n="20" d="100"/>
        </p:scale>
        <p:origin x="768" y="-57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26956726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8081857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18" Type="http://schemas.openxmlformats.org/officeDocument/2006/relationships/oleObject" Target="../embeddings/oleObject8.bin"/><Relationship Id="rId3" Type="http://schemas.openxmlformats.org/officeDocument/2006/relationships/theme" Target="../theme/theme2.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3.xml"/><Relationship Id="rId16"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5.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2.vml"/><Relationship Id="rId9" Type="http://schemas.openxmlformats.org/officeDocument/2006/relationships/image" Target="../media/image4.wmf"/><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6.png"/><Relationship Id="rId18" Type="http://schemas.openxmlformats.org/officeDocument/2006/relationships/oleObject" Target="../embeddings/oleObject12.bin"/><Relationship Id="rId3" Type="http://schemas.openxmlformats.org/officeDocument/2006/relationships/theme" Target="../theme/theme3.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5.xml"/><Relationship Id="rId16" Type="http://schemas.openxmlformats.org/officeDocument/2006/relationships/oleObject" Target="../embeddings/oleObject11.bin"/><Relationship Id="rId1" Type="http://schemas.openxmlformats.org/officeDocument/2006/relationships/slideLayout" Target="../slideLayouts/slideLayout4.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9.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3.vml"/><Relationship Id="rId9" Type="http://schemas.openxmlformats.org/officeDocument/2006/relationships/image" Target="../media/image4.wmf"/><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02"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03"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04"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05"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26"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27"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28"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29"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 id="2147483660"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a:xfrm>
            <a:off x="904188" y="6378481"/>
            <a:ext cx="10056813" cy="12711150"/>
          </a:xfrm>
        </p:spPr>
        <p:txBody>
          <a:bodyPr/>
          <a:lstStyle/>
          <a:p>
            <a:pPr marL="342900" indent="-342900">
              <a:buFont typeface="Arial" panose="020B0604020202020204" pitchFamily="34" charset="0"/>
              <a:buChar char="•"/>
            </a:pPr>
            <a:r>
              <a:rPr lang="en-US" sz="3200" dirty="0" smtClean="0"/>
              <a:t>Muons </a:t>
            </a:r>
            <a:r>
              <a:rPr lang="en-US" sz="3200" dirty="0"/>
              <a:t>for acceleration are produced as tertiary particles which result from the collision of a proton beam </a:t>
            </a:r>
            <a:r>
              <a:rPr lang="en-US" sz="3200" dirty="0" smtClean="0"/>
              <a:t>onto </a:t>
            </a:r>
            <a:r>
              <a:rPr lang="en-US" sz="3200" dirty="0"/>
              <a:t>a target.</a:t>
            </a:r>
          </a:p>
          <a:p>
            <a:pPr marL="342900" indent="-342900">
              <a:buFont typeface="Arial" panose="020B0604020202020204" pitchFamily="34" charset="0"/>
              <a:buChar char="•"/>
            </a:pPr>
            <a:r>
              <a:rPr lang="en-US" sz="3200" dirty="0" smtClean="0"/>
              <a:t>Ionization </a:t>
            </a:r>
            <a:r>
              <a:rPr lang="en-US" sz="3200" dirty="0"/>
              <a:t>cooling methods have been proposed to reduce the size of the muon beam as it passes through matter.</a:t>
            </a:r>
          </a:p>
          <a:p>
            <a:pPr marL="342900" indent="-342900">
              <a:buFont typeface="Arial" panose="020B0604020202020204" pitchFamily="34" charset="0"/>
              <a:buChar char="•"/>
            </a:pPr>
            <a:r>
              <a:rPr lang="en-US" sz="3200" dirty="0" smtClean="0"/>
              <a:t>To </a:t>
            </a:r>
            <a:r>
              <a:rPr lang="en-US" sz="3200" dirty="0"/>
              <a:t>confirm feasibility and to perfect this technique, a detailed simulation is necessary cross-checked by multiple codes.</a:t>
            </a:r>
          </a:p>
          <a:p>
            <a:pPr marL="342900" indent="-342900">
              <a:buFont typeface="Arial" panose="020B0604020202020204" pitchFamily="34" charset="0"/>
              <a:buChar char="•"/>
            </a:pPr>
            <a:r>
              <a:rPr lang="en-US" sz="3200" dirty="0" smtClean="0"/>
              <a:t>COSY </a:t>
            </a:r>
            <a:r>
              <a:rPr lang="en-US" sz="3200" dirty="0"/>
              <a:t>Infinity uses transfer map techniques for fast simulations. However, currently it only supports deterministic processes when sending a beam of particles through matter</a:t>
            </a:r>
            <a:r>
              <a:rPr lang="en-US" sz="3200" dirty="0" smtClean="0"/>
              <a:t>.</a:t>
            </a:r>
          </a:p>
          <a:p>
            <a:pPr marL="342900" indent="-342900">
              <a:buFont typeface="Arial" panose="020B0604020202020204" pitchFamily="34" charset="0"/>
              <a:buChar char="•"/>
            </a:pPr>
            <a:r>
              <a:rPr lang="en-US" sz="3200" dirty="0" smtClean="0"/>
              <a:t>To account for stochastic effects, a </a:t>
            </a:r>
            <a:r>
              <a:rPr lang="en-US" sz="3200" dirty="0" err="1" smtClean="0"/>
              <a:t>perturbative</a:t>
            </a:r>
            <a:r>
              <a:rPr lang="en-US" sz="3200" dirty="0" smtClean="0"/>
              <a:t> random kick is applied at the end of each absorber. The strength and variety of this emulative kick can be functionalized by the initial energy and the amount of absorber which was traversed.</a:t>
            </a:r>
          </a:p>
          <a:p>
            <a:pPr marL="342900" indent="-342900">
              <a:buFont typeface="Arial" panose="020B0604020202020204" pitchFamily="34" charset="0"/>
              <a:buChar char="•"/>
            </a:pPr>
            <a:r>
              <a:rPr lang="en-US" sz="3200" dirty="0" smtClean="0"/>
              <a:t>The end goal is to use COSY’s fast transfer map method in conjunction with this “functional method” in order to simulate a realistic beam of particles as they traverse a variety of matter types.</a:t>
            </a:r>
            <a:endParaRPr lang="en-US" sz="3200" dirty="0"/>
          </a:p>
          <a:p>
            <a:r>
              <a:rPr lang="en-US" dirty="0"/>
              <a:t> </a:t>
            </a:r>
          </a:p>
          <a:p>
            <a:endParaRPr lang="en-US" dirty="0"/>
          </a:p>
        </p:txBody>
      </p:sp>
      <p:sp>
        <p:nvSpPr>
          <p:cNvPr id="450" name="Text Placeholder 449"/>
          <p:cNvSpPr>
            <a:spLocks noGrp="1"/>
          </p:cNvSpPr>
          <p:nvPr>
            <p:ph type="body" sz="quarter" idx="11"/>
          </p:nvPr>
        </p:nvSpPr>
        <p:spPr/>
        <p:txBody>
          <a:bodyPr/>
          <a:lstStyle/>
          <a:p>
            <a:r>
              <a:rPr lang="en-US" dirty="0" smtClean="0"/>
              <a:t>Introduction</a:t>
            </a:r>
            <a:endParaRPr lang="en-US" dirty="0"/>
          </a:p>
        </p:txBody>
      </p:sp>
      <p:sp>
        <p:nvSpPr>
          <p:cNvPr id="454" name="Text Placeholder 453"/>
          <p:cNvSpPr>
            <a:spLocks noGrp="1"/>
          </p:cNvSpPr>
          <p:nvPr>
            <p:ph type="body" sz="quarter" idx="22"/>
          </p:nvPr>
        </p:nvSpPr>
        <p:spPr>
          <a:xfrm>
            <a:off x="11587166" y="15541823"/>
            <a:ext cx="10048875" cy="754045"/>
          </a:xfrm>
        </p:spPr>
        <p:txBody>
          <a:bodyPr/>
          <a:lstStyle/>
          <a:p>
            <a:r>
              <a:rPr lang="en-US" dirty="0" smtClean="0"/>
              <a:t>Transverse Coordinates: Multiple Scattering</a:t>
            </a:r>
            <a:endParaRPr lang="en-US" dirty="0"/>
          </a:p>
        </p:txBody>
      </p:sp>
      <mc:AlternateContent xmlns:mc="http://schemas.openxmlformats.org/markup-compatibility/2006">
        <mc:Choice xmlns:a14="http://schemas.microsoft.com/office/drawing/2010/main" Requires="a14">
          <p:sp>
            <p:nvSpPr>
              <p:cNvPr id="455" name="Text Placeholder 454"/>
              <p:cNvSpPr>
                <a:spLocks noGrp="1"/>
              </p:cNvSpPr>
              <p:nvPr>
                <p:ph type="body" sz="quarter" idx="23"/>
              </p:nvPr>
            </p:nvSpPr>
            <p:spPr>
              <a:xfrm>
                <a:off x="22258339" y="6378481"/>
                <a:ext cx="10048874" cy="5300083"/>
              </a:xfrm>
            </p:spPr>
            <p:txBody>
              <a:bodyPr/>
              <a:lstStyle/>
              <a:p>
                <a:pPr marL="342900" indent="-342900">
                  <a:buFont typeface="Arial" panose="020B0604020202020204" pitchFamily="34" charset="0"/>
                  <a:buChar char="•"/>
                </a:pPr>
                <a:r>
                  <a:rPr lang="en-US" sz="3200" dirty="0" smtClean="0"/>
                  <a:t>In a similar manner, straggling (deviations about the mean energy loss) must be accounted for.</a:t>
                </a:r>
              </a:p>
              <a:p>
                <a:pPr marL="342900" indent="-342900">
                  <a:buFont typeface="Arial" panose="020B0604020202020204" pitchFamily="34" charset="0"/>
                  <a:buChar char="•"/>
                </a:pPr>
                <a:r>
                  <a:rPr lang="en-US" sz="3200" dirty="0" smtClean="0"/>
                  <a:t>In this case, energy loss curves follow a Landau distribution:</a:t>
                </a:r>
              </a:p>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h</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nary>
                        <m:naryPr>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0</m:t>
                          </m:r>
                        </m:sub>
                        <m:sup>
                          <m:r>
                            <a:rPr lang="en-US" sz="3200" b="0" i="1" smtClean="0">
                              <a:latin typeface="Cambria Math" panose="02040503050406030204" pitchFamily="18" charset="0"/>
                              <a:ea typeface="Cambria Math" panose="02040503050406030204" pitchFamily="18" charset="0"/>
                            </a:rPr>
                            <m:t>∞</m:t>
                          </m:r>
                        </m:sup>
                        <m:e>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sin</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2</m:t>
                                  </m:r>
                                  <m:r>
                                    <a:rPr lang="en-US" sz="3200" b="0" i="1" smtClean="0">
                                      <a:latin typeface="Cambria Math" panose="02040503050406030204" pitchFamily="18" charset="0"/>
                                    </a:rPr>
                                    <m:t>𝑡</m:t>
                                  </m:r>
                                </m:e>
                              </m:d>
                            </m:e>
                          </m:func>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exp</m:t>
                              </m:r>
                            </m:fName>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m:t>
                                  </m:r>
                                  <m:r>
                                    <a:rPr lang="en-US" sz="3200" b="0" i="1" smtClean="0">
                                      <a:latin typeface="Cambria Math" panose="02040503050406030204" pitchFamily="18" charset="0"/>
                                    </a:rPr>
                                    <m:t>𝑡</m:t>
                                  </m:r>
                                  <m:f>
                                    <m:fPr>
                                      <m:ctrlPr>
                                        <a:rPr lang="en-US" sz="3200" b="0" i="1" smtClean="0">
                                          <a:latin typeface="Cambria Math" panose="02040503050406030204" pitchFamily="18" charset="0"/>
                                        </a:rPr>
                                      </m:ctrlPr>
                                    </m:fPr>
                                    <m:num>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l-GR" sz="3200" i="1">
                                              <a:latin typeface="Cambria Math" panose="02040503050406030204" pitchFamily="18" charset="0"/>
                                              <a:ea typeface="Cambria Math" panose="02040503050406030204" pitchFamily="18" charset="0"/>
                                            </a:rPr>
                                            <m:t>𝛼</m:t>
                                          </m:r>
                                        </m:e>
                                      </m:d>
                                    </m:num>
                                    <m:den>
                                      <m:r>
                                        <a:rPr lang="el-GR" sz="3200" i="1">
                                          <a:latin typeface="Cambria Math" panose="02040503050406030204" pitchFamily="18" charset="0"/>
                                          <a:ea typeface="Cambria Math" panose="02040503050406030204" pitchFamily="18" charset="0"/>
                                        </a:rPr>
                                        <m:t>𝛽</m:t>
                                      </m:r>
                                    </m:den>
                                  </m:f>
                                  <m:r>
                                    <a:rPr lang="en-US" sz="3200" i="1">
                                      <a:latin typeface="Cambria Math" panose="02040503050406030204" pitchFamily="18" charset="0"/>
                                    </a:rPr>
                                    <m:t>−</m:t>
                                  </m:r>
                                  <m:r>
                                    <a:rPr lang="en-US" sz="3200" b="0" i="1" smtClean="0">
                                      <a:latin typeface="Cambria Math" panose="02040503050406030204" pitchFamily="18" charset="0"/>
                                    </a:rPr>
                                    <m:t>𝑡</m:t>
                                  </m:r>
                                  <m:f>
                                    <m:fPr>
                                      <m:ctrlPr>
                                        <a:rPr lang="en-US" sz="3200" i="1">
                                          <a:latin typeface="Cambria Math" panose="02040503050406030204" pitchFamily="18" charset="0"/>
                                        </a:rPr>
                                      </m:ctrlPr>
                                    </m:fPr>
                                    <m:num>
                                      <m:r>
                                        <a:rPr lang="en-US" sz="3200" i="1">
                                          <a:latin typeface="Cambria Math" panose="02040503050406030204" pitchFamily="18" charset="0"/>
                                        </a:rPr>
                                        <m:t>2</m:t>
                                      </m:r>
                                    </m:num>
                                    <m:den>
                                      <m:r>
                                        <a:rPr lang="en-US" sz="3200" i="1">
                                          <a:latin typeface="Cambria Math" panose="02040503050406030204" pitchFamily="18" charset="0"/>
                                          <a:ea typeface="Cambria Math" panose="02040503050406030204" pitchFamily="18" charset="0"/>
                                        </a:rPr>
                                        <m:t>𝜋</m:t>
                                      </m:r>
                                    </m:den>
                                  </m:f>
                                  <m:r>
                                    <m:rPr>
                                      <m:sty m:val="p"/>
                                    </m:rPr>
                                    <a:rPr lang="en-US" sz="3200" i="0">
                                      <a:latin typeface="Cambria Math" panose="02040503050406030204" pitchFamily="18" charset="0"/>
                                      <a:ea typeface="Cambria Math" panose="02040503050406030204" pitchFamily="18" charset="0"/>
                                    </a:rPr>
                                    <m:t>log</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𝑡</m:t>
                                      </m:r>
                                    </m:e>
                                  </m:d>
                                </m:e>
                              </m:d>
                            </m:e>
                          </m:func>
                        </m:e>
                      </m:nary>
                    </m:oMath>
                  </m:oMathPara>
                </a14:m>
                <a:endParaRPr lang="en-US" sz="3200" dirty="0" smtClean="0"/>
              </a:p>
              <a:p>
                <a:r>
                  <a:rPr lang="en-US" sz="3200" dirty="0" smtClean="0"/>
                  <a:t>    where </a:t>
                </a:r>
                <a14:m>
                  <m:oMath xmlns:m="http://schemas.openxmlformats.org/officeDocument/2006/math">
                    <m:r>
                      <a:rPr lang="en-US" sz="3200" b="0" i="1" smtClean="0">
                        <a:latin typeface="Cambria Math" panose="02040503050406030204" pitchFamily="18" charset="0"/>
                      </a:rPr>
                      <m:t>𝐶</m:t>
                    </m:r>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𝛼</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&gt;0</m:t>
                    </m:r>
                  </m:oMath>
                </a14:m>
                <a:r>
                  <a:rPr lang="en-US" sz="3200" dirty="0" smtClean="0"/>
                  <a:t> are fitting parameters.</a:t>
                </a:r>
              </a:p>
              <a:p>
                <a:pPr marL="457200" indent="-457200">
                  <a:buFont typeface="Arial" panose="020B0604020202020204" pitchFamily="34" charset="0"/>
                  <a:buChar char="•"/>
                </a:pPr>
                <a:r>
                  <a:rPr lang="en-US" sz="3200" dirty="0" smtClean="0"/>
                  <a:t>These parameters can be found using curve fitting techniques.</a:t>
                </a:r>
                <a:endParaRPr lang="en-US" sz="3200" dirty="0"/>
              </a:p>
            </p:txBody>
          </p:sp>
        </mc:Choice>
        <mc:Fallback>
          <p:sp>
            <p:nvSpPr>
              <p:cNvPr id="455" name="Text Placeholder 454"/>
              <p:cNvSpPr>
                <a:spLocks noGrp="1" noRot="1" noChangeAspect="1" noMove="1" noResize="1" noEditPoints="1" noAdjustHandles="1" noChangeArrowheads="1" noChangeShapeType="1" noTextEdit="1"/>
              </p:cNvSpPr>
              <p:nvPr>
                <p:ph type="body" sz="quarter" idx="23"/>
              </p:nvPr>
            </p:nvSpPr>
            <p:spPr>
              <a:xfrm>
                <a:off x="22258339" y="6378481"/>
                <a:ext cx="10048874" cy="5300083"/>
              </a:xfrm>
              <a:blipFill rotWithShape="0">
                <a:blip r:embed="rId3"/>
                <a:stretch>
                  <a:fillRect/>
                </a:stretch>
              </a:blipFill>
            </p:spPr>
            <p:txBody>
              <a:bodyPr/>
              <a:lstStyle/>
              <a:p>
                <a:r>
                  <a:rPr lang="en-US">
                    <a:noFill/>
                  </a:rPr>
                  <a:t> </a:t>
                </a:r>
              </a:p>
            </p:txBody>
          </p:sp>
        </mc:Fallback>
      </mc:AlternateContent>
      <p:sp>
        <p:nvSpPr>
          <p:cNvPr id="456" name="Text Placeholder 455"/>
          <p:cNvSpPr>
            <a:spLocks noGrp="1"/>
          </p:cNvSpPr>
          <p:nvPr>
            <p:ph type="body" sz="quarter" idx="24"/>
          </p:nvPr>
        </p:nvSpPr>
        <p:spPr/>
        <p:txBody>
          <a:bodyPr/>
          <a:lstStyle/>
          <a:p>
            <a:r>
              <a:rPr lang="en-US" dirty="0" smtClean="0"/>
              <a:t>Longitudinal Coordinates: Straggling</a:t>
            </a:r>
            <a:endParaRPr lang="en-US" dirty="0"/>
          </a:p>
        </p:txBody>
      </p:sp>
      <p:sp>
        <p:nvSpPr>
          <p:cNvPr id="461" name="Text Placeholder 460"/>
          <p:cNvSpPr>
            <a:spLocks noGrp="1"/>
          </p:cNvSpPr>
          <p:nvPr>
            <p:ph type="body" sz="quarter" idx="29"/>
          </p:nvPr>
        </p:nvSpPr>
        <p:spPr>
          <a:xfrm>
            <a:off x="32914027" y="23295431"/>
            <a:ext cx="10047018" cy="754045"/>
          </a:xfrm>
        </p:spPr>
        <p:txBody>
          <a:bodyPr/>
          <a:lstStyle/>
          <a:p>
            <a:r>
              <a:rPr lang="en-US" dirty="0" smtClean="0"/>
              <a:t>Future Directions</a:t>
            </a:r>
            <a:endParaRPr lang="en-US" dirty="0"/>
          </a:p>
        </p:txBody>
      </p:sp>
      <p:sp>
        <p:nvSpPr>
          <p:cNvPr id="462" name="Text Placeholder 461"/>
          <p:cNvSpPr>
            <a:spLocks noGrp="1"/>
          </p:cNvSpPr>
          <p:nvPr>
            <p:ph type="body" sz="quarter" idx="30"/>
          </p:nvPr>
        </p:nvSpPr>
        <p:spPr>
          <a:xfrm>
            <a:off x="32914027" y="24049476"/>
            <a:ext cx="10052050" cy="3908740"/>
          </a:xfrm>
        </p:spPr>
        <p:txBody>
          <a:bodyPr/>
          <a:lstStyle/>
          <a:p>
            <a:r>
              <a:rPr lang="en-US" sz="3200" dirty="0" smtClean="0"/>
              <a:t>In the future, </a:t>
            </a:r>
            <a:r>
              <a:rPr lang="en-US" sz="3200" dirty="0" smtClean="0"/>
              <a:t>a proof-of-principle simulation will be performed in which COSY will be benchmarked against ICOOL. For a 10 cm flat absorber, COSY will split this absorber into 1 cm pieces and apply the stochastic correction at the end of each sub-absorber. ICOOL, on the other hand, will run the entire absorber particle-by-particle. </a:t>
            </a:r>
            <a:endParaRPr lang="en-US" sz="3200" dirty="0"/>
          </a:p>
        </p:txBody>
      </p:sp>
      <p:sp>
        <p:nvSpPr>
          <p:cNvPr id="464" name="Text Placeholder 463"/>
          <p:cNvSpPr>
            <a:spLocks noGrp="1"/>
          </p:cNvSpPr>
          <p:nvPr>
            <p:ph type="body" sz="quarter" idx="150"/>
          </p:nvPr>
        </p:nvSpPr>
        <p:spPr>
          <a:xfrm>
            <a:off x="11594704" y="6567217"/>
            <a:ext cx="10056813" cy="2539134"/>
          </a:xfrm>
        </p:spPr>
        <p:txBody>
          <a:bodyPr>
            <a:noAutofit/>
          </a:bodyPr>
          <a:lstStyle/>
          <a:p>
            <a:pPr marL="3429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Stochastic effects are effects which necessarily have a random nature</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An example of this can be seen in the figure below, where ten identical particles “just happen” to scatter at different angles.</a:t>
            </a:r>
          </a:p>
          <a:p>
            <a:pPr marL="3429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If the simulation in the figure below had been executed in COSY, all ten particles would travel straight through without deviation.</a:t>
            </a:r>
          </a:p>
        </p:txBody>
      </p:sp>
      <p:sp>
        <p:nvSpPr>
          <p:cNvPr id="32" name="Text Placeholder 463"/>
          <p:cNvSpPr>
            <a:spLocks noGrp="1"/>
          </p:cNvSpPr>
          <p:nvPr>
            <p:ph type="body" sz="quarter" idx="151"/>
          </p:nvPr>
        </p:nvSpPr>
        <p:spPr>
          <a:xfrm>
            <a:off x="1075938" y="19058785"/>
            <a:ext cx="9896863" cy="4539682"/>
          </a:xfrm>
        </p:spPr>
        <p:txBody>
          <a:bodyPr>
            <a:noAutofit/>
          </a:bodyPr>
          <a:lstStyle/>
          <a:p>
            <a:pPr marL="3429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Research primarily focuses on muons through matter, and specifically as it pertains to the muon accelerator program.</a:t>
            </a:r>
          </a:p>
          <a:p>
            <a:pPr marL="3429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 high energy muon collider could have </a:t>
            </a:r>
            <a:r>
              <a:rPr lang="en-US" sz="3200" dirty="0" err="1" smtClean="0">
                <a:solidFill>
                  <a:schemeClr val="accent5">
                    <a:lumMod val="50000"/>
                  </a:schemeClr>
                </a:solidFill>
                <a:latin typeface="Times New Roman" panose="02020603050405020304" pitchFamily="18" charset="0"/>
                <a:cs typeface="Times New Roman" panose="02020603050405020304" pitchFamily="18" charset="0"/>
              </a:rPr>
              <a:t>CoM</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energies up to 6 </a:t>
            </a:r>
            <a:r>
              <a:rPr lang="en-US" sz="3200" dirty="0" err="1" smtClean="0">
                <a:solidFill>
                  <a:schemeClr val="accent5">
                    <a:lumMod val="50000"/>
                  </a:schemeClr>
                </a:solidFill>
                <a:latin typeface="Times New Roman" panose="02020603050405020304" pitchFamily="18" charset="0"/>
                <a:cs typeface="Times New Roman" panose="02020603050405020304" pitchFamily="18" charset="0"/>
              </a:rPr>
              <a:t>TeV</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while still fitting on the existing </a:t>
            </a:r>
            <a:r>
              <a:rPr lang="en-US" sz="3200" dirty="0" err="1" smtClean="0">
                <a:solidFill>
                  <a:schemeClr val="accent5">
                    <a:lumMod val="50000"/>
                  </a:schemeClr>
                </a:solidFill>
                <a:latin typeface="Times New Roman" panose="02020603050405020304" pitchFamily="18" charset="0"/>
                <a:cs typeface="Times New Roman" panose="02020603050405020304" pitchFamily="18" charset="0"/>
              </a:rPr>
              <a:t>Fermilab</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complex (~6 km in circumference), as seen below.</a:t>
            </a:r>
          </a:p>
          <a:p>
            <a:pPr marL="3429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 muon collider as a Higgs factory (</a:t>
            </a:r>
            <a:r>
              <a:rPr lang="en-US" sz="3200" dirty="0" err="1" smtClean="0">
                <a:solidFill>
                  <a:schemeClr val="accent5">
                    <a:lumMod val="50000"/>
                  </a:schemeClr>
                </a:solidFill>
                <a:latin typeface="Times New Roman" panose="02020603050405020304" pitchFamily="18" charset="0"/>
                <a:cs typeface="Times New Roman" panose="02020603050405020304" pitchFamily="18" charset="0"/>
              </a:rPr>
              <a:t>CoM</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~125 </a:t>
            </a:r>
            <a:r>
              <a:rPr lang="en-US" sz="3200" dirty="0" err="1" smtClean="0">
                <a:solidFill>
                  <a:schemeClr val="accent5">
                    <a:lumMod val="50000"/>
                  </a:schemeClr>
                </a:solidFill>
                <a:latin typeface="Times New Roman" panose="02020603050405020304" pitchFamily="18" charset="0"/>
                <a:cs typeface="Times New Roman" panose="02020603050405020304" pitchFamily="18" charset="0"/>
              </a:rPr>
              <a:t>GeV</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is also an exciting possibility, as the Higgs coupling to leptons has never been conclusively observed.</a:t>
            </a:r>
          </a:p>
          <a:p>
            <a:pPr marL="3429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Moreover, since muon branching fractions are 100% to two neutrinos, a muon accelerator could serve as a luminous neutrino beam source.</a:t>
            </a:r>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66" name="Text Placeholder 465"/>
          <p:cNvSpPr>
            <a:spLocks noGrp="1"/>
          </p:cNvSpPr>
          <p:nvPr>
            <p:ph type="body" sz="quarter" idx="153"/>
          </p:nvPr>
        </p:nvSpPr>
        <p:spPr>
          <a:xfrm>
            <a:off x="5932593" y="2676143"/>
            <a:ext cx="31998968" cy="2783551"/>
          </a:xfrm>
        </p:spPr>
        <p:txBody>
          <a:bodyPr>
            <a:normAutofit/>
          </a:bodyPr>
          <a:lstStyle/>
          <a:p>
            <a:r>
              <a:rPr lang="en-US" sz="6600" dirty="0" smtClean="0">
                <a:latin typeface="Times New Roman" panose="02020603050405020304" pitchFamily="18" charset="0"/>
                <a:cs typeface="Times New Roman" panose="02020603050405020304" pitchFamily="18" charset="0"/>
              </a:rPr>
              <a:t>J. Kunz*, P. </a:t>
            </a:r>
            <a:r>
              <a:rPr lang="en-US" sz="6600" dirty="0" err="1" smtClean="0">
                <a:latin typeface="Times New Roman" panose="02020603050405020304" pitchFamily="18" charset="0"/>
                <a:cs typeface="Times New Roman" panose="02020603050405020304" pitchFamily="18" charset="0"/>
              </a:rPr>
              <a:t>Snopok</a:t>
            </a:r>
            <a:r>
              <a:rPr lang="en-US" sz="6600" dirty="0" smtClean="0">
                <a:latin typeface="Times New Roman" panose="02020603050405020304" pitchFamily="18" charset="0"/>
                <a:cs typeface="Times New Roman" panose="02020603050405020304" pitchFamily="18" charset="0"/>
              </a:rPr>
              <a:t>, Illinois Institute of Technology, Chicago, IL 60616, USA</a:t>
            </a:r>
          </a:p>
          <a:p>
            <a:r>
              <a:rPr lang="en-US" sz="6600" dirty="0" smtClean="0">
                <a:latin typeface="Times New Roman" panose="02020603050405020304" pitchFamily="18" charset="0"/>
                <a:cs typeface="Times New Roman" panose="02020603050405020304" pitchFamily="18" charset="0"/>
              </a:rPr>
              <a:t>M. </a:t>
            </a:r>
            <a:r>
              <a:rPr lang="en-US" sz="6600" dirty="0" err="1" smtClean="0">
                <a:latin typeface="Times New Roman" panose="02020603050405020304" pitchFamily="18" charset="0"/>
                <a:cs typeface="Times New Roman" panose="02020603050405020304" pitchFamily="18" charset="0"/>
              </a:rPr>
              <a:t>Berz</a:t>
            </a:r>
            <a:r>
              <a:rPr lang="en-US" sz="6600" dirty="0" smtClean="0">
                <a:latin typeface="Times New Roman" panose="02020603050405020304" pitchFamily="18" charset="0"/>
                <a:cs typeface="Times New Roman" panose="02020603050405020304" pitchFamily="18" charset="0"/>
              </a:rPr>
              <a:t>, K. Makino, Michigan State University, East Lansing, MI 48824, USA</a:t>
            </a:r>
            <a:endParaRPr lang="en-US" sz="6600" dirty="0">
              <a:latin typeface="Times New Roman" panose="02020603050405020304" pitchFamily="18" charset="0"/>
              <a:cs typeface="Times New Roman" panose="02020603050405020304" pitchFamily="18" charset="0"/>
            </a:endParaRPr>
          </a:p>
        </p:txBody>
      </p:sp>
      <p:sp>
        <p:nvSpPr>
          <p:cNvPr id="467" name="Text Placeholder 466"/>
          <p:cNvSpPr>
            <a:spLocks noGrp="1"/>
          </p:cNvSpPr>
          <p:nvPr>
            <p:ph type="body" sz="quarter" idx="4294967295"/>
          </p:nvPr>
        </p:nvSpPr>
        <p:spPr>
          <a:xfrm>
            <a:off x="6153349" y="127524"/>
            <a:ext cx="31999238" cy="2862262"/>
          </a:xfrm>
          <a:prstGeom prst="rect">
            <a:avLst/>
          </a:prstGeom>
        </p:spPr>
        <p:txBody>
          <a:bodyPr>
            <a:normAutofit fontScale="70000" lnSpcReduction="20000"/>
          </a:bodyPr>
          <a:lstStyle/>
          <a:p>
            <a:pPr marL="0" indent="0" algn="ctr">
              <a:buNone/>
            </a:pPr>
            <a:r>
              <a:rPr lang="en-US" dirty="0" smtClean="0">
                <a:solidFill>
                  <a:schemeClr val="bg1"/>
                </a:solidFill>
                <a:latin typeface="Times New Roman" panose="02020603050405020304" pitchFamily="18" charset="0"/>
                <a:cs typeface="Times New Roman" panose="02020603050405020304" pitchFamily="18" charset="0"/>
              </a:rPr>
              <a:t>The Development of </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Stochastic Processes in COSY Infinity</a:t>
            </a:r>
            <a:r>
              <a:rPr lang="en-US" baseline="30000" dirty="0" smtClean="0">
                <a:solidFill>
                  <a:schemeClr val="bg1"/>
                </a:solidFill>
                <a:latin typeface="Times New Roman" panose="02020603050405020304" pitchFamily="18" charset="0"/>
                <a:cs typeface="Times New Roman" panose="02020603050405020304" pitchFamily="18" charset="0"/>
              </a:rPr>
              <a:t>#</a:t>
            </a:r>
            <a:endParaRPr lang="en-US" baseline="30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2914027" y="32232599"/>
            <a:ext cx="10047018" cy="707886"/>
          </a:xfrm>
          <a:prstGeom prst="rect">
            <a:avLst/>
          </a:prstGeom>
          <a:noFill/>
        </p:spPr>
        <p:txBody>
          <a:bodyPr wrap="square" rtlCol="0">
            <a:spAutoFit/>
          </a:bodyPr>
          <a:lstStyle/>
          <a:p>
            <a:r>
              <a:rPr lang="en-US" sz="2000" baseline="30000" dirty="0" smtClean="0">
                <a:solidFill>
                  <a:schemeClr val="bg1"/>
                </a:solidFill>
              </a:rPr>
              <a:t>#</a:t>
            </a:r>
            <a:r>
              <a:rPr lang="en-US" sz="2000" dirty="0" smtClean="0">
                <a:solidFill>
                  <a:schemeClr val="bg1"/>
                </a:solidFill>
              </a:rPr>
              <a:t>Work supported by the Department of Energy</a:t>
            </a:r>
            <a:br>
              <a:rPr lang="en-US" sz="2000" dirty="0" smtClean="0">
                <a:solidFill>
                  <a:schemeClr val="bg1"/>
                </a:solidFill>
              </a:rPr>
            </a:br>
            <a:r>
              <a:rPr lang="en-US" sz="2000" dirty="0" smtClean="0">
                <a:solidFill>
                  <a:schemeClr val="bg1"/>
                </a:solidFill>
              </a:rPr>
              <a:t>*kunz.josiah@gmail.com</a:t>
            </a:r>
            <a:endParaRPr lang="en-US" sz="2000" dirty="0">
              <a:solidFill>
                <a:schemeClr val="bg1"/>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95279" y="11041546"/>
            <a:ext cx="6455677" cy="3749047"/>
          </a:xfrm>
          <a:prstGeom prst="rect">
            <a:avLst/>
          </a:prstGeom>
        </p:spPr>
      </p:pic>
      <p:pic>
        <p:nvPicPr>
          <p:cNvPr id="4099" name="Picture 3" descr="map_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62" y="21396"/>
            <a:ext cx="4085864" cy="478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CFF"/>
                  </a:outerShdw>
                </a:effectLst>
              </a14:hiddenEffects>
            </a:ext>
          </a:extLst>
        </p:spPr>
      </p:pic>
      <p:pic>
        <p:nvPicPr>
          <p:cNvPr id="4101" name="Picture 5" descr="IIT_Logo_stack_186_bl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345812" y="86710"/>
            <a:ext cx="7545388" cy="167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CFF"/>
                  </a:outerShdw>
                </a:effectLst>
              </a14:hiddenEffects>
            </a:ext>
          </a:extLst>
        </p:spPr>
      </p:pic>
      <p:pic>
        <p:nvPicPr>
          <p:cNvPr id="4103" name="Picture 7" descr="http://www.sports-logos-screensavers.com/user/Michigan_State_Spartans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388395" y="2124792"/>
            <a:ext cx="3577682" cy="2683917"/>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http://map.fnal.gov/muon-collider/images/Site_Map_no_label.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7349" y="25854131"/>
            <a:ext cx="6670486" cy="51544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20"/>
          </p:nvPr>
        </p:nvSpPr>
        <p:spPr>
          <a:xfrm>
            <a:off x="922339" y="18294657"/>
            <a:ext cx="10050462" cy="754045"/>
          </a:xfrm>
        </p:spPr>
        <p:txBody>
          <a:bodyPr/>
          <a:lstStyle/>
          <a:p>
            <a:r>
              <a:rPr lang="en-US" dirty="0" smtClean="0"/>
              <a:t>Motivation</a:t>
            </a:r>
            <a:endParaRPr lang="en-US" dirty="0"/>
          </a:p>
        </p:txBody>
      </p:sp>
      <p:sp>
        <p:nvSpPr>
          <p:cNvPr id="7" name="Text Placeholder 6"/>
          <p:cNvSpPr>
            <a:spLocks noGrp="1"/>
          </p:cNvSpPr>
          <p:nvPr>
            <p:ph type="body" sz="quarter" idx="150"/>
          </p:nvPr>
        </p:nvSpPr>
        <p:spPr/>
        <p:txBody>
          <a:bodyPr/>
          <a:lstStyle/>
          <a:p>
            <a:endParaRPr lang="en-US"/>
          </a:p>
        </p:txBody>
      </p:sp>
      <p:sp>
        <p:nvSpPr>
          <p:cNvPr id="41" name="Text Placeholder 453"/>
          <p:cNvSpPr>
            <a:spLocks noGrp="1"/>
          </p:cNvSpPr>
          <p:nvPr>
            <p:ph type="body" sz="quarter" idx="22"/>
          </p:nvPr>
        </p:nvSpPr>
        <p:spPr>
          <a:xfrm>
            <a:off x="11576281" y="5570521"/>
            <a:ext cx="10048875" cy="754045"/>
          </a:xfrm>
        </p:spPr>
        <p:txBody>
          <a:bodyPr/>
          <a:lstStyle/>
          <a:p>
            <a:r>
              <a:rPr lang="en-US" dirty="0" smtClean="0"/>
              <a:t>Stochastic Effects</a:t>
            </a:r>
            <a:endParaRPr lang="en-US" dirty="0"/>
          </a:p>
        </p:txBody>
      </p:sp>
      <mc:AlternateContent xmlns:mc="http://schemas.openxmlformats.org/markup-compatibility/2006">
        <mc:Choice xmlns:a14="http://schemas.microsoft.com/office/drawing/2010/main" Requires="a14">
          <p:sp>
            <p:nvSpPr>
              <p:cNvPr id="42" name="Text Placeholder 463"/>
              <p:cNvSpPr>
                <a:spLocks noGrp="1"/>
              </p:cNvSpPr>
              <p:nvPr>
                <p:ph type="body" sz="quarter" idx="150"/>
              </p:nvPr>
            </p:nvSpPr>
            <p:spPr>
              <a:xfrm>
                <a:off x="11583819" y="16549406"/>
                <a:ext cx="10056813" cy="2539134"/>
              </a:xfrm>
            </p:spPr>
            <p:txBody>
              <a:bodyPr>
                <a:noAutofit/>
              </a:bodyPr>
              <a:lstStyle/>
              <a:p>
                <a:pPr marL="3429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Multiple scattering (deviations of transverse position and momentum about a straight path) are stochastic effects which must be accounted for.</a:t>
                </a:r>
              </a:p>
              <a:p>
                <a:pPr marL="3429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In accordance with Lewis theory, the stochastic corrections to the transverse position coordinates can be sampled according to the piecewise function:</a:t>
                </a:r>
              </a:p>
              <a:p>
                <a:pPr algn="l"/>
                <a14:m>
                  <m:oMathPara xmlns:m="http://schemas.openxmlformats.org/officeDocument/2006/math">
                    <m:oMathParaPr>
                      <m:jc m:val="centerGroup"/>
                    </m:oMathParaPr>
                    <m:oMath xmlns:m="http://schemas.openxmlformats.org/officeDocument/2006/math">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sub>
                      </m:sSub>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2</m:t>
                          </m:r>
                        </m:sub>
                      </m:sSub>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3</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oMath>
                  </m:oMathPara>
                </a14:m>
                <a:endParaRPr lang="en-US" sz="3200" b="0" dirty="0" smtClean="0">
                  <a:solidFill>
                    <a:schemeClr val="accent5">
                      <a:lumMod val="50000"/>
                    </a:schemeClr>
                  </a:solidFill>
                  <a:latin typeface="Times New Roman" panose="02020603050405020304" pitchFamily="18" charset="0"/>
                  <a:cs typeface="Times New Roman" panose="02020603050405020304" pitchFamily="18" charset="0"/>
                </a:endParaRPr>
              </a:p>
              <a:p>
                <a:pPr algn="l"/>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with</a:t>
                </a:r>
              </a:p>
              <a:p>
                <a:pPr algn="l"/>
                <a14:m>
                  <m:oMathPara xmlns:m="http://schemas.openxmlformats.org/officeDocument/2006/math">
                    <m:oMathParaPr>
                      <m:jc m:val="centerGroup"/>
                    </m:oMathParaPr>
                    <m:oMath xmlns:m="http://schemas.openxmlformats.org/officeDocument/2006/math">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sub>
                      </m:sSub>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𝐶</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f>
                        <m:f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fPr>
                        <m:num>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num>
                        <m:den>
                          <m:sSup>
                            <m:sSup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p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p>
                              <m:r>
                                <a:rPr lang="en-US" sz="3200" b="0" i="1" smtClean="0">
                                  <a:solidFill>
                                    <a:schemeClr val="accent5">
                                      <a:lumMod val="50000"/>
                                    </a:schemeClr>
                                  </a:solidFill>
                                  <a:latin typeface="Cambria Math" panose="02040503050406030204" pitchFamily="18" charset="0"/>
                                  <a:cs typeface="Times New Roman" panose="02020603050405020304" pitchFamily="18" charset="0"/>
                                </a:rPr>
                                <m:t>𝑎</m:t>
                              </m:r>
                            </m:sup>
                          </m:sSup>
                        </m:den>
                      </m:f>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&lt;−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oMath>
                  </m:oMathPara>
                </a14:m>
                <a:endParaRPr lang="en-US" sz="3200" b="0" i="1" dirty="0" smtClean="0">
                  <a:solidFill>
                    <a:schemeClr val="accent5">
                      <a:lumMod val="50000"/>
                    </a:schemeClr>
                  </a:solidFill>
                  <a:latin typeface="Cambria Math" panose="02040503050406030204" pitchFamily="18" charset="0"/>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2</m:t>
                          </m:r>
                        </m:sub>
                      </m:sSub>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𝐶</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2</m:t>
                          </m:r>
                        </m:sub>
                      </m:sSub>
                      <m:sSup>
                        <m:sSup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p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𝑒</m:t>
                          </m:r>
                        </m:e>
                        <m:sup>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𝑏</m:t>
                          </m:r>
                          <m:sSup>
                            <m:sSup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p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p>
                              <m:r>
                                <a:rPr lang="en-US" sz="3200" b="0" i="1" smtClean="0">
                                  <a:solidFill>
                                    <a:schemeClr val="accent5">
                                      <a:lumMod val="50000"/>
                                    </a:schemeClr>
                                  </a:solidFill>
                                  <a:latin typeface="Cambria Math" panose="02040503050406030204" pitchFamily="18" charset="0"/>
                                  <a:cs typeface="Times New Roman" panose="02020603050405020304" pitchFamily="18" charset="0"/>
                                </a:rPr>
                                <m:t>2</m:t>
                              </m:r>
                            </m:sup>
                          </m:sSup>
                        </m:sup>
                      </m:sSup>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&lt;</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&lt;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oMath>
                  </m:oMathPara>
                </a14:m>
                <a:endParaRPr lang="en-US" sz="3200" b="0" dirty="0" smtClean="0">
                  <a:solidFill>
                    <a:schemeClr val="accent5">
                      <a:lumMod val="50000"/>
                    </a:schemeClr>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3</m:t>
                          </m:r>
                        </m:sub>
                      </m:sSub>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𝐶</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f>
                        <m:f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fPr>
                        <m:num>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num>
                        <m:den>
                          <m:sSup>
                            <m:sSup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p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p>
                              <m:r>
                                <a:rPr lang="en-US" sz="3200" b="0" i="1" smtClean="0">
                                  <a:solidFill>
                                    <a:schemeClr val="accent5">
                                      <a:lumMod val="50000"/>
                                    </a:schemeClr>
                                  </a:solidFill>
                                  <a:latin typeface="Cambria Math" panose="02040503050406030204" pitchFamily="18" charset="0"/>
                                  <a:cs typeface="Times New Roman" panose="02020603050405020304" pitchFamily="18" charset="0"/>
                                </a:rPr>
                                <m:t>𝑎</m:t>
                              </m:r>
                            </m:sup>
                          </m:sSup>
                        </m:den>
                      </m:f>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&lt;</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oMath>
                  </m:oMathPara>
                </a14:m>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𝐶</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r>
                      <a:rPr lang="en-US" sz="3200" b="0" i="0" smtClean="0">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𝐶</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2</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r>
                      <a:rPr lang="en-US" sz="3200" b="0" i="0" smtClean="0">
                        <a:solidFill>
                          <a:schemeClr val="accent5">
                            <a:lumMod val="50000"/>
                          </a:schemeClr>
                        </a:solidFill>
                        <a:latin typeface="Cambria Math" panose="02040503050406030204" pitchFamily="18" charset="0"/>
                        <a:cs typeface="Times New Roman" panose="02020603050405020304" pitchFamily="18" charset="0"/>
                      </a:rPr>
                      <m:t> </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𝑎</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𝑏</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&gt;0</m:t>
                    </m:r>
                  </m:oMath>
                </a14:m>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are model parameters which can be fitted. </a:t>
                </a:r>
              </a:p>
              <a:p>
                <a:pPr marL="457200" indent="-4572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Note the piecewise function is Gaussian between </a:t>
                </a:r>
                <a14:m>
                  <m:oMath xmlns:m="http://schemas.openxmlformats.org/officeDocument/2006/math">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oMath>
                </a14:m>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and has a Rutherford-like tail elsewhere.</a:t>
                </a:r>
              </a:p>
              <a:p>
                <a:pPr marL="457200" indent="-4572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 similar sampling function is chosen for the stochastic corrections to the transverse momentum coordinates.</a:t>
                </a:r>
              </a:p>
              <a:p>
                <a:pPr marL="457200" indent="-4572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To obtain these model parameters, a pencil beam containing 1,000,000 particles is ran through a 1 cm liquid hydrogen absorber. The resulting histogram is then fitted with the aforementioned function (see </a:t>
                </a:r>
                <a:r>
                  <a:rPr lang="en-US" sz="3200" i="1" dirty="0" smtClean="0">
                    <a:solidFill>
                      <a:schemeClr val="accent5">
                        <a:lumMod val="50000"/>
                      </a:schemeClr>
                    </a:solidFill>
                    <a:latin typeface="Times New Roman" panose="02020603050405020304" pitchFamily="18" charset="0"/>
                    <a:cs typeface="Times New Roman" panose="02020603050405020304" pitchFamily="18" charset="0"/>
                  </a:rPr>
                  <a:t>Results</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t>
                </a:r>
              </a:p>
              <a:p>
                <a:pPr marL="457200" indent="-4572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Once the parameters are obtained for various initial energies and absorber lengths (i.e. the parameters are “functionalized”), COSY can sample the corresponding distribution in order to obtain stochastic corrections.</a:t>
                </a:r>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p:txBody>
          </p:sp>
        </mc:Choice>
        <mc:Fallback>
          <p:sp>
            <p:nvSpPr>
              <p:cNvPr id="42" name="Text Placeholder 463"/>
              <p:cNvSpPr>
                <a:spLocks noGrp="1" noRot="1" noChangeAspect="1" noMove="1" noResize="1" noEditPoints="1" noAdjustHandles="1" noChangeArrowheads="1" noChangeShapeType="1" noTextEdit="1"/>
              </p:cNvSpPr>
              <p:nvPr>
                <p:ph type="body" sz="quarter" idx="150"/>
              </p:nvPr>
            </p:nvSpPr>
            <p:spPr>
              <a:xfrm>
                <a:off x="11583819" y="16549406"/>
                <a:ext cx="10056813" cy="2539134"/>
              </a:xfrm>
              <a:blipFill rotWithShape="0">
                <a:blip r:embed="rId9"/>
                <a:stretch>
                  <a:fillRect l="-1394" t="-3365" r="-2364" b="-455529"/>
                </a:stretch>
              </a:blipFill>
            </p:spPr>
            <p:txBody>
              <a:bodyPr/>
              <a:lstStyle/>
              <a:p>
                <a:r>
                  <a:rPr lang="en-US">
                    <a:noFill/>
                  </a:rPr>
                  <a:t> </a:t>
                </a:r>
              </a:p>
            </p:txBody>
          </p:sp>
        </mc:Fallback>
      </mc:AlternateContent>
      <p:pic>
        <p:nvPicPr>
          <p:cNvPr id="10" name="Picture 9"/>
          <p:cNvPicPr>
            <a:picLocks noChangeAspect="1"/>
          </p:cNvPicPr>
          <p:nvPr/>
        </p:nvPicPr>
        <p:blipFill rotWithShape="1">
          <a:blip r:embed="rId10"/>
          <a:srcRect l="6516" t="6772" r="8564" b="7291"/>
          <a:stretch/>
        </p:blipFill>
        <p:spPr>
          <a:xfrm>
            <a:off x="34233130" y="13275022"/>
            <a:ext cx="7451898" cy="4239874"/>
          </a:xfrm>
          <a:prstGeom prst="rect">
            <a:avLst/>
          </a:prstGeom>
        </p:spPr>
      </p:pic>
      <mc:AlternateContent xmlns:mc="http://schemas.openxmlformats.org/markup-compatibility/2006">
        <mc:Choice xmlns:a14="http://schemas.microsoft.com/office/drawing/2010/main" Requires="a14">
          <p:sp>
            <p:nvSpPr>
              <p:cNvPr id="49" name="Text Placeholder 454"/>
              <p:cNvSpPr>
                <a:spLocks noGrp="1"/>
              </p:cNvSpPr>
              <p:nvPr>
                <p:ph type="body" sz="quarter" idx="23"/>
              </p:nvPr>
            </p:nvSpPr>
            <p:spPr>
              <a:xfrm>
                <a:off x="32950406" y="6386503"/>
                <a:ext cx="10048874" cy="6666418"/>
              </a:xfrm>
            </p:spPr>
            <p:txBody>
              <a:bodyPr/>
              <a:lstStyle/>
              <a:p>
                <a:pPr marL="342900" indent="-342900">
                  <a:buFont typeface="Arial" panose="020B0604020202020204" pitchFamily="34" charset="0"/>
                  <a:buChar char="•"/>
                </a:pPr>
                <a:r>
                  <a:rPr lang="en-US" sz="3200" dirty="0" smtClean="0"/>
                  <a:t>ROOT was used to curve fit the raw data in order to acquire each parameter (namely, the transverse parameters: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 </m:t>
                    </m:r>
                    <m:r>
                      <a:rPr lang="en-US" sz="3200" b="0" i="1" smtClean="0">
                        <a:latin typeface="Cambria Math" panose="02040503050406030204" pitchFamily="18" charset="0"/>
                      </a:rPr>
                      <m:t>𝑎</m:t>
                    </m:r>
                    <m:r>
                      <a:rPr lang="en-US" sz="3200" b="0" i="1" smtClean="0">
                        <a:latin typeface="Cambria Math" panose="02040503050406030204" pitchFamily="18" charset="0"/>
                      </a:rPr>
                      <m:t>, </m:t>
                    </m:r>
                    <m:r>
                      <a:rPr lang="en-US" sz="3200" b="0" i="1" smtClean="0">
                        <a:latin typeface="Cambria Math" panose="02040503050406030204" pitchFamily="18" charset="0"/>
                      </a:rPr>
                      <m:t>𝑏</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0</m:t>
                        </m:r>
                      </m:sub>
                    </m:sSub>
                  </m:oMath>
                </a14:m>
                <a:r>
                  <a:rPr lang="en-US" sz="3200" dirty="0" smtClean="0"/>
                  <a:t>; and the longitudinal parameters: </a:t>
                </a:r>
                <a14:m>
                  <m:oMath xmlns:m="http://schemas.openxmlformats.org/officeDocument/2006/math">
                    <m:r>
                      <a:rPr lang="en-US" sz="3200" b="0" i="1" smtClean="0">
                        <a:latin typeface="Cambria Math" panose="02040503050406030204" pitchFamily="18" charset="0"/>
                      </a:rPr>
                      <m:t>𝐶</m:t>
                    </m:r>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𝛼</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𝛽</m:t>
                    </m:r>
                  </m:oMath>
                </a14:m>
                <a:r>
                  <a:rPr lang="en-US" sz="3200" dirty="0" smtClean="0"/>
                  <a:t>).</a:t>
                </a:r>
              </a:p>
              <a:p>
                <a:pPr marL="342900" indent="-342900">
                  <a:buFont typeface="Arial" panose="020B0604020202020204" pitchFamily="34" charset="0"/>
                  <a:buChar char="•"/>
                </a:pPr>
                <a:r>
                  <a:rPr lang="en-US" sz="3200" dirty="0" smtClean="0"/>
                  <a:t>Each simulation has a set initial energy and absorber length.</a:t>
                </a:r>
              </a:p>
              <a:p>
                <a:pPr marL="342900" indent="-342900">
                  <a:buFont typeface="Arial" panose="020B0604020202020204" pitchFamily="34" charset="0"/>
                  <a:buChar char="•"/>
                </a:pPr>
                <a:r>
                  <a:rPr lang="en-US" sz="3200" dirty="0" smtClean="0"/>
                  <a:t>Ideally, 10,000,000 particles should be used per simulation. However, here only 1,000,000 particles are shown for a single simulation.</a:t>
                </a:r>
                <a:endParaRPr lang="en-US" sz="3200" dirty="0" smtClean="0"/>
              </a:p>
              <a:p>
                <a:pPr marL="342900" indent="-342900">
                  <a:buFont typeface="Arial" panose="020B0604020202020204" pitchFamily="34" charset="0"/>
                  <a:buChar char="•"/>
                </a:pPr>
                <a:r>
                  <a:rPr lang="en-US" sz="3200" dirty="0" smtClean="0"/>
                  <a:t>These particular </a:t>
                </a:r>
                <a:r>
                  <a:rPr lang="en-US" sz="3200" dirty="0" smtClean="0"/>
                  <a:t>results assume a simulation of a pencil beam distribution through 1 cm of liquid hydrogen with an initial momentum of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𝑍</m:t>
                        </m:r>
                      </m:sub>
                    </m:sSub>
                    <m:r>
                      <a:rPr lang="en-US" sz="3200" b="0" i="1" smtClean="0">
                        <a:latin typeface="Cambria Math" panose="02040503050406030204" pitchFamily="18" charset="0"/>
                      </a:rPr>
                      <m:t>=200 </m:t>
                    </m:r>
                    <m:r>
                      <a:rPr lang="en-US" sz="3200" b="0" i="1" smtClean="0">
                        <a:latin typeface="Cambria Math" panose="02040503050406030204" pitchFamily="18" charset="0"/>
                      </a:rPr>
                      <m:t>𝑀𝑒𝑉</m:t>
                    </m:r>
                    <m:r>
                      <a:rPr lang="en-US" sz="3200" b="0" i="1" smtClean="0">
                        <a:latin typeface="Cambria Math" panose="02040503050406030204" pitchFamily="18" charset="0"/>
                      </a:rPr>
                      <m:t>/</m:t>
                    </m:r>
                    <m:r>
                      <a:rPr lang="en-US" sz="3200" b="0" i="1" smtClean="0">
                        <a:latin typeface="Cambria Math" panose="02040503050406030204" pitchFamily="18" charset="0"/>
                      </a:rPr>
                      <m:t>𝑐</m:t>
                    </m:r>
                  </m:oMath>
                </a14:m>
                <a:r>
                  <a:rPr lang="en-US" sz="3200" dirty="0" smtClean="0"/>
                  <a:t>. </a:t>
                </a:r>
                <a:endParaRPr lang="en-US" sz="3200" dirty="0"/>
              </a:p>
            </p:txBody>
          </p:sp>
        </mc:Choice>
        <mc:Fallback>
          <p:sp>
            <p:nvSpPr>
              <p:cNvPr id="49" name="Text Placeholder 454"/>
              <p:cNvSpPr>
                <a:spLocks noGrp="1" noRot="1" noChangeAspect="1" noMove="1" noResize="1" noEditPoints="1" noAdjustHandles="1" noChangeArrowheads="1" noChangeShapeType="1" noTextEdit="1"/>
              </p:cNvSpPr>
              <p:nvPr>
                <p:ph type="body" sz="quarter" idx="23"/>
              </p:nvPr>
            </p:nvSpPr>
            <p:spPr>
              <a:xfrm>
                <a:off x="32950406" y="6386503"/>
                <a:ext cx="10048874" cy="6666418"/>
              </a:xfrm>
              <a:blipFill rotWithShape="0">
                <a:blip r:embed="rId11"/>
                <a:stretch>
                  <a:fillRect/>
                </a:stretch>
              </a:blipFill>
            </p:spPr>
            <p:txBody>
              <a:bodyPr/>
              <a:lstStyle/>
              <a:p>
                <a:r>
                  <a:rPr lang="en-US">
                    <a:noFill/>
                  </a:rPr>
                  <a:t> </a:t>
                </a:r>
              </a:p>
            </p:txBody>
          </p:sp>
        </mc:Fallback>
      </mc:AlternateContent>
      <p:sp>
        <p:nvSpPr>
          <p:cNvPr id="50" name="Text Placeholder 455"/>
          <p:cNvSpPr>
            <a:spLocks noGrp="1"/>
          </p:cNvSpPr>
          <p:nvPr>
            <p:ph type="body" sz="quarter" idx="24"/>
          </p:nvPr>
        </p:nvSpPr>
        <p:spPr>
          <a:xfrm>
            <a:off x="32942467" y="5556771"/>
            <a:ext cx="10058400" cy="754045"/>
          </a:xfrm>
        </p:spPr>
        <p:txBody>
          <a:bodyPr/>
          <a:lstStyle/>
          <a:p>
            <a:r>
              <a:rPr lang="en-US" dirty="0" smtClean="0"/>
              <a:t>Results</a:t>
            </a:r>
            <a:endParaRPr lang="en-US" dirty="0"/>
          </a:p>
        </p:txBody>
      </p:sp>
      <p:pic>
        <p:nvPicPr>
          <p:cNvPr id="13" name="Picture 12"/>
          <p:cNvPicPr>
            <a:picLocks noChangeAspect="1"/>
          </p:cNvPicPr>
          <p:nvPr/>
        </p:nvPicPr>
        <p:blipFill rotWithShape="1">
          <a:blip r:embed="rId12"/>
          <a:srcRect l="4689" t="6652" r="5799" b="7238"/>
          <a:stretch/>
        </p:blipFill>
        <p:spPr>
          <a:xfrm>
            <a:off x="34036182" y="18205707"/>
            <a:ext cx="7854926" cy="4248422"/>
          </a:xfrm>
          <a:prstGeom prst="rect">
            <a:avLst/>
          </a:prstGeom>
        </p:spPr>
      </p:pic>
      <p:sp>
        <p:nvSpPr>
          <p:cNvPr id="53" name="Text Placeholder 456"/>
          <p:cNvSpPr>
            <a:spLocks noGrp="1"/>
          </p:cNvSpPr>
          <p:nvPr>
            <p:ph type="body" sz="quarter" idx="25"/>
          </p:nvPr>
        </p:nvSpPr>
        <p:spPr>
          <a:xfrm>
            <a:off x="22229983" y="12623323"/>
            <a:ext cx="10047018" cy="754045"/>
          </a:xfrm>
        </p:spPr>
        <p:txBody>
          <a:bodyPr/>
          <a:lstStyle/>
          <a:p>
            <a:r>
              <a:rPr lang="en-US" dirty="0" smtClean="0"/>
              <a:t>Parameter Coupling</a:t>
            </a:r>
            <a:endParaRPr lang="en-US" dirty="0"/>
          </a:p>
        </p:txBody>
      </p:sp>
      <p:sp>
        <p:nvSpPr>
          <p:cNvPr id="54" name="Text Placeholder 457"/>
          <p:cNvSpPr>
            <a:spLocks noGrp="1"/>
          </p:cNvSpPr>
          <p:nvPr>
            <p:ph type="body" sz="quarter" idx="26"/>
          </p:nvPr>
        </p:nvSpPr>
        <p:spPr>
          <a:xfrm>
            <a:off x="22229983" y="13453055"/>
            <a:ext cx="10047018" cy="12181774"/>
          </a:xfrm>
        </p:spPr>
        <p:txBody>
          <a:bodyPr/>
          <a:lstStyle/>
          <a:p>
            <a:pPr marL="342900" indent="-342900">
              <a:buFont typeface="Arial" panose="020B0604020202020204" pitchFamily="34" charset="0"/>
              <a:buChar char="•"/>
            </a:pPr>
            <a:r>
              <a:rPr lang="en-US" sz="3200" dirty="0" smtClean="0"/>
              <a:t>There exist instances where one may not independently sample from each coordinate distribution.</a:t>
            </a:r>
          </a:p>
          <a:p>
            <a:pPr marL="342900" indent="-342900">
              <a:buFont typeface="Arial" panose="020B0604020202020204" pitchFamily="34" charset="0"/>
              <a:buChar char="•"/>
            </a:pPr>
            <a:r>
              <a:rPr lang="en-US" sz="3200" dirty="0" smtClean="0"/>
              <a:t>For example, a particle which has a positive transverse position is far more likely to have a positive transverse momentum than a negative transverse momentum:</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smtClean="0"/>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smtClean="0"/>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smtClean="0"/>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endParaRPr lang="en-US" sz="3200" dirty="0" smtClean="0"/>
          </a:p>
          <a:p>
            <a:pPr marL="342900" indent="-342900">
              <a:buFont typeface="Arial" panose="020B0604020202020204" pitchFamily="34" charset="0"/>
              <a:buChar char="•"/>
            </a:pPr>
            <a:endParaRPr lang="en-US" sz="3200" dirty="0" smtClean="0"/>
          </a:p>
          <a:p>
            <a:pPr marL="342900" indent="-342900">
              <a:buFont typeface="Arial" panose="020B0604020202020204" pitchFamily="34" charset="0"/>
              <a:buChar char="•"/>
            </a:pPr>
            <a:endParaRPr lang="en-US" sz="3200" dirty="0" smtClean="0"/>
          </a:p>
          <a:p>
            <a:pPr marL="342900" indent="-342900">
              <a:buFont typeface="Arial" panose="020B0604020202020204" pitchFamily="34" charset="0"/>
              <a:buChar char="•"/>
            </a:pPr>
            <a:r>
              <a:rPr lang="en-US" sz="3200" dirty="0" smtClean="0"/>
              <a:t>Therefore, it is necessary to sample both transverse position and transverse momentum simultaneously.</a:t>
            </a:r>
          </a:p>
          <a:p>
            <a:pPr marL="342900" indent="-342900">
              <a:buFont typeface="Arial" panose="020B0604020202020204" pitchFamily="34" charset="0"/>
              <a:buChar char="•"/>
            </a:pPr>
            <a:r>
              <a:rPr lang="en-US" sz="3200" dirty="0" smtClean="0"/>
              <a:t>The coupling between transverse parameters and energy loss appears small.  </a:t>
            </a:r>
          </a:p>
          <a:p>
            <a:pPr marL="342900" indent="-342900">
              <a:buFont typeface="Arial" panose="020B0604020202020204" pitchFamily="34" charset="0"/>
              <a:buChar char="•"/>
            </a:pPr>
            <a:r>
              <a:rPr lang="en-US" sz="3200" dirty="0" smtClean="0"/>
              <a:t>However, further analysis is required to have a definitive conclusion.</a:t>
            </a:r>
            <a:endParaRPr lang="en-US" sz="3200" dirty="0"/>
          </a:p>
        </p:txBody>
      </p:sp>
      <p:pic>
        <p:nvPicPr>
          <p:cNvPr id="17" name="Picture 16"/>
          <p:cNvPicPr>
            <a:picLocks noChangeAspect="1"/>
          </p:cNvPicPr>
          <p:nvPr/>
        </p:nvPicPr>
        <p:blipFill>
          <a:blip r:embed="rId13"/>
          <a:stretch>
            <a:fillRect/>
          </a:stretch>
        </p:blipFill>
        <p:spPr>
          <a:xfrm>
            <a:off x="22870901" y="17052788"/>
            <a:ext cx="8765182" cy="4215757"/>
          </a:xfrm>
          <a:prstGeom prst="rect">
            <a:avLst/>
          </a:prstGeom>
        </p:spPr>
      </p:pic>
      <p:pic>
        <p:nvPicPr>
          <p:cNvPr id="18" name="Picture 17"/>
          <p:cNvPicPr>
            <a:picLocks noChangeAspect="1"/>
          </p:cNvPicPr>
          <p:nvPr/>
        </p:nvPicPr>
        <p:blipFill>
          <a:blip r:embed="rId14"/>
          <a:stretch>
            <a:fillRect/>
          </a:stretch>
        </p:blipFill>
        <p:spPr>
          <a:xfrm>
            <a:off x="22870901" y="26008297"/>
            <a:ext cx="8765182" cy="4215757"/>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508</TotalTime>
  <Words>642</Words>
  <Application>Microsoft Office PowerPoint</Application>
  <PresentationFormat>Custom</PresentationFormat>
  <Paragraphs>64</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account</cp:lastModifiedBy>
  <cp:revision>63</cp:revision>
  <dcterms:created xsi:type="dcterms:W3CDTF">2012-02-03T19:11:35Z</dcterms:created>
  <dcterms:modified xsi:type="dcterms:W3CDTF">2014-06-09T20:32:14Z</dcterms:modified>
</cp:coreProperties>
</file>