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68" autoAdjust="0"/>
    <p:restoredTop sz="94434" autoAdjust="0"/>
  </p:normalViewPr>
  <p:slideViewPr>
    <p:cSldViewPr snapToGrid="0" snapToObjects="1" showGuides="1">
      <p:cViewPr varScale="1">
        <p:scale>
          <a:sx n="17" d="100"/>
          <a:sy n="17" d="100"/>
        </p:scale>
        <p:origin x="342" y="8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6/12/2014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26956726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8081857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18" Type="http://schemas.openxmlformats.org/officeDocument/2006/relationships/oleObject" Target="../embeddings/oleObject8.bin"/><Relationship Id="rId3" Type="http://schemas.openxmlformats.org/officeDocument/2006/relationships/theme" Target="../theme/theme2.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0.jpeg"/><Relationship Id="rId5" Type="http://schemas.openxmlformats.org/officeDocument/2006/relationships/oleObject" Target="../embeddings/oleObject5.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png"/><Relationship Id="rId4" Type="http://schemas.openxmlformats.org/officeDocument/2006/relationships/vmlDrawing" Target="../drawings/vmlDrawing2.vml"/><Relationship Id="rId9" Type="http://schemas.openxmlformats.org/officeDocument/2006/relationships/image" Target="../media/image4.png"/><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6.png"/><Relationship Id="rId18" Type="http://schemas.openxmlformats.org/officeDocument/2006/relationships/oleObject" Target="../embeddings/oleObject12.bin"/><Relationship Id="rId3" Type="http://schemas.openxmlformats.org/officeDocument/2006/relationships/theme" Target="../theme/theme3.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png"/><Relationship Id="rId2" Type="http://schemas.openxmlformats.org/officeDocument/2006/relationships/slideLayout" Target="../slideLayouts/slideLayout5.xml"/><Relationship Id="rId16" Type="http://schemas.openxmlformats.org/officeDocument/2006/relationships/oleObject" Target="../embeddings/oleObject11.bin"/><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image" Target="../media/image10.jpeg"/><Relationship Id="rId5" Type="http://schemas.openxmlformats.org/officeDocument/2006/relationships/oleObject" Target="../embeddings/oleObject9.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png"/><Relationship Id="rId4" Type="http://schemas.openxmlformats.org/officeDocument/2006/relationships/vmlDrawing" Target="../drawings/vmlDrawing3.vml"/><Relationship Id="rId9" Type="http://schemas.openxmlformats.org/officeDocument/2006/relationships/image" Target="../media/image4.png"/><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30" name="Image" r:id="rId8" imgW="1828571" imgH="1117460" progId="">
                      <p:embed/>
                    </p:oleObj>
                  </mc:Choice>
                  <mc:Fallback>
                    <p:oleObj name="Image" r:id="rId8" imgW="1828571" imgH="1117460" progId="">
                      <p:embed/>
                      <p:pic>
                        <p:nvPicPr>
                          <p:cNvPr id="0" name="Picture 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31" name="Image" r:id="rId10" imgW="1828571" imgH="1117460" progId="">
                      <p:embed/>
                    </p:oleObj>
                  </mc:Choice>
                  <mc:Fallback>
                    <p:oleObj name="Image" r:id="rId10" imgW="1828571" imgH="1117460" progId="">
                      <p:embed/>
                      <p:pic>
                        <p:nvPicPr>
                          <p:cNvPr id="0" name="Picture 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32" name="Image" r:id="rId12" imgW="4571429" imgH="1688889" progId="">
                    <p:embed/>
                  </p:oleObj>
                </mc:Choice>
                <mc:Fallback>
                  <p:oleObj name="Image" r:id="rId12" imgW="4571429" imgH="1688889" progId="">
                    <p:embed/>
                    <p:pic>
                      <p:nvPicPr>
                        <p:cNvPr id="0" name="Picture 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33" name="Image" r:id="rId15" imgW="1574603" imgH="1053968" progId="">
                    <p:embed/>
                  </p:oleObj>
                </mc:Choice>
                <mc:Fallback>
                  <p:oleObj name="Image" r:id="rId15" imgW="1574603" imgH="1053968" progId="">
                    <p:embed/>
                    <p:pic>
                      <p:nvPicPr>
                        <p:cNvPr id="0" name="Picture 9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50" name="Image" r:id="rId5" imgW="4571429" imgH="1688889" progId="">
                    <p:embed/>
                  </p:oleObj>
                </mc:Choice>
                <mc:Fallback>
                  <p:oleObj name="Image" r:id="rId5" imgW="4571429" imgH="1688889" progId="">
                    <p:embed/>
                    <p:pic>
                      <p:nvPicPr>
                        <p:cNvPr id="0" name="Picture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51" name="Image" r:id="rId8" imgW="1574603" imgH="1053968" progId="">
                    <p:embed/>
                  </p:oleObj>
                </mc:Choice>
                <mc:Fallback>
                  <p:oleObj name="Image" r:id="rId8" imgW="1574603" imgH="1053968" progId="">
                    <p:embed/>
                    <p:pic>
                      <p:nvPicPr>
                        <p:cNvPr id="0" name="Picture 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2" name="Image" r:id="rId16" imgW="1828571" imgH="1117460" progId="">
                      <p:embed/>
                    </p:oleObj>
                  </mc:Choice>
                  <mc:Fallback>
                    <p:oleObj name="Image" r:id="rId16" imgW="1828571" imgH="1117460" progId="">
                      <p:embed/>
                      <p:pic>
                        <p:nvPicPr>
                          <p:cNvPr id="0" name="Picture 9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53" name="Image" r:id="rId18" imgW="1828571" imgH="1117460" progId="">
                      <p:embed/>
                    </p:oleObj>
                  </mc:Choice>
                  <mc:Fallback>
                    <p:oleObj name="Image" r:id="rId18" imgW="1828571" imgH="1117460" progId="">
                      <p:embed/>
                      <p:pic>
                        <p:nvPicPr>
                          <p:cNvPr id="0" name="Picture 9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4" name="Image" r:id="rId5" imgW="4571429" imgH="1688889" progId="">
                    <p:embed/>
                  </p:oleObj>
                </mc:Choice>
                <mc:Fallback>
                  <p:oleObj name="Image" r:id="rId5" imgW="4571429" imgH="1688889" progId="">
                    <p:embed/>
                    <p:pic>
                      <p:nvPicPr>
                        <p:cNvPr id="0" name="Picture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75" name="Image" r:id="rId8" imgW="1574603" imgH="1053968" progId="">
                    <p:embed/>
                  </p:oleObj>
                </mc:Choice>
                <mc:Fallback>
                  <p:oleObj name="Image" r:id="rId8" imgW="1574603" imgH="1053968" progId="">
                    <p:embed/>
                    <p:pic>
                      <p:nvPicPr>
                        <p:cNvPr id="0" name="Picture 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76" name="Image" r:id="rId16" imgW="1828571" imgH="1117460" progId="">
                      <p:embed/>
                    </p:oleObj>
                  </mc:Choice>
                  <mc:Fallback>
                    <p:oleObj name="Image" r:id="rId16" imgW="1828571" imgH="1117460" progId="">
                      <p:embed/>
                      <p:pic>
                        <p:nvPicPr>
                          <p:cNvPr id="0" name="Picture 9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77" name="Image" r:id="rId18" imgW="1828571" imgH="1117460" progId="">
                      <p:embed/>
                    </p:oleObj>
                  </mc:Choice>
                  <mc:Fallback>
                    <p:oleObj name="Image" r:id="rId18" imgW="1828571" imgH="1117460" progId="">
                      <p:embed/>
                      <p:pic>
                        <p:nvPicPr>
                          <p:cNvPr id="0" name="Picture 9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 id="2147483660"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54"/>
          <p:cNvSpPr>
            <a:spLocks noGrp="1"/>
          </p:cNvSpPr>
          <p:nvPr>
            <p:ph type="body" sz="quarter" idx="23"/>
          </p:nvPr>
        </p:nvSpPr>
        <p:spPr>
          <a:xfrm>
            <a:off x="32951050" y="17739155"/>
            <a:ext cx="10056813" cy="4656371"/>
          </a:xfrm>
        </p:spPr>
        <p:txBody>
          <a:bodyPr/>
          <a:lstStyle/>
          <a:p>
            <a:pPr marL="342900" lvl="0" indent="-342900">
              <a:buFont typeface="Arial" pitchFamily="34" charset="0"/>
              <a:buChar char="•"/>
            </a:pPr>
            <a:endParaRPr lang="en-US" sz="3200" dirty="0">
              <a:solidFill>
                <a:srgbClr val="5AA2AE">
                  <a:lumMod val="50000"/>
                </a:srgbClr>
              </a:solidFill>
            </a:endParaRPr>
          </a:p>
          <a:p>
            <a:pPr marL="342900" lvl="0" indent="-342900">
              <a:buFont typeface="Arial" pitchFamily="34" charset="0"/>
              <a:buChar char="•"/>
            </a:pPr>
            <a:endParaRPr lang="en-US" sz="3200" dirty="0">
              <a:solidFill>
                <a:srgbClr val="5AA2AE">
                  <a:lumMod val="50000"/>
                </a:srgbClr>
              </a:solidFill>
            </a:endParaRPr>
          </a:p>
          <a:p>
            <a:pPr marL="342900" lvl="0" indent="-342900">
              <a:buFont typeface="Arial" pitchFamily="34" charset="0"/>
              <a:buChar char="•"/>
            </a:pPr>
            <a:endParaRPr lang="en-US" sz="3200" dirty="0">
              <a:solidFill>
                <a:srgbClr val="5AA2AE">
                  <a:lumMod val="50000"/>
                </a:srgbClr>
              </a:solidFill>
            </a:endParaRPr>
          </a:p>
          <a:p>
            <a:pPr marL="342900" lvl="0" indent="-342900">
              <a:buFont typeface="Arial" pitchFamily="34" charset="0"/>
              <a:buChar char="•"/>
            </a:pPr>
            <a:endParaRPr lang="en-US" sz="3200" dirty="0">
              <a:solidFill>
                <a:srgbClr val="5AA2AE">
                  <a:lumMod val="50000"/>
                </a:srgbClr>
              </a:solidFill>
            </a:endParaRPr>
          </a:p>
          <a:p>
            <a:pPr marL="342900" lvl="0" indent="-342900">
              <a:buFont typeface="Arial" pitchFamily="34" charset="0"/>
              <a:buChar char="•"/>
            </a:pPr>
            <a:endParaRPr lang="en-US" sz="3200" dirty="0" smtClean="0">
              <a:solidFill>
                <a:srgbClr val="5AA2AE">
                  <a:lumMod val="50000"/>
                </a:srgbClr>
              </a:solidFill>
            </a:endParaRPr>
          </a:p>
          <a:p>
            <a:pPr marL="342900" lvl="0" indent="-342900">
              <a:buFont typeface="Arial" pitchFamily="34" charset="0"/>
              <a:buChar char="•"/>
            </a:pPr>
            <a:endParaRPr lang="en-US" sz="3200" dirty="0">
              <a:solidFill>
                <a:srgbClr val="5AA2AE">
                  <a:lumMod val="50000"/>
                </a:srgbClr>
              </a:solidFill>
            </a:endParaRPr>
          </a:p>
          <a:p>
            <a:pPr marL="342900" lvl="0" indent="-342900">
              <a:buFont typeface="Arial" pitchFamily="34" charset="0"/>
              <a:buChar char="•"/>
            </a:pPr>
            <a:endParaRPr lang="en-US" sz="3200" dirty="0" smtClean="0">
              <a:solidFill>
                <a:srgbClr val="5AA2AE">
                  <a:lumMod val="50000"/>
                </a:srgbClr>
              </a:solidFill>
            </a:endParaRPr>
          </a:p>
          <a:p>
            <a:pPr marL="342900" lvl="0" indent="-342900">
              <a:buFont typeface="Arial" pitchFamily="34" charset="0"/>
              <a:buChar char="•"/>
            </a:pPr>
            <a:endParaRPr lang="en-US" sz="3200" dirty="0">
              <a:solidFill>
                <a:srgbClr val="5AA2AE">
                  <a:lumMod val="50000"/>
                </a:srgbClr>
              </a:solidFill>
            </a:endParaRPr>
          </a:p>
        </p:txBody>
      </p:sp>
      <p:sp>
        <p:nvSpPr>
          <p:cNvPr id="449" name="Text Placeholder 448"/>
          <p:cNvSpPr>
            <a:spLocks noGrp="1"/>
          </p:cNvSpPr>
          <p:nvPr>
            <p:ph type="body" sz="quarter" idx="10"/>
          </p:nvPr>
        </p:nvSpPr>
        <p:spPr>
          <a:xfrm>
            <a:off x="922339" y="6378481"/>
            <a:ext cx="10038662" cy="15230235"/>
          </a:xfrm>
        </p:spPr>
        <p:txBody>
          <a:bodyPr lIns="274320" tIns="274320" rIns="274320" bIns="274320"/>
          <a:lstStyle/>
          <a:p>
            <a:pPr marL="342900" indent="-342900">
              <a:buFont typeface="Arial" panose="020B0604020202020204" pitchFamily="34" charset="0"/>
              <a:buChar char="•"/>
            </a:pPr>
            <a:r>
              <a:rPr lang="en-US" sz="3200" dirty="0" smtClean="0">
                <a:latin typeface="+mj-lt"/>
              </a:rPr>
              <a:t>Muons </a:t>
            </a:r>
            <a:r>
              <a:rPr lang="en-US" sz="3200" dirty="0">
                <a:latin typeface="+mj-lt"/>
              </a:rPr>
              <a:t>for </a:t>
            </a:r>
            <a:r>
              <a:rPr lang="en-US" sz="3200" dirty="0" smtClean="0">
                <a:latin typeface="+mj-lt"/>
              </a:rPr>
              <a:t>acceleration </a:t>
            </a:r>
            <a:r>
              <a:rPr lang="en-US" sz="3200" dirty="0">
                <a:latin typeface="+mj-lt"/>
              </a:rPr>
              <a:t>are produced as tertiary </a:t>
            </a:r>
            <a:r>
              <a:rPr lang="en-US" sz="3200" dirty="0" smtClean="0">
                <a:latin typeface="+mj-lt"/>
              </a:rPr>
              <a:t>particles (protons to </a:t>
            </a:r>
            <a:r>
              <a:rPr lang="en-US" sz="3200" dirty="0" err="1" smtClean="0">
                <a:latin typeface="+mj-lt"/>
              </a:rPr>
              <a:t>pions</a:t>
            </a:r>
            <a:r>
              <a:rPr lang="en-US" sz="3200" dirty="0" smtClean="0">
                <a:latin typeface="+mj-lt"/>
              </a:rPr>
              <a:t> to </a:t>
            </a:r>
            <a:r>
              <a:rPr lang="en-US" sz="3200" dirty="0" err="1" smtClean="0">
                <a:latin typeface="+mj-lt"/>
              </a:rPr>
              <a:t>muons</a:t>
            </a:r>
            <a:r>
              <a:rPr lang="en-US" sz="3200" dirty="0">
                <a:latin typeface="+mj-lt"/>
              </a:rPr>
              <a:t>) and high-intensity collection </a:t>
            </a:r>
            <a:r>
              <a:rPr lang="en-US" sz="3200" dirty="0" smtClean="0">
                <a:latin typeface="+mj-lt"/>
              </a:rPr>
              <a:t>necessitates </a:t>
            </a:r>
            <a:r>
              <a:rPr lang="en-US" sz="3200" dirty="0">
                <a:latin typeface="+mj-lt"/>
              </a:rPr>
              <a:t>a large initial phase space </a:t>
            </a:r>
            <a:r>
              <a:rPr lang="en-US" sz="3200" dirty="0" smtClean="0">
                <a:latin typeface="+mj-lt"/>
              </a:rPr>
              <a:t>volume.</a:t>
            </a:r>
            <a:endParaRPr lang="en-US" sz="3200" dirty="0">
              <a:latin typeface="+mj-lt"/>
            </a:endParaRPr>
          </a:p>
          <a:p>
            <a:pPr marL="342900" indent="-342900">
              <a:buFont typeface="Arial" panose="020B0604020202020204" pitchFamily="34" charset="0"/>
              <a:buChar char="•"/>
            </a:pPr>
            <a:r>
              <a:rPr lang="en-US" sz="3200" dirty="0">
                <a:latin typeface="+mj-lt"/>
              </a:rPr>
              <a:t>The only technique fast enough to reduce the beam size within the </a:t>
            </a:r>
            <a:r>
              <a:rPr lang="en-US" sz="3200" dirty="0" err="1">
                <a:latin typeface="+mj-lt"/>
              </a:rPr>
              <a:t>muon</a:t>
            </a:r>
            <a:r>
              <a:rPr lang="en-US" sz="3200" dirty="0">
                <a:latin typeface="+mj-lt"/>
              </a:rPr>
              <a:t> lifetime is ionization </a:t>
            </a:r>
            <a:r>
              <a:rPr lang="en-US" sz="3200" dirty="0" smtClean="0">
                <a:latin typeface="+mj-lt"/>
              </a:rPr>
              <a:t>cooling.</a:t>
            </a:r>
          </a:p>
          <a:p>
            <a:pPr marL="342900" indent="-342900">
              <a:buFont typeface="Arial" panose="020B0604020202020204" pitchFamily="34" charset="0"/>
              <a:buChar char="•"/>
            </a:pPr>
            <a:r>
              <a:rPr lang="en-US" sz="3200" dirty="0" err="1">
                <a:latin typeface="+mj-lt"/>
              </a:rPr>
              <a:t>Muons</a:t>
            </a:r>
            <a:r>
              <a:rPr lang="en-US" sz="3200" dirty="0">
                <a:latin typeface="+mj-lt"/>
              </a:rPr>
              <a:t> </a:t>
            </a:r>
            <a:r>
              <a:rPr lang="en-US" sz="3200" dirty="0" smtClean="0">
                <a:latin typeface="+mj-lt"/>
              </a:rPr>
              <a:t>pass through material, lose energy in </a:t>
            </a:r>
            <a:r>
              <a:rPr lang="en-US" sz="3200" dirty="0">
                <a:latin typeface="+mj-lt"/>
              </a:rPr>
              <a:t>both the </a:t>
            </a:r>
            <a:r>
              <a:rPr lang="en-US" sz="3200" dirty="0" smtClean="0">
                <a:latin typeface="+mj-lt"/>
              </a:rPr>
              <a:t>longitudinal </a:t>
            </a:r>
            <a:r>
              <a:rPr lang="en-US" sz="3200" dirty="0">
                <a:latin typeface="+mj-lt"/>
              </a:rPr>
              <a:t>and transverse directions due to </a:t>
            </a:r>
            <a:r>
              <a:rPr lang="en-US" sz="3200" dirty="0" smtClean="0">
                <a:latin typeface="+mj-lt"/>
              </a:rPr>
              <a:t>ionization. The </a:t>
            </a:r>
            <a:r>
              <a:rPr lang="en-US" sz="3200" dirty="0">
                <a:latin typeface="+mj-lt"/>
              </a:rPr>
              <a:t>energy is then restored in the longitudinal direction only, leading to an overall reduction in the transverse direction (cooling</a:t>
            </a:r>
            <a:r>
              <a:rPr lang="en-US" sz="3200" dirty="0" smtClean="0">
                <a:latin typeface="+mj-lt"/>
              </a:rPr>
              <a:t>).</a:t>
            </a:r>
          </a:p>
          <a:p>
            <a:pPr marL="342900" indent="-342900">
              <a:buFont typeface="Arial" panose="020B0604020202020204" pitchFamily="34" charset="0"/>
              <a:buChar char="•"/>
            </a:pPr>
            <a:r>
              <a:rPr lang="en-US" sz="3200" dirty="0" smtClean="0">
                <a:latin typeface="+mj-lt"/>
              </a:rPr>
              <a:t>In </a:t>
            </a:r>
            <a:r>
              <a:rPr lang="en-US" sz="3200" dirty="0">
                <a:latin typeface="+mj-lt"/>
              </a:rPr>
              <a:t>order to achieve cooling in the longitudinal direction, </a:t>
            </a:r>
            <a:r>
              <a:rPr lang="en-US" sz="3200" dirty="0" err="1">
                <a:latin typeface="+mj-lt"/>
              </a:rPr>
              <a:t>emittance</a:t>
            </a:r>
            <a:r>
              <a:rPr lang="en-US" sz="3200" dirty="0">
                <a:latin typeface="+mj-lt"/>
              </a:rPr>
              <a:t> exchange is used, usually involving wedge-shaped </a:t>
            </a:r>
            <a:r>
              <a:rPr lang="en-US" sz="3200" dirty="0" smtClean="0">
                <a:latin typeface="+mj-lt"/>
              </a:rPr>
              <a:t>absorbers.</a:t>
            </a:r>
          </a:p>
          <a:p>
            <a:pPr marL="342900" indent="-342900">
              <a:buFont typeface="Arial" panose="020B0604020202020204" pitchFamily="34" charset="0"/>
              <a:buChar char="•"/>
            </a:pPr>
            <a:r>
              <a:rPr lang="en-US" sz="3200" dirty="0" smtClean="0">
                <a:latin typeface="+mj-lt"/>
              </a:rPr>
              <a:t>To </a:t>
            </a:r>
            <a:r>
              <a:rPr lang="en-US" sz="3200" dirty="0">
                <a:latin typeface="+mj-lt"/>
              </a:rPr>
              <a:t>confirm feasibility and to perfect this technique, a detailed simulation is necessary cross-checked by multiple codes.</a:t>
            </a:r>
          </a:p>
          <a:p>
            <a:pPr marL="342900" indent="-342900">
              <a:buFont typeface="Arial" panose="020B0604020202020204" pitchFamily="34" charset="0"/>
              <a:buChar char="•"/>
            </a:pPr>
            <a:r>
              <a:rPr lang="en-US" sz="3200" dirty="0" smtClean="0">
                <a:latin typeface="+mj-lt"/>
              </a:rPr>
              <a:t>COSY </a:t>
            </a:r>
            <a:r>
              <a:rPr lang="en-US" sz="3200" dirty="0">
                <a:latin typeface="+mj-lt"/>
              </a:rPr>
              <a:t>Infinity uses transfer map techniques for fast simulations. However, currently it only supports deterministic processes when sending a </a:t>
            </a:r>
            <a:r>
              <a:rPr lang="en-US" sz="3200" dirty="0" smtClean="0">
                <a:latin typeface="+mj-lt"/>
              </a:rPr>
              <a:t>beam </a:t>
            </a:r>
            <a:r>
              <a:rPr lang="en-US" sz="3200" dirty="0">
                <a:latin typeface="+mj-lt"/>
              </a:rPr>
              <a:t>of particles through matter</a:t>
            </a:r>
            <a:r>
              <a:rPr lang="en-US" sz="3200" dirty="0" smtClean="0">
                <a:latin typeface="+mj-lt"/>
              </a:rPr>
              <a:t>.</a:t>
            </a:r>
          </a:p>
          <a:p>
            <a:pPr marL="342900" indent="-342900">
              <a:buFont typeface="Arial" panose="020B0604020202020204" pitchFamily="34" charset="0"/>
              <a:buChar char="•"/>
            </a:pPr>
            <a:r>
              <a:rPr lang="en-US" sz="3200" dirty="0" smtClean="0">
                <a:latin typeface="+mj-lt"/>
              </a:rPr>
              <a:t>To account for stochastic effects, a </a:t>
            </a:r>
            <a:r>
              <a:rPr lang="en-US" sz="3200" dirty="0" smtClean="0">
                <a:latin typeface="+mj-lt"/>
              </a:rPr>
              <a:t>random </a:t>
            </a:r>
            <a:r>
              <a:rPr lang="en-US" sz="3200" dirty="0" smtClean="0">
                <a:latin typeface="+mj-lt"/>
              </a:rPr>
              <a:t>kick is applied at the end of each absorber. The strength and </a:t>
            </a:r>
            <a:r>
              <a:rPr lang="en-US" sz="3200" dirty="0" smtClean="0">
                <a:latin typeface="+mj-lt"/>
              </a:rPr>
              <a:t>type</a:t>
            </a:r>
            <a:r>
              <a:rPr lang="en-US" sz="3200" dirty="0" smtClean="0">
                <a:latin typeface="+mj-lt"/>
              </a:rPr>
              <a:t> </a:t>
            </a:r>
            <a:r>
              <a:rPr lang="en-US" sz="3200" dirty="0" smtClean="0">
                <a:latin typeface="+mj-lt"/>
              </a:rPr>
              <a:t>of </a:t>
            </a:r>
            <a:r>
              <a:rPr lang="en-US" sz="3200" dirty="0" smtClean="0">
                <a:latin typeface="+mj-lt"/>
              </a:rPr>
              <a:t>this </a:t>
            </a:r>
            <a:r>
              <a:rPr lang="en-US" sz="3200" dirty="0" smtClean="0">
                <a:latin typeface="+mj-lt"/>
              </a:rPr>
              <a:t>kick </a:t>
            </a:r>
            <a:r>
              <a:rPr lang="en-US" sz="3200" dirty="0" smtClean="0">
                <a:latin typeface="+mj-lt"/>
              </a:rPr>
              <a:t>is represented </a:t>
            </a:r>
            <a:r>
              <a:rPr lang="en-US" sz="3200" dirty="0" smtClean="0">
                <a:latin typeface="+mj-lt"/>
              </a:rPr>
              <a:t>as </a:t>
            </a:r>
            <a:r>
              <a:rPr lang="en-US" sz="3200" dirty="0" smtClean="0">
                <a:latin typeface="+mj-lt"/>
              </a:rPr>
              <a:t>a function of the </a:t>
            </a:r>
            <a:r>
              <a:rPr lang="en-US" sz="3200" dirty="0" smtClean="0">
                <a:latin typeface="+mj-lt"/>
              </a:rPr>
              <a:t>initial energy and the amount of </a:t>
            </a:r>
            <a:r>
              <a:rPr lang="en-US" sz="3200" dirty="0" smtClean="0">
                <a:latin typeface="+mj-lt"/>
              </a:rPr>
              <a:t>absorber traversed</a:t>
            </a:r>
            <a:r>
              <a:rPr lang="en-US" sz="3200" dirty="0" smtClean="0">
                <a:latin typeface="+mj-lt"/>
              </a:rPr>
              <a:t>.</a:t>
            </a:r>
          </a:p>
          <a:p>
            <a:pPr marL="342900" indent="-342900">
              <a:buFont typeface="Arial" panose="020B0604020202020204" pitchFamily="34" charset="0"/>
              <a:buChar char="•"/>
            </a:pPr>
            <a:r>
              <a:rPr lang="en-US" sz="3200" dirty="0" smtClean="0">
                <a:latin typeface="+mj-lt"/>
              </a:rPr>
              <a:t>The end goal is to use COSY’s fast transfer map method in conjunction with this “functional method” in order to </a:t>
            </a:r>
            <a:r>
              <a:rPr lang="en-US" sz="3200" dirty="0" smtClean="0">
                <a:latin typeface="+mj-lt"/>
              </a:rPr>
              <a:t>simulate beams </a:t>
            </a:r>
            <a:r>
              <a:rPr lang="en-US" sz="3200" dirty="0" smtClean="0">
                <a:latin typeface="+mj-lt"/>
              </a:rPr>
              <a:t>of </a:t>
            </a:r>
            <a:r>
              <a:rPr lang="en-US" sz="3200" dirty="0" err="1" smtClean="0">
                <a:latin typeface="+mj-lt"/>
              </a:rPr>
              <a:t>muons</a:t>
            </a:r>
            <a:r>
              <a:rPr lang="en-US" sz="3200" dirty="0" smtClean="0">
                <a:latin typeface="+mj-lt"/>
              </a:rPr>
              <a:t> as </a:t>
            </a:r>
            <a:r>
              <a:rPr lang="en-US" sz="3200" dirty="0" smtClean="0">
                <a:latin typeface="+mj-lt"/>
              </a:rPr>
              <a:t>they traverse a variety of matter </a:t>
            </a:r>
            <a:r>
              <a:rPr lang="en-US" sz="3200" dirty="0" smtClean="0">
                <a:latin typeface="+mj-lt"/>
              </a:rPr>
              <a:t>types.</a:t>
            </a:r>
            <a:endParaRPr lang="en-US" dirty="0">
              <a:latin typeface="+mj-lt"/>
            </a:endParaRPr>
          </a:p>
        </p:txBody>
      </p:sp>
      <p:sp>
        <p:nvSpPr>
          <p:cNvPr id="450" name="Text Placeholder 449"/>
          <p:cNvSpPr>
            <a:spLocks noGrp="1"/>
          </p:cNvSpPr>
          <p:nvPr>
            <p:ph type="body" sz="quarter" idx="11"/>
          </p:nvPr>
        </p:nvSpPr>
        <p:spPr>
          <a:xfrm>
            <a:off x="922341" y="5581406"/>
            <a:ext cx="10048875" cy="754045"/>
          </a:xfrm>
        </p:spPr>
        <p:txBody>
          <a:bodyPr/>
          <a:lstStyle/>
          <a:p>
            <a:r>
              <a:rPr lang="en-US" dirty="0" smtClean="0"/>
              <a:t>Introduction</a:t>
            </a:r>
            <a:endParaRPr lang="en-US" dirty="0"/>
          </a:p>
        </p:txBody>
      </p:sp>
      <p:sp>
        <p:nvSpPr>
          <p:cNvPr id="454" name="Text Placeholder 453"/>
          <p:cNvSpPr>
            <a:spLocks noGrp="1"/>
          </p:cNvSpPr>
          <p:nvPr>
            <p:ph type="body" sz="quarter" idx="22"/>
          </p:nvPr>
        </p:nvSpPr>
        <p:spPr>
          <a:xfrm>
            <a:off x="22223084" y="5579678"/>
            <a:ext cx="10048875" cy="754045"/>
          </a:xfrm>
        </p:spPr>
        <p:txBody>
          <a:bodyPr/>
          <a:lstStyle/>
          <a:p>
            <a:r>
              <a:rPr lang="en-US" dirty="0" smtClean="0"/>
              <a:t>Transverse Coordinates: Multiple Scattering</a:t>
            </a:r>
            <a:endParaRPr lang="en-US" dirty="0"/>
          </a:p>
        </p:txBody>
      </p:sp>
      <mc:AlternateContent xmlns:mc="http://schemas.openxmlformats.org/markup-compatibility/2006">
        <mc:Choice xmlns:a14="http://schemas.microsoft.com/office/drawing/2010/main" Requires="a14">
          <p:sp>
            <p:nvSpPr>
              <p:cNvPr id="455" name="Text Placeholder 454"/>
              <p:cNvSpPr>
                <a:spLocks noGrp="1"/>
              </p:cNvSpPr>
              <p:nvPr>
                <p:ph type="body" sz="quarter" idx="23"/>
              </p:nvPr>
            </p:nvSpPr>
            <p:spPr>
              <a:xfrm>
                <a:off x="32961935" y="6418022"/>
                <a:ext cx="10056813" cy="16226173"/>
              </a:xfrm>
            </p:spPr>
            <p:txBody>
              <a:bodyPr lIns="274320" tIns="274320" rIns="274320" bIns="274320"/>
              <a:lstStyle/>
              <a:p>
                <a:pPr marL="342900" indent="-342900">
                  <a:buFont typeface="Arial" panose="020B0604020202020204" pitchFamily="34" charset="0"/>
                  <a:buChar char="•"/>
                </a:pPr>
                <a:r>
                  <a:rPr lang="en-US" sz="3200" dirty="0" smtClean="0">
                    <a:latin typeface="+mj-lt"/>
                  </a:rPr>
                  <a:t>In a similar manner, deviations </a:t>
                </a:r>
                <a:r>
                  <a:rPr lang="en-US" sz="3200" dirty="0" smtClean="0">
                    <a:latin typeface="+mj-lt"/>
                  </a:rPr>
                  <a:t>about the mean energy </a:t>
                </a:r>
                <a:r>
                  <a:rPr lang="en-US" sz="3200" dirty="0" smtClean="0">
                    <a:latin typeface="+mj-lt"/>
                  </a:rPr>
                  <a:t>loss caused by energy straggling </a:t>
                </a:r>
                <a:r>
                  <a:rPr lang="en-US" sz="3200" dirty="0" smtClean="0">
                    <a:latin typeface="+mj-lt"/>
                  </a:rPr>
                  <a:t>must be accounted for.</a:t>
                </a:r>
              </a:p>
              <a:p>
                <a:pPr marL="342900" indent="-342900">
                  <a:buFont typeface="Arial" panose="020B0604020202020204" pitchFamily="34" charset="0"/>
                  <a:buChar char="•"/>
                </a:pPr>
                <a:r>
                  <a:rPr lang="en-US" sz="3200" dirty="0" smtClean="0">
                    <a:latin typeface="+mj-lt"/>
                  </a:rPr>
                  <a:t>In this case, energy loss curves follow a Landau distribution:</a:t>
                </a:r>
              </a:p>
              <a:p>
                <a:pPr/>
                <a14:m>
                  <m:oMathPara xmlns:m="http://schemas.openxmlformats.org/officeDocument/2006/math">
                    <m:oMathParaPr>
                      <m:jc m:val="centerGroup"/>
                    </m:oMathParaPr>
                    <m:oMath xmlns:m="http://schemas.openxmlformats.org/officeDocument/2006/math">
                      <m:r>
                        <a:rPr lang="en-US" sz="3200" b="0" i="1" smtClean="0">
                          <a:latin typeface="+mj-lt"/>
                        </a:rPr>
                        <m:t>h</m:t>
                      </m:r>
                      <m:d>
                        <m:dPr>
                          <m:ctrlPr>
                            <a:rPr lang="en-US" sz="3200" b="0" i="1" smtClean="0">
                              <a:latin typeface="+mj-lt"/>
                            </a:rPr>
                          </m:ctrlPr>
                        </m:dPr>
                        <m:e>
                          <m:r>
                            <a:rPr lang="en-US" sz="3200" b="0" i="1" smtClean="0">
                              <a:latin typeface="+mj-lt"/>
                            </a:rPr>
                            <m:t>𝑥</m:t>
                          </m:r>
                        </m:e>
                      </m:d>
                      <m:r>
                        <a:rPr lang="en-US" sz="3200" b="0" i="1" smtClean="0">
                          <a:latin typeface="+mj-lt"/>
                        </a:rPr>
                        <m:t>=</m:t>
                      </m:r>
                      <m:r>
                        <a:rPr lang="en-US" sz="3200" b="0" i="1" smtClean="0">
                          <a:latin typeface="+mj-lt"/>
                        </a:rPr>
                        <m:t>𝐶</m:t>
                      </m:r>
                      <m:r>
                        <a:rPr lang="en-US" sz="3200" b="0" i="1" smtClean="0">
                          <a:latin typeface="+mj-lt"/>
                        </a:rPr>
                        <m:t>∗</m:t>
                      </m:r>
                      <m:nary>
                        <m:naryPr>
                          <m:ctrlPr>
                            <a:rPr lang="en-US" sz="3200" b="0" i="1" smtClean="0">
                              <a:latin typeface="+mj-lt"/>
                            </a:rPr>
                          </m:ctrlPr>
                        </m:naryPr>
                        <m:sub>
                          <m:r>
                            <m:rPr>
                              <m:brk m:alnAt="23"/>
                            </m:rPr>
                            <a:rPr lang="en-US" sz="3200" b="0" i="1" smtClean="0">
                              <a:latin typeface="+mj-lt"/>
                            </a:rPr>
                            <m:t>0</m:t>
                          </m:r>
                        </m:sub>
                        <m:sup>
                          <m:r>
                            <a:rPr lang="en-US" sz="3200" b="0" i="1" smtClean="0">
                              <a:latin typeface="+mj-lt"/>
                              <a:ea typeface="Cambria Math" panose="02040503050406030204" pitchFamily="18" charset="0"/>
                            </a:rPr>
                            <m:t>∞</m:t>
                          </m:r>
                        </m:sup>
                        <m:e>
                          <m:func>
                            <m:funcPr>
                              <m:ctrlPr>
                                <a:rPr lang="en-US" sz="3200" b="0" i="1" smtClean="0">
                                  <a:latin typeface="+mj-lt"/>
                                </a:rPr>
                              </m:ctrlPr>
                            </m:funcPr>
                            <m:fName>
                              <m:r>
                                <m:rPr>
                                  <m:sty m:val="p"/>
                                </m:rPr>
                                <a:rPr lang="en-US" sz="3200" b="0" i="0" smtClean="0">
                                  <a:latin typeface="+mj-lt"/>
                                </a:rPr>
                                <m:t>sin</m:t>
                              </m:r>
                            </m:fName>
                            <m:e>
                              <m:d>
                                <m:dPr>
                                  <m:ctrlPr>
                                    <a:rPr lang="en-US" sz="3200" b="0" i="1" smtClean="0">
                                      <a:latin typeface="+mj-lt"/>
                                    </a:rPr>
                                  </m:ctrlPr>
                                </m:dPr>
                                <m:e>
                                  <m:r>
                                    <a:rPr lang="en-US" sz="3200" b="0" i="1" smtClean="0">
                                      <a:latin typeface="+mj-lt"/>
                                    </a:rPr>
                                    <m:t>2</m:t>
                                  </m:r>
                                  <m:r>
                                    <a:rPr lang="en-US" sz="3200" b="0" i="1" smtClean="0">
                                      <a:latin typeface="+mj-lt"/>
                                    </a:rPr>
                                    <m:t>𝑡</m:t>
                                  </m:r>
                                </m:e>
                              </m:d>
                            </m:e>
                          </m:func>
                          <m:func>
                            <m:funcPr>
                              <m:ctrlPr>
                                <a:rPr lang="en-US" sz="3200" b="0" i="1" smtClean="0">
                                  <a:latin typeface="+mj-lt"/>
                                </a:rPr>
                              </m:ctrlPr>
                            </m:funcPr>
                            <m:fName>
                              <m:r>
                                <m:rPr>
                                  <m:sty m:val="p"/>
                                </m:rPr>
                                <a:rPr lang="en-US" sz="3200" b="0" i="0" smtClean="0">
                                  <a:latin typeface="+mj-lt"/>
                                </a:rPr>
                                <m:t>exp</m:t>
                              </m:r>
                            </m:fName>
                            <m:e>
                              <m:d>
                                <m:dPr>
                                  <m:begChr m:val="["/>
                                  <m:endChr m:val="]"/>
                                  <m:ctrlPr>
                                    <a:rPr lang="en-US" sz="3200" b="0" i="1" smtClean="0">
                                      <a:latin typeface="+mj-lt"/>
                                    </a:rPr>
                                  </m:ctrlPr>
                                </m:dPr>
                                <m:e>
                                  <m:r>
                                    <a:rPr lang="en-US" sz="3200" b="0" i="1" smtClean="0">
                                      <a:latin typeface="+mj-lt"/>
                                    </a:rPr>
                                    <m:t>−</m:t>
                                  </m:r>
                                  <m:r>
                                    <a:rPr lang="en-US" sz="3200" b="0" i="1" smtClean="0">
                                      <a:latin typeface="+mj-lt"/>
                                    </a:rPr>
                                    <m:t>𝑡</m:t>
                                  </m:r>
                                  <m:f>
                                    <m:fPr>
                                      <m:ctrlPr>
                                        <a:rPr lang="en-US" sz="3200" b="0" i="1" smtClean="0">
                                          <a:latin typeface="+mj-lt"/>
                                        </a:rPr>
                                      </m:ctrlPr>
                                    </m:fPr>
                                    <m:num>
                                      <m:d>
                                        <m:dPr>
                                          <m:ctrlPr>
                                            <a:rPr lang="en-US" sz="3200" b="0" i="1" smtClean="0">
                                              <a:latin typeface="+mj-lt"/>
                                            </a:rPr>
                                          </m:ctrlPr>
                                        </m:dPr>
                                        <m:e>
                                          <m:r>
                                            <a:rPr lang="en-US" sz="3200" b="0" i="1" smtClean="0">
                                              <a:latin typeface="+mj-lt"/>
                                            </a:rPr>
                                            <m:t>𝑥</m:t>
                                          </m:r>
                                          <m:r>
                                            <a:rPr lang="en-US" sz="3200" b="0" i="1" smtClean="0">
                                              <a:latin typeface="+mj-lt"/>
                                            </a:rPr>
                                            <m:t>−</m:t>
                                          </m:r>
                                          <m:r>
                                            <a:rPr lang="el-GR" sz="3200" i="1">
                                              <a:latin typeface="+mj-lt"/>
                                              <a:ea typeface="Cambria Math" panose="02040503050406030204" pitchFamily="18" charset="0"/>
                                            </a:rPr>
                                            <m:t>𝛼</m:t>
                                          </m:r>
                                        </m:e>
                                      </m:d>
                                    </m:num>
                                    <m:den>
                                      <m:r>
                                        <a:rPr lang="el-GR" sz="3200" i="1">
                                          <a:latin typeface="+mj-lt"/>
                                          <a:ea typeface="Cambria Math" panose="02040503050406030204" pitchFamily="18" charset="0"/>
                                        </a:rPr>
                                        <m:t>𝛽</m:t>
                                      </m:r>
                                    </m:den>
                                  </m:f>
                                  <m:r>
                                    <a:rPr lang="en-US" sz="3200" i="1">
                                      <a:latin typeface="+mj-lt"/>
                                    </a:rPr>
                                    <m:t>−</m:t>
                                  </m:r>
                                  <m:r>
                                    <a:rPr lang="en-US" sz="3200" b="0" i="1" smtClean="0">
                                      <a:latin typeface="+mj-lt"/>
                                    </a:rPr>
                                    <m:t>𝑡</m:t>
                                  </m:r>
                                  <m:f>
                                    <m:fPr>
                                      <m:ctrlPr>
                                        <a:rPr lang="en-US" sz="3200" i="1">
                                          <a:latin typeface="+mj-lt"/>
                                        </a:rPr>
                                      </m:ctrlPr>
                                    </m:fPr>
                                    <m:num>
                                      <m:r>
                                        <a:rPr lang="en-US" sz="3200" i="1">
                                          <a:latin typeface="+mj-lt"/>
                                        </a:rPr>
                                        <m:t>2</m:t>
                                      </m:r>
                                    </m:num>
                                    <m:den>
                                      <m:r>
                                        <a:rPr lang="en-US" sz="3200" i="1">
                                          <a:latin typeface="+mj-lt"/>
                                          <a:ea typeface="Cambria Math" panose="02040503050406030204" pitchFamily="18" charset="0"/>
                                        </a:rPr>
                                        <m:t>𝜋</m:t>
                                      </m:r>
                                    </m:den>
                                  </m:f>
                                  <m:r>
                                    <m:rPr>
                                      <m:sty m:val="p"/>
                                    </m:rPr>
                                    <a:rPr lang="en-US" sz="3200" i="0">
                                      <a:latin typeface="+mj-lt"/>
                                      <a:ea typeface="Cambria Math" panose="02040503050406030204" pitchFamily="18" charset="0"/>
                                    </a:rPr>
                                    <m:t>log</m:t>
                                  </m:r>
                                  <m:d>
                                    <m:dPr>
                                      <m:ctrlPr>
                                        <a:rPr lang="en-US" sz="3200" i="1">
                                          <a:latin typeface="+mj-lt"/>
                                          <a:ea typeface="Cambria Math" panose="02040503050406030204" pitchFamily="18" charset="0"/>
                                        </a:rPr>
                                      </m:ctrlPr>
                                    </m:dPr>
                                    <m:e>
                                      <m:r>
                                        <a:rPr lang="en-US" sz="3200" i="1">
                                          <a:latin typeface="+mj-lt"/>
                                          <a:ea typeface="Cambria Math" panose="02040503050406030204" pitchFamily="18" charset="0"/>
                                        </a:rPr>
                                        <m:t>𝑡</m:t>
                                      </m:r>
                                    </m:e>
                                  </m:d>
                                </m:e>
                              </m:d>
                              <m:r>
                                <a:rPr lang="en-US" sz="3200" b="0" i="1" smtClean="0">
                                  <a:latin typeface="Cambria Math" panose="02040503050406030204" pitchFamily="18" charset="0"/>
                                  <a:ea typeface="Cambria Math" panose="02040503050406030204" pitchFamily="18" charset="0"/>
                                </a:rPr>
                                <m:t>,</m:t>
                              </m:r>
                            </m:e>
                          </m:func>
                        </m:e>
                      </m:nary>
                    </m:oMath>
                  </m:oMathPara>
                </a14:m>
                <a:endParaRPr lang="en-US" sz="3200" dirty="0" smtClean="0">
                  <a:latin typeface="+mj-lt"/>
                </a:endParaRPr>
              </a:p>
              <a:p>
                <a:r>
                  <a:rPr lang="en-US" sz="3200" dirty="0" smtClean="0">
                    <a:latin typeface="+mj-lt"/>
                  </a:rPr>
                  <a:t>    where </a:t>
                </a:r>
                <a14:m>
                  <m:oMath xmlns:m="http://schemas.openxmlformats.org/officeDocument/2006/math">
                    <m:r>
                      <a:rPr lang="en-US" sz="3200" b="0" i="1" smtClean="0">
                        <a:latin typeface="+mj-lt"/>
                      </a:rPr>
                      <m:t>𝐶</m:t>
                    </m:r>
                    <m:r>
                      <a:rPr lang="en-US" sz="3200" b="0" i="1" smtClean="0">
                        <a:latin typeface="+mj-lt"/>
                      </a:rPr>
                      <m:t>,</m:t>
                    </m:r>
                    <m:r>
                      <a:rPr lang="en-US" sz="3200" b="0" i="1" smtClean="0">
                        <a:latin typeface="+mj-lt"/>
                        <a:ea typeface="Cambria Math" panose="02040503050406030204" pitchFamily="18" charset="0"/>
                      </a:rPr>
                      <m:t>𝛼</m:t>
                    </m:r>
                    <m:r>
                      <a:rPr lang="en-US" sz="3200" b="0" i="1" smtClean="0">
                        <a:latin typeface="+mj-lt"/>
                        <a:ea typeface="Cambria Math" panose="02040503050406030204" pitchFamily="18" charset="0"/>
                      </a:rPr>
                      <m:t>, </m:t>
                    </m:r>
                    <m:r>
                      <a:rPr lang="en-US" sz="3200" b="0" i="1" smtClean="0">
                        <a:latin typeface="+mj-lt"/>
                        <a:ea typeface="Cambria Math" panose="02040503050406030204" pitchFamily="18" charset="0"/>
                      </a:rPr>
                      <m:t>𝛽</m:t>
                    </m:r>
                    <m:r>
                      <a:rPr lang="en-US" sz="3200" b="0" i="1" smtClean="0">
                        <a:latin typeface="+mj-lt"/>
                        <a:ea typeface="Cambria Math" panose="02040503050406030204" pitchFamily="18" charset="0"/>
                      </a:rPr>
                      <m:t>&gt;0</m:t>
                    </m:r>
                  </m:oMath>
                </a14:m>
                <a:r>
                  <a:rPr lang="en-US" sz="3200" dirty="0" smtClean="0">
                    <a:latin typeface="+mj-lt"/>
                  </a:rPr>
                  <a:t> are fitting parameters.</a:t>
                </a:r>
              </a:p>
              <a:p>
                <a:pPr marL="457200" indent="-457200">
                  <a:buFont typeface="Arial" panose="020B0604020202020204" pitchFamily="34" charset="0"/>
                  <a:buChar char="•"/>
                </a:pPr>
                <a:r>
                  <a:rPr lang="en-US" sz="3200" dirty="0" smtClean="0">
                    <a:latin typeface="+mj-lt"/>
                  </a:rPr>
                  <a:t>These parameters can be found using curve fitting techniques similar to the ones mentioned for multiple scattering</a:t>
                </a:r>
                <a:r>
                  <a:rPr lang="en-US" sz="3200" dirty="0" smtClean="0">
                    <a:latin typeface="+mj-lt"/>
                  </a:rPr>
                  <a:t>.</a:t>
                </a:r>
              </a:p>
              <a:p>
                <a:pPr marL="457200" indent="-457200">
                  <a:buFont typeface="Arial" panose="020B0604020202020204" pitchFamily="34" charset="0"/>
                  <a:buChar char="•"/>
                </a:pPr>
                <a:r>
                  <a:rPr lang="en-US" sz="3200" dirty="0" smtClean="0">
                    <a:latin typeface="+mj-lt"/>
                  </a:rPr>
                  <a:t>For thicker absorbers a convolution of Landau and Gaussian distributions was shown to give consistent results.</a:t>
                </a:r>
              </a:p>
              <a:p>
                <a:pPr marL="457200" indent="-457200">
                  <a:buFont typeface="Arial" panose="020B0604020202020204" pitchFamily="34" charset="0"/>
                  <a:buChar char="•"/>
                </a:pPr>
                <a:endParaRPr lang="en-US" sz="3200" dirty="0">
                  <a:latin typeface="+mj-lt"/>
                </a:endParaRPr>
              </a:p>
              <a:p>
                <a:pPr marL="457200" indent="-457200">
                  <a:buFont typeface="Arial" panose="020B0604020202020204" pitchFamily="34" charset="0"/>
                  <a:buChar char="•"/>
                </a:pPr>
                <a:endParaRPr lang="en-US" sz="3200" dirty="0" smtClean="0">
                  <a:latin typeface="+mj-lt"/>
                </a:endParaRPr>
              </a:p>
              <a:p>
                <a:pPr marL="457200" indent="-457200">
                  <a:buFont typeface="Arial" panose="020B0604020202020204" pitchFamily="34" charset="0"/>
                  <a:buChar char="•"/>
                </a:pPr>
                <a:endParaRPr lang="en-US" sz="3200" dirty="0">
                  <a:latin typeface="+mj-lt"/>
                </a:endParaRPr>
              </a:p>
              <a:p>
                <a:pPr marL="457200" indent="-457200">
                  <a:buFont typeface="Arial" panose="020B0604020202020204" pitchFamily="34" charset="0"/>
                  <a:buChar char="•"/>
                </a:pPr>
                <a:endParaRPr lang="en-US" sz="3200" dirty="0" smtClean="0">
                  <a:latin typeface="+mj-lt"/>
                </a:endParaRPr>
              </a:p>
              <a:p>
                <a:pPr marL="457200" indent="-457200">
                  <a:buFont typeface="Arial" panose="020B0604020202020204" pitchFamily="34" charset="0"/>
                  <a:buChar char="•"/>
                </a:pPr>
                <a:endParaRPr lang="en-US" sz="3200" dirty="0">
                  <a:latin typeface="+mj-lt"/>
                </a:endParaRPr>
              </a:p>
              <a:p>
                <a:pPr marL="457200" indent="-457200">
                  <a:buFont typeface="Arial" panose="020B0604020202020204" pitchFamily="34" charset="0"/>
                  <a:buChar char="•"/>
                </a:pPr>
                <a:endParaRPr lang="en-US" sz="3200" dirty="0" smtClean="0">
                  <a:latin typeface="+mj-lt"/>
                </a:endParaRPr>
              </a:p>
              <a:p>
                <a:pPr marL="457200" indent="-457200">
                  <a:buFont typeface="Arial" panose="020B0604020202020204" pitchFamily="34" charset="0"/>
                  <a:buChar char="•"/>
                </a:pPr>
                <a:endParaRPr lang="en-US" sz="3200" dirty="0">
                  <a:latin typeface="+mj-lt"/>
                </a:endParaRPr>
              </a:p>
              <a:p>
                <a:pPr marL="457200" indent="-457200">
                  <a:buFont typeface="Arial" panose="020B0604020202020204" pitchFamily="34" charset="0"/>
                  <a:buChar char="•"/>
                </a:pPr>
                <a:endParaRPr lang="en-US" sz="3200" dirty="0" smtClean="0">
                  <a:latin typeface="+mj-lt"/>
                </a:endParaRPr>
              </a:p>
              <a:p>
                <a:pPr marL="457200" indent="-457200">
                  <a:buFont typeface="Arial" panose="020B0604020202020204" pitchFamily="34" charset="0"/>
                  <a:buChar char="•"/>
                </a:pPr>
                <a:r>
                  <a:rPr lang="en-US" sz="3200" dirty="0">
                    <a:latin typeface="+mj-lt"/>
                  </a:rPr>
                  <a:t>The functional method allows for a relatively compact </a:t>
                </a:r>
                <a:r>
                  <a:rPr lang="en-US" sz="3200" dirty="0" smtClean="0">
                    <a:latin typeface="+mj-lt"/>
                  </a:rPr>
                  <a:t>storage </a:t>
                </a:r>
                <a:r>
                  <a:rPr lang="en-US" sz="3200" dirty="0">
                    <a:latin typeface="+mj-lt"/>
                  </a:rPr>
                  <a:t>of functional dependencies as compared to storing huge tables of numbers corresponding to each and every </a:t>
                </a:r>
                <a:r>
                  <a:rPr lang="en-US" sz="3200" dirty="0" smtClean="0">
                    <a:latin typeface="+mj-lt"/>
                  </a:rPr>
                  <a:t>combination </a:t>
                </a:r>
                <a:r>
                  <a:rPr lang="en-US" sz="3200" dirty="0">
                    <a:latin typeface="+mj-lt"/>
                  </a:rPr>
                  <a:t>of absorber length and material, and initial energy of the </a:t>
                </a:r>
                <a:r>
                  <a:rPr lang="en-US" sz="3200" dirty="0" smtClean="0">
                    <a:latin typeface="+mj-lt"/>
                  </a:rPr>
                  <a:t>particle.</a:t>
                </a:r>
              </a:p>
              <a:p>
                <a:pPr marL="457200" indent="-457200">
                  <a:buFont typeface="Arial" panose="020B0604020202020204" pitchFamily="34" charset="0"/>
                  <a:buChar char="•"/>
                </a:pPr>
                <a:r>
                  <a:rPr lang="en-US" sz="3200" dirty="0" smtClean="0">
                    <a:latin typeface="+mj-lt"/>
                  </a:rPr>
                  <a:t>The </a:t>
                </a:r>
                <a:r>
                  <a:rPr lang="en-US" sz="3200" dirty="0">
                    <a:latin typeface="+mj-lt"/>
                  </a:rPr>
                  <a:t>key assumption is that the stochastic effects can be represented by a known random distribution with </a:t>
                </a:r>
                <a:r>
                  <a:rPr lang="en-US" sz="3200" dirty="0" smtClean="0">
                    <a:latin typeface="+mj-lt"/>
                  </a:rPr>
                  <a:t>relatively </a:t>
                </a:r>
                <a:r>
                  <a:rPr lang="en-US" sz="3200" dirty="0">
                    <a:latin typeface="+mj-lt"/>
                  </a:rPr>
                  <a:t>few parameters.</a:t>
                </a:r>
                <a:endParaRPr lang="en-US" sz="3200" dirty="0">
                  <a:latin typeface="+mj-lt"/>
                </a:endParaRPr>
              </a:p>
            </p:txBody>
          </p:sp>
        </mc:Choice>
        <mc:Fallback>
          <p:sp>
            <p:nvSpPr>
              <p:cNvPr id="455" name="Text Placeholder 454"/>
              <p:cNvSpPr>
                <a:spLocks noGrp="1" noRot="1" noChangeAspect="1" noMove="1" noResize="1" noEditPoints="1" noAdjustHandles="1" noChangeArrowheads="1" noChangeShapeType="1" noTextEdit="1"/>
              </p:cNvSpPr>
              <p:nvPr>
                <p:ph type="body" sz="quarter" idx="23"/>
              </p:nvPr>
            </p:nvSpPr>
            <p:spPr>
              <a:xfrm>
                <a:off x="32961935" y="6418022"/>
                <a:ext cx="10056813" cy="16226173"/>
              </a:xfrm>
              <a:blipFill rotWithShape="0">
                <a:blip r:embed="rId3"/>
                <a:stretch>
                  <a:fillRect/>
                </a:stretch>
              </a:blipFill>
            </p:spPr>
            <p:txBody>
              <a:bodyPr/>
              <a:lstStyle/>
              <a:p>
                <a:r>
                  <a:rPr lang="en-US">
                    <a:noFill/>
                  </a:rPr>
                  <a:t> </a:t>
                </a:r>
              </a:p>
            </p:txBody>
          </p:sp>
        </mc:Fallback>
      </mc:AlternateContent>
      <p:sp>
        <p:nvSpPr>
          <p:cNvPr id="456" name="Text Placeholder 455"/>
          <p:cNvSpPr>
            <a:spLocks noGrp="1"/>
          </p:cNvSpPr>
          <p:nvPr>
            <p:ph type="body" sz="quarter" idx="24"/>
          </p:nvPr>
        </p:nvSpPr>
        <p:spPr>
          <a:xfrm>
            <a:off x="32961935" y="5588290"/>
            <a:ext cx="10058400" cy="754045"/>
          </a:xfrm>
        </p:spPr>
        <p:txBody>
          <a:bodyPr/>
          <a:lstStyle/>
          <a:p>
            <a:r>
              <a:rPr lang="en-US" dirty="0" smtClean="0"/>
              <a:t>Longitudinal Coordinates: Straggling</a:t>
            </a:r>
            <a:endParaRPr lang="en-US" dirty="0"/>
          </a:p>
        </p:txBody>
      </p:sp>
      <p:sp>
        <p:nvSpPr>
          <p:cNvPr id="464" name="Text Placeholder 463"/>
          <p:cNvSpPr>
            <a:spLocks noGrp="1"/>
          </p:cNvSpPr>
          <p:nvPr>
            <p:ph type="body" sz="quarter" idx="150"/>
          </p:nvPr>
        </p:nvSpPr>
        <p:spPr>
          <a:xfrm>
            <a:off x="11601055" y="6567217"/>
            <a:ext cx="10050462" cy="13075586"/>
          </a:xfrm>
        </p:spPr>
        <p:txBody>
          <a:bodyPr>
            <a:noAutofit/>
          </a:bodyPr>
          <a:lstStyle/>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Stochastic effects are </a:t>
            </a:r>
            <a:r>
              <a:rPr lang="en-US" sz="3200" dirty="0" smtClean="0">
                <a:solidFill>
                  <a:schemeClr val="accent5">
                    <a:lumMod val="50000"/>
                  </a:schemeClr>
                </a:solidFill>
                <a:cs typeface="Times New Roman" panose="02020603050405020304" pitchFamily="18" charset="0"/>
              </a:rPr>
              <a:t>random in nature</a:t>
            </a:r>
            <a:r>
              <a:rPr lang="en-US" sz="3200" dirty="0" smtClean="0">
                <a:solidFill>
                  <a:schemeClr val="accent5">
                    <a:lumMod val="50000"/>
                  </a:schemeClr>
                </a:solidFill>
                <a:cs typeface="Times New Roman" panose="02020603050405020304" pitchFamily="18" charset="0"/>
              </a:rPr>
              <a:t>.</a:t>
            </a:r>
          </a:p>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An example of this can be seen in the figure below, where </a:t>
            </a:r>
            <a:r>
              <a:rPr lang="en-US" sz="3200" dirty="0" smtClean="0">
                <a:solidFill>
                  <a:schemeClr val="accent5">
                    <a:lumMod val="50000"/>
                  </a:schemeClr>
                </a:solidFill>
                <a:cs typeface="Times New Roman" panose="02020603050405020304" pitchFamily="18" charset="0"/>
              </a:rPr>
              <a:t>identical particles scatter </a:t>
            </a:r>
            <a:r>
              <a:rPr lang="en-US" sz="3200" dirty="0" smtClean="0">
                <a:solidFill>
                  <a:schemeClr val="accent5">
                    <a:lumMod val="50000"/>
                  </a:schemeClr>
                </a:solidFill>
                <a:cs typeface="Times New Roman" panose="02020603050405020304" pitchFamily="18" charset="0"/>
              </a:rPr>
              <a:t>at different angles.</a:t>
            </a:r>
          </a:p>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If the simulation in the figure below had been executed in COSY, all </a:t>
            </a:r>
            <a:r>
              <a:rPr lang="en-US" sz="3200" dirty="0" smtClean="0">
                <a:solidFill>
                  <a:schemeClr val="accent5">
                    <a:lumMod val="50000"/>
                  </a:schemeClr>
                </a:solidFill>
                <a:cs typeface="Times New Roman" panose="02020603050405020304" pitchFamily="18" charset="0"/>
              </a:rPr>
              <a:t>particles </a:t>
            </a:r>
            <a:r>
              <a:rPr lang="en-US" sz="3200" dirty="0" smtClean="0">
                <a:solidFill>
                  <a:schemeClr val="accent5">
                    <a:lumMod val="50000"/>
                  </a:schemeClr>
                </a:solidFill>
                <a:cs typeface="Times New Roman" panose="02020603050405020304" pitchFamily="18" charset="0"/>
              </a:rPr>
              <a:t>would travel straight through without deviation.</a:t>
            </a:r>
          </a:p>
          <a:p>
            <a:pPr marL="457200" indent="-336550" algn="l">
              <a:buFont typeface="Arial" panose="020B0604020202020204" pitchFamily="34" charset="0"/>
              <a:buChar char="•"/>
            </a:pPr>
            <a:endParaRPr lang="en-US" sz="3200" dirty="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endParaRPr lang="en-US" sz="3200" dirty="0" smtClean="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endParaRPr lang="en-US" sz="3200" dirty="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endParaRPr lang="en-US" sz="3200" dirty="0" smtClean="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endParaRPr lang="en-US" sz="3200" dirty="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endParaRPr lang="en-US" sz="3200" dirty="0" smtClean="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endParaRPr lang="en-US" sz="3200" dirty="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endParaRPr lang="en-US" sz="3200" dirty="0" smtClean="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The plots below show a pencil beam of 10,000 muons with an initial momentum of 200 MeV/c </a:t>
            </a:r>
            <a:r>
              <a:rPr lang="en-US" sz="3200" dirty="0" smtClean="0">
                <a:solidFill>
                  <a:schemeClr val="accent5">
                    <a:lumMod val="50000"/>
                  </a:schemeClr>
                </a:solidFill>
                <a:cs typeface="Times New Roman" panose="02020603050405020304" pitchFamily="18" charset="0"/>
              </a:rPr>
              <a:t>going through </a:t>
            </a:r>
            <a:r>
              <a:rPr lang="en-US" sz="3200" dirty="0" smtClean="0">
                <a:solidFill>
                  <a:schemeClr val="accent5">
                    <a:lumMod val="50000"/>
                  </a:schemeClr>
                </a:solidFill>
                <a:cs typeface="Times New Roman" panose="02020603050405020304" pitchFamily="18" charset="0"/>
              </a:rPr>
              <a:t>various lengths of liquid </a:t>
            </a:r>
            <a:r>
              <a:rPr lang="en-US" sz="3200" dirty="0" smtClean="0">
                <a:solidFill>
                  <a:schemeClr val="accent5">
                    <a:lumMod val="50000"/>
                  </a:schemeClr>
                </a:solidFill>
                <a:cs typeface="Times New Roman" panose="02020603050405020304" pitchFamily="18" charset="0"/>
              </a:rPr>
              <a:t>Hydrogen</a:t>
            </a:r>
            <a:r>
              <a:rPr lang="en-US" sz="3200" dirty="0" smtClean="0">
                <a:solidFill>
                  <a:schemeClr val="accent5">
                    <a:lumMod val="50000"/>
                  </a:schemeClr>
                </a:solidFill>
                <a:cs typeface="Times New Roman" panose="02020603050405020304" pitchFamily="18" charset="0"/>
              </a:rPr>
              <a:t>.</a:t>
            </a:r>
          </a:p>
          <a:p>
            <a:pPr marL="457200" indent="-336550" algn="l">
              <a:buFont typeface="Arial" panose="020B0604020202020204" pitchFamily="34" charset="0"/>
              <a:buChar char="•"/>
            </a:pPr>
            <a:r>
              <a:rPr lang="en-US" sz="3200" dirty="0">
                <a:solidFill>
                  <a:schemeClr val="accent5">
                    <a:lumMod val="50000"/>
                  </a:schemeClr>
                </a:solidFill>
                <a:cs typeface="Times New Roman" panose="02020603050405020304" pitchFamily="18" charset="0"/>
              </a:rPr>
              <a:t>These </a:t>
            </a:r>
            <a:r>
              <a:rPr lang="en-US" sz="3200" dirty="0" smtClean="0">
                <a:solidFill>
                  <a:schemeClr val="accent5">
                    <a:lumMod val="50000"/>
                  </a:schemeClr>
                </a:solidFill>
                <a:cs typeface="Times New Roman" panose="02020603050405020304" pitchFamily="18" charset="0"/>
              </a:rPr>
              <a:t>random </a:t>
            </a:r>
            <a:r>
              <a:rPr lang="en-US" sz="3200" dirty="0">
                <a:solidFill>
                  <a:schemeClr val="accent5">
                    <a:lumMod val="50000"/>
                  </a:schemeClr>
                </a:solidFill>
                <a:cs typeface="Times New Roman" panose="02020603050405020304" pitchFamily="18" charset="0"/>
              </a:rPr>
              <a:t>effects follow predictable </a:t>
            </a:r>
            <a:r>
              <a:rPr lang="en-US" sz="3200" dirty="0" smtClean="0">
                <a:solidFill>
                  <a:schemeClr val="accent5">
                    <a:lumMod val="50000"/>
                  </a:schemeClr>
                </a:solidFill>
                <a:cs typeface="Times New Roman" panose="02020603050405020304" pitchFamily="18" charset="0"/>
              </a:rPr>
              <a:t>patterns</a:t>
            </a:r>
            <a:r>
              <a:rPr lang="en-US" sz="3200" dirty="0">
                <a:solidFill>
                  <a:schemeClr val="accent5">
                    <a:lumMod val="50000"/>
                  </a:schemeClr>
                </a:solidFill>
                <a:cs typeface="Times New Roman" panose="02020603050405020304" pitchFamily="18" charset="0"/>
              </a:rPr>
              <a:t>.</a:t>
            </a:r>
            <a:endParaRPr lang="en-US" sz="3200" dirty="0" smtClean="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The </a:t>
            </a:r>
            <a:r>
              <a:rPr lang="en-US" sz="3200" dirty="0" smtClean="0">
                <a:solidFill>
                  <a:schemeClr val="accent5">
                    <a:lumMod val="50000"/>
                  </a:schemeClr>
                </a:solidFill>
                <a:cs typeface="Times New Roman" panose="02020603050405020304" pitchFamily="18" charset="0"/>
              </a:rPr>
              <a:t>transverse position distributions are </a:t>
            </a:r>
            <a:r>
              <a:rPr lang="en-US" sz="3200" dirty="0" smtClean="0">
                <a:solidFill>
                  <a:schemeClr val="accent5">
                    <a:lumMod val="50000"/>
                  </a:schemeClr>
                </a:solidFill>
                <a:cs typeface="Times New Roman" panose="02020603050405020304" pitchFamily="18" charset="0"/>
              </a:rPr>
              <a:t>nearly</a:t>
            </a:r>
            <a:r>
              <a:rPr lang="en-US" sz="3200" dirty="0" smtClean="0">
                <a:solidFill>
                  <a:schemeClr val="accent5">
                    <a:lumMod val="50000"/>
                  </a:schemeClr>
                </a:solidFill>
                <a:cs typeface="Times New Roman" panose="02020603050405020304" pitchFamily="18" charset="0"/>
              </a:rPr>
              <a:t> </a:t>
            </a:r>
            <a:r>
              <a:rPr lang="en-US" sz="3200" dirty="0" smtClean="0">
                <a:solidFill>
                  <a:schemeClr val="accent5">
                    <a:lumMod val="50000"/>
                  </a:schemeClr>
                </a:solidFill>
                <a:cs typeface="Times New Roman" panose="02020603050405020304" pitchFamily="18" charset="0"/>
              </a:rPr>
              <a:t>Gaussian with </a:t>
            </a:r>
            <a:r>
              <a:rPr lang="el-GR" sz="3200" dirty="0" smtClean="0">
                <a:solidFill>
                  <a:schemeClr val="accent5">
                    <a:lumMod val="50000"/>
                  </a:schemeClr>
                </a:solidFill>
                <a:cs typeface="Times New Roman" panose="02020603050405020304" pitchFamily="18" charset="0"/>
              </a:rPr>
              <a:t>μ</a:t>
            </a:r>
            <a:r>
              <a:rPr lang="en-US" sz="3200" dirty="0" smtClean="0">
                <a:solidFill>
                  <a:schemeClr val="accent5">
                    <a:lumMod val="50000"/>
                  </a:schemeClr>
                </a:solidFill>
                <a:cs typeface="Times New Roman" panose="02020603050405020304" pitchFamily="18" charset="0"/>
              </a:rPr>
              <a:t> = </a:t>
            </a:r>
            <a:r>
              <a:rPr lang="en-US" sz="3200" dirty="0" smtClean="0">
                <a:solidFill>
                  <a:schemeClr val="accent5">
                    <a:lumMod val="50000"/>
                  </a:schemeClr>
                </a:solidFill>
                <a:cs typeface="Times New Roman" panose="02020603050405020304" pitchFamily="18" charset="0"/>
              </a:rPr>
              <a:t>0. The </a:t>
            </a:r>
            <a:r>
              <a:rPr lang="en-US" sz="3200" dirty="0" smtClean="0">
                <a:solidFill>
                  <a:schemeClr val="accent5">
                    <a:lumMod val="50000"/>
                  </a:schemeClr>
                </a:solidFill>
                <a:cs typeface="Times New Roman" panose="02020603050405020304" pitchFamily="18" charset="0"/>
              </a:rPr>
              <a:t>Gaussian </a:t>
            </a:r>
            <a:r>
              <a:rPr lang="el-GR" sz="3200" dirty="0" smtClean="0">
                <a:solidFill>
                  <a:schemeClr val="accent5">
                    <a:lumMod val="50000"/>
                  </a:schemeClr>
                </a:solidFill>
                <a:cs typeface="Times New Roman" panose="02020603050405020304" pitchFamily="18" charset="0"/>
              </a:rPr>
              <a:t>σ</a:t>
            </a:r>
            <a:r>
              <a:rPr lang="en-US" sz="3200" dirty="0" smtClean="0">
                <a:solidFill>
                  <a:schemeClr val="accent5">
                    <a:lumMod val="50000"/>
                  </a:schemeClr>
                </a:solidFill>
                <a:cs typeface="Times New Roman" panose="02020603050405020304" pitchFamily="18" charset="0"/>
              </a:rPr>
              <a:t>, however, depends on two parameters: initial energy and absorber length</a:t>
            </a:r>
            <a:r>
              <a:rPr lang="en-US" sz="3200" dirty="0" smtClean="0">
                <a:solidFill>
                  <a:schemeClr val="accent5">
                    <a:lumMod val="50000"/>
                  </a:schemeClr>
                </a:solidFill>
                <a:cs typeface="Times New Roman" panose="02020603050405020304" pitchFamily="18" charset="0"/>
              </a:rPr>
              <a:t>.</a:t>
            </a:r>
          </a:p>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The energy loss variation can be characterized by a Landau </a:t>
            </a:r>
            <a:r>
              <a:rPr lang="en-US" sz="3200" dirty="0">
                <a:solidFill>
                  <a:schemeClr val="accent5">
                    <a:lumMod val="50000"/>
                  </a:schemeClr>
                </a:solidFill>
                <a:cs typeface="Times New Roman" panose="02020603050405020304" pitchFamily="18" charset="0"/>
              </a:rPr>
              <a:t>distribution for </a:t>
            </a:r>
            <a:r>
              <a:rPr lang="en-US" sz="3200" dirty="0" smtClean="0">
                <a:solidFill>
                  <a:schemeClr val="accent5">
                    <a:lumMod val="50000"/>
                  </a:schemeClr>
                </a:solidFill>
                <a:cs typeface="Times New Roman" panose="02020603050405020304" pitchFamily="18" charset="0"/>
              </a:rPr>
              <a:t>thin </a:t>
            </a:r>
            <a:r>
              <a:rPr lang="en-US" sz="3200" dirty="0">
                <a:solidFill>
                  <a:schemeClr val="accent5">
                    <a:lumMod val="50000"/>
                  </a:schemeClr>
                </a:solidFill>
                <a:cs typeface="Times New Roman" panose="02020603050405020304" pitchFamily="18" charset="0"/>
              </a:rPr>
              <a:t>absorbers </a:t>
            </a:r>
            <a:r>
              <a:rPr lang="en-US" sz="3200" dirty="0" smtClean="0">
                <a:solidFill>
                  <a:schemeClr val="accent5">
                    <a:lumMod val="50000"/>
                  </a:schemeClr>
                </a:solidFill>
                <a:cs typeface="Times New Roman" panose="02020603050405020304" pitchFamily="18" charset="0"/>
              </a:rPr>
              <a:t>or </a:t>
            </a:r>
            <a:r>
              <a:rPr lang="en-US" sz="3200" dirty="0">
                <a:solidFill>
                  <a:schemeClr val="accent5">
                    <a:lumMod val="50000"/>
                  </a:schemeClr>
                </a:solidFill>
                <a:cs typeface="Times New Roman" panose="02020603050405020304" pitchFamily="18" charset="0"/>
              </a:rPr>
              <a:t>a convolution of Landau and Gaussian for thicker absorbers.</a:t>
            </a:r>
            <a:endParaRPr lang="en-US" sz="3200" dirty="0" smtClean="0">
              <a:solidFill>
                <a:schemeClr val="accent5">
                  <a:lumMod val="50000"/>
                </a:schemeClr>
              </a:solidFill>
              <a:cs typeface="Times New Roman" panose="02020603050405020304" pitchFamily="18" charset="0"/>
            </a:endParaRPr>
          </a:p>
        </p:txBody>
      </p:sp>
      <p:sp>
        <p:nvSpPr>
          <p:cNvPr id="32" name="Text Placeholder 463"/>
          <p:cNvSpPr>
            <a:spLocks noGrp="1"/>
          </p:cNvSpPr>
          <p:nvPr>
            <p:ph type="body" sz="quarter" idx="151"/>
          </p:nvPr>
        </p:nvSpPr>
        <p:spPr>
          <a:xfrm>
            <a:off x="922342" y="22395526"/>
            <a:ext cx="10050460" cy="4539682"/>
          </a:xfrm>
        </p:spPr>
        <p:txBody>
          <a:bodyPr lIns="274320" tIns="274320" rIns="274320" bIns="274320">
            <a:noAutofit/>
          </a:bodyPr>
          <a:lstStyle/>
          <a:p>
            <a:pPr marL="457200" indent="-34290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Research </a:t>
            </a:r>
            <a:r>
              <a:rPr lang="en-US" sz="3200" dirty="0" smtClean="0">
                <a:solidFill>
                  <a:schemeClr val="accent5">
                    <a:lumMod val="50000"/>
                  </a:schemeClr>
                </a:solidFill>
                <a:cs typeface="Times New Roman" panose="02020603050405020304" pitchFamily="18" charset="0"/>
              </a:rPr>
              <a:t>primarily focuses on muons through matter, and specifically as it pertains to </a:t>
            </a:r>
            <a:r>
              <a:rPr lang="en-US" sz="3200" dirty="0" err="1" smtClean="0">
                <a:solidFill>
                  <a:schemeClr val="accent5">
                    <a:lumMod val="50000"/>
                  </a:schemeClr>
                </a:solidFill>
                <a:cs typeface="Times New Roman" panose="02020603050405020304" pitchFamily="18" charset="0"/>
              </a:rPr>
              <a:t>muon</a:t>
            </a:r>
            <a:r>
              <a:rPr lang="en-US" sz="3200" dirty="0" smtClean="0">
                <a:solidFill>
                  <a:schemeClr val="accent5">
                    <a:lumMod val="50000"/>
                  </a:schemeClr>
                </a:solidFill>
                <a:cs typeface="Times New Roman" panose="02020603050405020304" pitchFamily="18" charset="0"/>
              </a:rPr>
              <a:t> colliders and neutrino factories.</a:t>
            </a:r>
            <a:endParaRPr lang="en-US" sz="3200" dirty="0" smtClean="0">
              <a:solidFill>
                <a:schemeClr val="accent5">
                  <a:lumMod val="50000"/>
                </a:schemeClr>
              </a:solidFill>
              <a:cs typeface="Times New Roman" panose="02020603050405020304" pitchFamily="18" charset="0"/>
            </a:endParaRPr>
          </a:p>
          <a:p>
            <a:pPr marL="457200" indent="-34290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A </a:t>
            </a:r>
            <a:r>
              <a:rPr lang="en-US" sz="3200" dirty="0" smtClean="0">
                <a:solidFill>
                  <a:schemeClr val="accent5">
                    <a:lumMod val="50000"/>
                  </a:schemeClr>
                </a:solidFill>
                <a:cs typeface="Times New Roman" panose="02020603050405020304" pitchFamily="18" charset="0"/>
              </a:rPr>
              <a:t>6 </a:t>
            </a:r>
            <a:r>
              <a:rPr lang="en-US" sz="3200" dirty="0" err="1" smtClean="0">
                <a:solidFill>
                  <a:schemeClr val="accent5">
                    <a:lumMod val="50000"/>
                  </a:schemeClr>
                </a:solidFill>
                <a:cs typeface="Times New Roman" panose="02020603050405020304" pitchFamily="18" charset="0"/>
              </a:rPr>
              <a:t>TeV</a:t>
            </a:r>
            <a:r>
              <a:rPr lang="en-US" sz="3200" dirty="0" smtClean="0">
                <a:solidFill>
                  <a:schemeClr val="accent5">
                    <a:lumMod val="50000"/>
                  </a:schemeClr>
                </a:solidFill>
                <a:cs typeface="Times New Roman" panose="02020603050405020304" pitchFamily="18" charset="0"/>
              </a:rPr>
              <a:t> </a:t>
            </a:r>
            <a:r>
              <a:rPr lang="en-US" sz="3200" dirty="0" smtClean="0">
                <a:solidFill>
                  <a:schemeClr val="accent5">
                    <a:lumMod val="50000"/>
                  </a:schemeClr>
                </a:solidFill>
                <a:cs typeface="Times New Roman" panose="02020603050405020304" pitchFamily="18" charset="0"/>
              </a:rPr>
              <a:t>muon collider </a:t>
            </a:r>
            <a:r>
              <a:rPr lang="en-US" sz="3200" dirty="0" smtClean="0">
                <a:solidFill>
                  <a:schemeClr val="accent5">
                    <a:lumMod val="50000"/>
                  </a:schemeClr>
                </a:solidFill>
                <a:cs typeface="Times New Roman" panose="02020603050405020304" pitchFamily="18" charset="0"/>
              </a:rPr>
              <a:t>would fit </a:t>
            </a:r>
            <a:r>
              <a:rPr lang="en-US" sz="3200" dirty="0" smtClean="0">
                <a:solidFill>
                  <a:schemeClr val="accent5">
                    <a:lumMod val="50000"/>
                  </a:schemeClr>
                </a:solidFill>
                <a:cs typeface="Times New Roman" panose="02020603050405020304" pitchFamily="18" charset="0"/>
              </a:rPr>
              <a:t>on the existing </a:t>
            </a:r>
            <a:r>
              <a:rPr lang="en-US" sz="3200" dirty="0" err="1" smtClean="0">
                <a:solidFill>
                  <a:schemeClr val="accent5">
                    <a:lumMod val="50000"/>
                  </a:schemeClr>
                </a:solidFill>
                <a:cs typeface="Times New Roman" panose="02020603050405020304" pitchFamily="18" charset="0"/>
              </a:rPr>
              <a:t>Fermilab</a:t>
            </a:r>
            <a:r>
              <a:rPr lang="en-US" sz="3200" dirty="0" smtClean="0">
                <a:solidFill>
                  <a:schemeClr val="accent5">
                    <a:lumMod val="50000"/>
                  </a:schemeClr>
                </a:solidFill>
                <a:cs typeface="Times New Roman" panose="02020603050405020304" pitchFamily="18" charset="0"/>
              </a:rPr>
              <a:t> </a:t>
            </a:r>
            <a:r>
              <a:rPr lang="en-US" sz="3200" dirty="0" smtClean="0">
                <a:solidFill>
                  <a:schemeClr val="accent5">
                    <a:lumMod val="50000"/>
                  </a:schemeClr>
                </a:solidFill>
                <a:cs typeface="Times New Roman" panose="02020603050405020304" pitchFamily="18" charset="0"/>
              </a:rPr>
              <a:t>site (deep underground)</a:t>
            </a:r>
            <a:r>
              <a:rPr lang="en-US" sz="3200" dirty="0" smtClean="0">
                <a:solidFill>
                  <a:schemeClr val="accent5">
                    <a:lumMod val="50000"/>
                  </a:schemeClr>
                </a:solidFill>
                <a:cs typeface="Times New Roman" panose="02020603050405020304" pitchFamily="18" charset="0"/>
              </a:rPr>
              <a:t>, </a:t>
            </a:r>
            <a:r>
              <a:rPr lang="en-US" sz="3200" dirty="0" smtClean="0">
                <a:solidFill>
                  <a:schemeClr val="accent5">
                    <a:lumMod val="50000"/>
                  </a:schemeClr>
                </a:solidFill>
                <a:cs typeface="Times New Roman" panose="02020603050405020304" pitchFamily="18" charset="0"/>
              </a:rPr>
              <a:t>as seen below.</a:t>
            </a:r>
          </a:p>
          <a:p>
            <a:pPr marL="457200" indent="-34290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A muon collider as a Higgs factory (</a:t>
            </a:r>
            <a:r>
              <a:rPr lang="en-US" sz="3200" dirty="0" err="1" smtClean="0">
                <a:solidFill>
                  <a:schemeClr val="accent5">
                    <a:lumMod val="50000"/>
                  </a:schemeClr>
                </a:solidFill>
                <a:cs typeface="Times New Roman" panose="02020603050405020304" pitchFamily="18" charset="0"/>
              </a:rPr>
              <a:t>CoM</a:t>
            </a:r>
            <a:r>
              <a:rPr lang="en-US" sz="3200" dirty="0" smtClean="0">
                <a:solidFill>
                  <a:schemeClr val="accent5">
                    <a:lumMod val="50000"/>
                  </a:schemeClr>
                </a:solidFill>
                <a:cs typeface="Times New Roman" panose="02020603050405020304" pitchFamily="18" charset="0"/>
              </a:rPr>
              <a:t> </a:t>
            </a:r>
            <a:r>
              <a:rPr lang="en-US" sz="3200" dirty="0" smtClean="0">
                <a:solidFill>
                  <a:schemeClr val="accent5">
                    <a:lumMod val="50000"/>
                  </a:schemeClr>
                </a:solidFill>
                <a:cs typeface="Times New Roman" panose="02020603050405020304" pitchFamily="18" charset="0"/>
              </a:rPr>
              <a:t>126 </a:t>
            </a:r>
            <a:r>
              <a:rPr lang="en-US" sz="3200" dirty="0" err="1" smtClean="0">
                <a:solidFill>
                  <a:schemeClr val="accent5">
                    <a:lumMod val="50000"/>
                  </a:schemeClr>
                </a:solidFill>
                <a:cs typeface="Times New Roman" panose="02020603050405020304" pitchFamily="18" charset="0"/>
              </a:rPr>
              <a:t>GeV</a:t>
            </a:r>
            <a:r>
              <a:rPr lang="en-US" sz="3200" dirty="0" smtClean="0">
                <a:solidFill>
                  <a:schemeClr val="accent5">
                    <a:lumMod val="50000"/>
                  </a:schemeClr>
                </a:solidFill>
                <a:cs typeface="Times New Roman" panose="02020603050405020304" pitchFamily="18" charset="0"/>
              </a:rPr>
              <a:t>) is also an exciting possibility, as the Higgs coupling to leptons has never been conclusively observed.</a:t>
            </a:r>
          </a:p>
          <a:p>
            <a:pPr marL="457200" indent="-34290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A </a:t>
            </a:r>
            <a:r>
              <a:rPr lang="en-US" sz="3200" dirty="0" err="1" smtClean="0">
                <a:solidFill>
                  <a:schemeClr val="accent5">
                    <a:lumMod val="50000"/>
                  </a:schemeClr>
                </a:solidFill>
                <a:cs typeface="Times New Roman" panose="02020603050405020304" pitchFamily="18" charset="0"/>
              </a:rPr>
              <a:t>muon</a:t>
            </a:r>
            <a:r>
              <a:rPr lang="en-US" sz="3200" dirty="0" smtClean="0">
                <a:solidFill>
                  <a:schemeClr val="accent5">
                    <a:lumMod val="50000"/>
                  </a:schemeClr>
                </a:solidFill>
                <a:cs typeface="Times New Roman" panose="02020603050405020304" pitchFamily="18" charset="0"/>
              </a:rPr>
              <a:t> </a:t>
            </a:r>
            <a:r>
              <a:rPr lang="en-US" sz="3200" dirty="0" smtClean="0">
                <a:solidFill>
                  <a:schemeClr val="accent5">
                    <a:lumMod val="50000"/>
                  </a:schemeClr>
                </a:solidFill>
                <a:cs typeface="Times New Roman" panose="02020603050405020304" pitchFamily="18" charset="0"/>
              </a:rPr>
              <a:t>accelerator could serve as a luminous neutrino beam source</a:t>
            </a:r>
            <a:r>
              <a:rPr lang="en-US" sz="3200" dirty="0" smtClean="0">
                <a:solidFill>
                  <a:schemeClr val="accent5">
                    <a:lumMod val="50000"/>
                  </a:schemeClr>
                </a:solidFill>
                <a:cs typeface="Times New Roman" panose="02020603050405020304" pitchFamily="18" charset="0"/>
              </a:rPr>
              <a:t>.</a:t>
            </a:r>
          </a:p>
        </p:txBody>
      </p:sp>
      <p:sp>
        <p:nvSpPr>
          <p:cNvPr id="466" name="Text Placeholder 465"/>
          <p:cNvSpPr>
            <a:spLocks noGrp="1"/>
          </p:cNvSpPr>
          <p:nvPr>
            <p:ph type="body" sz="quarter" idx="153"/>
          </p:nvPr>
        </p:nvSpPr>
        <p:spPr>
          <a:xfrm>
            <a:off x="5932593" y="2676143"/>
            <a:ext cx="31998968" cy="2783551"/>
          </a:xfrm>
        </p:spPr>
        <p:txBody>
          <a:bodyPr>
            <a:normAutofit/>
          </a:bodyPr>
          <a:lstStyle/>
          <a:p>
            <a:r>
              <a:rPr lang="en-US" sz="5400" dirty="0" smtClean="0">
                <a:cs typeface="Times New Roman" panose="02020603050405020304" pitchFamily="18" charset="0"/>
              </a:rPr>
              <a:t>J. Kunz*, P. </a:t>
            </a:r>
            <a:r>
              <a:rPr lang="en-US" sz="5400" dirty="0" err="1" smtClean="0">
                <a:cs typeface="Times New Roman" panose="02020603050405020304" pitchFamily="18" charset="0"/>
              </a:rPr>
              <a:t>Snopok</a:t>
            </a:r>
            <a:r>
              <a:rPr lang="en-US" sz="5400" dirty="0" smtClean="0">
                <a:cs typeface="Times New Roman" panose="02020603050405020304" pitchFamily="18" charset="0"/>
              </a:rPr>
              <a:t>, Illinois Institute of Technology, Chicago, IL 60616, USA</a:t>
            </a:r>
          </a:p>
          <a:p>
            <a:r>
              <a:rPr lang="en-US" sz="5400" dirty="0" smtClean="0">
                <a:cs typeface="Times New Roman" panose="02020603050405020304" pitchFamily="18" charset="0"/>
              </a:rPr>
              <a:t>M. </a:t>
            </a:r>
            <a:r>
              <a:rPr lang="en-US" sz="5400" dirty="0" err="1" smtClean="0">
                <a:cs typeface="Times New Roman" panose="02020603050405020304" pitchFamily="18" charset="0"/>
              </a:rPr>
              <a:t>Berz</a:t>
            </a:r>
            <a:r>
              <a:rPr lang="en-US" sz="5400" dirty="0" smtClean="0">
                <a:cs typeface="Times New Roman" panose="02020603050405020304" pitchFamily="18" charset="0"/>
              </a:rPr>
              <a:t>, K. Makino, Michigan State University, East Lansing, MI 48824, USA</a:t>
            </a:r>
            <a:endParaRPr lang="en-US" sz="5400" dirty="0">
              <a:cs typeface="Times New Roman" panose="02020603050405020304" pitchFamily="18" charset="0"/>
            </a:endParaRPr>
          </a:p>
        </p:txBody>
      </p:sp>
      <p:sp>
        <p:nvSpPr>
          <p:cNvPr id="467" name="Text Placeholder 466"/>
          <p:cNvSpPr>
            <a:spLocks noGrp="1"/>
          </p:cNvSpPr>
          <p:nvPr>
            <p:ph type="body" sz="quarter" idx="4294967295"/>
          </p:nvPr>
        </p:nvSpPr>
        <p:spPr>
          <a:xfrm>
            <a:off x="6153349" y="127524"/>
            <a:ext cx="31999238" cy="2862262"/>
          </a:xfrm>
          <a:prstGeom prst="rect">
            <a:avLst/>
          </a:prstGeom>
        </p:spPr>
        <p:txBody>
          <a:bodyPr>
            <a:normAutofit fontScale="62500" lnSpcReduction="20000"/>
          </a:bodyPr>
          <a:lstStyle/>
          <a:p>
            <a:pPr marL="0" indent="0" algn="ctr">
              <a:buNone/>
            </a:pPr>
            <a:r>
              <a:rPr lang="en-US" dirty="0" smtClean="0">
                <a:solidFill>
                  <a:schemeClr val="bg1"/>
                </a:solidFill>
                <a:latin typeface="+mj-lt"/>
                <a:cs typeface="Times New Roman" panose="02020603050405020304" pitchFamily="18" charset="0"/>
              </a:rPr>
              <a:t>The Development of </a:t>
            </a:r>
            <a:r>
              <a:rPr lang="en-US" dirty="0" smtClean="0">
                <a:solidFill>
                  <a:schemeClr val="bg1"/>
                </a:solidFill>
                <a:latin typeface="+mj-lt"/>
                <a:cs typeface="Times New Roman" panose="02020603050405020304" pitchFamily="18" charset="0"/>
              </a:rPr>
              <a:t>Stochastic Processes</a:t>
            </a:r>
          </a:p>
          <a:p>
            <a:pPr marL="0" indent="0" algn="ctr">
              <a:buNone/>
            </a:pPr>
            <a:r>
              <a:rPr lang="en-US" dirty="0" smtClean="0">
                <a:solidFill>
                  <a:schemeClr val="bg1"/>
                </a:solidFill>
                <a:latin typeface="+mj-lt"/>
                <a:cs typeface="Times New Roman" panose="02020603050405020304" pitchFamily="18" charset="0"/>
              </a:rPr>
              <a:t>in </a:t>
            </a:r>
            <a:r>
              <a:rPr lang="en-US" dirty="0" smtClean="0">
                <a:solidFill>
                  <a:schemeClr val="bg1"/>
                </a:solidFill>
                <a:latin typeface="+mj-lt"/>
                <a:cs typeface="Times New Roman" panose="02020603050405020304" pitchFamily="18" charset="0"/>
              </a:rPr>
              <a:t>COSY Infinity</a:t>
            </a:r>
            <a:r>
              <a:rPr lang="en-US" baseline="30000" dirty="0" smtClean="0">
                <a:solidFill>
                  <a:schemeClr val="bg1"/>
                </a:solidFill>
                <a:latin typeface="+mj-lt"/>
                <a:cs typeface="Times New Roman" panose="02020603050405020304" pitchFamily="18" charset="0"/>
              </a:rPr>
              <a:t>#</a:t>
            </a:r>
            <a:endParaRPr lang="en-US" baseline="30000" dirty="0">
              <a:solidFill>
                <a:schemeClr val="bg1"/>
              </a:solidFill>
              <a:latin typeface="+mj-lt"/>
              <a:cs typeface="Times New Roman" panose="02020603050405020304" pitchFamily="18" charset="0"/>
            </a:endParaRPr>
          </a:p>
        </p:txBody>
      </p:sp>
      <p:sp>
        <p:nvSpPr>
          <p:cNvPr id="2" name="TextBox 1"/>
          <p:cNvSpPr txBox="1"/>
          <p:nvPr/>
        </p:nvSpPr>
        <p:spPr>
          <a:xfrm>
            <a:off x="15261644" y="32237865"/>
            <a:ext cx="13340865" cy="584775"/>
          </a:xfrm>
          <a:prstGeom prst="rect">
            <a:avLst/>
          </a:prstGeom>
          <a:noFill/>
        </p:spPr>
        <p:txBody>
          <a:bodyPr wrap="square" rtlCol="0">
            <a:spAutoFit/>
          </a:bodyPr>
          <a:lstStyle/>
          <a:p>
            <a:r>
              <a:rPr lang="en-US" sz="3200" baseline="30000" dirty="0" smtClean="0">
                <a:solidFill>
                  <a:schemeClr val="bg1"/>
                </a:solidFill>
              </a:rPr>
              <a:t>#</a:t>
            </a:r>
            <a:r>
              <a:rPr lang="en-US" sz="3200" dirty="0" smtClean="0">
                <a:solidFill>
                  <a:schemeClr val="bg1"/>
                </a:solidFill>
              </a:rPr>
              <a:t>Work supported by the Department of </a:t>
            </a:r>
            <a:r>
              <a:rPr lang="en-US" sz="3200" dirty="0" smtClean="0">
                <a:solidFill>
                  <a:schemeClr val="bg1"/>
                </a:solidFill>
              </a:rPr>
              <a:t>Energy              *kunz.josiah@gmail.com</a:t>
            </a:r>
            <a:endParaRPr lang="en-US" sz="3200" dirty="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53473" y="9827369"/>
            <a:ext cx="7940842" cy="4611536"/>
          </a:xfrm>
          <a:prstGeom prst="rect">
            <a:avLst/>
          </a:prstGeom>
        </p:spPr>
      </p:pic>
      <p:pic>
        <p:nvPicPr>
          <p:cNvPr id="4101" name="Picture 5" descr="IIT_Logo_stack_186_bl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065" y="1288973"/>
            <a:ext cx="7545388" cy="167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6ECFF"/>
                  </a:outerShdw>
                </a:effectLst>
              </a14:hiddenEffects>
            </a:ext>
          </a:extLst>
        </p:spPr>
      </p:pic>
      <p:pic>
        <p:nvPicPr>
          <p:cNvPr id="4103" name="Picture 7" descr="http://www.sports-logos-screensavers.com/user/Michigan_State_Spartans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388395" y="1105111"/>
            <a:ext cx="3577682" cy="2683917"/>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http://map.fnal.gov/muon-collider/images/Site_Map_no_label.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9485" y="27889193"/>
            <a:ext cx="4615031" cy="3566161"/>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20"/>
          </p:nvPr>
        </p:nvSpPr>
        <p:spPr>
          <a:xfrm>
            <a:off x="922339" y="21567246"/>
            <a:ext cx="10050462" cy="754045"/>
          </a:xfrm>
        </p:spPr>
        <p:txBody>
          <a:bodyPr/>
          <a:lstStyle/>
          <a:p>
            <a:r>
              <a:rPr lang="en-US" dirty="0" smtClean="0"/>
              <a:t>Motivation</a:t>
            </a:r>
            <a:endParaRPr lang="en-US" dirty="0"/>
          </a:p>
        </p:txBody>
      </p:sp>
      <p:sp>
        <p:nvSpPr>
          <p:cNvPr id="41" name="Text Placeholder 453"/>
          <p:cNvSpPr>
            <a:spLocks noGrp="1"/>
          </p:cNvSpPr>
          <p:nvPr>
            <p:ph type="body" sz="quarter" idx="22"/>
          </p:nvPr>
        </p:nvSpPr>
        <p:spPr>
          <a:xfrm>
            <a:off x="11576281" y="5570521"/>
            <a:ext cx="10048875" cy="754045"/>
          </a:xfrm>
        </p:spPr>
        <p:txBody>
          <a:bodyPr/>
          <a:lstStyle/>
          <a:p>
            <a:r>
              <a:rPr lang="en-US" dirty="0" smtClean="0"/>
              <a:t>Stochastic Effects</a:t>
            </a:r>
            <a:endParaRPr lang="en-US" dirty="0"/>
          </a:p>
        </p:txBody>
      </p:sp>
      <mc:AlternateContent xmlns:mc="http://schemas.openxmlformats.org/markup-compatibility/2006">
        <mc:Choice xmlns:a14="http://schemas.microsoft.com/office/drawing/2010/main" Requires="a14">
          <p:sp>
            <p:nvSpPr>
              <p:cNvPr id="42" name="Text Placeholder 463"/>
              <p:cNvSpPr>
                <a:spLocks noGrp="1"/>
              </p:cNvSpPr>
              <p:nvPr>
                <p:ph type="body" sz="quarter" idx="150"/>
              </p:nvPr>
            </p:nvSpPr>
            <p:spPr>
              <a:xfrm>
                <a:off x="22285219" y="6587260"/>
                <a:ext cx="10023581" cy="24776576"/>
              </a:xfrm>
            </p:spPr>
            <p:txBody>
              <a:bodyPr lIns="274320" tIns="274320" rIns="274320" bIns="274320">
                <a:noAutofit/>
              </a:bodyPr>
              <a:lstStyle/>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D</a:t>
                </a:r>
                <a:r>
                  <a:rPr lang="en-US" sz="3200" dirty="0" smtClean="0">
                    <a:solidFill>
                      <a:schemeClr val="accent5">
                        <a:lumMod val="50000"/>
                      </a:schemeClr>
                    </a:solidFill>
                    <a:cs typeface="Times New Roman" panose="02020603050405020304" pitchFamily="18" charset="0"/>
                  </a:rPr>
                  <a:t>eviations </a:t>
                </a:r>
                <a:r>
                  <a:rPr lang="en-US" sz="3200" dirty="0" smtClean="0">
                    <a:solidFill>
                      <a:schemeClr val="accent5">
                        <a:lumMod val="50000"/>
                      </a:schemeClr>
                    </a:solidFill>
                    <a:cs typeface="Times New Roman" panose="02020603050405020304" pitchFamily="18" charset="0"/>
                  </a:rPr>
                  <a:t>of transverse position and momentum about a straight </a:t>
                </a:r>
                <a:r>
                  <a:rPr lang="en-US" sz="3200" dirty="0">
                    <a:solidFill>
                      <a:schemeClr val="accent5">
                        <a:lumMod val="50000"/>
                      </a:schemeClr>
                    </a:solidFill>
                    <a:cs typeface="Times New Roman" panose="02020603050405020304" pitchFamily="18" charset="0"/>
                  </a:rPr>
                  <a:t>path due to </a:t>
                </a:r>
                <a:r>
                  <a:rPr lang="en-US" sz="3200" dirty="0" smtClean="0">
                    <a:solidFill>
                      <a:schemeClr val="accent5">
                        <a:lumMod val="50000"/>
                      </a:schemeClr>
                    </a:solidFill>
                    <a:cs typeface="Times New Roman" panose="02020603050405020304" pitchFamily="18" charset="0"/>
                  </a:rPr>
                  <a:t>multiple </a:t>
                </a:r>
                <a:r>
                  <a:rPr lang="en-US" sz="3200" dirty="0">
                    <a:solidFill>
                      <a:schemeClr val="accent5">
                        <a:lumMod val="50000"/>
                      </a:schemeClr>
                    </a:solidFill>
                    <a:cs typeface="Times New Roman" panose="02020603050405020304" pitchFamily="18" charset="0"/>
                  </a:rPr>
                  <a:t>scattering </a:t>
                </a:r>
                <a:r>
                  <a:rPr lang="en-US" sz="3200" dirty="0" smtClean="0">
                    <a:solidFill>
                      <a:schemeClr val="accent5">
                        <a:lumMod val="50000"/>
                      </a:schemeClr>
                    </a:solidFill>
                    <a:cs typeface="Times New Roman" panose="02020603050405020304" pitchFamily="18" charset="0"/>
                  </a:rPr>
                  <a:t>are stochastic effects which must be accounted for.</a:t>
                </a:r>
              </a:p>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In accordance with Lewis theory, the stochastic corrections to the transverse position coordinates can be sampled according to the piecewise function</a:t>
                </a:r>
                <a:r>
                  <a:rPr lang="en-US" sz="3200" dirty="0" smtClean="0">
                    <a:solidFill>
                      <a:schemeClr val="accent5">
                        <a:lumMod val="50000"/>
                      </a:schemeClr>
                    </a:solidFill>
                    <a:cs typeface="Times New Roman" panose="02020603050405020304" pitchFamily="18" charset="0"/>
                  </a:rPr>
                  <a:t>:</a:t>
                </a:r>
                <a:endParaRPr lang="en-US" sz="3200" dirty="0" smtClean="0">
                  <a:solidFill>
                    <a:schemeClr val="accent5">
                      <a:lumMod val="50000"/>
                    </a:schemeClr>
                  </a:solidFill>
                  <a:cs typeface="Times New Roman" panose="02020603050405020304" pitchFamily="18" charset="0"/>
                </a:endParaRPr>
              </a:p>
              <a:p>
                <a:pPr marL="457200" indent="-336550" algn="l"/>
                <a14:m>
                  <m:oMathPara xmlns:m="http://schemas.openxmlformats.org/officeDocument/2006/math">
                    <m:oMathParaPr>
                      <m:jc m:val="centerGroup"/>
                    </m:oMathParaPr>
                    <m:oMath xmlns:m="http://schemas.openxmlformats.org/officeDocument/2006/math">
                      <m:r>
                        <a:rPr lang="en-US" sz="3200" b="0" i="1" smtClean="0">
                          <a:solidFill>
                            <a:schemeClr val="accent5">
                              <a:lumMod val="50000"/>
                            </a:schemeClr>
                          </a:solidFill>
                          <a:cs typeface="Times New Roman" panose="02020603050405020304" pitchFamily="18" charset="0"/>
                        </a:rPr>
                        <m:t>𝑔</m:t>
                      </m:r>
                      <m:d>
                        <m:dPr>
                          <m:ctrlPr>
                            <a:rPr lang="en-US" sz="3200" b="0" i="1" smtClean="0">
                              <a:solidFill>
                                <a:schemeClr val="accent5">
                                  <a:lumMod val="50000"/>
                                </a:schemeClr>
                              </a:solidFill>
                              <a:cs typeface="Times New Roman" panose="02020603050405020304" pitchFamily="18" charset="0"/>
                            </a:rPr>
                          </m:ctrlPr>
                        </m:dPr>
                        <m:e>
                          <m:r>
                            <a:rPr lang="en-US" sz="3200" b="0" i="1" smtClean="0">
                              <a:solidFill>
                                <a:schemeClr val="accent5">
                                  <a:lumMod val="50000"/>
                                </a:schemeClr>
                              </a:solidFill>
                              <a:cs typeface="Times New Roman" panose="02020603050405020304" pitchFamily="18" charset="0"/>
                            </a:rPr>
                            <m:t>𝑥</m:t>
                          </m:r>
                        </m:e>
                      </m:d>
                      <m:r>
                        <a:rPr lang="en-US" sz="3200" b="0" i="1" smtClean="0">
                          <a:solidFill>
                            <a:schemeClr val="accent5">
                              <a:lumMod val="50000"/>
                            </a:schemeClr>
                          </a:solidFill>
                          <a:cs typeface="Times New Roman" panose="02020603050405020304" pitchFamily="18" charset="0"/>
                        </a:rPr>
                        <m:t>=</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𝑔</m:t>
                          </m:r>
                        </m:e>
                        <m:sub>
                          <m:r>
                            <a:rPr lang="en-US" sz="3200" b="0" i="1" smtClean="0">
                              <a:solidFill>
                                <a:schemeClr val="accent5">
                                  <a:lumMod val="50000"/>
                                </a:schemeClr>
                              </a:solidFill>
                              <a:cs typeface="Times New Roman" panose="02020603050405020304" pitchFamily="18" charset="0"/>
                            </a:rPr>
                            <m:t>1</m:t>
                          </m:r>
                        </m:sub>
                      </m:sSub>
                      <m:d>
                        <m:dPr>
                          <m:ctrlPr>
                            <a:rPr lang="en-US" sz="3200" b="0" i="1" smtClean="0">
                              <a:solidFill>
                                <a:schemeClr val="accent5">
                                  <a:lumMod val="50000"/>
                                </a:schemeClr>
                              </a:solidFill>
                              <a:cs typeface="Times New Roman" panose="02020603050405020304" pitchFamily="18" charset="0"/>
                            </a:rPr>
                          </m:ctrlPr>
                        </m:dPr>
                        <m:e>
                          <m:r>
                            <a:rPr lang="en-US" sz="3200" b="0" i="1" smtClean="0">
                              <a:solidFill>
                                <a:schemeClr val="accent5">
                                  <a:lumMod val="50000"/>
                                </a:schemeClr>
                              </a:solidFill>
                              <a:cs typeface="Times New Roman" panose="02020603050405020304" pitchFamily="18" charset="0"/>
                            </a:rPr>
                            <m:t>𝑥</m:t>
                          </m:r>
                        </m:e>
                      </m:d>
                      <m:r>
                        <a:rPr lang="en-US" sz="3200" b="0" i="1" smtClean="0">
                          <a:solidFill>
                            <a:schemeClr val="accent5">
                              <a:lumMod val="50000"/>
                            </a:schemeClr>
                          </a:solidFill>
                          <a:cs typeface="Times New Roman" panose="02020603050405020304" pitchFamily="18" charset="0"/>
                        </a:rPr>
                        <m:t>+</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𝑔</m:t>
                          </m:r>
                        </m:e>
                        <m:sub>
                          <m:r>
                            <a:rPr lang="en-US" sz="3200" b="0" i="1" smtClean="0">
                              <a:solidFill>
                                <a:schemeClr val="accent5">
                                  <a:lumMod val="50000"/>
                                </a:schemeClr>
                              </a:solidFill>
                              <a:cs typeface="Times New Roman" panose="02020603050405020304" pitchFamily="18" charset="0"/>
                            </a:rPr>
                            <m:t>2</m:t>
                          </m:r>
                        </m:sub>
                      </m:sSub>
                      <m:d>
                        <m:dPr>
                          <m:ctrlPr>
                            <a:rPr lang="en-US" sz="3200" b="0" i="1" smtClean="0">
                              <a:solidFill>
                                <a:schemeClr val="accent5">
                                  <a:lumMod val="50000"/>
                                </a:schemeClr>
                              </a:solidFill>
                              <a:cs typeface="Times New Roman" panose="02020603050405020304" pitchFamily="18" charset="0"/>
                            </a:rPr>
                          </m:ctrlPr>
                        </m:dPr>
                        <m:e>
                          <m:r>
                            <a:rPr lang="en-US" sz="3200" b="0" i="1" smtClean="0">
                              <a:solidFill>
                                <a:schemeClr val="accent5">
                                  <a:lumMod val="50000"/>
                                </a:schemeClr>
                              </a:solidFill>
                              <a:cs typeface="Times New Roman" panose="02020603050405020304" pitchFamily="18" charset="0"/>
                            </a:rPr>
                            <m:t>𝑥</m:t>
                          </m:r>
                        </m:e>
                      </m:d>
                      <m:r>
                        <a:rPr lang="en-US" sz="3200" b="0" i="1" smtClean="0">
                          <a:solidFill>
                            <a:schemeClr val="accent5">
                              <a:lumMod val="50000"/>
                            </a:schemeClr>
                          </a:solidFill>
                          <a:cs typeface="Times New Roman" panose="02020603050405020304" pitchFamily="18" charset="0"/>
                        </a:rPr>
                        <m:t>+</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𝑔</m:t>
                          </m:r>
                        </m:e>
                        <m:sub>
                          <m:r>
                            <a:rPr lang="en-US" sz="3200" b="0" i="1" smtClean="0">
                              <a:solidFill>
                                <a:schemeClr val="accent5">
                                  <a:lumMod val="50000"/>
                                </a:schemeClr>
                              </a:solidFill>
                              <a:cs typeface="Times New Roman" panose="02020603050405020304" pitchFamily="18" charset="0"/>
                            </a:rPr>
                            <m:t>3</m:t>
                          </m:r>
                        </m:sub>
                      </m:sSub>
                      <m:r>
                        <a:rPr lang="en-US" sz="3200" b="0" i="1" smtClean="0">
                          <a:solidFill>
                            <a:schemeClr val="accent5">
                              <a:lumMod val="50000"/>
                            </a:schemeClr>
                          </a:solidFill>
                          <a:cs typeface="Times New Roman" panose="02020603050405020304" pitchFamily="18" charset="0"/>
                        </a:rPr>
                        <m:t>(</m:t>
                      </m:r>
                      <m:r>
                        <a:rPr lang="en-US" sz="3200" b="0" i="1" smtClean="0">
                          <a:solidFill>
                            <a:schemeClr val="accent5">
                              <a:lumMod val="50000"/>
                            </a:schemeClr>
                          </a:solidFill>
                          <a:cs typeface="Times New Roman" panose="02020603050405020304" pitchFamily="18" charset="0"/>
                        </a:rPr>
                        <m:t>𝑥</m:t>
                      </m:r>
                      <m:r>
                        <a:rPr lang="en-US" sz="3200" b="0" i="1" smtClean="0">
                          <a:solidFill>
                            <a:schemeClr val="accent5">
                              <a:lumMod val="50000"/>
                            </a:schemeClr>
                          </a:solidFill>
                          <a:cs typeface="Times New Roman" panose="02020603050405020304" pitchFamily="18" charset="0"/>
                        </a:rPr>
                        <m:t>),</m:t>
                      </m:r>
                    </m:oMath>
                  </m:oMathPara>
                </a14:m>
                <a:endParaRPr lang="en-US" sz="3200" b="0" dirty="0" smtClean="0">
                  <a:solidFill>
                    <a:schemeClr val="accent5">
                      <a:lumMod val="50000"/>
                    </a:schemeClr>
                  </a:solidFill>
                  <a:cs typeface="Times New Roman" panose="02020603050405020304" pitchFamily="18" charset="0"/>
                </a:endParaRPr>
              </a:p>
              <a:p>
                <a:pPr marL="457200" indent="-336550" algn="l"/>
                <a:r>
                  <a:rPr lang="en-US" sz="3200" dirty="0" smtClean="0">
                    <a:solidFill>
                      <a:schemeClr val="accent5">
                        <a:lumMod val="50000"/>
                      </a:schemeClr>
                    </a:solidFill>
                    <a:cs typeface="Times New Roman" panose="02020603050405020304" pitchFamily="18" charset="0"/>
                  </a:rPr>
                  <a:t>    with</a:t>
                </a:r>
              </a:p>
              <a:p>
                <a:pPr marL="457200" indent="-336550" algn="l"/>
                <a14:m>
                  <m:oMathPara xmlns:m="http://schemas.openxmlformats.org/officeDocument/2006/math">
                    <m:oMathParaPr>
                      <m:jc m:val="centerGroup"/>
                    </m:oMathParaPr>
                    <m:oMath xmlns:m="http://schemas.openxmlformats.org/officeDocument/2006/math">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𝑔</m:t>
                          </m:r>
                        </m:e>
                        <m:sub>
                          <m:r>
                            <a:rPr lang="en-US" sz="3200" b="0" i="1" smtClean="0">
                              <a:solidFill>
                                <a:schemeClr val="accent5">
                                  <a:lumMod val="50000"/>
                                </a:schemeClr>
                              </a:solidFill>
                              <a:cs typeface="Times New Roman" panose="02020603050405020304" pitchFamily="18" charset="0"/>
                            </a:rPr>
                            <m:t>1</m:t>
                          </m:r>
                        </m:sub>
                      </m:sSub>
                      <m:d>
                        <m:dPr>
                          <m:ctrlPr>
                            <a:rPr lang="en-US" sz="3200" b="0" i="1" smtClean="0">
                              <a:solidFill>
                                <a:schemeClr val="accent5">
                                  <a:lumMod val="50000"/>
                                </a:schemeClr>
                              </a:solidFill>
                              <a:cs typeface="Times New Roman" panose="02020603050405020304" pitchFamily="18" charset="0"/>
                            </a:rPr>
                          </m:ctrlPr>
                        </m:dPr>
                        <m:e>
                          <m:r>
                            <a:rPr lang="en-US" sz="3200" b="0" i="1" smtClean="0">
                              <a:solidFill>
                                <a:schemeClr val="accent5">
                                  <a:lumMod val="50000"/>
                                </a:schemeClr>
                              </a:solidFill>
                              <a:cs typeface="Times New Roman" panose="02020603050405020304" pitchFamily="18" charset="0"/>
                            </a:rPr>
                            <m:t>𝑥</m:t>
                          </m:r>
                        </m:e>
                      </m:d>
                      <m:r>
                        <a:rPr lang="en-US" sz="3200" b="0" i="1" smtClean="0">
                          <a:solidFill>
                            <a:schemeClr val="accent5">
                              <a:lumMod val="50000"/>
                            </a:schemeClr>
                          </a:solidFill>
                          <a:cs typeface="Times New Roman" panose="02020603050405020304" pitchFamily="18" charset="0"/>
                        </a:rPr>
                        <m:t>=</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𝐶</m:t>
                          </m:r>
                        </m:e>
                        <m:sub>
                          <m:r>
                            <a:rPr lang="en-US" sz="3200" b="0" i="1" smtClean="0">
                              <a:solidFill>
                                <a:schemeClr val="accent5">
                                  <a:lumMod val="50000"/>
                                </a:schemeClr>
                              </a:solidFill>
                              <a:cs typeface="Times New Roman" panose="02020603050405020304" pitchFamily="18" charset="0"/>
                            </a:rPr>
                            <m:t>1</m:t>
                          </m:r>
                        </m:sub>
                      </m:sSub>
                      <m:r>
                        <a:rPr lang="en-US" sz="3200" b="0" i="1" smtClean="0">
                          <a:solidFill>
                            <a:schemeClr val="accent5">
                              <a:lumMod val="50000"/>
                            </a:schemeClr>
                          </a:solidFill>
                          <a:cs typeface="Times New Roman" panose="02020603050405020304" pitchFamily="18" charset="0"/>
                        </a:rPr>
                        <m:t>∗</m:t>
                      </m:r>
                      <m:f>
                        <m:fPr>
                          <m:ctrlPr>
                            <a:rPr lang="en-US" sz="3200" b="0" i="1" smtClean="0">
                              <a:solidFill>
                                <a:schemeClr val="accent5">
                                  <a:lumMod val="50000"/>
                                </a:schemeClr>
                              </a:solidFill>
                              <a:cs typeface="Times New Roman" panose="02020603050405020304" pitchFamily="18" charset="0"/>
                            </a:rPr>
                          </m:ctrlPr>
                        </m:fPr>
                        <m:num>
                          <m:r>
                            <a:rPr lang="en-US" sz="3200" b="0" i="1" smtClean="0">
                              <a:solidFill>
                                <a:schemeClr val="accent5">
                                  <a:lumMod val="50000"/>
                                </a:schemeClr>
                              </a:solidFill>
                              <a:cs typeface="Times New Roman" panose="02020603050405020304" pitchFamily="18" charset="0"/>
                            </a:rPr>
                            <m:t>−1</m:t>
                          </m:r>
                        </m:num>
                        <m:den>
                          <m:sSup>
                            <m:sSupPr>
                              <m:ctrlPr>
                                <a:rPr lang="en-US" sz="3200" b="0" i="1" smtClean="0">
                                  <a:solidFill>
                                    <a:schemeClr val="accent5">
                                      <a:lumMod val="50000"/>
                                    </a:schemeClr>
                                  </a:solidFill>
                                  <a:cs typeface="Times New Roman" panose="02020603050405020304" pitchFamily="18" charset="0"/>
                                </a:rPr>
                              </m:ctrlPr>
                            </m:sSupPr>
                            <m:e>
                              <m:r>
                                <a:rPr lang="en-US" sz="3200" b="0" i="1" smtClean="0">
                                  <a:solidFill>
                                    <a:schemeClr val="accent5">
                                      <a:lumMod val="50000"/>
                                    </a:schemeClr>
                                  </a:solidFill>
                                  <a:cs typeface="Times New Roman" panose="02020603050405020304" pitchFamily="18" charset="0"/>
                                </a:rPr>
                                <m:t>𝑥</m:t>
                              </m:r>
                            </m:e>
                            <m:sup>
                              <m:r>
                                <a:rPr lang="en-US" sz="3200" b="0" i="1" smtClean="0">
                                  <a:solidFill>
                                    <a:schemeClr val="accent5">
                                      <a:lumMod val="50000"/>
                                    </a:schemeClr>
                                  </a:solidFill>
                                  <a:cs typeface="Times New Roman" panose="02020603050405020304" pitchFamily="18" charset="0"/>
                                </a:rPr>
                                <m:t>𝑎</m:t>
                              </m:r>
                            </m:sup>
                          </m:sSup>
                        </m:den>
                      </m:f>
                      <m:r>
                        <a:rPr lang="en-US" sz="3200" b="0" i="1" smtClean="0">
                          <a:solidFill>
                            <a:schemeClr val="accent5">
                              <a:lumMod val="50000"/>
                            </a:schemeClr>
                          </a:solidFill>
                          <a:cs typeface="Times New Roman" panose="02020603050405020304" pitchFamily="18" charset="0"/>
                        </a:rPr>
                        <m:t>                           </m:t>
                      </m:r>
                      <m:r>
                        <a:rPr lang="en-US" sz="3200" b="0" i="1" smtClean="0">
                          <a:solidFill>
                            <a:schemeClr val="accent5">
                              <a:lumMod val="50000"/>
                            </a:schemeClr>
                          </a:solidFill>
                          <a:cs typeface="Times New Roman" panose="02020603050405020304" pitchFamily="18" charset="0"/>
                        </a:rPr>
                        <m:t>𝑥</m:t>
                      </m:r>
                      <m:r>
                        <a:rPr lang="en-US" sz="3200" b="0" i="1" smtClean="0">
                          <a:solidFill>
                            <a:schemeClr val="accent5">
                              <a:lumMod val="50000"/>
                            </a:schemeClr>
                          </a:solidFill>
                          <a:cs typeface="Times New Roman" panose="02020603050405020304" pitchFamily="18" charset="0"/>
                        </a:rPr>
                        <m:t>&lt;−</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𝑥</m:t>
                          </m:r>
                        </m:e>
                        <m:sub>
                          <m:r>
                            <a:rPr lang="en-US" sz="3200" b="0" i="1" smtClean="0">
                              <a:solidFill>
                                <a:schemeClr val="accent5">
                                  <a:lumMod val="50000"/>
                                </a:schemeClr>
                              </a:solidFill>
                              <a:cs typeface="Times New Roman" panose="02020603050405020304" pitchFamily="18" charset="0"/>
                            </a:rPr>
                            <m:t>0</m:t>
                          </m:r>
                        </m:sub>
                      </m:sSub>
                      <m:r>
                        <a:rPr lang="en-US" sz="3200" b="0" i="1" smtClean="0">
                          <a:solidFill>
                            <a:schemeClr val="accent5">
                              <a:lumMod val="50000"/>
                            </a:schemeClr>
                          </a:solidFill>
                          <a:cs typeface="Times New Roman" panose="02020603050405020304" pitchFamily="18" charset="0"/>
                        </a:rPr>
                        <m:t> </m:t>
                      </m:r>
                    </m:oMath>
                  </m:oMathPara>
                </a14:m>
                <a:endParaRPr lang="en-US" sz="3200" b="0" i="1" dirty="0" smtClean="0">
                  <a:solidFill>
                    <a:schemeClr val="accent5">
                      <a:lumMod val="50000"/>
                    </a:schemeClr>
                  </a:solidFill>
                  <a:cs typeface="Times New Roman" panose="02020603050405020304" pitchFamily="18" charset="0"/>
                </a:endParaRPr>
              </a:p>
              <a:p>
                <a:pPr marL="457200" indent="-336550" algn="l"/>
                <a14:m>
                  <m:oMathPara xmlns:m="http://schemas.openxmlformats.org/officeDocument/2006/math">
                    <m:oMathParaPr>
                      <m:jc m:val="centerGroup"/>
                    </m:oMathParaPr>
                    <m:oMath xmlns:m="http://schemas.openxmlformats.org/officeDocument/2006/math">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𝑔</m:t>
                          </m:r>
                        </m:e>
                        <m:sub>
                          <m:r>
                            <a:rPr lang="en-US" sz="3200" b="0" i="1" smtClean="0">
                              <a:solidFill>
                                <a:schemeClr val="accent5">
                                  <a:lumMod val="50000"/>
                                </a:schemeClr>
                              </a:solidFill>
                              <a:cs typeface="Times New Roman" panose="02020603050405020304" pitchFamily="18" charset="0"/>
                            </a:rPr>
                            <m:t>2</m:t>
                          </m:r>
                        </m:sub>
                      </m:sSub>
                      <m:d>
                        <m:dPr>
                          <m:ctrlPr>
                            <a:rPr lang="en-US" sz="3200" b="0" i="1" smtClean="0">
                              <a:solidFill>
                                <a:schemeClr val="accent5">
                                  <a:lumMod val="50000"/>
                                </a:schemeClr>
                              </a:solidFill>
                              <a:cs typeface="Times New Roman" panose="02020603050405020304" pitchFamily="18" charset="0"/>
                            </a:rPr>
                          </m:ctrlPr>
                        </m:dPr>
                        <m:e>
                          <m:r>
                            <a:rPr lang="en-US" sz="3200" b="0" i="1" smtClean="0">
                              <a:solidFill>
                                <a:schemeClr val="accent5">
                                  <a:lumMod val="50000"/>
                                </a:schemeClr>
                              </a:solidFill>
                              <a:cs typeface="Times New Roman" panose="02020603050405020304" pitchFamily="18" charset="0"/>
                            </a:rPr>
                            <m:t>𝑥</m:t>
                          </m:r>
                        </m:e>
                      </m:d>
                      <m:r>
                        <a:rPr lang="en-US" sz="3200" b="0" i="1" smtClean="0">
                          <a:solidFill>
                            <a:schemeClr val="accent5">
                              <a:lumMod val="50000"/>
                            </a:schemeClr>
                          </a:solidFill>
                          <a:cs typeface="Times New Roman" panose="02020603050405020304" pitchFamily="18" charset="0"/>
                        </a:rPr>
                        <m:t>=</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𝐶</m:t>
                          </m:r>
                        </m:e>
                        <m:sub>
                          <m:r>
                            <a:rPr lang="en-US" sz="3200" b="0" i="1" smtClean="0">
                              <a:solidFill>
                                <a:schemeClr val="accent5">
                                  <a:lumMod val="50000"/>
                                </a:schemeClr>
                              </a:solidFill>
                              <a:cs typeface="Times New Roman" panose="02020603050405020304" pitchFamily="18" charset="0"/>
                            </a:rPr>
                            <m:t>2</m:t>
                          </m:r>
                        </m:sub>
                      </m:sSub>
                      <m:sSup>
                        <m:sSupPr>
                          <m:ctrlPr>
                            <a:rPr lang="en-US" sz="3200" b="0" i="1" smtClean="0">
                              <a:solidFill>
                                <a:schemeClr val="accent5">
                                  <a:lumMod val="50000"/>
                                </a:schemeClr>
                              </a:solidFill>
                              <a:cs typeface="Times New Roman" panose="02020603050405020304" pitchFamily="18" charset="0"/>
                            </a:rPr>
                          </m:ctrlPr>
                        </m:sSupPr>
                        <m:e>
                          <m:r>
                            <a:rPr lang="en-US" sz="3200" b="0" i="1" smtClean="0">
                              <a:solidFill>
                                <a:schemeClr val="accent5">
                                  <a:lumMod val="50000"/>
                                </a:schemeClr>
                              </a:solidFill>
                              <a:cs typeface="Times New Roman" panose="02020603050405020304" pitchFamily="18" charset="0"/>
                            </a:rPr>
                            <m:t>𝑒</m:t>
                          </m:r>
                        </m:e>
                        <m:sup>
                          <m:r>
                            <a:rPr lang="en-US" sz="3200" b="0" i="1" smtClean="0">
                              <a:solidFill>
                                <a:schemeClr val="accent5">
                                  <a:lumMod val="50000"/>
                                </a:schemeClr>
                              </a:solidFill>
                              <a:cs typeface="Times New Roman" panose="02020603050405020304" pitchFamily="18" charset="0"/>
                            </a:rPr>
                            <m:t>−</m:t>
                          </m:r>
                          <m:r>
                            <a:rPr lang="en-US" sz="3200" b="0" i="1" smtClean="0">
                              <a:solidFill>
                                <a:schemeClr val="accent5">
                                  <a:lumMod val="50000"/>
                                </a:schemeClr>
                              </a:solidFill>
                              <a:cs typeface="Times New Roman" panose="02020603050405020304" pitchFamily="18" charset="0"/>
                            </a:rPr>
                            <m:t>𝑏</m:t>
                          </m:r>
                          <m:sSup>
                            <m:sSupPr>
                              <m:ctrlPr>
                                <a:rPr lang="en-US" sz="3200" b="0" i="1" smtClean="0">
                                  <a:solidFill>
                                    <a:schemeClr val="accent5">
                                      <a:lumMod val="50000"/>
                                    </a:schemeClr>
                                  </a:solidFill>
                                  <a:cs typeface="Times New Roman" panose="02020603050405020304" pitchFamily="18" charset="0"/>
                                </a:rPr>
                              </m:ctrlPr>
                            </m:sSupPr>
                            <m:e>
                              <m:r>
                                <a:rPr lang="en-US" sz="3200" b="0" i="1" smtClean="0">
                                  <a:solidFill>
                                    <a:schemeClr val="accent5">
                                      <a:lumMod val="50000"/>
                                    </a:schemeClr>
                                  </a:solidFill>
                                  <a:cs typeface="Times New Roman" panose="02020603050405020304" pitchFamily="18" charset="0"/>
                                </a:rPr>
                                <m:t>𝑥</m:t>
                              </m:r>
                            </m:e>
                            <m:sup>
                              <m:r>
                                <a:rPr lang="en-US" sz="3200" b="0" i="1" smtClean="0">
                                  <a:solidFill>
                                    <a:schemeClr val="accent5">
                                      <a:lumMod val="50000"/>
                                    </a:schemeClr>
                                  </a:solidFill>
                                  <a:cs typeface="Times New Roman" panose="02020603050405020304" pitchFamily="18" charset="0"/>
                                </a:rPr>
                                <m:t>2</m:t>
                              </m:r>
                            </m:sup>
                          </m:sSup>
                        </m:sup>
                      </m:sSup>
                      <m:r>
                        <a:rPr lang="en-US" sz="3200" b="0" i="1" smtClean="0">
                          <a:solidFill>
                            <a:schemeClr val="accent5">
                              <a:lumMod val="50000"/>
                            </a:schemeClr>
                          </a:solidFill>
                          <a:cs typeface="Times New Roman" panose="02020603050405020304" pitchFamily="18" charset="0"/>
                        </a:rPr>
                        <m:t>                −</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𝑥</m:t>
                          </m:r>
                        </m:e>
                        <m:sub>
                          <m:r>
                            <a:rPr lang="en-US" sz="3200" b="0" i="1" smtClean="0">
                              <a:solidFill>
                                <a:schemeClr val="accent5">
                                  <a:lumMod val="50000"/>
                                </a:schemeClr>
                              </a:solidFill>
                              <a:cs typeface="Times New Roman" panose="02020603050405020304" pitchFamily="18" charset="0"/>
                            </a:rPr>
                            <m:t>0</m:t>
                          </m:r>
                        </m:sub>
                      </m:sSub>
                      <m:r>
                        <a:rPr lang="en-US" sz="3200" b="0" i="1" smtClean="0">
                          <a:solidFill>
                            <a:schemeClr val="accent5">
                              <a:lumMod val="50000"/>
                            </a:schemeClr>
                          </a:solidFill>
                          <a:cs typeface="Times New Roman" panose="02020603050405020304" pitchFamily="18" charset="0"/>
                        </a:rPr>
                        <m:t>&lt;</m:t>
                      </m:r>
                      <m:r>
                        <a:rPr lang="en-US" sz="3200" b="0" i="1" smtClean="0">
                          <a:solidFill>
                            <a:schemeClr val="accent5">
                              <a:lumMod val="50000"/>
                            </a:schemeClr>
                          </a:solidFill>
                          <a:cs typeface="Times New Roman" panose="02020603050405020304" pitchFamily="18" charset="0"/>
                        </a:rPr>
                        <m:t>𝑥</m:t>
                      </m:r>
                      <m:r>
                        <a:rPr lang="en-US" sz="3200" b="0" i="1" smtClean="0">
                          <a:solidFill>
                            <a:schemeClr val="accent5">
                              <a:lumMod val="50000"/>
                            </a:schemeClr>
                          </a:solidFill>
                          <a:cs typeface="Times New Roman" panose="02020603050405020304" pitchFamily="18" charset="0"/>
                        </a:rPr>
                        <m:t>&lt;</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𝑥</m:t>
                          </m:r>
                        </m:e>
                        <m:sub>
                          <m:r>
                            <a:rPr lang="en-US" sz="3200" b="0" i="1" smtClean="0">
                              <a:solidFill>
                                <a:schemeClr val="accent5">
                                  <a:lumMod val="50000"/>
                                </a:schemeClr>
                              </a:solidFill>
                              <a:cs typeface="Times New Roman" panose="02020603050405020304" pitchFamily="18" charset="0"/>
                            </a:rPr>
                            <m:t>0</m:t>
                          </m:r>
                        </m:sub>
                      </m:sSub>
                    </m:oMath>
                  </m:oMathPara>
                </a14:m>
                <a:endParaRPr lang="en-US" sz="3200" b="0" dirty="0" smtClean="0">
                  <a:solidFill>
                    <a:schemeClr val="accent5">
                      <a:lumMod val="50000"/>
                    </a:schemeClr>
                  </a:solidFill>
                  <a:cs typeface="Times New Roman" panose="02020603050405020304" pitchFamily="18" charset="0"/>
                </a:endParaRPr>
              </a:p>
              <a:p>
                <a:pPr marL="457200" indent="-336550" algn="l"/>
                <a14:m>
                  <m:oMathPara xmlns:m="http://schemas.openxmlformats.org/officeDocument/2006/math">
                    <m:oMathParaPr>
                      <m:jc m:val="centerGroup"/>
                    </m:oMathParaPr>
                    <m:oMath xmlns:m="http://schemas.openxmlformats.org/officeDocument/2006/math">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𝑔</m:t>
                          </m:r>
                        </m:e>
                        <m:sub>
                          <m:r>
                            <a:rPr lang="en-US" sz="3200" b="0" i="1" smtClean="0">
                              <a:solidFill>
                                <a:schemeClr val="accent5">
                                  <a:lumMod val="50000"/>
                                </a:schemeClr>
                              </a:solidFill>
                              <a:cs typeface="Times New Roman" panose="02020603050405020304" pitchFamily="18" charset="0"/>
                            </a:rPr>
                            <m:t>3</m:t>
                          </m:r>
                        </m:sub>
                      </m:sSub>
                      <m:d>
                        <m:dPr>
                          <m:ctrlPr>
                            <a:rPr lang="en-US" sz="3200" b="0" i="1" smtClean="0">
                              <a:solidFill>
                                <a:schemeClr val="accent5">
                                  <a:lumMod val="50000"/>
                                </a:schemeClr>
                              </a:solidFill>
                              <a:cs typeface="Times New Roman" panose="02020603050405020304" pitchFamily="18" charset="0"/>
                            </a:rPr>
                          </m:ctrlPr>
                        </m:dPr>
                        <m:e>
                          <m:r>
                            <a:rPr lang="en-US" sz="3200" b="0" i="1" smtClean="0">
                              <a:solidFill>
                                <a:schemeClr val="accent5">
                                  <a:lumMod val="50000"/>
                                </a:schemeClr>
                              </a:solidFill>
                              <a:cs typeface="Times New Roman" panose="02020603050405020304" pitchFamily="18" charset="0"/>
                            </a:rPr>
                            <m:t>𝑥</m:t>
                          </m:r>
                        </m:e>
                      </m:d>
                      <m:r>
                        <a:rPr lang="en-US" sz="3200" b="0" i="1" smtClean="0">
                          <a:solidFill>
                            <a:schemeClr val="accent5">
                              <a:lumMod val="50000"/>
                            </a:schemeClr>
                          </a:solidFill>
                          <a:cs typeface="Times New Roman" panose="02020603050405020304" pitchFamily="18" charset="0"/>
                        </a:rPr>
                        <m:t>=</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𝐶</m:t>
                          </m:r>
                        </m:e>
                        <m:sub>
                          <m:r>
                            <a:rPr lang="en-US" sz="3200" b="0" i="1" smtClean="0">
                              <a:solidFill>
                                <a:schemeClr val="accent5">
                                  <a:lumMod val="50000"/>
                                </a:schemeClr>
                              </a:solidFill>
                              <a:cs typeface="Times New Roman" panose="02020603050405020304" pitchFamily="18" charset="0"/>
                            </a:rPr>
                            <m:t>1</m:t>
                          </m:r>
                        </m:sub>
                      </m:sSub>
                      <m:r>
                        <a:rPr lang="en-US" sz="3200" b="0" i="1" smtClean="0">
                          <a:solidFill>
                            <a:schemeClr val="accent5">
                              <a:lumMod val="50000"/>
                            </a:schemeClr>
                          </a:solidFill>
                          <a:cs typeface="Times New Roman" panose="02020603050405020304" pitchFamily="18" charset="0"/>
                        </a:rPr>
                        <m:t>∗</m:t>
                      </m:r>
                      <m:f>
                        <m:fPr>
                          <m:ctrlPr>
                            <a:rPr lang="en-US" sz="3200" b="0" i="1" smtClean="0">
                              <a:solidFill>
                                <a:schemeClr val="accent5">
                                  <a:lumMod val="50000"/>
                                </a:schemeClr>
                              </a:solidFill>
                              <a:cs typeface="Times New Roman" panose="02020603050405020304" pitchFamily="18" charset="0"/>
                            </a:rPr>
                          </m:ctrlPr>
                        </m:fPr>
                        <m:num>
                          <m:r>
                            <a:rPr lang="en-US" sz="3200" b="0" i="1" smtClean="0">
                              <a:solidFill>
                                <a:schemeClr val="accent5">
                                  <a:lumMod val="50000"/>
                                </a:schemeClr>
                              </a:solidFill>
                              <a:cs typeface="Times New Roman" panose="02020603050405020304" pitchFamily="18" charset="0"/>
                            </a:rPr>
                            <m:t>1</m:t>
                          </m:r>
                        </m:num>
                        <m:den>
                          <m:sSup>
                            <m:sSupPr>
                              <m:ctrlPr>
                                <a:rPr lang="en-US" sz="3200" b="0" i="1" smtClean="0">
                                  <a:solidFill>
                                    <a:schemeClr val="accent5">
                                      <a:lumMod val="50000"/>
                                    </a:schemeClr>
                                  </a:solidFill>
                                  <a:cs typeface="Times New Roman" panose="02020603050405020304" pitchFamily="18" charset="0"/>
                                </a:rPr>
                              </m:ctrlPr>
                            </m:sSupPr>
                            <m:e>
                              <m:r>
                                <a:rPr lang="en-US" sz="3200" b="0" i="1" smtClean="0">
                                  <a:solidFill>
                                    <a:schemeClr val="accent5">
                                      <a:lumMod val="50000"/>
                                    </a:schemeClr>
                                  </a:solidFill>
                                  <a:cs typeface="Times New Roman" panose="02020603050405020304" pitchFamily="18" charset="0"/>
                                </a:rPr>
                                <m:t>𝑥</m:t>
                              </m:r>
                            </m:e>
                            <m:sup>
                              <m:r>
                                <a:rPr lang="en-US" sz="3200" b="0" i="1" smtClean="0">
                                  <a:solidFill>
                                    <a:schemeClr val="accent5">
                                      <a:lumMod val="50000"/>
                                    </a:schemeClr>
                                  </a:solidFill>
                                  <a:cs typeface="Times New Roman" panose="02020603050405020304" pitchFamily="18" charset="0"/>
                                </a:rPr>
                                <m:t>𝑎</m:t>
                              </m:r>
                            </m:sup>
                          </m:sSup>
                        </m:den>
                      </m:f>
                      <m:r>
                        <a:rPr lang="en-US" sz="3200" b="0" i="1" smtClean="0">
                          <a:solidFill>
                            <a:schemeClr val="accent5">
                              <a:lumMod val="50000"/>
                            </a:schemeClr>
                          </a:solidFill>
                          <a:cs typeface="Times New Roman" panose="02020603050405020304" pitchFamily="18" charset="0"/>
                        </a:rPr>
                        <m:t>                                 </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𝑥</m:t>
                          </m:r>
                        </m:e>
                        <m:sub>
                          <m:r>
                            <a:rPr lang="en-US" sz="3200" b="0" i="1" smtClean="0">
                              <a:solidFill>
                                <a:schemeClr val="accent5">
                                  <a:lumMod val="50000"/>
                                </a:schemeClr>
                              </a:solidFill>
                              <a:cs typeface="Times New Roman" panose="02020603050405020304" pitchFamily="18" charset="0"/>
                            </a:rPr>
                            <m:t>0</m:t>
                          </m:r>
                        </m:sub>
                      </m:sSub>
                      <m:r>
                        <a:rPr lang="en-US" sz="3200" b="0" i="1" smtClean="0">
                          <a:solidFill>
                            <a:schemeClr val="accent5">
                              <a:lumMod val="50000"/>
                            </a:schemeClr>
                          </a:solidFill>
                          <a:cs typeface="Times New Roman" panose="02020603050405020304" pitchFamily="18" charset="0"/>
                        </a:rPr>
                        <m:t>&lt;</m:t>
                      </m:r>
                      <m:r>
                        <a:rPr lang="en-US" sz="3200" b="0" i="1" smtClean="0">
                          <a:solidFill>
                            <a:schemeClr val="accent5">
                              <a:lumMod val="50000"/>
                            </a:schemeClr>
                          </a:solidFill>
                          <a:cs typeface="Times New Roman" panose="02020603050405020304" pitchFamily="18" charset="0"/>
                        </a:rPr>
                        <m:t>𝑥</m:t>
                      </m:r>
                    </m:oMath>
                  </m:oMathPara>
                </a14:m>
                <a:endParaRPr lang="en-US" sz="3200" dirty="0" smtClean="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Here, </a:t>
                </a:r>
                <a14:m>
                  <m:oMath xmlns:m="http://schemas.openxmlformats.org/officeDocument/2006/math">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𝐶</m:t>
                        </m:r>
                      </m:e>
                      <m:sub>
                        <m:r>
                          <a:rPr lang="en-US" sz="3200" b="0" i="1" smtClean="0">
                            <a:solidFill>
                              <a:schemeClr val="accent5">
                                <a:lumMod val="50000"/>
                              </a:schemeClr>
                            </a:solidFill>
                            <a:cs typeface="Times New Roman" panose="02020603050405020304" pitchFamily="18" charset="0"/>
                          </a:rPr>
                          <m:t>1</m:t>
                        </m:r>
                      </m:sub>
                    </m:sSub>
                    <m:r>
                      <a:rPr lang="en-US" sz="3200" b="0" i="1" smtClean="0">
                        <a:solidFill>
                          <a:schemeClr val="accent5">
                            <a:lumMod val="50000"/>
                          </a:schemeClr>
                        </a:solidFill>
                        <a:cs typeface="Times New Roman" panose="02020603050405020304" pitchFamily="18" charset="0"/>
                      </a:rPr>
                      <m:t>,</m:t>
                    </m:r>
                    <m:r>
                      <a:rPr lang="en-US" sz="3200" b="0" i="0" smtClean="0">
                        <a:solidFill>
                          <a:schemeClr val="accent5">
                            <a:lumMod val="50000"/>
                          </a:schemeClr>
                        </a:solidFill>
                        <a:cs typeface="Times New Roman" panose="02020603050405020304" pitchFamily="18" charset="0"/>
                      </a:rPr>
                      <m:t> </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𝐶</m:t>
                        </m:r>
                      </m:e>
                      <m:sub>
                        <m:r>
                          <a:rPr lang="en-US" sz="3200" b="0" i="1" smtClean="0">
                            <a:solidFill>
                              <a:schemeClr val="accent5">
                                <a:lumMod val="50000"/>
                              </a:schemeClr>
                            </a:solidFill>
                            <a:cs typeface="Times New Roman" panose="02020603050405020304" pitchFamily="18" charset="0"/>
                          </a:rPr>
                          <m:t>2</m:t>
                        </m:r>
                      </m:sub>
                    </m:sSub>
                    <m:r>
                      <a:rPr lang="en-US" sz="3200" b="0" i="1" smtClean="0">
                        <a:solidFill>
                          <a:schemeClr val="accent5">
                            <a:lumMod val="50000"/>
                          </a:schemeClr>
                        </a:solidFill>
                        <a:cs typeface="Times New Roman" panose="02020603050405020304" pitchFamily="18" charset="0"/>
                      </a:rPr>
                      <m:t>,</m:t>
                    </m:r>
                    <m:r>
                      <a:rPr lang="en-US" sz="3200" b="0" i="0" smtClean="0">
                        <a:solidFill>
                          <a:schemeClr val="accent5">
                            <a:lumMod val="50000"/>
                          </a:schemeClr>
                        </a:solidFill>
                        <a:cs typeface="Times New Roman" panose="02020603050405020304" pitchFamily="18" charset="0"/>
                      </a:rPr>
                      <m:t> </m:t>
                    </m:r>
                    <m:r>
                      <a:rPr lang="en-US" sz="3200" b="0" i="1" smtClean="0">
                        <a:solidFill>
                          <a:schemeClr val="accent5">
                            <a:lumMod val="50000"/>
                          </a:schemeClr>
                        </a:solidFill>
                        <a:cs typeface="Times New Roman" panose="02020603050405020304" pitchFamily="18" charset="0"/>
                      </a:rPr>
                      <m:t>𝑎</m:t>
                    </m:r>
                    <m:r>
                      <a:rPr lang="en-US" sz="3200" b="0" i="1" smtClean="0">
                        <a:solidFill>
                          <a:schemeClr val="accent5">
                            <a:lumMod val="50000"/>
                          </a:schemeClr>
                        </a:solidFill>
                        <a:cs typeface="Times New Roman" panose="02020603050405020304" pitchFamily="18" charset="0"/>
                      </a:rPr>
                      <m:t>, </m:t>
                    </m:r>
                    <m:r>
                      <a:rPr lang="en-US" sz="3200" b="0" i="1" smtClean="0">
                        <a:solidFill>
                          <a:schemeClr val="accent5">
                            <a:lumMod val="50000"/>
                          </a:schemeClr>
                        </a:solidFill>
                        <a:cs typeface="Times New Roman" panose="02020603050405020304" pitchFamily="18" charset="0"/>
                      </a:rPr>
                      <m:t>𝑏</m:t>
                    </m:r>
                    <m:r>
                      <a:rPr lang="en-US" sz="3200" b="0" i="1" smtClean="0">
                        <a:solidFill>
                          <a:schemeClr val="accent5">
                            <a:lumMod val="50000"/>
                          </a:schemeClr>
                        </a:solidFill>
                        <a:cs typeface="Times New Roman" panose="02020603050405020304" pitchFamily="18" charset="0"/>
                      </a:rPr>
                      <m:t>, </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𝑥</m:t>
                        </m:r>
                      </m:e>
                      <m:sub>
                        <m:r>
                          <a:rPr lang="en-US" sz="3200" b="0" i="1" smtClean="0">
                            <a:solidFill>
                              <a:schemeClr val="accent5">
                                <a:lumMod val="50000"/>
                              </a:schemeClr>
                            </a:solidFill>
                            <a:cs typeface="Times New Roman" panose="02020603050405020304" pitchFamily="18" charset="0"/>
                          </a:rPr>
                          <m:t>0</m:t>
                        </m:r>
                      </m:sub>
                    </m:sSub>
                    <m:r>
                      <a:rPr lang="en-US" sz="3200" b="0" i="1" smtClean="0">
                        <a:solidFill>
                          <a:schemeClr val="accent5">
                            <a:lumMod val="50000"/>
                          </a:schemeClr>
                        </a:solidFill>
                        <a:cs typeface="Times New Roman" panose="02020603050405020304" pitchFamily="18" charset="0"/>
                      </a:rPr>
                      <m:t>&gt;0</m:t>
                    </m:r>
                  </m:oMath>
                </a14:m>
                <a:r>
                  <a:rPr lang="en-US" sz="3200" dirty="0" smtClean="0">
                    <a:solidFill>
                      <a:schemeClr val="accent5">
                        <a:lumMod val="50000"/>
                      </a:schemeClr>
                    </a:solidFill>
                    <a:cs typeface="Times New Roman" panose="02020603050405020304" pitchFamily="18" charset="0"/>
                  </a:rPr>
                  <a:t> are model parameters which can be fitted. </a:t>
                </a:r>
              </a:p>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Note the piecewise function is Gaussian between </a:t>
                </a:r>
                <a14:m>
                  <m:oMath xmlns:m="http://schemas.openxmlformats.org/officeDocument/2006/math">
                    <m:r>
                      <a:rPr lang="en-US" sz="3200" b="0" i="1" smtClean="0">
                        <a:solidFill>
                          <a:schemeClr val="accent5">
                            <a:lumMod val="50000"/>
                          </a:schemeClr>
                        </a:solidFill>
                        <a:cs typeface="Times New Roman" panose="02020603050405020304" pitchFamily="18" charset="0"/>
                      </a:rPr>
                      <m:t>±</m:t>
                    </m:r>
                    <m:sSub>
                      <m:sSubPr>
                        <m:ctrlPr>
                          <a:rPr lang="en-US" sz="3200" b="0" i="1" smtClean="0">
                            <a:solidFill>
                              <a:schemeClr val="accent5">
                                <a:lumMod val="50000"/>
                              </a:schemeClr>
                            </a:solidFill>
                            <a:cs typeface="Times New Roman" panose="02020603050405020304" pitchFamily="18" charset="0"/>
                          </a:rPr>
                        </m:ctrlPr>
                      </m:sSubPr>
                      <m:e>
                        <m:r>
                          <a:rPr lang="en-US" sz="3200" b="0" i="1" smtClean="0">
                            <a:solidFill>
                              <a:schemeClr val="accent5">
                                <a:lumMod val="50000"/>
                              </a:schemeClr>
                            </a:solidFill>
                            <a:cs typeface="Times New Roman" panose="02020603050405020304" pitchFamily="18" charset="0"/>
                          </a:rPr>
                          <m:t>𝑥</m:t>
                        </m:r>
                      </m:e>
                      <m:sub>
                        <m:r>
                          <a:rPr lang="en-US" sz="3200" b="0" i="1" smtClean="0">
                            <a:solidFill>
                              <a:schemeClr val="accent5">
                                <a:lumMod val="50000"/>
                              </a:schemeClr>
                            </a:solidFill>
                            <a:cs typeface="Times New Roman" panose="02020603050405020304" pitchFamily="18" charset="0"/>
                          </a:rPr>
                          <m:t>0</m:t>
                        </m:r>
                      </m:sub>
                    </m:sSub>
                  </m:oMath>
                </a14:m>
                <a:r>
                  <a:rPr lang="en-US" sz="3200" dirty="0" smtClean="0">
                    <a:solidFill>
                      <a:schemeClr val="accent5">
                        <a:lumMod val="50000"/>
                      </a:schemeClr>
                    </a:solidFill>
                    <a:cs typeface="Times New Roman" panose="02020603050405020304" pitchFamily="18" charset="0"/>
                  </a:rPr>
                  <a:t> and has a Rutherford-like tail elsewhere.</a:t>
                </a:r>
              </a:p>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A similar sampling function is chosen for the stochastic corrections to the transverse </a:t>
                </a:r>
                <a:r>
                  <a:rPr lang="en-US" sz="3200" dirty="0" smtClean="0">
                    <a:solidFill>
                      <a:schemeClr val="accent5">
                        <a:lumMod val="50000"/>
                      </a:schemeClr>
                    </a:solidFill>
                    <a:cs typeface="Times New Roman" panose="02020603050405020304" pitchFamily="18" charset="0"/>
                  </a:rPr>
                  <a:t>momenta.</a:t>
                </a:r>
                <a:endParaRPr lang="en-US" sz="3200" dirty="0" smtClean="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To obtain these model parameters, a pencil beam containing 1,000,000 particles is ran through a 1 cm liquid hydrogen absorber. The resulting histogram is then fitted with the aforementioned function.</a:t>
                </a:r>
              </a:p>
              <a:p>
                <a:pPr marL="457200" indent="-336550" algn="l">
                  <a:buFont typeface="Arial" panose="020B0604020202020204" pitchFamily="34" charset="0"/>
                  <a:buChar char="•"/>
                </a:pPr>
                <a:endParaRPr lang="en-US" sz="3200" dirty="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endParaRPr lang="en-US" sz="3200" dirty="0" smtClean="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endParaRPr lang="en-US" sz="3200" dirty="0">
                  <a:solidFill>
                    <a:schemeClr val="accent5">
                      <a:lumMod val="50000"/>
                    </a:schemeClr>
                  </a:solidFill>
                  <a:cs typeface="Times New Roman" panose="02020603050405020304" pitchFamily="18" charset="0"/>
                </a:endParaRPr>
              </a:p>
              <a:p>
                <a:pPr marL="120650" algn="l"/>
                <a:endParaRPr lang="en-US" sz="3200" dirty="0" smtClean="0">
                  <a:solidFill>
                    <a:schemeClr val="accent5">
                      <a:lumMod val="50000"/>
                    </a:schemeClr>
                  </a:solidFill>
                  <a:cs typeface="Times New Roman" panose="02020603050405020304" pitchFamily="18" charset="0"/>
                </a:endParaRPr>
              </a:p>
              <a:p>
                <a:pPr marL="120650" algn="l"/>
                <a:endParaRPr lang="en-US" sz="3200" dirty="0">
                  <a:solidFill>
                    <a:schemeClr val="accent5">
                      <a:lumMod val="50000"/>
                    </a:schemeClr>
                  </a:solidFill>
                  <a:cs typeface="Times New Roman" panose="02020603050405020304" pitchFamily="18" charset="0"/>
                </a:endParaRPr>
              </a:p>
              <a:p>
                <a:pPr marL="120650" algn="l"/>
                <a:endParaRPr lang="en-US" sz="3200" dirty="0" smtClean="0">
                  <a:solidFill>
                    <a:schemeClr val="accent5">
                      <a:lumMod val="50000"/>
                    </a:schemeClr>
                  </a:solidFill>
                  <a:cs typeface="Times New Roman" panose="02020603050405020304" pitchFamily="18" charset="0"/>
                </a:endParaRPr>
              </a:p>
              <a:p>
                <a:pPr marL="120650" algn="l"/>
                <a:endParaRPr lang="en-US" sz="3200" dirty="0" smtClean="0">
                  <a:solidFill>
                    <a:schemeClr val="accent5">
                      <a:lumMod val="50000"/>
                    </a:schemeClr>
                  </a:solidFill>
                  <a:cs typeface="Times New Roman" panose="02020603050405020304" pitchFamily="18" charset="0"/>
                </a:endParaRPr>
              </a:p>
              <a:p>
                <a:pPr marL="457200" indent="-336550" algn="l">
                  <a:buFont typeface="Arial" panose="020B0604020202020204" pitchFamily="34" charset="0"/>
                  <a:buChar char="•"/>
                </a:pPr>
                <a:r>
                  <a:rPr lang="en-US" sz="3200" dirty="0" smtClean="0">
                    <a:solidFill>
                      <a:schemeClr val="accent5">
                        <a:lumMod val="50000"/>
                      </a:schemeClr>
                    </a:solidFill>
                    <a:cs typeface="Times New Roman" panose="02020603050405020304" pitchFamily="18" charset="0"/>
                  </a:rPr>
                  <a:t>Once the parameters are obtained for various initial energies and absorber lengths (i.e. the parameters are “functionalized”), COSY can sample the corresponding distribution in order to obtain stochastic </a:t>
                </a:r>
                <a:r>
                  <a:rPr lang="en-US" sz="3200" dirty="0" smtClean="0">
                    <a:solidFill>
                      <a:schemeClr val="accent5">
                        <a:lumMod val="50000"/>
                      </a:schemeClr>
                    </a:solidFill>
                    <a:cs typeface="Times New Roman" panose="02020603050405020304" pitchFamily="18" charset="0"/>
                  </a:rPr>
                  <a:t>corrections for a given particle in the beam.</a:t>
                </a:r>
              </a:p>
              <a:p>
                <a:pPr marL="457200" lvl="0" indent="-336550" algn="l">
                  <a:buFont typeface="Arial" panose="020B0604020202020204" pitchFamily="34" charset="0"/>
                  <a:buChar char="•"/>
                </a:pPr>
                <a:r>
                  <a:rPr lang="en-US" sz="3200" dirty="0">
                    <a:solidFill>
                      <a:srgbClr val="5AA2AE">
                        <a:lumMod val="50000"/>
                      </a:srgbClr>
                    </a:solidFill>
                  </a:rPr>
                  <a:t>The following figure shows an example plot of </a:t>
                </a:r>
                <a:r>
                  <a:rPr lang="en-US" sz="3200" dirty="0" smtClean="0">
                    <a:solidFill>
                      <a:srgbClr val="5AA2AE">
                        <a:lumMod val="50000"/>
                      </a:srgbClr>
                    </a:solidFill>
                  </a:rPr>
                  <a:t>position spread as </a:t>
                </a:r>
                <a:r>
                  <a:rPr lang="en-US" sz="3200" dirty="0">
                    <a:solidFill>
                      <a:srgbClr val="5AA2AE">
                        <a:lumMod val="50000"/>
                      </a:srgbClr>
                    </a:solidFill>
                  </a:rPr>
                  <a:t>a function of average energy </a:t>
                </a:r>
                <a:r>
                  <a:rPr lang="en-US" sz="3200" dirty="0" smtClean="0">
                    <a:solidFill>
                      <a:srgbClr val="5AA2AE">
                        <a:lumMod val="50000"/>
                      </a:srgbClr>
                    </a:solidFill>
                  </a:rPr>
                  <a:t>loss (equivalently</a:t>
                </a:r>
                <a:r>
                  <a:rPr lang="en-US" sz="3200" dirty="0">
                    <a:solidFill>
                      <a:srgbClr val="5AA2AE">
                        <a:lumMod val="50000"/>
                      </a:srgbClr>
                    </a:solidFill>
                  </a:rPr>
                  <a:t>, absorber length</a:t>
                </a:r>
                <a:r>
                  <a:rPr lang="en-US" sz="3200" dirty="0" smtClean="0">
                    <a:solidFill>
                      <a:srgbClr val="5AA2AE">
                        <a:lumMod val="50000"/>
                      </a:srgbClr>
                    </a:solidFill>
                  </a:rPr>
                  <a:t>) for a given initial momentum of 200 MeV</a:t>
                </a:r>
                <a:r>
                  <a:rPr lang="en-US" sz="3200" i="1" dirty="0" smtClean="0">
                    <a:solidFill>
                      <a:srgbClr val="5AA2AE">
                        <a:lumMod val="50000"/>
                      </a:srgbClr>
                    </a:solidFill>
                  </a:rPr>
                  <a:t>/c</a:t>
                </a:r>
                <a:r>
                  <a:rPr lang="en-US" sz="3200" dirty="0" smtClean="0">
                    <a:solidFill>
                      <a:srgbClr val="5AA2AE">
                        <a:lumMod val="50000"/>
                      </a:srgbClr>
                    </a:solidFill>
                  </a:rPr>
                  <a:t>.</a:t>
                </a:r>
                <a:endParaRPr lang="en-US" sz="3200" dirty="0">
                  <a:solidFill>
                    <a:srgbClr val="5AA2AE">
                      <a:lumMod val="50000"/>
                    </a:srgbClr>
                  </a:solidFill>
                </a:endParaRPr>
              </a:p>
              <a:p>
                <a:pPr marL="457200" indent="-336550" algn="l">
                  <a:buFont typeface="Arial" panose="020B0604020202020204" pitchFamily="34" charset="0"/>
                  <a:buChar char="•"/>
                </a:pPr>
                <a:endParaRPr lang="en-US" sz="3200" dirty="0" smtClean="0">
                  <a:solidFill>
                    <a:schemeClr val="accent5">
                      <a:lumMod val="50000"/>
                    </a:schemeClr>
                  </a:solidFill>
                  <a:cs typeface="Times New Roman" panose="02020603050405020304" pitchFamily="18" charset="0"/>
                </a:endParaRPr>
              </a:p>
            </p:txBody>
          </p:sp>
        </mc:Choice>
        <mc:Fallback>
          <p:sp>
            <p:nvSpPr>
              <p:cNvPr id="42" name="Text Placeholder 463"/>
              <p:cNvSpPr>
                <a:spLocks noGrp="1" noRot="1" noChangeAspect="1" noMove="1" noResize="1" noEditPoints="1" noAdjustHandles="1" noChangeArrowheads="1" noChangeShapeType="1" noTextEdit="1"/>
              </p:cNvSpPr>
              <p:nvPr>
                <p:ph type="body" sz="quarter" idx="150"/>
              </p:nvPr>
            </p:nvSpPr>
            <p:spPr>
              <a:xfrm>
                <a:off x="22285219" y="6587260"/>
                <a:ext cx="10023581" cy="24776576"/>
              </a:xfrm>
              <a:blipFill rotWithShape="0">
                <a:blip r:embed="rId8"/>
                <a:stretch>
                  <a:fillRect r="-487"/>
                </a:stretch>
              </a:blipFill>
            </p:spPr>
            <p:txBody>
              <a:bodyPr/>
              <a:lstStyle/>
              <a:p>
                <a:r>
                  <a:rPr lang="en-US">
                    <a:noFill/>
                  </a:rPr>
                  <a:t> </a:t>
                </a:r>
              </a:p>
            </p:txBody>
          </p:sp>
        </mc:Fallback>
      </mc:AlternateContent>
      <p:pic>
        <p:nvPicPr>
          <p:cNvPr id="10" name="Picture 9"/>
          <p:cNvPicPr>
            <a:picLocks noChangeAspect="1"/>
          </p:cNvPicPr>
          <p:nvPr/>
        </p:nvPicPr>
        <p:blipFill rotWithShape="1">
          <a:blip r:embed="rId9"/>
          <a:srcRect l="6516" t="6772" r="8564" b="7291"/>
          <a:stretch/>
        </p:blipFill>
        <p:spPr>
          <a:xfrm>
            <a:off x="34233130" y="13809179"/>
            <a:ext cx="7451898" cy="4239874"/>
          </a:xfrm>
          <a:prstGeom prst="rect">
            <a:avLst/>
          </a:prstGeom>
        </p:spPr>
      </p:pic>
      <p:pic>
        <p:nvPicPr>
          <p:cNvPr id="13" name="Picture 12"/>
          <p:cNvPicPr>
            <a:picLocks noChangeAspect="1"/>
          </p:cNvPicPr>
          <p:nvPr/>
        </p:nvPicPr>
        <p:blipFill rotWithShape="1">
          <a:blip r:embed="rId10"/>
          <a:srcRect l="4689" t="6652" r="5799" b="7238"/>
          <a:stretch/>
        </p:blipFill>
        <p:spPr>
          <a:xfrm>
            <a:off x="23592529" y="18928784"/>
            <a:ext cx="7184250" cy="3885679"/>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54428" y="19746144"/>
            <a:ext cx="9814503" cy="5761797"/>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754428" y="25635345"/>
            <a:ext cx="9814503" cy="5859866"/>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592529" y="27558962"/>
            <a:ext cx="7184250" cy="4229100"/>
          </a:xfrm>
          <a:prstGeom prst="rect">
            <a:avLst/>
          </a:prstGeom>
        </p:spPr>
      </p:pic>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45615" y="27889193"/>
            <a:ext cx="5204667" cy="3566161"/>
          </a:xfrm>
          <a:prstGeom prst="rect">
            <a:avLst/>
          </a:prstGeom>
        </p:spPr>
      </p:pic>
      <p:sp>
        <p:nvSpPr>
          <p:cNvPr id="29" name="Text Placeholder 455"/>
          <p:cNvSpPr>
            <a:spLocks noGrp="1"/>
          </p:cNvSpPr>
          <p:nvPr>
            <p:ph type="body" sz="quarter" idx="24"/>
          </p:nvPr>
        </p:nvSpPr>
        <p:spPr>
          <a:xfrm>
            <a:off x="32942502" y="22471043"/>
            <a:ext cx="10058400" cy="754045"/>
          </a:xfrm>
        </p:spPr>
        <p:txBody>
          <a:bodyPr/>
          <a:lstStyle/>
          <a:p>
            <a:r>
              <a:rPr lang="en-US" dirty="0" smtClean="0"/>
              <a:t>Summary</a:t>
            </a:r>
            <a:endParaRPr lang="en-US" dirty="0"/>
          </a:p>
        </p:txBody>
      </p:sp>
      <p:sp>
        <p:nvSpPr>
          <p:cNvPr id="6" name="TextBox 5"/>
          <p:cNvSpPr txBox="1"/>
          <p:nvPr/>
        </p:nvSpPr>
        <p:spPr>
          <a:xfrm>
            <a:off x="32942502" y="23566996"/>
            <a:ext cx="10023575" cy="6463308"/>
          </a:xfrm>
          <a:prstGeom prst="rect">
            <a:avLst/>
          </a:prstGeom>
          <a:noFill/>
        </p:spPr>
        <p:txBody>
          <a:bodyPr wrap="square" lIns="274320" tIns="274320" rIns="274320" bIns="274320" rtlCol="0">
            <a:spAutoFit/>
          </a:bodyPr>
          <a:lstStyle/>
          <a:p>
            <a:pPr marL="457200" indent="-457200">
              <a:buFont typeface="Arial" panose="020B0604020202020204" pitchFamily="34" charset="0"/>
              <a:buChar char="•"/>
            </a:pPr>
            <a:r>
              <a:rPr lang="en-US" sz="3200" dirty="0">
                <a:solidFill>
                  <a:schemeClr val="accent5">
                    <a:lumMod val="50000"/>
                  </a:schemeClr>
                </a:solidFill>
                <a:latin typeface="+mj-lt"/>
                <a:cs typeface="Times New Roman" pitchFamily="18" charset="0"/>
              </a:rPr>
              <a:t>New methods are being explored and implemented in COSY to allow for the simulation of stochastic processes in matter-dominated </a:t>
            </a:r>
            <a:r>
              <a:rPr lang="en-US" sz="3200" dirty="0" err="1">
                <a:solidFill>
                  <a:schemeClr val="accent5">
                    <a:lumMod val="50000"/>
                  </a:schemeClr>
                </a:solidFill>
                <a:latin typeface="+mj-lt"/>
                <a:cs typeface="Times New Roman" pitchFamily="18" charset="0"/>
              </a:rPr>
              <a:t>muon</a:t>
            </a:r>
            <a:r>
              <a:rPr lang="en-US" sz="3200" dirty="0">
                <a:solidFill>
                  <a:schemeClr val="accent5">
                    <a:lumMod val="50000"/>
                  </a:schemeClr>
                </a:solidFill>
                <a:latin typeface="+mj-lt"/>
                <a:cs typeface="Times New Roman" pitchFamily="18" charset="0"/>
              </a:rPr>
              <a:t> accelerators</a:t>
            </a:r>
            <a:r>
              <a:rPr lang="en-US" sz="3200" dirty="0" smtClean="0">
                <a:solidFill>
                  <a:schemeClr val="accent5">
                    <a:lumMod val="50000"/>
                  </a:schemeClr>
                </a:solidFill>
                <a:latin typeface="+mj-lt"/>
                <a:cs typeface="Times New Roman" pitchFamily="18" charset="0"/>
              </a:rPr>
              <a:t>.</a:t>
            </a:r>
          </a:p>
          <a:p>
            <a:pPr marL="457200" indent="-457200">
              <a:buFont typeface="Arial" panose="020B0604020202020204" pitchFamily="34" charset="0"/>
              <a:buChar char="•"/>
            </a:pPr>
            <a:r>
              <a:rPr lang="en-US" sz="3200" dirty="0" smtClean="0">
                <a:solidFill>
                  <a:schemeClr val="accent5">
                    <a:lumMod val="50000"/>
                  </a:schemeClr>
                </a:solidFill>
                <a:latin typeface="+mj-lt"/>
                <a:cs typeface="Times New Roman" pitchFamily="18" charset="0"/>
              </a:rPr>
              <a:t>The </a:t>
            </a:r>
            <a:r>
              <a:rPr lang="en-US" sz="3200" dirty="0">
                <a:solidFill>
                  <a:schemeClr val="accent5">
                    <a:lumMod val="50000"/>
                  </a:schemeClr>
                </a:solidFill>
                <a:latin typeface="+mj-lt"/>
                <a:cs typeface="Times New Roman" pitchFamily="18" charset="0"/>
              </a:rPr>
              <a:t>so-called </a:t>
            </a:r>
            <a:r>
              <a:rPr lang="en-US" sz="3200" dirty="0" smtClean="0">
                <a:solidFill>
                  <a:schemeClr val="accent5">
                    <a:lumMod val="50000"/>
                  </a:schemeClr>
                </a:solidFill>
                <a:latin typeface="+mj-lt"/>
                <a:cs typeface="Times New Roman" pitchFamily="18" charset="0"/>
              </a:rPr>
              <a:t>functional </a:t>
            </a:r>
            <a:r>
              <a:rPr lang="en-US" sz="3200" dirty="0">
                <a:solidFill>
                  <a:schemeClr val="accent5">
                    <a:lumMod val="50000"/>
                  </a:schemeClr>
                </a:solidFill>
                <a:latin typeface="+mj-lt"/>
                <a:cs typeface="Times New Roman" pitchFamily="18" charset="0"/>
              </a:rPr>
              <a:t>method is proposed and currently under active </a:t>
            </a:r>
            <a:r>
              <a:rPr lang="en-US" sz="3200" dirty="0" smtClean="0">
                <a:solidFill>
                  <a:schemeClr val="accent5">
                    <a:lumMod val="50000"/>
                  </a:schemeClr>
                </a:solidFill>
                <a:latin typeface="+mj-lt"/>
                <a:cs typeface="Times New Roman" pitchFamily="18" charset="0"/>
              </a:rPr>
              <a:t>study.</a:t>
            </a:r>
          </a:p>
          <a:p>
            <a:pPr marL="457200" indent="-457200">
              <a:buFont typeface="Arial" panose="020B0604020202020204" pitchFamily="34" charset="0"/>
              <a:buChar char="•"/>
            </a:pPr>
            <a:r>
              <a:rPr lang="en-US" sz="3200" dirty="0" smtClean="0">
                <a:solidFill>
                  <a:schemeClr val="accent5">
                    <a:lumMod val="50000"/>
                  </a:schemeClr>
                </a:solidFill>
                <a:latin typeface="+mj-lt"/>
                <a:cs typeface="Times New Roman" pitchFamily="18" charset="0"/>
              </a:rPr>
              <a:t>Work </a:t>
            </a:r>
            <a:r>
              <a:rPr lang="en-US" sz="3200" dirty="0">
                <a:solidFill>
                  <a:schemeClr val="accent5">
                    <a:lumMod val="50000"/>
                  </a:schemeClr>
                </a:solidFill>
                <a:latin typeface="+mj-lt"/>
                <a:cs typeface="Times New Roman" pitchFamily="18" charset="0"/>
              </a:rPr>
              <a:t>continues along multiple directions: find better fits describing multiple scattering and energy straggling for a variety of absorber thicknesses and </a:t>
            </a:r>
            <a:r>
              <a:rPr lang="en-US" sz="3200" dirty="0" err="1">
                <a:solidFill>
                  <a:schemeClr val="accent5">
                    <a:lumMod val="50000"/>
                  </a:schemeClr>
                </a:solidFill>
                <a:latin typeface="+mj-lt"/>
                <a:cs typeface="Times New Roman" pitchFamily="18" charset="0"/>
              </a:rPr>
              <a:t>muon</a:t>
            </a:r>
            <a:r>
              <a:rPr lang="en-US" sz="3200" dirty="0">
                <a:solidFill>
                  <a:schemeClr val="accent5">
                    <a:lumMod val="50000"/>
                  </a:schemeClr>
                </a:solidFill>
                <a:latin typeface="+mj-lt"/>
                <a:cs typeface="Times New Roman" pitchFamily="18" charset="0"/>
              </a:rPr>
              <a:t> initial energies; deduce the effects from first principles in order not to rely on any particular external code; and compare the results with experimental data.</a:t>
            </a:r>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822</TotalTime>
  <Words>681</Words>
  <Application>Microsoft Office PowerPoint</Application>
  <PresentationFormat>Custom</PresentationFormat>
  <Paragraphs>84</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snopok</cp:lastModifiedBy>
  <cp:revision>89</cp:revision>
  <dcterms:created xsi:type="dcterms:W3CDTF">2012-02-03T19:11:35Z</dcterms:created>
  <dcterms:modified xsi:type="dcterms:W3CDTF">2014-06-12T20:15:44Z</dcterms:modified>
</cp:coreProperties>
</file>