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4"/>
  </p:sldMasterIdLst>
  <p:notesMasterIdLst>
    <p:notesMasterId r:id="rId21"/>
  </p:notesMasterIdLst>
  <p:sldIdLst>
    <p:sldId id="256" r:id="rId5"/>
    <p:sldId id="272" r:id="rId6"/>
    <p:sldId id="269" r:id="rId7"/>
    <p:sldId id="264" r:id="rId8"/>
    <p:sldId id="266" r:id="rId9"/>
    <p:sldId id="265" r:id="rId10"/>
    <p:sldId id="260" r:id="rId11"/>
    <p:sldId id="257" r:id="rId12"/>
    <p:sldId id="263" r:id="rId13"/>
    <p:sldId id="267" r:id="rId14"/>
    <p:sldId id="259" r:id="rId15"/>
    <p:sldId id="270" r:id="rId16"/>
    <p:sldId id="271"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C7526E-BB1E-6BD6-F1DC-293E08C1E0D7}" v="448" dt="2025-04-23T18:00:39.026"/>
    <p1510:client id="{66CC9378-9E83-49EB-1902-B6FC24B2F125}" v="16" dt="2025-04-23T20:26:08.995"/>
    <p1510:client id="{7A34FF40-33AB-0E6C-AA1D-CC408C69D328}" v="1" dt="2025-04-23T20:11:56.8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8A6337-06BC-4E0B-8907-2271F9B75CE8}" type="doc">
      <dgm:prSet loTypeId="urn:microsoft.com/office/officeart/2008/layout/LinedList" loCatId="list" qsTypeId="urn:microsoft.com/office/officeart/2005/8/quickstyle/simple2" qsCatId="simple" csTypeId="urn:microsoft.com/office/officeart/2005/8/colors/accent3_2" csCatId="accent3" phldr="1"/>
      <dgm:spPr/>
      <dgm:t>
        <a:bodyPr/>
        <a:lstStyle/>
        <a:p>
          <a:endParaRPr lang="en-US"/>
        </a:p>
      </dgm:t>
    </dgm:pt>
    <dgm:pt modelId="{98EAF759-FE66-4CCC-9AB6-2DE264068B12}">
      <dgm:prSet/>
      <dgm:spPr/>
      <dgm:t>
        <a:bodyPr/>
        <a:lstStyle/>
        <a:p>
          <a:r>
            <a:rPr lang="en-US">
              <a:solidFill>
                <a:schemeClr val="bg1">
                  <a:lumMod val="75000"/>
                </a:schemeClr>
              </a:solidFill>
            </a:rPr>
            <a:t>Fractography</a:t>
          </a:r>
          <a:r>
            <a:rPr lang="en-US">
              <a:solidFill>
                <a:schemeClr val="bg1">
                  <a:lumMod val="85000"/>
                </a:schemeClr>
              </a:solidFill>
            </a:rPr>
            <a:t> </a:t>
          </a:r>
        </a:p>
      </dgm:t>
    </dgm:pt>
    <dgm:pt modelId="{F8D33311-06DD-4457-8DEA-7177F7F48F48}" type="parTrans" cxnId="{ABE06254-EECA-4137-B86D-BAD523926BDA}">
      <dgm:prSet/>
      <dgm:spPr/>
      <dgm:t>
        <a:bodyPr/>
        <a:lstStyle/>
        <a:p>
          <a:endParaRPr lang="en-US"/>
        </a:p>
      </dgm:t>
    </dgm:pt>
    <dgm:pt modelId="{DFF4D7CA-D2C9-42EB-BA98-8A75180D69C4}" type="sibTrans" cxnId="{ABE06254-EECA-4137-B86D-BAD523926BDA}">
      <dgm:prSet/>
      <dgm:spPr/>
      <dgm:t>
        <a:bodyPr/>
        <a:lstStyle/>
        <a:p>
          <a:endParaRPr lang="en-US"/>
        </a:p>
      </dgm:t>
    </dgm:pt>
    <dgm:pt modelId="{0539AA9D-F827-4AB4-A3A5-C93B43CA90A7}">
      <dgm:prSet/>
      <dgm:spPr/>
      <dgm:t>
        <a:bodyPr/>
        <a:lstStyle/>
        <a:p>
          <a:r>
            <a:rPr lang="en-US">
              <a:solidFill>
                <a:schemeClr val="bg1">
                  <a:lumMod val="75000"/>
                </a:schemeClr>
              </a:solidFill>
            </a:rPr>
            <a:t>Skills – Depth Perception </a:t>
          </a:r>
        </a:p>
      </dgm:t>
    </dgm:pt>
    <dgm:pt modelId="{54A8E813-2F7C-4227-A8CE-AF4AD250E951}" type="parTrans" cxnId="{6D071463-6DA4-422E-83F5-30ECC5D22FF4}">
      <dgm:prSet/>
      <dgm:spPr/>
      <dgm:t>
        <a:bodyPr/>
        <a:lstStyle/>
        <a:p>
          <a:endParaRPr lang="en-US"/>
        </a:p>
      </dgm:t>
    </dgm:pt>
    <dgm:pt modelId="{600BF703-51A5-4378-A0E5-0B5886AE0852}" type="sibTrans" cxnId="{6D071463-6DA4-422E-83F5-30ECC5D22FF4}">
      <dgm:prSet/>
      <dgm:spPr/>
      <dgm:t>
        <a:bodyPr/>
        <a:lstStyle/>
        <a:p>
          <a:endParaRPr lang="en-US"/>
        </a:p>
      </dgm:t>
    </dgm:pt>
    <dgm:pt modelId="{84D21EF3-0EC1-4B34-97F3-49C8EEDBCA99}">
      <dgm:prSet/>
      <dgm:spPr/>
      <dgm:t>
        <a:bodyPr/>
        <a:lstStyle/>
        <a:p>
          <a:r>
            <a:rPr lang="en-US">
              <a:solidFill>
                <a:schemeClr val="bg1">
                  <a:lumMod val="75000"/>
                </a:schemeClr>
              </a:solidFill>
            </a:rPr>
            <a:t>Helps develop other relations – Material Properties </a:t>
          </a:r>
        </a:p>
      </dgm:t>
    </dgm:pt>
    <dgm:pt modelId="{632686C6-C6EB-48CF-923D-1A4AD82B71F3}" type="parTrans" cxnId="{38E5547D-F668-4D3B-815F-81E385317713}">
      <dgm:prSet/>
      <dgm:spPr/>
      <dgm:t>
        <a:bodyPr/>
        <a:lstStyle/>
        <a:p>
          <a:endParaRPr lang="en-US"/>
        </a:p>
      </dgm:t>
    </dgm:pt>
    <dgm:pt modelId="{9BCC1D80-D35B-4EF5-AB68-C59FA366DA91}" type="sibTrans" cxnId="{38E5547D-F668-4D3B-815F-81E385317713}">
      <dgm:prSet/>
      <dgm:spPr/>
      <dgm:t>
        <a:bodyPr/>
        <a:lstStyle/>
        <a:p>
          <a:endParaRPr lang="en-US"/>
        </a:p>
      </dgm:t>
    </dgm:pt>
    <dgm:pt modelId="{F4A8B2B7-AC6C-5B42-9C2F-BB239141ECC4}" type="pres">
      <dgm:prSet presAssocID="{218A6337-06BC-4E0B-8907-2271F9B75CE8}" presName="vert0" presStyleCnt="0">
        <dgm:presLayoutVars>
          <dgm:dir/>
          <dgm:animOne val="branch"/>
          <dgm:animLvl val="lvl"/>
        </dgm:presLayoutVars>
      </dgm:prSet>
      <dgm:spPr/>
    </dgm:pt>
    <dgm:pt modelId="{1F0CBC01-EF63-1E41-8E6E-9144D27B0613}" type="pres">
      <dgm:prSet presAssocID="{98EAF759-FE66-4CCC-9AB6-2DE264068B12}" presName="thickLine" presStyleLbl="alignNode1" presStyleIdx="0" presStyleCnt="3"/>
      <dgm:spPr/>
    </dgm:pt>
    <dgm:pt modelId="{7451DCA3-4F03-2549-96B0-A58A7AD0EC72}" type="pres">
      <dgm:prSet presAssocID="{98EAF759-FE66-4CCC-9AB6-2DE264068B12}" presName="horz1" presStyleCnt="0"/>
      <dgm:spPr/>
    </dgm:pt>
    <dgm:pt modelId="{E8D89CDA-41A7-7549-A02A-0940BD38F783}" type="pres">
      <dgm:prSet presAssocID="{98EAF759-FE66-4CCC-9AB6-2DE264068B12}" presName="tx1" presStyleLbl="revTx" presStyleIdx="0" presStyleCnt="3"/>
      <dgm:spPr/>
    </dgm:pt>
    <dgm:pt modelId="{974BC9E7-0620-8C47-B5BF-A2EE16E43C8E}" type="pres">
      <dgm:prSet presAssocID="{98EAF759-FE66-4CCC-9AB6-2DE264068B12}" presName="vert1" presStyleCnt="0"/>
      <dgm:spPr/>
    </dgm:pt>
    <dgm:pt modelId="{EF18666E-5C1F-F541-ACFC-E2417F7F4BF9}" type="pres">
      <dgm:prSet presAssocID="{0539AA9D-F827-4AB4-A3A5-C93B43CA90A7}" presName="thickLine" presStyleLbl="alignNode1" presStyleIdx="1" presStyleCnt="3"/>
      <dgm:spPr/>
    </dgm:pt>
    <dgm:pt modelId="{58D16B08-8060-3A4C-BA1F-0B7767B3C8F2}" type="pres">
      <dgm:prSet presAssocID="{0539AA9D-F827-4AB4-A3A5-C93B43CA90A7}" presName="horz1" presStyleCnt="0"/>
      <dgm:spPr/>
    </dgm:pt>
    <dgm:pt modelId="{6F013C99-83A1-1E40-BA50-67ED73FC4C58}" type="pres">
      <dgm:prSet presAssocID="{0539AA9D-F827-4AB4-A3A5-C93B43CA90A7}" presName="tx1" presStyleLbl="revTx" presStyleIdx="1" presStyleCnt="3"/>
      <dgm:spPr/>
    </dgm:pt>
    <dgm:pt modelId="{A350202E-2138-D546-95E2-3D7C23174724}" type="pres">
      <dgm:prSet presAssocID="{0539AA9D-F827-4AB4-A3A5-C93B43CA90A7}" presName="vert1" presStyleCnt="0"/>
      <dgm:spPr/>
    </dgm:pt>
    <dgm:pt modelId="{CCC00A11-C2A7-2B42-9B50-29F617E45B50}" type="pres">
      <dgm:prSet presAssocID="{84D21EF3-0EC1-4B34-97F3-49C8EEDBCA99}" presName="thickLine" presStyleLbl="alignNode1" presStyleIdx="2" presStyleCnt="3"/>
      <dgm:spPr/>
    </dgm:pt>
    <dgm:pt modelId="{8DA49E11-BE8A-C64E-9943-ABD15E0C537F}" type="pres">
      <dgm:prSet presAssocID="{84D21EF3-0EC1-4B34-97F3-49C8EEDBCA99}" presName="horz1" presStyleCnt="0"/>
      <dgm:spPr/>
    </dgm:pt>
    <dgm:pt modelId="{025DE2F5-EC4C-0B4E-9757-224E1197857E}" type="pres">
      <dgm:prSet presAssocID="{84D21EF3-0EC1-4B34-97F3-49C8EEDBCA99}" presName="tx1" presStyleLbl="revTx" presStyleIdx="2" presStyleCnt="3"/>
      <dgm:spPr/>
    </dgm:pt>
    <dgm:pt modelId="{D6B2B364-C47F-A94D-A1DB-4BAFA773BEA3}" type="pres">
      <dgm:prSet presAssocID="{84D21EF3-0EC1-4B34-97F3-49C8EEDBCA99}" presName="vert1" presStyleCnt="0"/>
      <dgm:spPr/>
    </dgm:pt>
  </dgm:ptLst>
  <dgm:cxnLst>
    <dgm:cxn modelId="{6D071463-6DA4-422E-83F5-30ECC5D22FF4}" srcId="{218A6337-06BC-4E0B-8907-2271F9B75CE8}" destId="{0539AA9D-F827-4AB4-A3A5-C93B43CA90A7}" srcOrd="1" destOrd="0" parTransId="{54A8E813-2F7C-4227-A8CE-AF4AD250E951}" sibTransId="{600BF703-51A5-4378-A0E5-0B5886AE0852}"/>
    <dgm:cxn modelId="{ABE06254-EECA-4137-B86D-BAD523926BDA}" srcId="{218A6337-06BC-4E0B-8907-2271F9B75CE8}" destId="{98EAF759-FE66-4CCC-9AB6-2DE264068B12}" srcOrd="0" destOrd="0" parTransId="{F8D33311-06DD-4457-8DEA-7177F7F48F48}" sibTransId="{DFF4D7CA-D2C9-42EB-BA98-8A75180D69C4}"/>
    <dgm:cxn modelId="{38E5547D-F668-4D3B-815F-81E385317713}" srcId="{218A6337-06BC-4E0B-8907-2271F9B75CE8}" destId="{84D21EF3-0EC1-4B34-97F3-49C8EEDBCA99}" srcOrd="2" destOrd="0" parTransId="{632686C6-C6EB-48CF-923D-1A4AD82B71F3}" sibTransId="{9BCC1D80-D35B-4EF5-AB68-C59FA366DA91}"/>
    <dgm:cxn modelId="{A2A91887-F472-DC44-B239-F8292466BB2B}" type="presOf" srcId="{98EAF759-FE66-4CCC-9AB6-2DE264068B12}" destId="{E8D89CDA-41A7-7549-A02A-0940BD38F783}" srcOrd="0" destOrd="0" presId="urn:microsoft.com/office/officeart/2008/layout/LinedList"/>
    <dgm:cxn modelId="{A8FC8799-9704-2C46-9254-C333661208C4}" type="presOf" srcId="{0539AA9D-F827-4AB4-A3A5-C93B43CA90A7}" destId="{6F013C99-83A1-1E40-BA50-67ED73FC4C58}" srcOrd="0" destOrd="0" presId="urn:microsoft.com/office/officeart/2008/layout/LinedList"/>
    <dgm:cxn modelId="{F9BB91BC-C8DC-FB43-B739-D633A6B0A5E3}" type="presOf" srcId="{84D21EF3-0EC1-4B34-97F3-49C8EEDBCA99}" destId="{025DE2F5-EC4C-0B4E-9757-224E1197857E}" srcOrd="0" destOrd="0" presId="urn:microsoft.com/office/officeart/2008/layout/LinedList"/>
    <dgm:cxn modelId="{1CB38CE4-BE22-EA4B-AC05-ECE9430973A3}" type="presOf" srcId="{218A6337-06BC-4E0B-8907-2271F9B75CE8}" destId="{F4A8B2B7-AC6C-5B42-9C2F-BB239141ECC4}" srcOrd="0" destOrd="0" presId="urn:microsoft.com/office/officeart/2008/layout/LinedList"/>
    <dgm:cxn modelId="{CCDB2AF9-8FB1-2E47-9790-0F1CB16D0BF8}" type="presParOf" srcId="{F4A8B2B7-AC6C-5B42-9C2F-BB239141ECC4}" destId="{1F0CBC01-EF63-1E41-8E6E-9144D27B0613}" srcOrd="0" destOrd="0" presId="urn:microsoft.com/office/officeart/2008/layout/LinedList"/>
    <dgm:cxn modelId="{62D4220F-3A40-4740-8978-BCDAB4CA045D}" type="presParOf" srcId="{F4A8B2B7-AC6C-5B42-9C2F-BB239141ECC4}" destId="{7451DCA3-4F03-2549-96B0-A58A7AD0EC72}" srcOrd="1" destOrd="0" presId="urn:microsoft.com/office/officeart/2008/layout/LinedList"/>
    <dgm:cxn modelId="{00341179-6618-2F4C-967E-98AB0670C6EC}" type="presParOf" srcId="{7451DCA3-4F03-2549-96B0-A58A7AD0EC72}" destId="{E8D89CDA-41A7-7549-A02A-0940BD38F783}" srcOrd="0" destOrd="0" presId="urn:microsoft.com/office/officeart/2008/layout/LinedList"/>
    <dgm:cxn modelId="{2070292A-04A7-7645-B9C1-33F31D5F9B3B}" type="presParOf" srcId="{7451DCA3-4F03-2549-96B0-A58A7AD0EC72}" destId="{974BC9E7-0620-8C47-B5BF-A2EE16E43C8E}" srcOrd="1" destOrd="0" presId="urn:microsoft.com/office/officeart/2008/layout/LinedList"/>
    <dgm:cxn modelId="{44FC1C94-746B-3B43-86BC-C6791937EB71}" type="presParOf" srcId="{F4A8B2B7-AC6C-5B42-9C2F-BB239141ECC4}" destId="{EF18666E-5C1F-F541-ACFC-E2417F7F4BF9}" srcOrd="2" destOrd="0" presId="urn:microsoft.com/office/officeart/2008/layout/LinedList"/>
    <dgm:cxn modelId="{3E275826-912D-7442-89FD-337B5FFEB247}" type="presParOf" srcId="{F4A8B2B7-AC6C-5B42-9C2F-BB239141ECC4}" destId="{58D16B08-8060-3A4C-BA1F-0B7767B3C8F2}" srcOrd="3" destOrd="0" presId="urn:microsoft.com/office/officeart/2008/layout/LinedList"/>
    <dgm:cxn modelId="{6BBD3273-4908-034B-8F42-BCFE1BDD973E}" type="presParOf" srcId="{58D16B08-8060-3A4C-BA1F-0B7767B3C8F2}" destId="{6F013C99-83A1-1E40-BA50-67ED73FC4C58}" srcOrd="0" destOrd="0" presId="urn:microsoft.com/office/officeart/2008/layout/LinedList"/>
    <dgm:cxn modelId="{0EFC338A-9D45-F949-AB18-B2EDD0C7BCEF}" type="presParOf" srcId="{58D16B08-8060-3A4C-BA1F-0B7767B3C8F2}" destId="{A350202E-2138-D546-95E2-3D7C23174724}" srcOrd="1" destOrd="0" presId="urn:microsoft.com/office/officeart/2008/layout/LinedList"/>
    <dgm:cxn modelId="{FE7D9339-A163-BE46-B1B9-9195E2285731}" type="presParOf" srcId="{F4A8B2B7-AC6C-5B42-9C2F-BB239141ECC4}" destId="{CCC00A11-C2A7-2B42-9B50-29F617E45B50}" srcOrd="4" destOrd="0" presId="urn:microsoft.com/office/officeart/2008/layout/LinedList"/>
    <dgm:cxn modelId="{2F99912E-281D-4C43-8A7A-5F04DA26B517}" type="presParOf" srcId="{F4A8B2B7-AC6C-5B42-9C2F-BB239141ECC4}" destId="{8DA49E11-BE8A-C64E-9943-ABD15E0C537F}" srcOrd="5" destOrd="0" presId="urn:microsoft.com/office/officeart/2008/layout/LinedList"/>
    <dgm:cxn modelId="{D8DA7814-3129-AF43-AC0F-230E3A7EF369}" type="presParOf" srcId="{8DA49E11-BE8A-C64E-9943-ABD15E0C537F}" destId="{025DE2F5-EC4C-0B4E-9757-224E1197857E}" srcOrd="0" destOrd="0" presId="urn:microsoft.com/office/officeart/2008/layout/LinedList"/>
    <dgm:cxn modelId="{4A52B8FF-DC1D-A748-A980-B641108778FF}" type="presParOf" srcId="{8DA49E11-BE8A-C64E-9943-ABD15E0C537F}" destId="{D6B2B364-C47F-A94D-A1DB-4BAFA773BEA3}"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0CBC01-EF63-1E41-8E6E-9144D27B0613}">
      <dsp:nvSpPr>
        <dsp:cNvPr id="0" name=""/>
        <dsp:cNvSpPr/>
      </dsp:nvSpPr>
      <dsp:spPr>
        <a:xfrm>
          <a:off x="0" y="2188"/>
          <a:ext cx="3078749" cy="0"/>
        </a:xfrm>
        <a:prstGeom prst="lin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E8D89CDA-41A7-7549-A02A-0940BD38F783}">
      <dsp:nvSpPr>
        <dsp:cNvPr id="0" name=""/>
        <dsp:cNvSpPr/>
      </dsp:nvSpPr>
      <dsp:spPr>
        <a:xfrm>
          <a:off x="0" y="2188"/>
          <a:ext cx="3078749" cy="1492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solidFill>
                <a:schemeClr val="bg1">
                  <a:lumMod val="75000"/>
                </a:schemeClr>
              </a:solidFill>
            </a:rPr>
            <a:t>Fractography</a:t>
          </a:r>
          <a:r>
            <a:rPr lang="en-US" sz="2700" kern="1200">
              <a:solidFill>
                <a:schemeClr val="bg1">
                  <a:lumMod val="85000"/>
                </a:schemeClr>
              </a:solidFill>
            </a:rPr>
            <a:t> </a:t>
          </a:r>
        </a:p>
      </dsp:txBody>
      <dsp:txXfrm>
        <a:off x="0" y="2188"/>
        <a:ext cx="3078749" cy="1492568"/>
      </dsp:txXfrm>
    </dsp:sp>
    <dsp:sp modelId="{EF18666E-5C1F-F541-ACFC-E2417F7F4BF9}">
      <dsp:nvSpPr>
        <dsp:cNvPr id="0" name=""/>
        <dsp:cNvSpPr/>
      </dsp:nvSpPr>
      <dsp:spPr>
        <a:xfrm>
          <a:off x="0" y="1494757"/>
          <a:ext cx="3078749" cy="0"/>
        </a:xfrm>
        <a:prstGeom prst="lin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F013C99-83A1-1E40-BA50-67ED73FC4C58}">
      <dsp:nvSpPr>
        <dsp:cNvPr id="0" name=""/>
        <dsp:cNvSpPr/>
      </dsp:nvSpPr>
      <dsp:spPr>
        <a:xfrm>
          <a:off x="0" y="1494757"/>
          <a:ext cx="3078749" cy="1492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solidFill>
                <a:schemeClr val="bg1">
                  <a:lumMod val="75000"/>
                </a:schemeClr>
              </a:solidFill>
            </a:rPr>
            <a:t>Skills – Depth Perception </a:t>
          </a:r>
        </a:p>
      </dsp:txBody>
      <dsp:txXfrm>
        <a:off x="0" y="1494757"/>
        <a:ext cx="3078749" cy="1492568"/>
      </dsp:txXfrm>
    </dsp:sp>
    <dsp:sp modelId="{CCC00A11-C2A7-2B42-9B50-29F617E45B50}">
      <dsp:nvSpPr>
        <dsp:cNvPr id="0" name=""/>
        <dsp:cNvSpPr/>
      </dsp:nvSpPr>
      <dsp:spPr>
        <a:xfrm>
          <a:off x="0" y="2987326"/>
          <a:ext cx="3078749" cy="0"/>
        </a:xfrm>
        <a:prstGeom prst="lin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25DE2F5-EC4C-0B4E-9757-224E1197857E}">
      <dsp:nvSpPr>
        <dsp:cNvPr id="0" name=""/>
        <dsp:cNvSpPr/>
      </dsp:nvSpPr>
      <dsp:spPr>
        <a:xfrm>
          <a:off x="0" y="2987326"/>
          <a:ext cx="3078749" cy="1492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solidFill>
                <a:schemeClr val="bg1">
                  <a:lumMod val="75000"/>
                </a:schemeClr>
              </a:solidFill>
            </a:rPr>
            <a:t>Helps develop other relations – Material Properties </a:t>
          </a:r>
        </a:p>
      </dsp:txBody>
      <dsp:txXfrm>
        <a:off x="0" y="2987326"/>
        <a:ext cx="3078749" cy="149256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78ABB3-D0C2-4D6A-80B1-B00116FDD5D5}" type="datetimeFigureOut">
              <a:rPr lang="en-US" smtClean="0"/>
              <a:t>4/24/2025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8831B2-71F2-4373-8D00-7AE889E6475E}" type="slidenum">
              <a:rPr lang="en-US" smtClean="0"/>
              <a:t>‹#›</a:t>
            </a:fld>
            <a:endParaRPr lang="en-US"/>
          </a:p>
        </p:txBody>
      </p:sp>
    </p:spTree>
    <p:extLst>
      <p:ext uri="{BB962C8B-B14F-4D97-AF65-F5344CB8AC3E}">
        <p14:creationId xmlns:p14="http://schemas.microsoft.com/office/powerpoint/2010/main" val="58581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Magnification 1 million times.</a:t>
            </a:r>
          </a:p>
        </p:txBody>
      </p:sp>
      <p:sp>
        <p:nvSpPr>
          <p:cNvPr id="4" name="Slide Number Placeholder 3"/>
          <p:cNvSpPr>
            <a:spLocks noGrp="1"/>
          </p:cNvSpPr>
          <p:nvPr>
            <p:ph type="sldNum" sz="quarter" idx="5"/>
          </p:nvPr>
        </p:nvSpPr>
        <p:spPr/>
        <p:txBody>
          <a:bodyPr/>
          <a:lstStyle/>
          <a:p>
            <a:fld id="{6F8831B2-71F2-4373-8D00-7AE889E6475E}" type="slidenum">
              <a:rPr lang="en-US" smtClean="0"/>
              <a:t>8</a:t>
            </a:fld>
            <a:endParaRPr lang="en-US"/>
          </a:p>
        </p:txBody>
      </p:sp>
    </p:spTree>
    <p:extLst>
      <p:ext uri="{BB962C8B-B14F-4D97-AF65-F5344CB8AC3E}">
        <p14:creationId xmlns:p14="http://schemas.microsoft.com/office/powerpoint/2010/main" val="613207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Aptos" panose="020B0004020202020204" pitchFamily="34" charset="0"/>
              </a:rPr>
              <a:t>Understanding these elements can lead scientists to create stronger, more wear-resistant material useful in the construction, medical, and commercial settings.</a:t>
            </a:r>
            <a:endParaRPr lang="en-US" dirty="0"/>
          </a:p>
        </p:txBody>
      </p:sp>
      <p:sp>
        <p:nvSpPr>
          <p:cNvPr id="4" name="Slide Number Placeholder 3"/>
          <p:cNvSpPr>
            <a:spLocks noGrp="1"/>
          </p:cNvSpPr>
          <p:nvPr>
            <p:ph type="sldNum" sz="quarter" idx="5"/>
          </p:nvPr>
        </p:nvSpPr>
        <p:spPr/>
        <p:txBody>
          <a:bodyPr/>
          <a:lstStyle/>
          <a:p>
            <a:fld id="{6F8831B2-71F2-4373-8D00-7AE889E6475E}" type="slidenum">
              <a:rPr lang="en-US" smtClean="0"/>
              <a:t>9</a:t>
            </a:fld>
            <a:endParaRPr lang="en-US"/>
          </a:p>
        </p:txBody>
      </p:sp>
    </p:spTree>
    <p:extLst>
      <p:ext uri="{BB962C8B-B14F-4D97-AF65-F5344CB8AC3E}">
        <p14:creationId xmlns:p14="http://schemas.microsoft.com/office/powerpoint/2010/main" val="2332903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a better understanding of SEM, let’s compare it to TEM</a:t>
            </a:r>
          </a:p>
          <a:p>
            <a:endParaRPr lang="en-US" dirty="0"/>
          </a:p>
          <a:p>
            <a:r>
              <a:rPr lang="en-US" b="0" i="0" dirty="0">
                <a:solidFill>
                  <a:srgbClr val="1F1F1F"/>
                </a:solidFill>
                <a:effectLst/>
                <a:latin typeface="Google Sans"/>
              </a:rPr>
              <a:t>Energy Dispersive Spectroscopy (EDS) is </a:t>
            </a:r>
            <a:r>
              <a:rPr lang="en-US" b="0" i="0" dirty="0">
                <a:solidFill>
                  <a:srgbClr val="040C28"/>
                </a:solidFill>
                <a:effectLst/>
                <a:latin typeface="Google Sans"/>
              </a:rPr>
              <a:t>a popular microanalytical technique that is used to identify and quantify the elements present in a sample</a:t>
            </a:r>
            <a:r>
              <a:rPr lang="en-US" b="0" i="0" dirty="0">
                <a:solidFill>
                  <a:srgbClr val="1F1F1F"/>
                </a:solidFill>
                <a:effectLst/>
                <a:latin typeface="Google Sans"/>
              </a:rPr>
              <a:t>. When working alongside a scanning electron microscope (SEM) or scanning transmission electron microscope (STEM), EDS can be used to create elemental maps of samples.</a:t>
            </a:r>
            <a:endParaRPr lang="en-US" dirty="0"/>
          </a:p>
          <a:p>
            <a:endParaRPr lang="en-US" dirty="0"/>
          </a:p>
        </p:txBody>
      </p:sp>
      <p:sp>
        <p:nvSpPr>
          <p:cNvPr id="4" name="Slide Number Placeholder 3"/>
          <p:cNvSpPr>
            <a:spLocks noGrp="1"/>
          </p:cNvSpPr>
          <p:nvPr>
            <p:ph type="sldNum" sz="quarter" idx="5"/>
          </p:nvPr>
        </p:nvSpPr>
        <p:spPr/>
        <p:txBody>
          <a:bodyPr/>
          <a:lstStyle/>
          <a:p>
            <a:fld id="{6F8831B2-71F2-4373-8D00-7AE889E6475E}" type="slidenum">
              <a:rPr lang="en-US" smtClean="0"/>
              <a:t>11</a:t>
            </a:fld>
            <a:endParaRPr lang="en-US"/>
          </a:p>
        </p:txBody>
      </p:sp>
    </p:spTree>
    <p:extLst>
      <p:ext uri="{BB962C8B-B14F-4D97-AF65-F5344CB8AC3E}">
        <p14:creationId xmlns:p14="http://schemas.microsoft.com/office/powerpoint/2010/main" val="3603052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solidFill>
                  <a:srgbClr val="000000"/>
                </a:solidFill>
                <a:effectLst/>
                <a:latin typeface="system-ui"/>
              </a:rPr>
              <a:t>Like we learned in class, every material has a certain combination of phases (whether that be something like alpha and bate or just a plain solid or a liquid). These phases typically expressed themselves differently within the material with one phase forming with a certain structure (say spherical) and another forming in layers. Since SEM can capture the microscopic surface of a structure it can also pick up on this microscopic differences for these different phases (as shown in the picture). With this, SEM can be used to find the ratio of these different phases (again by noticing the difference in the phase structures/composition). </a:t>
            </a:r>
            <a:endParaRPr lang="en-US" dirty="0">
              <a:effectLst/>
            </a:endParaRPr>
          </a:p>
          <a:p>
            <a:pPr>
              <a:buNone/>
            </a:pPr>
            <a:br>
              <a:rPr lang="en-US" dirty="0">
                <a:solidFill>
                  <a:srgbClr val="000000"/>
                </a:solidFill>
                <a:effectLst/>
                <a:latin typeface="system-ui"/>
              </a:rPr>
            </a:br>
            <a:endParaRPr lang="en-US" dirty="0">
              <a:effectLst/>
            </a:endParaRPr>
          </a:p>
          <a:p>
            <a:pPr>
              <a:buNone/>
            </a:pPr>
            <a:r>
              <a:rPr lang="en-US" dirty="0">
                <a:solidFill>
                  <a:srgbClr val="000000"/>
                </a:solidFill>
                <a:effectLst/>
                <a:latin typeface="system-ui"/>
              </a:rPr>
              <a:t>While SEM can be used for this purpose, it is not an extremely reliable method which is why it is typically paired with another method (typically an X-Ray method like EDS). This often gives different results which can improve the rigor and reliability of the research as a whole. </a:t>
            </a:r>
            <a:endParaRPr lang="en-US" dirty="0">
              <a:effectLst/>
            </a:endParaRPr>
          </a:p>
          <a:p>
            <a:pPr>
              <a:buNone/>
            </a:pPr>
            <a:br>
              <a:rPr lang="en-US" dirty="0">
                <a:solidFill>
                  <a:srgbClr val="000000"/>
                </a:solidFill>
                <a:effectLst/>
              </a:rPr>
            </a:br>
            <a:endParaRPr lang="en-US" dirty="0"/>
          </a:p>
        </p:txBody>
      </p:sp>
      <p:sp>
        <p:nvSpPr>
          <p:cNvPr id="4" name="Slide Number Placeholder 3"/>
          <p:cNvSpPr>
            <a:spLocks noGrp="1"/>
          </p:cNvSpPr>
          <p:nvPr>
            <p:ph type="sldNum" sz="quarter" idx="5"/>
          </p:nvPr>
        </p:nvSpPr>
        <p:spPr/>
        <p:txBody>
          <a:bodyPr/>
          <a:lstStyle/>
          <a:p>
            <a:fld id="{6F8831B2-71F2-4373-8D00-7AE889E6475E}" type="slidenum">
              <a:rPr lang="en-US" smtClean="0"/>
              <a:t>13</a:t>
            </a:fld>
            <a:endParaRPr lang="en-US"/>
          </a:p>
        </p:txBody>
      </p:sp>
    </p:spTree>
    <p:extLst>
      <p:ext uri="{BB962C8B-B14F-4D97-AF65-F5344CB8AC3E}">
        <p14:creationId xmlns:p14="http://schemas.microsoft.com/office/powerpoint/2010/main" val="2409420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None/>
            </a:pPr>
            <a:r>
              <a:rPr lang="en-US" dirty="0">
                <a:solidFill>
                  <a:srgbClr val="000000"/>
                </a:solidFill>
                <a:effectLst/>
                <a:latin typeface="system-ui"/>
              </a:rPr>
              <a:t>While SEM can be used to determine phases, its main function in Materials Engineering is </a:t>
            </a:r>
            <a:r>
              <a:rPr lang="en-US" dirty="0" err="1">
                <a:solidFill>
                  <a:srgbClr val="000000"/>
                </a:solidFill>
                <a:effectLst/>
                <a:latin typeface="system-ui"/>
              </a:rPr>
              <a:t>frahk</a:t>
            </a:r>
            <a:r>
              <a:rPr lang="en-US" dirty="0">
                <a:solidFill>
                  <a:srgbClr val="000000"/>
                </a:solidFill>
                <a:effectLst/>
                <a:latin typeface="system-ui"/>
              </a:rPr>
              <a:t>-tog-</a:t>
            </a:r>
            <a:r>
              <a:rPr lang="en-US" dirty="0" err="1">
                <a:solidFill>
                  <a:srgbClr val="000000"/>
                </a:solidFill>
                <a:effectLst/>
                <a:latin typeface="system-ui"/>
              </a:rPr>
              <a:t>ruh</a:t>
            </a:r>
            <a:r>
              <a:rPr lang="en-US" dirty="0">
                <a:solidFill>
                  <a:srgbClr val="000000"/>
                </a:solidFill>
                <a:effectLst/>
                <a:latin typeface="system-ui"/>
              </a:rPr>
              <a:t>-fee. Frac-tog–</a:t>
            </a:r>
            <a:r>
              <a:rPr lang="en-US" dirty="0" err="1">
                <a:solidFill>
                  <a:srgbClr val="000000"/>
                </a:solidFill>
                <a:effectLst/>
                <a:latin typeface="system-ui"/>
              </a:rPr>
              <a:t>graphy</a:t>
            </a:r>
            <a:r>
              <a:rPr lang="en-US" dirty="0">
                <a:solidFill>
                  <a:srgbClr val="000000"/>
                </a:solidFill>
                <a:effectLst/>
                <a:latin typeface="system-ui"/>
              </a:rPr>
              <a:t> is actually a special name for SEM when it is used within the realm of Failure analysis. </a:t>
            </a:r>
            <a:endParaRPr lang="en-US" dirty="0">
              <a:effectLst/>
            </a:endParaRPr>
          </a:p>
          <a:p>
            <a:pPr>
              <a:buNone/>
            </a:pPr>
            <a:br>
              <a:rPr lang="en-US" dirty="0">
                <a:solidFill>
                  <a:srgbClr val="000000"/>
                </a:solidFill>
                <a:effectLst/>
                <a:latin typeface="system-ui"/>
              </a:rPr>
            </a:br>
            <a:endParaRPr lang="en-US" dirty="0">
              <a:effectLst/>
            </a:endParaRPr>
          </a:p>
          <a:p>
            <a:pPr>
              <a:buNone/>
            </a:pPr>
            <a:r>
              <a:rPr lang="en-US" dirty="0">
                <a:solidFill>
                  <a:srgbClr val="000000"/>
                </a:solidFill>
                <a:effectLst/>
                <a:latin typeface="system-ui"/>
              </a:rPr>
              <a:t>The reason why SEM is a preferred method when analyzing the failure within a </a:t>
            </a:r>
            <a:r>
              <a:rPr lang="en-US" dirty="0" err="1">
                <a:solidFill>
                  <a:srgbClr val="000000"/>
                </a:solidFill>
                <a:effectLst/>
                <a:latin typeface="system-ui"/>
              </a:rPr>
              <a:t>matieral</a:t>
            </a:r>
            <a:r>
              <a:rPr lang="en-US" dirty="0">
                <a:solidFill>
                  <a:srgbClr val="000000"/>
                </a:solidFill>
                <a:effectLst/>
                <a:latin typeface="system-ui"/>
              </a:rPr>
              <a:t> is because of the amount of resolution that SEM can offer (since it is method that uses electrons) and it also has a very good sense of depth. This depth perception is especially important. With it we could see how different cracks are really propagating or just how a material is deforming. One image that we talked about in class before where SEM was used was in the context of void nucleation in steel. SEM was able to visualize these voids that were occurring with a striking amount of detail.</a:t>
            </a:r>
            <a:endParaRPr lang="en-US" dirty="0">
              <a:effectLst/>
            </a:endParaRPr>
          </a:p>
          <a:p>
            <a:pPr>
              <a:buNone/>
            </a:pPr>
            <a:br>
              <a:rPr lang="en-US" dirty="0">
                <a:solidFill>
                  <a:srgbClr val="000000"/>
                </a:solidFill>
                <a:effectLst/>
                <a:latin typeface="system-ui"/>
              </a:rPr>
            </a:br>
            <a:endParaRPr lang="en-US" dirty="0">
              <a:effectLst/>
            </a:endParaRPr>
          </a:p>
          <a:p>
            <a:pPr>
              <a:buNone/>
            </a:pPr>
            <a:br>
              <a:rPr lang="en-US" dirty="0">
                <a:solidFill>
                  <a:srgbClr val="000000"/>
                </a:solidFill>
                <a:effectLst/>
                <a:latin typeface="system-ui"/>
              </a:rPr>
            </a:br>
            <a:endParaRPr lang="en-US" dirty="0">
              <a:effectLst/>
            </a:endParaRPr>
          </a:p>
          <a:p>
            <a:pPr>
              <a:buNone/>
            </a:pPr>
            <a:r>
              <a:rPr lang="en-US" dirty="0">
                <a:solidFill>
                  <a:srgbClr val="000000"/>
                </a:solidFill>
                <a:effectLst/>
                <a:latin typeface="system-ui"/>
              </a:rPr>
              <a:t>Along with this, SEM has also been known to help aid in the research of material properties. So, things like elasticity modulus, brittleness, tensile strength, etc. but since this method primarily just gives a good image you would obviously need other specialized techniques and data that could actually give values for these different variables.  </a:t>
            </a:r>
            <a:endParaRPr lang="en-US" dirty="0">
              <a:effectLst/>
            </a:endParaRPr>
          </a:p>
          <a:p>
            <a:pPr>
              <a:buNone/>
            </a:pPr>
            <a:r>
              <a:rPr lang="en-US" dirty="0">
                <a:solidFill>
                  <a:srgbClr val="000000"/>
                </a:solidFill>
                <a:effectLst/>
                <a:latin typeface="system-ui"/>
              </a:rPr>
              <a:t>Within different studies, SEM is probably just used to display what is visually occurring when a certain material is loaded or under some other sort of stress. This type of image could potentially help confirm or display how the material was expected to behave given the calculated properties.</a:t>
            </a:r>
            <a:endParaRPr lang="en-US" dirty="0">
              <a:effectLst/>
            </a:endParaRPr>
          </a:p>
          <a:p>
            <a:pPr>
              <a:buNone/>
            </a:pPr>
            <a:br>
              <a:rPr lang="en-US" dirty="0">
                <a:solidFill>
                  <a:srgbClr val="000000"/>
                </a:solidFill>
                <a:effectLst/>
              </a:rPr>
            </a:br>
            <a:endParaRPr lang="en-US" dirty="0"/>
          </a:p>
        </p:txBody>
      </p:sp>
      <p:sp>
        <p:nvSpPr>
          <p:cNvPr id="4" name="Slide Number Placeholder 3"/>
          <p:cNvSpPr>
            <a:spLocks noGrp="1"/>
          </p:cNvSpPr>
          <p:nvPr>
            <p:ph type="sldNum" sz="quarter" idx="5"/>
          </p:nvPr>
        </p:nvSpPr>
        <p:spPr/>
        <p:txBody>
          <a:bodyPr/>
          <a:lstStyle/>
          <a:p>
            <a:fld id="{6F8831B2-71F2-4373-8D00-7AE889E6475E}" type="slidenum">
              <a:rPr lang="en-US" smtClean="0"/>
              <a:t>14</a:t>
            </a:fld>
            <a:endParaRPr lang="en-US"/>
          </a:p>
        </p:txBody>
      </p:sp>
    </p:spTree>
    <p:extLst>
      <p:ext uri="{BB962C8B-B14F-4D97-AF65-F5344CB8AC3E}">
        <p14:creationId xmlns:p14="http://schemas.microsoft.com/office/powerpoint/2010/main" val="2544692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80C50CD-E178-4744-9B35-B2F624D6C5E9}"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677362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pPr/>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543630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pPr/>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2295339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pPr/>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pPr/>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276250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pPr/>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459030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80C50CD-E178-4744-9B35-B2F624D6C5E9}" type="datetimeFigureOut">
              <a:rPr lang="en-US" smtClean="0"/>
              <a:pPr/>
              <a:t>4/24/2025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25921005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80C50CD-E178-4744-9B35-B2F624D6C5E9}" type="datetimeFigureOut">
              <a:rPr lang="en-US" smtClean="0"/>
              <a:pPr/>
              <a:t>4/24/2025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2465765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0C50CD-E178-4744-9B35-B2F624D6C5E9}"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186705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0C50CD-E178-4744-9B35-B2F624D6C5E9}"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966426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0C50CD-E178-4744-9B35-B2F624D6C5E9}"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068584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958538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80C50CD-E178-4744-9B35-B2F624D6C5E9}"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374213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0C50CD-E178-4744-9B35-B2F624D6C5E9}" type="datetimeFigureOut">
              <a:rPr lang="en-US" smtClean="0"/>
              <a:t>4/24/2025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662125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80C50CD-E178-4744-9B35-B2F624D6C5E9}" type="datetimeFigureOut">
              <a:rPr lang="en-US" smtClean="0"/>
              <a:t>4/24/2025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962772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0C50CD-E178-4744-9B35-B2F624D6C5E9}" type="datetimeFigureOut">
              <a:rPr lang="en-US" smtClean="0"/>
              <a:t>4/24/2025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601032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752416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434599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80C50CD-E178-4744-9B35-B2F624D6C5E9}" type="datetimeFigureOut">
              <a:rPr lang="en-US" smtClean="0"/>
              <a:pPr/>
              <a:t>4/24/2025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48CC95F-0247-41B6-91CF-DC97C76A7088}" type="slidenum">
              <a:rPr lang="en-US" smtClean="0"/>
              <a:pPr/>
              <a:t>‹#›</a:t>
            </a:fld>
            <a:endParaRPr lang="en-US"/>
          </a:p>
        </p:txBody>
      </p:sp>
    </p:spTree>
    <p:extLst>
      <p:ext uri="{BB962C8B-B14F-4D97-AF65-F5344CB8AC3E}">
        <p14:creationId xmlns:p14="http://schemas.microsoft.com/office/powerpoint/2010/main" val="3280691695"/>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6.pn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ells as seen on a microscope">
            <a:extLst>
              <a:ext uri="{FF2B5EF4-FFF2-40B4-BE49-F238E27FC236}">
                <a16:creationId xmlns:a16="http://schemas.microsoft.com/office/drawing/2014/main" id="{0B472F01-C227-6CC5-7E5B-CB14D8FDA4C5}"/>
              </a:ext>
            </a:extLst>
          </p:cNvPr>
          <p:cNvPicPr>
            <a:picLocks noChangeAspect="1"/>
          </p:cNvPicPr>
          <p:nvPr/>
        </p:nvPicPr>
        <p:blipFill>
          <a:blip r:embed="rId2">
            <a:alphaModFix amt="40000"/>
          </a:blip>
          <a:srcRect t="16802" b="8198"/>
          <a:stretch/>
        </p:blipFill>
        <p:spPr>
          <a:xfrm>
            <a:off x="-2" y="-2"/>
            <a:ext cx="12192001" cy="6858001"/>
          </a:xfrm>
          <a:prstGeom prst="rect">
            <a:avLst/>
          </a:prstGeom>
        </p:spPr>
      </p:pic>
      <p:sp>
        <p:nvSpPr>
          <p:cNvPr id="2" name="Title 1">
            <a:extLst>
              <a:ext uri="{FF2B5EF4-FFF2-40B4-BE49-F238E27FC236}">
                <a16:creationId xmlns:a16="http://schemas.microsoft.com/office/drawing/2014/main" id="{3EA8609C-492C-98EA-1595-D487766CCCCE}"/>
              </a:ext>
            </a:extLst>
          </p:cNvPr>
          <p:cNvSpPr>
            <a:spLocks noGrp="1"/>
          </p:cNvSpPr>
          <p:nvPr>
            <p:ph type="ctrTitle"/>
          </p:nvPr>
        </p:nvSpPr>
        <p:spPr>
          <a:xfrm>
            <a:off x="517870" y="978407"/>
            <a:ext cx="5021182" cy="3290107"/>
          </a:xfrm>
        </p:spPr>
        <p:txBody>
          <a:bodyPr anchor="t">
            <a:normAutofit/>
          </a:bodyPr>
          <a:lstStyle/>
          <a:p>
            <a:r>
              <a:rPr lang="en-US" sz="6000">
                <a:solidFill>
                  <a:srgbClr val="FFFFFF"/>
                </a:solidFill>
              </a:rPr>
              <a:t>Scanning</a:t>
            </a:r>
            <a:br>
              <a:rPr lang="en-US" sz="6000">
                <a:solidFill>
                  <a:srgbClr val="FFFFFF"/>
                </a:solidFill>
              </a:rPr>
            </a:br>
            <a:r>
              <a:rPr lang="en-US" sz="6000">
                <a:solidFill>
                  <a:srgbClr val="FFFFFF"/>
                </a:solidFill>
              </a:rPr>
              <a:t>Electron</a:t>
            </a:r>
            <a:br>
              <a:rPr lang="en-US" sz="6000">
                <a:solidFill>
                  <a:srgbClr val="FFFFFF"/>
                </a:solidFill>
              </a:rPr>
            </a:br>
            <a:r>
              <a:rPr lang="en-US" sz="6000">
                <a:solidFill>
                  <a:srgbClr val="FFFFFF"/>
                </a:solidFill>
              </a:rPr>
              <a:t>Microscopy</a:t>
            </a:r>
          </a:p>
        </p:txBody>
      </p:sp>
      <p:sp>
        <p:nvSpPr>
          <p:cNvPr id="3" name="Subtitle 2">
            <a:extLst>
              <a:ext uri="{FF2B5EF4-FFF2-40B4-BE49-F238E27FC236}">
                <a16:creationId xmlns:a16="http://schemas.microsoft.com/office/drawing/2014/main" id="{4FEDC0BC-03E0-7DF7-77E8-2F78DD3E40FA}"/>
              </a:ext>
            </a:extLst>
          </p:cNvPr>
          <p:cNvSpPr>
            <a:spLocks noGrp="1"/>
          </p:cNvSpPr>
          <p:nvPr>
            <p:ph type="subTitle" idx="1"/>
          </p:nvPr>
        </p:nvSpPr>
        <p:spPr>
          <a:xfrm>
            <a:off x="517870" y="4482450"/>
            <a:ext cx="5040785" cy="1724029"/>
          </a:xfrm>
        </p:spPr>
        <p:txBody>
          <a:bodyPr anchor="t">
            <a:normAutofit fontScale="92500" lnSpcReduction="20000"/>
          </a:bodyPr>
          <a:lstStyle/>
          <a:p>
            <a:r>
              <a:rPr lang="en-US" sz="2400">
                <a:solidFill>
                  <a:srgbClr val="FFFFFF"/>
                </a:solidFill>
              </a:rPr>
              <a:t>Presented by:</a:t>
            </a:r>
          </a:p>
          <a:p>
            <a:r>
              <a:rPr lang="en-US" sz="2400">
                <a:solidFill>
                  <a:srgbClr val="FFFFFF"/>
                </a:solidFill>
              </a:rPr>
              <a:t>Trevor Jaastad</a:t>
            </a:r>
          </a:p>
          <a:p>
            <a:r>
              <a:rPr lang="en-US" sz="2400">
                <a:solidFill>
                  <a:srgbClr val="FFFFFF"/>
                </a:solidFill>
              </a:rPr>
              <a:t>Josiah Farinacci</a:t>
            </a:r>
          </a:p>
          <a:p>
            <a:r>
              <a:rPr lang="en-US" sz="2400">
                <a:solidFill>
                  <a:srgbClr val="FFFFFF"/>
                </a:solidFill>
              </a:rPr>
              <a:t>Cyrus Harris</a:t>
            </a:r>
          </a:p>
        </p:txBody>
      </p:sp>
    </p:spTree>
    <p:extLst>
      <p:ext uri="{BB962C8B-B14F-4D97-AF65-F5344CB8AC3E}">
        <p14:creationId xmlns:p14="http://schemas.microsoft.com/office/powerpoint/2010/main" val="101814097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D1D0-E613-F4F0-76E2-0E744BB5D6F2}"/>
              </a:ext>
            </a:extLst>
          </p:cNvPr>
          <p:cNvSpPr>
            <a:spLocks noGrp="1"/>
          </p:cNvSpPr>
          <p:nvPr>
            <p:ph type="title"/>
          </p:nvPr>
        </p:nvSpPr>
        <p:spPr>
          <a:xfrm>
            <a:off x="-5087" y="4482"/>
            <a:ext cx="5275101" cy="4455479"/>
          </a:xfrm>
        </p:spPr>
        <p:txBody>
          <a:bodyPr anchor="b">
            <a:noAutofit/>
          </a:bodyPr>
          <a:lstStyle/>
          <a:p>
            <a:pPr algn="l"/>
            <a:r>
              <a:rPr lang="en-US" sz="6600">
                <a:ln>
                  <a:solidFill>
                    <a:prstClr val="black">
                      <a:lumMod val="75000"/>
                      <a:lumOff val="25000"/>
                      <a:alpha val="10000"/>
                    </a:prstClr>
                  </a:solidFill>
                </a:ln>
                <a:effectLst>
                  <a:outerShdw blurRad="9525" dist="25400" dir="14640000" algn="tl" rotWithShape="0">
                    <a:prstClr val="black">
                      <a:alpha val="30000"/>
                    </a:prstClr>
                  </a:outerShdw>
                </a:effectLst>
              </a:rPr>
              <a:t>Practical Applications</a:t>
            </a:r>
          </a:p>
        </p:txBody>
      </p:sp>
      <p:pic>
        <p:nvPicPr>
          <p:cNvPr id="11" name="Picture 10">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4" name="Content Placeholder 3" descr="A close-up of a coin&#10;&#10;AI-generated content may be incorrect.">
            <a:extLst>
              <a:ext uri="{FF2B5EF4-FFF2-40B4-BE49-F238E27FC236}">
                <a16:creationId xmlns:a16="http://schemas.microsoft.com/office/drawing/2014/main" id="{7EB7BA32-55D5-B927-12EF-2E9357CB546E}"/>
              </a:ext>
            </a:extLst>
          </p:cNvPr>
          <p:cNvPicPr>
            <a:picLocks noChangeAspect="1"/>
          </p:cNvPicPr>
          <p:nvPr/>
        </p:nvPicPr>
        <p:blipFill>
          <a:blip r:embed="rId4"/>
          <a:srcRect t="2573" r="-1" b="8252"/>
          <a:stretch/>
        </p:blipFill>
        <p:spPr>
          <a:xfrm>
            <a:off x="4654295" y="10"/>
            <a:ext cx="7537705" cy="6857990"/>
          </a:xfrm>
          <a:prstGeom prst="rect">
            <a:avLst/>
          </a:prstGeom>
        </p:spPr>
      </p:pic>
      <p:sp>
        <p:nvSpPr>
          <p:cNvPr id="6" name="Oval 5">
            <a:extLst>
              <a:ext uri="{FF2B5EF4-FFF2-40B4-BE49-F238E27FC236}">
                <a16:creationId xmlns:a16="http://schemas.microsoft.com/office/drawing/2014/main" id="{A0C65FD7-0622-51A5-B51E-AA50A3AC4A45}"/>
              </a:ext>
            </a:extLst>
          </p:cNvPr>
          <p:cNvSpPr/>
          <p:nvPr/>
        </p:nvSpPr>
        <p:spPr>
          <a:xfrm>
            <a:off x="7924518" y="3010196"/>
            <a:ext cx="868056" cy="1148075"/>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809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23" descr="A digital balance scale using circles">
            <a:extLst>
              <a:ext uri="{FF2B5EF4-FFF2-40B4-BE49-F238E27FC236}">
                <a16:creationId xmlns:a16="http://schemas.microsoft.com/office/drawing/2014/main" id="{9DADBC01-9BA8-5AA2-3384-9E79F6A9F635}"/>
              </a:ext>
            </a:extLst>
          </p:cNvPr>
          <p:cNvPicPr>
            <a:picLocks noChangeAspect="1"/>
          </p:cNvPicPr>
          <p:nvPr/>
        </p:nvPicPr>
        <p:blipFill>
          <a:blip r:embed="rId3">
            <a:alphaModFix amt="50000"/>
          </a:blip>
          <a:srcRect r="-1" b="7001"/>
          <a:stretch/>
        </p:blipFill>
        <p:spPr>
          <a:xfrm>
            <a:off x="20" y="10"/>
            <a:ext cx="12188932" cy="6857990"/>
          </a:xfrm>
          <a:prstGeom prst="rect">
            <a:avLst/>
          </a:prstGeom>
        </p:spPr>
      </p:pic>
      <p:sp>
        <p:nvSpPr>
          <p:cNvPr id="2" name="Title 1">
            <a:extLst>
              <a:ext uri="{FF2B5EF4-FFF2-40B4-BE49-F238E27FC236}">
                <a16:creationId xmlns:a16="http://schemas.microsoft.com/office/drawing/2014/main" id="{07A2063B-4736-DB5B-F08C-929329CBC7DF}"/>
              </a:ext>
            </a:extLst>
          </p:cNvPr>
          <p:cNvSpPr>
            <a:spLocks noGrp="1"/>
          </p:cNvSpPr>
          <p:nvPr>
            <p:ph type="title"/>
          </p:nvPr>
        </p:nvSpPr>
        <p:spPr>
          <a:xfrm>
            <a:off x="429380" y="371311"/>
            <a:ext cx="5021182" cy="2620670"/>
          </a:xfrm>
        </p:spPr>
        <p:txBody>
          <a:bodyPr vert="horz" lIns="91440" tIns="45720" rIns="91440" bIns="45720" rtlCol="0" anchor="t">
            <a:normAutofit fontScale="90000"/>
          </a:bodyPr>
          <a:lstStyle/>
          <a:p>
            <a:pPr algn="l"/>
            <a:r>
              <a:rPr lang="en-US" sz="6000">
                <a:solidFill>
                  <a:srgbClr val="FFFFFF"/>
                </a:solidFill>
              </a:rPr>
              <a:t>Scanning</a:t>
            </a:r>
            <a:br>
              <a:rPr lang="en-US" sz="6000">
                <a:solidFill>
                  <a:srgbClr val="FFFFFF"/>
                </a:solidFill>
              </a:rPr>
            </a:br>
            <a:r>
              <a:rPr lang="en-US" sz="6000">
                <a:solidFill>
                  <a:srgbClr val="FFFFFF"/>
                </a:solidFill>
              </a:rPr>
              <a:t>Electron</a:t>
            </a:r>
            <a:br>
              <a:rPr lang="en-US" sz="6000">
                <a:solidFill>
                  <a:srgbClr val="FFFFFF"/>
                </a:solidFill>
              </a:rPr>
            </a:br>
            <a:r>
              <a:rPr lang="en-US" sz="6000">
                <a:solidFill>
                  <a:srgbClr val="FFFFFF"/>
                </a:solidFill>
              </a:rPr>
              <a:t>Microscopy</a:t>
            </a:r>
          </a:p>
        </p:txBody>
      </p:sp>
      <p:sp>
        <p:nvSpPr>
          <p:cNvPr id="4" name="TextBox 3">
            <a:extLst>
              <a:ext uri="{FF2B5EF4-FFF2-40B4-BE49-F238E27FC236}">
                <a16:creationId xmlns:a16="http://schemas.microsoft.com/office/drawing/2014/main" id="{00578CCC-D850-48D3-C131-0D864F660315}"/>
              </a:ext>
            </a:extLst>
          </p:cNvPr>
          <p:cNvSpPr txBox="1"/>
          <p:nvPr/>
        </p:nvSpPr>
        <p:spPr>
          <a:xfrm>
            <a:off x="5681343" y="371311"/>
            <a:ext cx="6427080" cy="2585323"/>
          </a:xfrm>
          <a:prstGeom prst="rect">
            <a:avLst/>
          </a:prstGeom>
          <a:noFill/>
        </p:spPr>
        <p:txBody>
          <a:bodyPr wrap="none" rtlCol="0">
            <a:spAutoFit/>
          </a:bodyPr>
          <a:lstStyle/>
          <a:p>
            <a:pPr marL="285750" indent="-285750">
              <a:buFont typeface="Arial" panose="020B0604020202020204" pitchFamily="34" charset="0"/>
              <a:buChar char="•"/>
            </a:pPr>
            <a:r>
              <a:rPr lang="en-US" sz="5400" dirty="0"/>
              <a:t>Image depth of field</a:t>
            </a:r>
          </a:p>
          <a:p>
            <a:pPr marL="285750" indent="-285750">
              <a:buFont typeface="Arial" panose="020B0604020202020204" pitchFamily="34" charset="0"/>
              <a:buChar char="•"/>
            </a:pPr>
            <a:r>
              <a:rPr lang="en-US" sz="5400" dirty="0"/>
              <a:t>Size</a:t>
            </a:r>
          </a:p>
          <a:p>
            <a:pPr marL="285750" indent="-285750">
              <a:buFont typeface="Arial" panose="020B0604020202020204" pitchFamily="34" charset="0"/>
              <a:buChar char="•"/>
            </a:pPr>
            <a:r>
              <a:rPr lang="en-US" sz="5400" dirty="0"/>
              <a:t>High Conductivity</a:t>
            </a:r>
          </a:p>
        </p:txBody>
      </p:sp>
      <p:sp>
        <p:nvSpPr>
          <p:cNvPr id="6" name="TextBox 5">
            <a:extLst>
              <a:ext uri="{FF2B5EF4-FFF2-40B4-BE49-F238E27FC236}">
                <a16:creationId xmlns:a16="http://schemas.microsoft.com/office/drawing/2014/main" id="{23C4E456-F11F-EF43-F4CE-333E03811D75}"/>
              </a:ext>
            </a:extLst>
          </p:cNvPr>
          <p:cNvSpPr txBox="1"/>
          <p:nvPr/>
        </p:nvSpPr>
        <p:spPr>
          <a:xfrm>
            <a:off x="5450562" y="4047827"/>
            <a:ext cx="5804794" cy="1754326"/>
          </a:xfrm>
          <a:prstGeom prst="rect">
            <a:avLst/>
          </a:prstGeom>
          <a:noFill/>
        </p:spPr>
        <p:txBody>
          <a:bodyPr wrap="none" rtlCol="0">
            <a:spAutoFit/>
          </a:bodyPr>
          <a:lstStyle/>
          <a:p>
            <a:pPr marL="285750" indent="-285750">
              <a:buFont typeface="Arial" panose="020B0604020202020204" pitchFamily="34" charset="0"/>
              <a:buChar char="•"/>
            </a:pPr>
            <a:r>
              <a:rPr lang="en-US" sz="5400" dirty="0"/>
              <a:t>Resolution</a:t>
            </a:r>
          </a:p>
          <a:p>
            <a:pPr marL="285750" indent="-285750">
              <a:buFont typeface="Arial" panose="020B0604020202020204" pitchFamily="34" charset="0"/>
              <a:buChar char="•"/>
            </a:pPr>
            <a:r>
              <a:rPr lang="en-US" sz="5400"/>
              <a:t>Low Conductivity</a:t>
            </a:r>
            <a:endParaRPr lang="en-US" sz="5400" dirty="0"/>
          </a:p>
        </p:txBody>
      </p:sp>
      <p:sp>
        <p:nvSpPr>
          <p:cNvPr id="7" name="TextBox 6">
            <a:extLst>
              <a:ext uri="{FF2B5EF4-FFF2-40B4-BE49-F238E27FC236}">
                <a16:creationId xmlns:a16="http://schemas.microsoft.com/office/drawing/2014/main" id="{E60896DF-BBFE-02FB-5E8C-5B66CF2282EA}"/>
              </a:ext>
            </a:extLst>
          </p:cNvPr>
          <p:cNvSpPr txBox="1"/>
          <p:nvPr/>
        </p:nvSpPr>
        <p:spPr>
          <a:xfrm>
            <a:off x="517870" y="3935877"/>
            <a:ext cx="4107856" cy="2585323"/>
          </a:xfrm>
          <a:prstGeom prst="rect">
            <a:avLst/>
          </a:prstGeom>
          <a:noFill/>
        </p:spPr>
        <p:txBody>
          <a:bodyPr wrap="none" rtlCol="0">
            <a:spAutoFit/>
          </a:bodyPr>
          <a:lstStyle/>
          <a:p>
            <a:r>
              <a:rPr lang="en-US" sz="5400"/>
              <a:t>Transmission</a:t>
            </a:r>
          </a:p>
          <a:p>
            <a:r>
              <a:rPr lang="en-US" sz="5400"/>
              <a:t>Electron </a:t>
            </a:r>
          </a:p>
          <a:p>
            <a:r>
              <a:rPr lang="en-US" sz="5400"/>
              <a:t>Microscopy</a:t>
            </a:r>
          </a:p>
        </p:txBody>
      </p:sp>
    </p:spTree>
    <p:extLst>
      <p:ext uri="{BB962C8B-B14F-4D97-AF65-F5344CB8AC3E}">
        <p14:creationId xmlns:p14="http://schemas.microsoft.com/office/powerpoint/2010/main" val="183246840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D0D47D-6E72-74A8-2A6E-8E11EDA0D057}"/>
            </a:ext>
          </a:extLst>
        </p:cNvPr>
        <p:cNvGrpSpPr/>
        <p:nvPr/>
      </p:nvGrpSpPr>
      <p:grpSpPr>
        <a:xfrm>
          <a:off x="0" y="0"/>
          <a:ext cx="0" cy="0"/>
          <a:chOff x="0" y="0"/>
          <a:chExt cx="0" cy="0"/>
        </a:xfrm>
      </p:grpSpPr>
      <p:pic>
        <p:nvPicPr>
          <p:cNvPr id="5" name="Picture 4" descr="Different colored question marks">
            <a:extLst>
              <a:ext uri="{FF2B5EF4-FFF2-40B4-BE49-F238E27FC236}">
                <a16:creationId xmlns:a16="http://schemas.microsoft.com/office/drawing/2014/main" id="{729FC95C-ECE2-DF4A-4883-CCCE24C16BB0}"/>
              </a:ext>
            </a:extLst>
          </p:cNvPr>
          <p:cNvPicPr>
            <a:picLocks noChangeAspect="1"/>
          </p:cNvPicPr>
          <p:nvPr/>
        </p:nvPicPr>
        <p:blipFill>
          <a:blip r:embed="rId2">
            <a:alphaModFix amt="40000"/>
          </a:blip>
          <a:srcRect/>
          <a:stretch/>
        </p:blipFill>
        <p:spPr>
          <a:xfrm>
            <a:off x="-2" y="-2"/>
            <a:ext cx="12192001" cy="6858001"/>
          </a:xfrm>
          <a:prstGeom prst="rect">
            <a:avLst/>
          </a:prstGeom>
        </p:spPr>
      </p:pic>
      <p:sp>
        <p:nvSpPr>
          <p:cNvPr id="2" name="Title 1">
            <a:extLst>
              <a:ext uri="{FF2B5EF4-FFF2-40B4-BE49-F238E27FC236}">
                <a16:creationId xmlns:a16="http://schemas.microsoft.com/office/drawing/2014/main" id="{146DF58F-8E2D-338A-650E-A7C49609E8FD}"/>
              </a:ext>
            </a:extLst>
          </p:cNvPr>
          <p:cNvSpPr>
            <a:spLocks noGrp="1"/>
          </p:cNvSpPr>
          <p:nvPr>
            <p:ph type="title"/>
          </p:nvPr>
        </p:nvSpPr>
        <p:spPr>
          <a:xfrm>
            <a:off x="517870" y="978407"/>
            <a:ext cx="5021182" cy="3290107"/>
          </a:xfrm>
        </p:spPr>
        <p:txBody>
          <a:bodyPr vert="horz" lIns="91440" tIns="45720" rIns="91440" bIns="45720" rtlCol="0" anchor="t">
            <a:noAutofit/>
          </a:bodyPr>
          <a:lstStyle/>
          <a:p>
            <a:r>
              <a:rPr lang="en-US" sz="6000">
                <a:solidFill>
                  <a:srgbClr val="FFFFFF"/>
                </a:solidFill>
              </a:rPr>
              <a:t>Part 3: </a:t>
            </a:r>
            <a:br>
              <a:rPr lang="en-US" sz="6000">
                <a:solidFill>
                  <a:srgbClr val="FFFFFF"/>
                </a:solidFill>
              </a:rPr>
            </a:br>
            <a:r>
              <a:rPr lang="en-US" sz="4800">
                <a:effectLst/>
                <a:ea typeface="Aptos" panose="020B0004020202020204" pitchFamily="34" charset="0"/>
              </a:rPr>
              <a:t>SEM &amp; Materials Engineering</a:t>
            </a:r>
            <a:r>
              <a:rPr lang="en-US" sz="4800">
                <a:effectLst/>
              </a:rPr>
              <a:t> </a:t>
            </a:r>
            <a:endParaRPr lang="en-US" sz="4800">
              <a:ln>
                <a:solidFill>
                  <a:prstClr val="black">
                    <a:lumMod val="75000"/>
                    <a:lumOff val="25000"/>
                    <a:alpha val="10000"/>
                  </a:prstClr>
                </a:solidFill>
              </a:ln>
              <a:solidFill>
                <a:srgbClr val="FFFFFF"/>
              </a:solidFill>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3101489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4" name="Picture 3" descr="A close-up of a microscope&#10;&#10;AI-generated content may be incorrect.">
            <a:extLst>
              <a:ext uri="{FF2B5EF4-FFF2-40B4-BE49-F238E27FC236}">
                <a16:creationId xmlns:a16="http://schemas.microsoft.com/office/drawing/2014/main" id="{8C67278A-A7FD-0692-9EDD-08DCE7B9A5BC}"/>
              </a:ext>
            </a:extLst>
          </p:cNvPr>
          <p:cNvPicPr>
            <a:picLocks noChangeAspect="1"/>
          </p:cNvPicPr>
          <p:nvPr/>
        </p:nvPicPr>
        <p:blipFill>
          <a:blip r:embed="rId4">
            <a:duotone>
              <a:prstClr val="black"/>
              <a:schemeClr val="tx2">
                <a:tint val="45000"/>
                <a:satMod val="400000"/>
              </a:schemeClr>
            </a:duotone>
            <a:alphaModFix amt="35000"/>
            <a:extLst>
              <a:ext uri="{28A0092B-C50C-407E-A947-70E740481C1C}">
                <a14:useLocalDpi xmlns:a14="http://schemas.microsoft.com/office/drawing/2010/main" val="0"/>
              </a:ext>
            </a:extLst>
          </a:blip>
          <a:srcRect l="1333"/>
          <a:stretch/>
        </p:blipFill>
        <p:spPr>
          <a:xfrm>
            <a:off x="20" y="10"/>
            <a:ext cx="12191980" cy="6857990"/>
          </a:xfrm>
          <a:prstGeom prst="rect">
            <a:avLst/>
          </a:prstGeom>
        </p:spPr>
      </p:pic>
      <p:sp>
        <p:nvSpPr>
          <p:cNvPr id="2" name="Title 1">
            <a:extLst>
              <a:ext uri="{FF2B5EF4-FFF2-40B4-BE49-F238E27FC236}">
                <a16:creationId xmlns:a16="http://schemas.microsoft.com/office/drawing/2014/main" id="{CF2C4B8A-7181-978E-CB26-BF3DD9C377D6}"/>
              </a:ext>
            </a:extLst>
          </p:cNvPr>
          <p:cNvSpPr>
            <a:spLocks noGrp="1"/>
          </p:cNvSpPr>
          <p:nvPr>
            <p:ph type="title"/>
          </p:nvPr>
        </p:nvSpPr>
        <p:spPr>
          <a:xfrm>
            <a:off x="913795" y="609600"/>
            <a:ext cx="10353762" cy="970450"/>
          </a:xfrm>
        </p:spPr>
        <p:txBody>
          <a:bodyPr>
            <a:normAutofit/>
          </a:bodyPr>
          <a:lstStyle/>
          <a:p>
            <a:r>
              <a:rPr lang="en-US"/>
              <a:t>Phase Diagrams</a:t>
            </a:r>
          </a:p>
        </p:txBody>
      </p:sp>
      <p:sp>
        <p:nvSpPr>
          <p:cNvPr id="3" name="Content Placeholder 2">
            <a:extLst>
              <a:ext uri="{FF2B5EF4-FFF2-40B4-BE49-F238E27FC236}">
                <a16:creationId xmlns:a16="http://schemas.microsoft.com/office/drawing/2014/main" id="{40593D43-8B49-96EE-F7A4-0627051380BA}"/>
              </a:ext>
            </a:extLst>
          </p:cNvPr>
          <p:cNvSpPr>
            <a:spLocks noGrp="1"/>
          </p:cNvSpPr>
          <p:nvPr>
            <p:ph idx="1"/>
          </p:nvPr>
        </p:nvSpPr>
        <p:spPr>
          <a:xfrm>
            <a:off x="913795" y="1732449"/>
            <a:ext cx="10353762" cy="4058751"/>
          </a:xfrm>
        </p:spPr>
        <p:txBody>
          <a:bodyPr anchor="ctr">
            <a:normAutofit/>
          </a:bodyPr>
          <a:lstStyle/>
          <a:p>
            <a:r>
              <a:rPr lang="en-US" sz="2800"/>
              <a:t>Composition</a:t>
            </a:r>
          </a:p>
          <a:p>
            <a:r>
              <a:rPr lang="en-US" sz="2800"/>
              <a:t>Ratios (Differences)</a:t>
            </a:r>
          </a:p>
          <a:p>
            <a:r>
              <a:rPr lang="en-US" sz="2800"/>
              <a:t>Paired With Other Methods (X-Ray)</a:t>
            </a:r>
          </a:p>
          <a:p>
            <a:endParaRPr lang="en-US"/>
          </a:p>
        </p:txBody>
      </p:sp>
    </p:spTree>
    <p:extLst>
      <p:ext uri="{BB962C8B-B14F-4D97-AF65-F5344CB8AC3E}">
        <p14:creationId xmlns:p14="http://schemas.microsoft.com/office/powerpoint/2010/main" val="148081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72AE95-4E7D-8F5A-FF7C-9E89F2216AA1}"/>
              </a:ext>
            </a:extLst>
          </p:cNvPr>
          <p:cNvSpPr>
            <a:spLocks noGrp="1"/>
          </p:cNvSpPr>
          <p:nvPr>
            <p:ph type="title"/>
          </p:nvPr>
        </p:nvSpPr>
        <p:spPr>
          <a:xfrm>
            <a:off x="3952740" y="36365"/>
            <a:ext cx="4274695" cy="1214204"/>
          </a:xfrm>
        </p:spPr>
        <p:txBody>
          <a:bodyPr anchor="b">
            <a:noAutofit/>
          </a:bodyPr>
          <a:lstStyle/>
          <a:p>
            <a:pPr algn="l"/>
            <a:r>
              <a:rPr lang="en-US" sz="4400">
                <a:ln>
                  <a:solidFill>
                    <a:srgbClr val="404040">
                      <a:alpha val="10000"/>
                    </a:srgbClr>
                  </a:solidFill>
                </a:ln>
                <a:solidFill>
                  <a:schemeClr val="bg1">
                    <a:lumMod val="85000"/>
                  </a:schemeClr>
                </a:solidFill>
              </a:rPr>
              <a:t>Failure Analysis</a:t>
            </a:r>
          </a:p>
        </p:txBody>
      </p:sp>
      <p:pic>
        <p:nvPicPr>
          <p:cNvPr id="27" name="Picture 26" descr="A close-up of a microscope&#10;&#10;AI-generated content may be incorrect.">
            <a:extLst>
              <a:ext uri="{FF2B5EF4-FFF2-40B4-BE49-F238E27FC236}">
                <a16:creationId xmlns:a16="http://schemas.microsoft.com/office/drawing/2014/main" id="{05C8CF06-2644-FD18-E3D9-E754E46EF3E3}"/>
              </a:ext>
            </a:extLst>
          </p:cNvPr>
          <p:cNvPicPr>
            <a:picLocks noChangeAspect="1"/>
          </p:cNvPicPr>
          <p:nvPr/>
        </p:nvPicPr>
        <p:blipFill rotWithShape="1">
          <a:blip r:embed="rId3"/>
          <a:srcRect l="1272" t="2815" r="26661" b="31695"/>
          <a:stretch/>
        </p:blipFill>
        <p:spPr bwMode="auto">
          <a:xfrm>
            <a:off x="4906339" y="1921510"/>
            <a:ext cx="6602489" cy="3014978"/>
          </a:xfrm>
          <a:prstGeom prst="rect">
            <a:avLst/>
          </a:prstGeom>
          <a:extLst>
            <a:ext uri="{53640926-AAD7-44D8-BBD7-CCE9431645EC}">
              <a14:shadowObscured xmlns:a14="http://schemas.microsoft.com/office/drawing/2010/main"/>
            </a:ext>
          </a:extLst>
        </p:spPr>
      </p:pic>
      <p:graphicFrame>
        <p:nvGraphicFramePr>
          <p:cNvPr id="33" name="Content Placeholder 2">
            <a:extLst>
              <a:ext uri="{FF2B5EF4-FFF2-40B4-BE49-F238E27FC236}">
                <a16:creationId xmlns:a16="http://schemas.microsoft.com/office/drawing/2014/main" id="{36E4C3A1-4FFE-7E4E-14D3-39D9A6DB191D}"/>
              </a:ext>
            </a:extLst>
          </p:cNvPr>
          <p:cNvGraphicFramePr>
            <a:graphicFrameLocks noGrp="1"/>
          </p:cNvGraphicFramePr>
          <p:nvPr>
            <p:ph idx="1"/>
            <p:extLst>
              <p:ext uri="{D42A27DB-BD31-4B8C-83A1-F6EECF244321}">
                <p14:modId xmlns:p14="http://schemas.microsoft.com/office/powerpoint/2010/main" val="2199467592"/>
              </p:ext>
            </p:extLst>
          </p:nvPr>
        </p:nvGraphicFramePr>
        <p:xfrm>
          <a:off x="913795" y="1732449"/>
          <a:ext cx="3078749" cy="44820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72207341"/>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88E1CA-A092-C255-7CE0-38CC655F6CB6}"/>
              </a:ext>
            </a:extLst>
          </p:cNvPr>
          <p:cNvSpPr>
            <a:spLocks noGrp="1"/>
          </p:cNvSpPr>
          <p:nvPr>
            <p:ph type="title"/>
          </p:nvPr>
        </p:nvSpPr>
        <p:spPr>
          <a:xfrm>
            <a:off x="913795" y="963506"/>
            <a:ext cx="3740815" cy="4827693"/>
          </a:xfrm>
        </p:spPr>
        <p:txBody>
          <a:bodyPr>
            <a:normAutofit/>
          </a:bodyPr>
          <a:lstStyle/>
          <a:p>
            <a:pPr algn="r"/>
            <a:r>
              <a:rPr lang="en-US"/>
              <a:t>Conclusion</a:t>
            </a:r>
          </a:p>
        </p:txBody>
      </p:sp>
      <p:cxnSp>
        <p:nvCxnSpPr>
          <p:cNvPr id="12" name="Straight Connector 11">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EBE0D57-7A71-71C1-63CE-361942829A58}"/>
              </a:ext>
            </a:extLst>
          </p:cNvPr>
          <p:cNvSpPr>
            <a:spLocks noGrp="1"/>
          </p:cNvSpPr>
          <p:nvPr>
            <p:ph idx="1"/>
          </p:nvPr>
        </p:nvSpPr>
        <p:spPr>
          <a:xfrm>
            <a:off x="5307765" y="963507"/>
            <a:ext cx="5959791" cy="4827694"/>
          </a:xfrm>
          <a:effectLst/>
        </p:spPr>
        <p:txBody>
          <a:bodyPr anchor="ctr">
            <a:normAutofit/>
          </a:bodyPr>
          <a:lstStyle/>
          <a:p>
            <a:r>
              <a:rPr lang="en-US">
                <a:solidFill>
                  <a:schemeClr val="tx1"/>
                </a:solidFill>
              </a:rPr>
              <a:t>Inner Workings of SEM</a:t>
            </a:r>
          </a:p>
          <a:p>
            <a:r>
              <a:rPr lang="en-US">
                <a:solidFill>
                  <a:schemeClr val="tx1"/>
                </a:solidFill>
              </a:rPr>
              <a:t>Applications of SEM</a:t>
            </a:r>
          </a:p>
          <a:p>
            <a:r>
              <a:rPr lang="en-US">
                <a:solidFill>
                  <a:schemeClr val="tx1"/>
                </a:solidFill>
                <a:effectLst/>
                <a:ea typeface="Aptos" panose="020B0004020202020204" pitchFamily="34" charset="0"/>
              </a:rPr>
              <a:t>SEM &amp; Materials Engineering</a:t>
            </a:r>
            <a:endParaRPr lang="en-US">
              <a:solidFill>
                <a:schemeClr val="tx1"/>
              </a:solidFill>
            </a:endParaRPr>
          </a:p>
          <a:p>
            <a:endParaRPr lang="en-US">
              <a:solidFill>
                <a:schemeClr val="tx1"/>
              </a:solidFill>
            </a:endParaRPr>
          </a:p>
        </p:txBody>
      </p:sp>
    </p:spTree>
    <p:extLst>
      <p:ext uri="{BB962C8B-B14F-4D97-AF65-F5344CB8AC3E}">
        <p14:creationId xmlns:p14="http://schemas.microsoft.com/office/powerpoint/2010/main" val="2725604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3D black question marks with one yellow question mark">
            <a:extLst>
              <a:ext uri="{FF2B5EF4-FFF2-40B4-BE49-F238E27FC236}">
                <a16:creationId xmlns:a16="http://schemas.microsoft.com/office/drawing/2014/main" id="{8FFD30F1-84E6-5370-8883-0F2A16C62A62}"/>
              </a:ext>
            </a:extLst>
          </p:cNvPr>
          <p:cNvPicPr>
            <a:picLocks noChangeAspect="1"/>
          </p:cNvPicPr>
          <p:nvPr/>
        </p:nvPicPr>
        <p:blipFill>
          <a:blip r:embed="rId3">
            <a:alphaModFix amt="35000"/>
          </a:blip>
          <a:srcRect l="28733" r="6379"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423CE3CB-55A4-476C-392F-BA6A7AE30A2D}"/>
              </a:ext>
            </a:extLst>
          </p:cNvPr>
          <p:cNvSpPr>
            <a:spLocks noGrp="1"/>
          </p:cNvSpPr>
          <p:nvPr>
            <p:ph type="title"/>
          </p:nvPr>
        </p:nvSpPr>
        <p:spPr>
          <a:xfrm>
            <a:off x="1370693" y="1769540"/>
            <a:ext cx="9440034" cy="1828801"/>
          </a:xfrm>
        </p:spPr>
        <p:txBody>
          <a:bodyPr vert="horz" lIns="91440" tIns="45720" rIns="91440" bIns="45720" rtlCol="0" anchor="b">
            <a:normAutofit/>
          </a:bodyPr>
          <a:lstStyle/>
          <a:p>
            <a:r>
              <a:rPr lang="en-US" sz="5400"/>
              <a:t>Questions and Answers</a:t>
            </a:r>
          </a:p>
        </p:txBody>
      </p:sp>
    </p:spTree>
    <p:extLst>
      <p:ext uri="{BB962C8B-B14F-4D97-AF65-F5344CB8AC3E}">
        <p14:creationId xmlns:p14="http://schemas.microsoft.com/office/powerpoint/2010/main" val="4108309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92006B-DCDF-6381-46F1-2D2E6BEDC654}"/>
              </a:ext>
            </a:extLst>
          </p:cNvPr>
          <p:cNvSpPr>
            <a:spLocks noGrp="1"/>
          </p:cNvSpPr>
          <p:nvPr>
            <p:ph type="title"/>
          </p:nvPr>
        </p:nvSpPr>
        <p:spPr>
          <a:xfrm>
            <a:off x="913795" y="963506"/>
            <a:ext cx="3740815" cy="4827693"/>
          </a:xfrm>
        </p:spPr>
        <p:txBody>
          <a:bodyPr>
            <a:normAutofit/>
          </a:bodyPr>
          <a:lstStyle/>
          <a:p>
            <a:pPr algn="r"/>
            <a:r>
              <a:rPr lang="en-US"/>
              <a:t>Overview </a:t>
            </a:r>
          </a:p>
        </p:txBody>
      </p:sp>
      <p:cxnSp>
        <p:nvCxnSpPr>
          <p:cNvPr id="12" name="Straight Connector 11">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C06F9D2-02AB-D99C-6E9F-82CD3C95AA81}"/>
              </a:ext>
            </a:extLst>
          </p:cNvPr>
          <p:cNvSpPr>
            <a:spLocks noGrp="1"/>
          </p:cNvSpPr>
          <p:nvPr>
            <p:ph idx="1"/>
          </p:nvPr>
        </p:nvSpPr>
        <p:spPr>
          <a:xfrm>
            <a:off x="5307765" y="963507"/>
            <a:ext cx="5959791" cy="4827694"/>
          </a:xfrm>
          <a:effectLst/>
        </p:spPr>
        <p:txBody>
          <a:bodyPr anchor="ctr">
            <a:normAutofit/>
          </a:bodyPr>
          <a:lstStyle/>
          <a:p>
            <a:r>
              <a:rPr lang="en-US">
                <a:solidFill>
                  <a:schemeClr val="tx1"/>
                </a:solidFill>
              </a:rPr>
              <a:t>Inner Workings of SEM</a:t>
            </a:r>
          </a:p>
          <a:p>
            <a:r>
              <a:rPr lang="en-US">
                <a:solidFill>
                  <a:schemeClr val="tx1"/>
                </a:solidFill>
              </a:rPr>
              <a:t>Applications of SEM</a:t>
            </a:r>
          </a:p>
          <a:p>
            <a:r>
              <a:rPr lang="en-US">
                <a:solidFill>
                  <a:schemeClr val="tx1"/>
                </a:solidFill>
                <a:effectLst/>
                <a:ea typeface="Aptos" panose="020B0004020202020204" pitchFamily="34" charset="0"/>
              </a:rPr>
              <a:t>SEM &amp; Materials Engineering</a:t>
            </a:r>
            <a:endParaRPr lang="en-US">
              <a:solidFill>
                <a:schemeClr val="tx1"/>
              </a:solidFill>
            </a:endParaRPr>
          </a:p>
          <a:p>
            <a:endParaRPr lang="en-US">
              <a:solidFill>
                <a:schemeClr val="tx1"/>
              </a:solidFill>
            </a:endParaRPr>
          </a:p>
        </p:txBody>
      </p:sp>
    </p:spTree>
    <p:extLst>
      <p:ext uri="{BB962C8B-B14F-4D97-AF65-F5344CB8AC3E}">
        <p14:creationId xmlns:p14="http://schemas.microsoft.com/office/powerpoint/2010/main" val="2542164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C30E8A-7FC5-8296-6837-D8807BF3AD49}"/>
            </a:ext>
          </a:extLst>
        </p:cNvPr>
        <p:cNvGrpSpPr/>
        <p:nvPr/>
      </p:nvGrpSpPr>
      <p:grpSpPr>
        <a:xfrm>
          <a:off x="0" y="0"/>
          <a:ext cx="0" cy="0"/>
          <a:chOff x="0" y="0"/>
          <a:chExt cx="0" cy="0"/>
        </a:xfrm>
      </p:grpSpPr>
      <p:pic>
        <p:nvPicPr>
          <p:cNvPr id="5" name="Picture 4" descr="Different colored question marks">
            <a:extLst>
              <a:ext uri="{FF2B5EF4-FFF2-40B4-BE49-F238E27FC236}">
                <a16:creationId xmlns:a16="http://schemas.microsoft.com/office/drawing/2014/main" id="{45088A91-3358-8C07-99BD-99F8AA9BC2B7}"/>
              </a:ext>
            </a:extLst>
          </p:cNvPr>
          <p:cNvPicPr>
            <a:picLocks noChangeAspect="1"/>
          </p:cNvPicPr>
          <p:nvPr/>
        </p:nvPicPr>
        <p:blipFill>
          <a:blip r:embed="rId2">
            <a:alphaModFix amt="40000"/>
          </a:blip>
          <a:srcRect/>
          <a:stretch/>
        </p:blipFill>
        <p:spPr>
          <a:xfrm>
            <a:off x="-2" y="-2"/>
            <a:ext cx="12192001" cy="6858001"/>
          </a:xfrm>
          <a:prstGeom prst="rect">
            <a:avLst/>
          </a:prstGeom>
        </p:spPr>
      </p:pic>
      <p:sp>
        <p:nvSpPr>
          <p:cNvPr id="2" name="Title 1">
            <a:extLst>
              <a:ext uri="{FF2B5EF4-FFF2-40B4-BE49-F238E27FC236}">
                <a16:creationId xmlns:a16="http://schemas.microsoft.com/office/drawing/2014/main" id="{A8103907-A991-16A3-F304-86C3CBDB3897}"/>
              </a:ext>
            </a:extLst>
          </p:cNvPr>
          <p:cNvSpPr>
            <a:spLocks noGrp="1"/>
          </p:cNvSpPr>
          <p:nvPr>
            <p:ph type="title"/>
          </p:nvPr>
        </p:nvSpPr>
        <p:spPr>
          <a:xfrm>
            <a:off x="517870" y="978407"/>
            <a:ext cx="5021182" cy="3290107"/>
          </a:xfrm>
        </p:spPr>
        <p:txBody>
          <a:bodyPr vert="horz" lIns="91440" tIns="45720" rIns="91440" bIns="45720" rtlCol="0" anchor="t">
            <a:normAutofit fontScale="90000"/>
          </a:bodyPr>
          <a:lstStyle/>
          <a:p>
            <a:r>
              <a:rPr lang="en-US" sz="6000">
                <a:solidFill>
                  <a:srgbClr val="FFFFFF"/>
                </a:solidFill>
              </a:rPr>
              <a:t>Part 1: </a:t>
            </a:r>
            <a:br>
              <a:rPr lang="en-US" sz="6000">
                <a:solidFill>
                  <a:srgbClr val="FFFFFF"/>
                </a:solidFill>
              </a:rPr>
            </a:br>
            <a:r>
              <a:rPr lang="en-US" sz="6000">
                <a:solidFill>
                  <a:srgbClr val="FFFFFF"/>
                </a:solidFill>
              </a:rPr>
              <a:t>Inner Workings of SEM</a:t>
            </a:r>
            <a:endParaRPr lang="en-US" sz="6000">
              <a:ln>
                <a:solidFill>
                  <a:prstClr val="black">
                    <a:lumMod val="75000"/>
                    <a:lumOff val="25000"/>
                    <a:alpha val="10000"/>
                  </a:prstClr>
                </a:solidFill>
              </a:ln>
              <a:solidFill>
                <a:srgbClr val="FFFFFF"/>
              </a:solidFill>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1436684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17FDA-636D-A259-36E4-9BD539D97F92}"/>
              </a:ext>
            </a:extLst>
          </p:cNvPr>
          <p:cNvSpPr>
            <a:spLocks noGrp="1"/>
          </p:cNvSpPr>
          <p:nvPr>
            <p:ph type="title"/>
          </p:nvPr>
        </p:nvSpPr>
        <p:spPr>
          <a:xfrm>
            <a:off x="913795" y="609600"/>
            <a:ext cx="10353762" cy="970450"/>
          </a:xfrm>
        </p:spPr>
        <p:txBody>
          <a:bodyPr>
            <a:normAutofit/>
          </a:bodyPr>
          <a:lstStyle/>
          <a:p>
            <a:r>
              <a:rPr lang="en-US">
                <a:ln>
                  <a:solidFill>
                    <a:prstClr val="black">
                      <a:lumMod val="75000"/>
                      <a:lumOff val="25000"/>
                      <a:alpha val="10000"/>
                    </a:prstClr>
                  </a:solidFill>
                </a:ln>
                <a:effectLst>
                  <a:outerShdw blurRad="9525" dist="25400" dir="14640000" algn="tl" rotWithShape="0">
                    <a:prstClr val="black">
                      <a:alpha val="30000"/>
                    </a:prstClr>
                  </a:outerShdw>
                </a:effectLst>
                <a:latin typeface="Calisto MT"/>
                <a:ea typeface="Calibri"/>
                <a:cs typeface="Calibri"/>
              </a:rPr>
              <a:t>What Is Microscopy?</a:t>
            </a:r>
            <a:endParaRPr lang="en-US">
              <a:ln>
                <a:solidFill>
                  <a:prstClr val="black">
                    <a:lumMod val="75000"/>
                    <a:lumOff val="25000"/>
                    <a:alpha val="10000"/>
                  </a:prstClr>
                </a:solidFill>
              </a:ln>
              <a:effectLst>
                <a:outerShdw blurRad="9525" dist="25400" dir="14640000" algn="tl" rotWithShape="0">
                  <a:prstClr val="black">
                    <a:alpha val="30000"/>
                  </a:prstClr>
                </a:outerShdw>
              </a:effectLst>
              <a:latin typeface="Calisto MT"/>
            </a:endParaRPr>
          </a:p>
        </p:txBody>
      </p:sp>
      <p:sp>
        <p:nvSpPr>
          <p:cNvPr id="3" name="Content Placeholder 2">
            <a:extLst>
              <a:ext uri="{FF2B5EF4-FFF2-40B4-BE49-F238E27FC236}">
                <a16:creationId xmlns:a16="http://schemas.microsoft.com/office/drawing/2014/main" id="{436EB708-E8C0-EB58-B749-9FFA296D24E0}"/>
              </a:ext>
            </a:extLst>
          </p:cNvPr>
          <p:cNvSpPr>
            <a:spLocks noGrp="1"/>
          </p:cNvSpPr>
          <p:nvPr>
            <p:ph idx="1"/>
          </p:nvPr>
        </p:nvSpPr>
        <p:spPr>
          <a:xfrm>
            <a:off x="913795" y="1732449"/>
            <a:ext cx="5546272" cy="4058751"/>
          </a:xfrm>
        </p:spPr>
        <p:txBody>
          <a:bodyPr anchor="ctr">
            <a:normAutofit/>
          </a:bodyPr>
          <a:lstStyle/>
          <a:p>
            <a:pPr indent="-305435"/>
            <a:r>
              <a:rPr lang="en-US" sz="2400">
                <a:ln>
                  <a:solidFill>
                    <a:prstClr val="black">
                      <a:lumMod val="75000"/>
                      <a:lumOff val="25000"/>
                      <a:alpha val="10000"/>
                    </a:prstClr>
                  </a:solidFill>
                </a:ln>
                <a:effectLst>
                  <a:outerShdw blurRad="9525" dist="25400" dir="14640000" algn="tl" rotWithShape="0">
                    <a:prstClr val="black">
                      <a:alpha val="30000"/>
                    </a:prstClr>
                  </a:outerShdw>
                </a:effectLst>
                <a:latin typeface="Calisto MT"/>
                <a:ea typeface="Calibri"/>
                <a:cs typeface="Calibri"/>
              </a:rPr>
              <a:t>Microscopy is the scientific study of  very small structures.</a:t>
            </a:r>
            <a:endParaRPr lang="en-US" sz="240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buFont typeface="Courier New" charset="2"/>
              <a:buChar char="o"/>
            </a:pPr>
            <a:r>
              <a:rPr lang="en-US" sz="2000">
                <a:ln>
                  <a:solidFill>
                    <a:prstClr val="black">
                      <a:lumMod val="75000"/>
                      <a:lumOff val="25000"/>
                      <a:alpha val="10000"/>
                    </a:prstClr>
                  </a:solidFill>
                </a:ln>
                <a:effectLst>
                  <a:outerShdw blurRad="9525" dist="25400" dir="14640000" algn="tl" rotWithShape="0">
                    <a:prstClr val="black">
                      <a:alpha val="30000"/>
                    </a:prstClr>
                  </a:outerShdw>
                </a:effectLst>
                <a:latin typeface="Calisto MT"/>
                <a:ea typeface="Calibri"/>
                <a:cs typeface="Calibri"/>
              </a:rPr>
              <a:t>Biology</a:t>
            </a:r>
            <a:endParaRPr lang="en-US" sz="200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buFont typeface="Courier New" charset="2"/>
              <a:buChar char="o"/>
            </a:pPr>
            <a:r>
              <a:rPr lang="en-US" sz="2000">
                <a:ln>
                  <a:solidFill>
                    <a:prstClr val="black">
                      <a:lumMod val="75000"/>
                      <a:lumOff val="25000"/>
                      <a:alpha val="10000"/>
                    </a:prstClr>
                  </a:solidFill>
                </a:ln>
                <a:effectLst>
                  <a:outerShdw blurRad="9525" dist="25400" dir="14640000" algn="tl" rotWithShape="0">
                    <a:prstClr val="black">
                      <a:alpha val="30000"/>
                    </a:prstClr>
                  </a:outerShdw>
                </a:effectLst>
                <a:latin typeface="Calisto MT"/>
                <a:ea typeface="Calibri"/>
                <a:cs typeface="Calibri"/>
              </a:rPr>
              <a:t>Materials science</a:t>
            </a:r>
          </a:p>
          <a:p>
            <a:pPr marL="719455" lvl="1" indent="-269875">
              <a:buFont typeface="Courier New" charset="2"/>
              <a:buChar char="o"/>
            </a:pPr>
            <a:r>
              <a:rPr lang="en-US" sz="2000">
                <a:ln>
                  <a:solidFill>
                    <a:prstClr val="black">
                      <a:lumMod val="75000"/>
                      <a:lumOff val="25000"/>
                      <a:alpha val="10000"/>
                    </a:prstClr>
                  </a:solidFill>
                </a:ln>
                <a:effectLst>
                  <a:outerShdw blurRad="9525" dist="25400" dir="14640000" algn="tl" rotWithShape="0">
                    <a:prstClr val="black">
                      <a:alpha val="30000"/>
                    </a:prstClr>
                  </a:outerShdw>
                </a:effectLst>
                <a:latin typeface="Calisto MT"/>
                <a:ea typeface="Calibri"/>
                <a:cs typeface="Calibri"/>
              </a:rPr>
              <a:t>Nanotechnology.</a:t>
            </a:r>
            <a:endParaRPr lang="en-US" sz="2000">
              <a:ln>
                <a:solidFill>
                  <a:prstClr val="black">
                    <a:lumMod val="75000"/>
                    <a:lumOff val="25000"/>
                    <a:alpha val="10000"/>
                  </a:prstClr>
                </a:solidFill>
              </a:ln>
              <a:effectLst>
                <a:outerShdw blurRad="9525" dist="25400" dir="14640000" algn="tl" rotWithShape="0">
                  <a:prstClr val="black">
                    <a:alpha val="30000"/>
                  </a:prstClr>
                </a:outerShdw>
              </a:effectLst>
              <a:latin typeface="Calisto MT"/>
            </a:endParaRPr>
          </a:p>
          <a:p>
            <a:pPr marL="719455" lvl="1" indent="-269875">
              <a:buFont typeface="Courier New" charset="2"/>
              <a:buChar char="o"/>
            </a:pPr>
            <a:r>
              <a:rPr lang="en-US" sz="2000">
                <a:ln>
                  <a:solidFill>
                    <a:prstClr val="black">
                      <a:lumMod val="75000"/>
                      <a:lumOff val="25000"/>
                      <a:alpha val="10000"/>
                    </a:prstClr>
                  </a:solidFill>
                </a:ln>
                <a:effectLst>
                  <a:outerShdw blurRad="9525" dist="25400" dir="14640000" algn="tl" rotWithShape="0">
                    <a:prstClr val="black">
                      <a:alpha val="30000"/>
                    </a:prstClr>
                  </a:outerShdw>
                </a:effectLst>
                <a:latin typeface="Calisto MT"/>
                <a:ea typeface="Calibri"/>
                <a:cs typeface="Calibri"/>
              </a:rPr>
              <a:t>Magnifies</a:t>
            </a:r>
          </a:p>
          <a:p>
            <a:pPr marL="719455" lvl="1" indent="-269875">
              <a:buFont typeface="Courier New" charset="2"/>
              <a:buChar char="o"/>
            </a:pPr>
            <a:r>
              <a:rPr lang="en-US" sz="2000">
                <a:ln>
                  <a:solidFill>
                    <a:prstClr val="black">
                      <a:lumMod val="75000"/>
                      <a:lumOff val="25000"/>
                      <a:alpha val="10000"/>
                    </a:prstClr>
                  </a:solidFill>
                </a:ln>
                <a:effectLst>
                  <a:outerShdw blurRad="9525" dist="25400" dir="14640000" algn="tl" rotWithShape="0">
                    <a:prstClr val="black">
                      <a:alpha val="30000"/>
                    </a:prstClr>
                  </a:outerShdw>
                </a:effectLst>
                <a:latin typeface="Calisto MT"/>
                <a:ea typeface="Calibri"/>
                <a:cs typeface="Calibri"/>
              </a:rPr>
              <a:t>Shorter wavelengths = higher resolution.</a:t>
            </a:r>
            <a:endParaRPr lang="en-US" sz="2000">
              <a:ln>
                <a:solidFill>
                  <a:prstClr val="black">
                    <a:lumMod val="75000"/>
                    <a:lumOff val="25000"/>
                    <a:alpha val="10000"/>
                  </a:prstClr>
                </a:solidFill>
              </a:ln>
              <a:effectLst>
                <a:outerShdw blurRad="9525" dist="25400" dir="14640000" algn="tl" rotWithShape="0">
                  <a:prstClr val="black">
                    <a:alpha val="30000"/>
                  </a:prstClr>
                </a:outerShdw>
              </a:effectLst>
              <a:latin typeface="Calisto MT"/>
            </a:endParaRPr>
          </a:p>
          <a:p>
            <a:pPr indent="-305435"/>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p:txBody>
      </p:sp>
      <p:pic>
        <p:nvPicPr>
          <p:cNvPr id="7" name="Graphic 6" descr="Microscope">
            <a:extLst>
              <a:ext uri="{FF2B5EF4-FFF2-40B4-BE49-F238E27FC236}">
                <a16:creationId xmlns:a16="http://schemas.microsoft.com/office/drawing/2014/main" id="{62422481-91A0-AF43-FA76-FBBC5AF133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70289" y="2132822"/>
            <a:ext cx="3258006" cy="3258006"/>
          </a:xfrm>
          <a:prstGeom prst="rect">
            <a:avLst/>
          </a:prstGeom>
        </p:spPr>
      </p:pic>
    </p:spTree>
    <p:extLst>
      <p:ext uri="{BB962C8B-B14F-4D97-AF65-F5344CB8AC3E}">
        <p14:creationId xmlns:p14="http://schemas.microsoft.com/office/powerpoint/2010/main" val="601069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2B179-49A6-5BE3-5315-638894E11017}"/>
              </a:ext>
            </a:extLst>
          </p:cNvPr>
          <p:cNvSpPr>
            <a:spLocks noGrp="1"/>
          </p:cNvSpPr>
          <p:nvPr>
            <p:ph type="title"/>
          </p:nvPr>
        </p:nvSpPr>
        <p:spPr>
          <a:xfrm>
            <a:off x="913795" y="609600"/>
            <a:ext cx="10353762" cy="970450"/>
          </a:xfrm>
        </p:spPr>
        <p:txBody>
          <a:bodyPr>
            <a:normAutofit/>
          </a:bodyPr>
          <a:lstStyle/>
          <a:p>
            <a:r>
              <a:rPr lang="en-US">
                <a:ln>
                  <a:solidFill>
                    <a:prstClr val="black">
                      <a:lumMod val="75000"/>
                      <a:lumOff val="25000"/>
                      <a:alpha val="10000"/>
                    </a:prstClr>
                  </a:solidFill>
                </a:ln>
                <a:effectLst>
                  <a:outerShdw blurRad="9525" dist="25400" dir="14640000" algn="tl" rotWithShape="0">
                    <a:prstClr val="black">
                      <a:alpha val="30000"/>
                    </a:prstClr>
                  </a:outerShdw>
                </a:effectLst>
              </a:rPr>
              <a:t>What is Scanning Electron Microscopy</a:t>
            </a:r>
          </a:p>
        </p:txBody>
      </p:sp>
      <p:sp>
        <p:nvSpPr>
          <p:cNvPr id="3" name="Content Placeholder 2">
            <a:extLst>
              <a:ext uri="{FF2B5EF4-FFF2-40B4-BE49-F238E27FC236}">
                <a16:creationId xmlns:a16="http://schemas.microsoft.com/office/drawing/2014/main" id="{AB98A100-F03D-2D30-AACA-9A87F2C36059}"/>
              </a:ext>
            </a:extLst>
          </p:cNvPr>
          <p:cNvSpPr>
            <a:spLocks noGrp="1"/>
          </p:cNvSpPr>
          <p:nvPr>
            <p:ph idx="1"/>
          </p:nvPr>
        </p:nvSpPr>
        <p:spPr>
          <a:xfrm>
            <a:off x="913795" y="1732449"/>
            <a:ext cx="5546272" cy="4058751"/>
          </a:xfrm>
        </p:spPr>
        <p:txBody>
          <a:bodyPr anchor="ctr">
            <a:normAutofit/>
          </a:bodyPr>
          <a:lstStyle/>
          <a:p>
            <a:pPr marL="719455" lvl="1" indent="-269875">
              <a:lnSpc>
                <a:spcPct val="90000"/>
              </a:lnSpc>
            </a:pPr>
            <a:r>
              <a:rPr lang="en-US" sz="2400">
                <a:ln>
                  <a:solidFill>
                    <a:prstClr val="black">
                      <a:lumMod val="75000"/>
                      <a:lumOff val="25000"/>
                      <a:alpha val="10000"/>
                    </a:prstClr>
                  </a:solidFill>
                </a:ln>
                <a:effectLst>
                  <a:outerShdw blurRad="9525" dist="25400" dir="14640000" algn="tl" rotWithShape="0">
                    <a:prstClr val="black">
                      <a:alpha val="30000"/>
                    </a:prstClr>
                  </a:outerShdw>
                </a:effectLst>
              </a:rPr>
              <a:t>Form of Microscopy </a:t>
            </a:r>
          </a:p>
          <a:p>
            <a:pPr marL="1025525" lvl="2" indent="-215900">
              <a:lnSpc>
                <a:spcPct val="90000"/>
              </a:lnSpc>
              <a:buFont typeface="Courier New" charset="2"/>
              <a:buChar char="o"/>
            </a:pPr>
            <a:r>
              <a:rPr lang="en-US" sz="2200">
                <a:ln>
                  <a:solidFill>
                    <a:prstClr val="black">
                      <a:lumMod val="75000"/>
                      <a:lumOff val="25000"/>
                      <a:alpha val="10000"/>
                    </a:prstClr>
                  </a:solidFill>
                </a:ln>
                <a:effectLst>
                  <a:outerShdw blurRad="9525" dist="25400" dir="14640000" algn="tl" rotWithShape="0">
                    <a:prstClr val="black">
                      <a:alpha val="30000"/>
                    </a:prstClr>
                  </a:outerShdw>
                </a:effectLst>
              </a:rPr>
              <a:t>Collects information using electrons</a:t>
            </a:r>
          </a:p>
          <a:p>
            <a:pPr marL="1025525" lvl="2" indent="-215900">
              <a:lnSpc>
                <a:spcPct val="90000"/>
              </a:lnSpc>
              <a:buFont typeface="Courier New" charset="2"/>
              <a:buChar char="o"/>
            </a:pPr>
            <a:r>
              <a:rPr lang="en-US" sz="2200">
                <a:ln>
                  <a:solidFill>
                    <a:prstClr val="black">
                      <a:lumMod val="75000"/>
                      <a:lumOff val="25000"/>
                      <a:alpha val="10000"/>
                    </a:prstClr>
                  </a:solidFill>
                </a:ln>
                <a:effectLst>
                  <a:outerShdw blurRad="9525" dist="25400" dir="14640000" algn="tl" rotWithShape="0">
                    <a:prstClr val="black">
                      <a:alpha val="30000"/>
                    </a:prstClr>
                  </a:outerShdw>
                </a:effectLst>
              </a:rPr>
              <a:t>Dehydration </a:t>
            </a: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marL="1025525" lvl="2" indent="-215900">
              <a:lnSpc>
                <a:spcPct val="90000"/>
              </a:lnSpc>
              <a:buFont typeface="Courier New" charset="2"/>
              <a:buChar char="o"/>
            </a:pPr>
            <a:r>
              <a:rPr lang="en-US" sz="2200">
                <a:ln>
                  <a:solidFill>
                    <a:prstClr val="black">
                      <a:lumMod val="75000"/>
                      <a:lumOff val="25000"/>
                      <a:alpha val="10000"/>
                    </a:prstClr>
                  </a:solidFill>
                </a:ln>
                <a:effectLst>
                  <a:outerShdw blurRad="9525" dist="25400" dir="14640000" algn="tl" rotWithShape="0">
                    <a:prstClr val="black">
                      <a:alpha val="30000"/>
                    </a:prstClr>
                  </a:outerShdw>
                </a:effectLst>
              </a:rPr>
              <a:t>Conductive coating</a:t>
            </a:r>
          </a:p>
          <a:p>
            <a:pPr marL="1025525" lvl="2" indent="-215900">
              <a:lnSpc>
                <a:spcPct val="90000"/>
              </a:lnSpc>
              <a:buFont typeface="Courier New" charset="2"/>
              <a:buChar char="o"/>
            </a:pPr>
            <a:r>
              <a:rPr lang="en-US" sz="2200">
                <a:ln>
                  <a:solidFill>
                    <a:prstClr val="black">
                      <a:lumMod val="75000"/>
                      <a:lumOff val="25000"/>
                      <a:alpha val="10000"/>
                    </a:prstClr>
                  </a:solidFill>
                </a:ln>
                <a:effectLst>
                  <a:outerShdw blurRad="9525" dist="25400" dir="14640000" algn="tl" rotWithShape="0">
                    <a:prstClr val="black">
                      <a:alpha val="30000"/>
                    </a:prstClr>
                  </a:outerShdw>
                </a:effectLst>
              </a:rPr>
              <a:t>Specialized equipment</a:t>
            </a:r>
          </a:p>
        </p:txBody>
      </p:sp>
      <p:pic>
        <p:nvPicPr>
          <p:cNvPr id="4" name="Picture 3" descr="Image result for sem machines">
            <a:extLst>
              <a:ext uri="{FF2B5EF4-FFF2-40B4-BE49-F238E27FC236}">
                <a16:creationId xmlns:a16="http://schemas.microsoft.com/office/drawing/2014/main" id="{DA04F30A-DE58-ED36-9186-33F0C93F455C}"/>
              </a:ext>
            </a:extLst>
          </p:cNvPr>
          <p:cNvPicPr>
            <a:picLocks noChangeAspect="1"/>
          </p:cNvPicPr>
          <p:nvPr/>
        </p:nvPicPr>
        <p:blipFill>
          <a:blip r:embed="rId3"/>
          <a:stretch>
            <a:fillRect/>
          </a:stretch>
        </p:blipFill>
        <p:spPr>
          <a:xfrm>
            <a:off x="7066560" y="2171278"/>
            <a:ext cx="4065464" cy="3181093"/>
          </a:xfrm>
          <a:prstGeom prst="rect">
            <a:avLst/>
          </a:prstGeom>
        </p:spPr>
      </p:pic>
    </p:spTree>
    <p:extLst>
      <p:ext uri="{BB962C8B-B14F-4D97-AF65-F5344CB8AC3E}">
        <p14:creationId xmlns:p14="http://schemas.microsoft.com/office/powerpoint/2010/main" val="2451724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3EBAC-8A3E-542A-0507-273D24EA6813}"/>
              </a:ext>
            </a:extLst>
          </p:cNvPr>
          <p:cNvSpPr>
            <a:spLocks noGrp="1"/>
          </p:cNvSpPr>
          <p:nvPr>
            <p:ph type="title"/>
          </p:nvPr>
        </p:nvSpPr>
        <p:spPr>
          <a:xfrm>
            <a:off x="913795" y="609600"/>
            <a:ext cx="10353762" cy="970450"/>
          </a:xfrm>
        </p:spPr>
        <p:txBody>
          <a:bodyPr>
            <a:normAutofit/>
          </a:bodyPr>
          <a:lstStyle/>
          <a:p>
            <a:r>
              <a:rPr lang="en-US">
                <a:ln>
                  <a:solidFill>
                    <a:prstClr val="black">
                      <a:lumMod val="75000"/>
                      <a:lumOff val="25000"/>
                      <a:alpha val="10000"/>
                    </a:prstClr>
                  </a:solidFill>
                </a:ln>
                <a:effectLst>
                  <a:outerShdw blurRad="9525" dist="25400" dir="14640000" algn="tl" rotWithShape="0">
                    <a:prstClr val="black">
                      <a:alpha val="30000"/>
                    </a:prstClr>
                  </a:outerShdw>
                </a:effectLst>
              </a:rPr>
              <a:t>Scanning Electron Microscopy Process</a:t>
            </a:r>
            <a:endParaRPr lang="en-US" err="1"/>
          </a:p>
        </p:txBody>
      </p:sp>
      <p:sp>
        <p:nvSpPr>
          <p:cNvPr id="3" name="Content Placeholder 2">
            <a:extLst>
              <a:ext uri="{FF2B5EF4-FFF2-40B4-BE49-F238E27FC236}">
                <a16:creationId xmlns:a16="http://schemas.microsoft.com/office/drawing/2014/main" id="{D9DC6424-4368-232F-54CC-2137E3C28DD6}"/>
              </a:ext>
            </a:extLst>
          </p:cNvPr>
          <p:cNvSpPr>
            <a:spLocks noGrp="1"/>
          </p:cNvSpPr>
          <p:nvPr>
            <p:ph idx="1"/>
          </p:nvPr>
        </p:nvSpPr>
        <p:spPr>
          <a:xfrm>
            <a:off x="913795" y="1732449"/>
            <a:ext cx="5546272" cy="4058751"/>
          </a:xfrm>
        </p:spPr>
        <p:txBody>
          <a:bodyPr anchor="ctr">
            <a:normAutofit/>
          </a:bodyPr>
          <a:lstStyle/>
          <a:p>
            <a:pPr indent="-305435">
              <a:buClr>
                <a:srgbClr val="F7FC6E"/>
              </a:buClr>
            </a:pPr>
            <a:r>
              <a:rPr lang="en-US" sz="2400">
                <a:ln>
                  <a:solidFill>
                    <a:prstClr val="black">
                      <a:lumMod val="75000"/>
                      <a:lumOff val="25000"/>
                      <a:alpha val="10000"/>
                    </a:prstClr>
                  </a:solidFill>
                </a:ln>
                <a:effectLst>
                  <a:outerShdw blurRad="9525" dist="25400" dir="14640000" algn="tl" rotWithShape="0">
                    <a:prstClr val="black">
                      <a:alpha val="30000"/>
                    </a:prstClr>
                  </a:outerShdw>
                </a:effectLst>
              </a:rPr>
              <a:t>How SEM works</a:t>
            </a: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buFont typeface="Courier New" charset="2"/>
              <a:buChar char="o"/>
            </a:pPr>
            <a:r>
              <a:rPr lang="en-US" sz="2000">
                <a:ln>
                  <a:solidFill>
                    <a:prstClr val="black">
                      <a:lumMod val="75000"/>
                      <a:lumOff val="25000"/>
                      <a:alpha val="10000"/>
                    </a:prstClr>
                  </a:solidFill>
                </a:ln>
                <a:effectLst>
                  <a:outerShdw blurRad="9525" dist="25400" dir="14640000" algn="tl" rotWithShape="0">
                    <a:prstClr val="black">
                      <a:alpha val="30000"/>
                    </a:prstClr>
                  </a:outerShdw>
                </a:effectLst>
              </a:rPr>
              <a:t>A beam of electrons is directed at a specimen </a:t>
            </a:r>
          </a:p>
          <a:p>
            <a:pPr marL="719455" lvl="1" indent="-269875">
              <a:buFont typeface="Courier New" charset="2"/>
              <a:buChar char="o"/>
            </a:pPr>
            <a:r>
              <a:rPr lang="en-US" sz="2000">
                <a:ln>
                  <a:solidFill>
                    <a:prstClr val="black">
                      <a:lumMod val="75000"/>
                      <a:lumOff val="25000"/>
                      <a:alpha val="10000"/>
                    </a:prstClr>
                  </a:solidFill>
                </a:ln>
                <a:effectLst>
                  <a:outerShdw blurRad="9525" dist="25400" dir="14640000" algn="tl" rotWithShape="0">
                    <a:prstClr val="black">
                      <a:alpha val="30000"/>
                    </a:prstClr>
                  </a:outerShdw>
                </a:effectLst>
              </a:rPr>
              <a:t>Resolution determined by beam wavelength</a:t>
            </a:r>
          </a:p>
          <a:p>
            <a:pPr marL="719455" lvl="1" indent="-269875">
              <a:buFont typeface="Courier New" charset="2"/>
              <a:buChar char="o"/>
            </a:pPr>
            <a:r>
              <a:rPr lang="en-US" sz="2000">
                <a:ln>
                  <a:solidFill>
                    <a:prstClr val="black">
                      <a:lumMod val="75000"/>
                      <a:lumOff val="25000"/>
                      <a:alpha val="10000"/>
                    </a:prstClr>
                  </a:solidFill>
                </a:ln>
                <a:effectLst>
                  <a:outerShdw blurRad="9525" dist="25400" dir="14640000" algn="tl" rotWithShape="0">
                    <a:prstClr val="black">
                      <a:alpha val="30000"/>
                    </a:prstClr>
                  </a:outerShdw>
                </a:effectLst>
              </a:rPr>
              <a:t>Beam scans sample</a:t>
            </a:r>
          </a:p>
          <a:p>
            <a:pPr marL="719455" lvl="1" indent="-269875">
              <a:buFont typeface="Courier New" charset="2"/>
              <a:buChar char="o"/>
            </a:pPr>
            <a:r>
              <a:rPr lang="en-US" sz="2000">
                <a:ln>
                  <a:solidFill>
                    <a:prstClr val="black">
                      <a:lumMod val="75000"/>
                      <a:lumOff val="25000"/>
                      <a:alpha val="10000"/>
                    </a:prstClr>
                  </a:solidFill>
                </a:ln>
                <a:effectLst>
                  <a:outerShdw blurRad="9525" dist="25400" dir="14640000" algn="tl" rotWithShape="0">
                    <a:prstClr val="black">
                      <a:alpha val="30000"/>
                    </a:prstClr>
                  </a:outerShdw>
                </a:effectLst>
              </a:rPr>
              <a:t>Signals create 3D-like images.</a:t>
            </a:r>
          </a:p>
        </p:txBody>
      </p:sp>
      <p:pic>
        <p:nvPicPr>
          <p:cNvPr id="4" name="Picture 3" descr="Picture 1964303443, Picture">
            <a:extLst>
              <a:ext uri="{FF2B5EF4-FFF2-40B4-BE49-F238E27FC236}">
                <a16:creationId xmlns:a16="http://schemas.microsoft.com/office/drawing/2014/main" id="{6F5D04B7-CDD5-061F-BE3A-4567267A2A8E}"/>
              </a:ext>
            </a:extLst>
          </p:cNvPr>
          <p:cNvPicPr>
            <a:picLocks noChangeAspect="1"/>
          </p:cNvPicPr>
          <p:nvPr/>
        </p:nvPicPr>
        <p:blipFill>
          <a:blip r:embed="rId3"/>
          <a:srcRect l="14791" r="3863" b="-3"/>
          <a:stretch/>
        </p:blipFill>
        <p:spPr>
          <a:xfrm>
            <a:off x="8144279" y="2392595"/>
            <a:ext cx="2550798" cy="3258006"/>
          </a:xfrm>
          <a:prstGeom prst="rect">
            <a:avLst/>
          </a:prstGeom>
        </p:spPr>
      </p:pic>
    </p:spTree>
    <p:extLst>
      <p:ext uri="{BB962C8B-B14F-4D97-AF65-F5344CB8AC3E}">
        <p14:creationId xmlns:p14="http://schemas.microsoft.com/office/powerpoint/2010/main" val="2724811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fferent colored question marks">
            <a:extLst>
              <a:ext uri="{FF2B5EF4-FFF2-40B4-BE49-F238E27FC236}">
                <a16:creationId xmlns:a16="http://schemas.microsoft.com/office/drawing/2014/main" id="{5758FF6C-6C2E-1912-3F7E-774C419C29B3}"/>
              </a:ext>
            </a:extLst>
          </p:cNvPr>
          <p:cNvPicPr>
            <a:picLocks noChangeAspect="1"/>
          </p:cNvPicPr>
          <p:nvPr/>
        </p:nvPicPr>
        <p:blipFill>
          <a:blip r:embed="rId2">
            <a:alphaModFix amt="40000"/>
          </a:blip>
          <a:srcRect/>
          <a:stretch/>
        </p:blipFill>
        <p:spPr>
          <a:xfrm>
            <a:off x="-2" y="-2"/>
            <a:ext cx="12192001" cy="6858001"/>
          </a:xfrm>
          <a:prstGeom prst="rect">
            <a:avLst/>
          </a:prstGeom>
        </p:spPr>
      </p:pic>
      <p:sp>
        <p:nvSpPr>
          <p:cNvPr id="2" name="Title 1">
            <a:extLst>
              <a:ext uri="{FF2B5EF4-FFF2-40B4-BE49-F238E27FC236}">
                <a16:creationId xmlns:a16="http://schemas.microsoft.com/office/drawing/2014/main" id="{75EE6140-FEAB-9C18-0876-D1A04DC215EB}"/>
              </a:ext>
            </a:extLst>
          </p:cNvPr>
          <p:cNvSpPr>
            <a:spLocks noGrp="1"/>
          </p:cNvSpPr>
          <p:nvPr>
            <p:ph type="title"/>
          </p:nvPr>
        </p:nvSpPr>
        <p:spPr>
          <a:xfrm>
            <a:off x="517870" y="978407"/>
            <a:ext cx="5021182" cy="3290107"/>
          </a:xfrm>
        </p:spPr>
        <p:txBody>
          <a:bodyPr vert="horz" lIns="91440" tIns="45720" rIns="91440" bIns="45720" rtlCol="0" anchor="t">
            <a:normAutofit/>
          </a:bodyPr>
          <a:lstStyle/>
          <a:p>
            <a:r>
              <a:rPr lang="en-US" sz="6000">
                <a:solidFill>
                  <a:srgbClr val="FFFFFF"/>
                </a:solidFill>
              </a:rPr>
              <a:t>Part 2: Applications of SEM</a:t>
            </a:r>
            <a:endParaRPr lang="en-US" sz="6000">
              <a:ln>
                <a:solidFill>
                  <a:prstClr val="black">
                    <a:lumMod val="75000"/>
                    <a:lumOff val="25000"/>
                    <a:alpha val="10000"/>
                  </a:prstClr>
                </a:solidFill>
              </a:ln>
              <a:solidFill>
                <a:srgbClr val="FFFFFF"/>
              </a:solidFill>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353363149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descr="A starfish on a grey surface&#10;&#10;AI-generated content may be incorrect.">
            <a:extLst>
              <a:ext uri="{FF2B5EF4-FFF2-40B4-BE49-F238E27FC236}">
                <a16:creationId xmlns:a16="http://schemas.microsoft.com/office/drawing/2014/main" id="{D5D08C50-2FDD-760F-20C8-60A906BA811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t="13848" r="3" b="10497"/>
          <a:stretch/>
        </p:blipFill>
        <p:spPr>
          <a:xfrm>
            <a:off x="763178" y="354738"/>
            <a:ext cx="10661374" cy="6146680"/>
          </a:xfrm>
          <a:prstGeom prst="rect">
            <a:avLst/>
          </a:prstGeom>
        </p:spPr>
      </p:pic>
    </p:spTree>
    <p:extLst>
      <p:ext uri="{BB962C8B-B14F-4D97-AF65-F5344CB8AC3E}">
        <p14:creationId xmlns:p14="http://schemas.microsoft.com/office/powerpoint/2010/main" val="2264433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0A107-B769-4188-4FE5-953B5BF77625}"/>
              </a:ext>
            </a:extLst>
          </p:cNvPr>
          <p:cNvSpPr>
            <a:spLocks noGrp="1"/>
          </p:cNvSpPr>
          <p:nvPr>
            <p:ph type="title"/>
          </p:nvPr>
        </p:nvSpPr>
        <p:spPr>
          <a:xfrm>
            <a:off x="913795" y="609600"/>
            <a:ext cx="3854148" cy="970450"/>
          </a:xfrm>
        </p:spPr>
        <p:txBody>
          <a:bodyPr>
            <a:normAutofit/>
          </a:bodyPr>
          <a:lstStyle/>
          <a:p>
            <a:r>
              <a:rPr lang="en-US" sz="5500"/>
              <a:t>Data</a:t>
            </a:r>
          </a:p>
        </p:txBody>
      </p:sp>
      <p:sp>
        <p:nvSpPr>
          <p:cNvPr id="3" name="Content Placeholder 2">
            <a:extLst>
              <a:ext uri="{FF2B5EF4-FFF2-40B4-BE49-F238E27FC236}">
                <a16:creationId xmlns:a16="http://schemas.microsoft.com/office/drawing/2014/main" id="{7904530E-FCBD-EAA7-8858-E236C8EAF7E6}"/>
              </a:ext>
            </a:extLst>
          </p:cNvPr>
          <p:cNvSpPr>
            <a:spLocks noGrp="1"/>
          </p:cNvSpPr>
          <p:nvPr>
            <p:ph idx="1"/>
          </p:nvPr>
        </p:nvSpPr>
        <p:spPr>
          <a:xfrm>
            <a:off x="913795" y="1732449"/>
            <a:ext cx="4300462" cy="4058751"/>
          </a:xfrm>
        </p:spPr>
        <p:txBody>
          <a:bodyPr>
            <a:noAutofit/>
          </a:bodyPr>
          <a:lstStyle/>
          <a:p>
            <a:r>
              <a:rPr lang="en-US" sz="4000"/>
              <a:t>Grain Boundaries</a:t>
            </a:r>
          </a:p>
          <a:p>
            <a:r>
              <a:rPr lang="en-US" sz="4000"/>
              <a:t>Crystal Orientations</a:t>
            </a:r>
          </a:p>
          <a:p>
            <a:r>
              <a:rPr lang="en-US" sz="4000"/>
              <a:t>Phases</a:t>
            </a:r>
          </a:p>
          <a:p>
            <a:r>
              <a:rPr lang="en-US" sz="4000"/>
              <a:t>Microstructures</a:t>
            </a:r>
          </a:p>
        </p:txBody>
      </p:sp>
      <p:sp>
        <p:nvSpPr>
          <p:cNvPr id="4" name="TextBox 3">
            <a:extLst>
              <a:ext uri="{FF2B5EF4-FFF2-40B4-BE49-F238E27FC236}">
                <a16:creationId xmlns:a16="http://schemas.microsoft.com/office/drawing/2014/main" id="{0A1F2F8F-7630-0190-7882-C43E2B6BE5D8}"/>
              </a:ext>
            </a:extLst>
          </p:cNvPr>
          <p:cNvSpPr txBox="1"/>
          <p:nvPr/>
        </p:nvSpPr>
        <p:spPr>
          <a:xfrm>
            <a:off x="6694714" y="642911"/>
            <a:ext cx="4163784" cy="938719"/>
          </a:xfrm>
          <a:prstGeom prst="rect">
            <a:avLst/>
          </a:prstGeom>
          <a:noFill/>
        </p:spPr>
        <p:txBody>
          <a:bodyPr wrap="square" rtlCol="0">
            <a:spAutoFit/>
          </a:bodyPr>
          <a:lstStyle/>
          <a:p>
            <a:r>
              <a:rPr lang="en-US" sz="5500"/>
              <a:t>Applications</a:t>
            </a:r>
          </a:p>
        </p:txBody>
      </p:sp>
      <p:sp>
        <p:nvSpPr>
          <p:cNvPr id="5" name="TextBox 4">
            <a:extLst>
              <a:ext uri="{FF2B5EF4-FFF2-40B4-BE49-F238E27FC236}">
                <a16:creationId xmlns:a16="http://schemas.microsoft.com/office/drawing/2014/main" id="{EEFC508D-B9F2-B1C9-34E1-5DB5D61E30C3}"/>
              </a:ext>
            </a:extLst>
          </p:cNvPr>
          <p:cNvSpPr txBox="1"/>
          <p:nvPr/>
        </p:nvSpPr>
        <p:spPr>
          <a:xfrm>
            <a:off x="6694714" y="1384106"/>
            <a:ext cx="5029807" cy="529375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4000"/>
              <a:t>Wear-resistant</a:t>
            </a:r>
          </a:p>
          <a:p>
            <a:pPr marL="285750" indent="-285750">
              <a:lnSpc>
                <a:spcPct val="200000"/>
              </a:lnSpc>
              <a:buFont typeface="Arial" panose="020B0604020202020204" pitchFamily="34" charset="0"/>
              <a:buChar char="•"/>
            </a:pPr>
            <a:r>
              <a:rPr lang="en-US" sz="4000"/>
              <a:t>Corrosion-resistance</a:t>
            </a:r>
          </a:p>
          <a:p>
            <a:pPr marL="285750" indent="-285750">
              <a:lnSpc>
                <a:spcPct val="200000"/>
              </a:lnSpc>
              <a:buFont typeface="Arial" panose="020B0604020202020204" pitchFamily="34" charset="0"/>
              <a:buChar char="•"/>
            </a:pPr>
            <a:r>
              <a:rPr lang="en-US" sz="4000"/>
              <a:t>Durability</a:t>
            </a:r>
          </a:p>
          <a:p>
            <a:pPr marL="285750" indent="-285750">
              <a:lnSpc>
                <a:spcPct val="200000"/>
              </a:lnSpc>
              <a:buFont typeface="Arial" panose="020B0604020202020204" pitchFamily="34" charset="0"/>
              <a:buChar char="•"/>
            </a:pPr>
            <a:r>
              <a:rPr lang="en-US" sz="4000"/>
              <a:t>Longevity</a:t>
            </a:r>
          </a:p>
          <a:p>
            <a:pPr marL="285750" indent="-285750">
              <a:buFont typeface="Arial" panose="020B0604020202020204" pitchFamily="34" charset="0"/>
              <a:buChar char="•"/>
            </a:pPr>
            <a:endParaRPr lang="en-US"/>
          </a:p>
        </p:txBody>
      </p:sp>
    </p:spTree>
    <p:extLst>
      <p:ext uri="{BB962C8B-B14F-4D97-AF65-F5344CB8AC3E}">
        <p14:creationId xmlns:p14="http://schemas.microsoft.com/office/powerpoint/2010/main" val="41856324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3EAD48BE04D704F9F5670114306A5C8" ma:contentTypeVersion="3" ma:contentTypeDescription="Create a new document." ma:contentTypeScope="" ma:versionID="cb030fba035a94d144fe538ec3eb28c7">
  <xsd:schema xmlns:xsd="http://www.w3.org/2001/XMLSchema" xmlns:xs="http://www.w3.org/2001/XMLSchema" xmlns:p="http://schemas.microsoft.com/office/2006/metadata/properties" xmlns:ns2="04c5d88f-6b1a-43f7-9a04-8bda43d54198" targetNamespace="http://schemas.microsoft.com/office/2006/metadata/properties" ma:root="true" ma:fieldsID="6c2d1710a55be2bb275226577b12802e" ns2:_="">
    <xsd:import namespace="04c5d88f-6b1a-43f7-9a04-8bda43d54198"/>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c5d88f-6b1a-43f7-9a04-8bda43d541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85EAF86-5B3B-4615-A36F-914FEAD5BF8C}">
  <ds:schemaRefs>
    <ds:schemaRef ds:uri="http://schemas.microsoft.com/sharepoint/v3/contenttype/forms"/>
  </ds:schemaRefs>
</ds:datastoreItem>
</file>

<file path=customXml/itemProps2.xml><?xml version="1.0" encoding="utf-8"?>
<ds:datastoreItem xmlns:ds="http://schemas.openxmlformats.org/officeDocument/2006/customXml" ds:itemID="{5AE5CD50-998B-4D70-AB9B-D4B538832670}">
  <ds:schemaRefs>
    <ds:schemaRef ds:uri="04c5d88f-6b1a-43f7-9a04-8bda43d5419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08D07A6-8405-484A-8D77-BC5EEE70538B}">
  <ds:schemaRefs>
    <ds:schemaRef ds:uri="04c5d88f-6b1a-43f7-9a04-8bda43d5419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TM04033929[[fn=Slate]]</Template>
  <TotalTime>25</TotalTime>
  <Words>736</Words>
  <Application>Microsoft Office PowerPoint</Application>
  <PresentationFormat>Widescreen</PresentationFormat>
  <Paragraphs>86</Paragraphs>
  <Slides>16</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Aptos</vt:lpstr>
      <vt:lpstr>Arial</vt:lpstr>
      <vt:lpstr>Calisto MT</vt:lpstr>
      <vt:lpstr>Courier New</vt:lpstr>
      <vt:lpstr>Google Sans</vt:lpstr>
      <vt:lpstr>system-ui</vt:lpstr>
      <vt:lpstr>Times New Roman</vt:lpstr>
      <vt:lpstr>Wingdings 2</vt:lpstr>
      <vt:lpstr>Slate</vt:lpstr>
      <vt:lpstr>Scanning Electron Microscopy</vt:lpstr>
      <vt:lpstr>Overview </vt:lpstr>
      <vt:lpstr>Part 1:  Inner Workings of SEM</vt:lpstr>
      <vt:lpstr>What Is Microscopy?</vt:lpstr>
      <vt:lpstr>What is Scanning Electron Microscopy</vt:lpstr>
      <vt:lpstr>Scanning Electron Microscopy Process</vt:lpstr>
      <vt:lpstr>Part 2: Applications of SEM</vt:lpstr>
      <vt:lpstr>PowerPoint Presentation</vt:lpstr>
      <vt:lpstr>Data</vt:lpstr>
      <vt:lpstr>Practical Applications</vt:lpstr>
      <vt:lpstr>Scanning Electron Microscopy</vt:lpstr>
      <vt:lpstr>Part 3:  SEM &amp; Materials Engineering </vt:lpstr>
      <vt:lpstr>Phase Diagrams</vt:lpstr>
      <vt:lpstr>Failure Analysis</vt:lpstr>
      <vt:lpstr>Conclusion</vt:lpstr>
      <vt:lpstr>Questions and 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Farinacci, Josiah Fredrick</dc:creator>
  <cp:lastModifiedBy>Farinacci, Josiah Fredrick</cp:lastModifiedBy>
  <cp:revision>3</cp:revision>
  <dcterms:created xsi:type="dcterms:W3CDTF">2025-04-08T13:53:43Z</dcterms:created>
  <dcterms:modified xsi:type="dcterms:W3CDTF">2025-04-24T14:08:50Z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0x010100D3EAD48BE04D704F9F5670114306A5C8</vt:lpwstr>
  </property>
</Properties>
</file>