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Source Sans Pro ExtraLight"/>
      <p:regular r:id="rId34"/>
      <p:bold r:id="rId35"/>
      <p:italic r:id="rId36"/>
      <p:boldItalic r:id="rId37"/>
    </p:embeddedFont>
    <p:embeddedFont>
      <p:font typeface="Source Sans Pr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italic.fntdata"/><Relationship Id="rId20" Type="http://schemas.openxmlformats.org/officeDocument/2006/relationships/slide" Target="slides/slide16.xml"/><Relationship Id="rId41" Type="http://schemas.openxmlformats.org/officeDocument/2006/relationships/font" Target="fonts/SourceSansPr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SourceSansProExtraLight-bold.fntdata"/><Relationship Id="rId12" Type="http://schemas.openxmlformats.org/officeDocument/2006/relationships/slide" Target="slides/slide8.xml"/><Relationship Id="rId34" Type="http://schemas.openxmlformats.org/officeDocument/2006/relationships/font" Target="fonts/SourceSansProExtraLight-regular.fntdata"/><Relationship Id="rId15" Type="http://schemas.openxmlformats.org/officeDocument/2006/relationships/slide" Target="slides/slide11.xml"/><Relationship Id="rId37" Type="http://schemas.openxmlformats.org/officeDocument/2006/relationships/font" Target="fonts/SourceSansProExtra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SourceSansProExtraLight-italic.fntdata"/><Relationship Id="rId17" Type="http://schemas.openxmlformats.org/officeDocument/2006/relationships/slide" Target="slides/slide13.xml"/><Relationship Id="rId39" Type="http://schemas.openxmlformats.org/officeDocument/2006/relationships/font" Target="fonts/SourceSansPro-bold.fntdata"/><Relationship Id="rId16" Type="http://schemas.openxmlformats.org/officeDocument/2006/relationships/slide" Target="slides/slide12.xml"/><Relationship Id="rId38" Type="http://schemas.openxmlformats.org/officeDocument/2006/relationships/font" Target="fonts/SourceSans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orado.rstudio.com/rsc/genre-plumber/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babc8b031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babc8b031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abc8b031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abc8b031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abc8b031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abc8b031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abc8b031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abc8b031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abc8b031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abc8b031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controversy around Old Town Road you are tasked with developing a series of models that classify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abc8b031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abc8b031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abc8b031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abc8b031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abc8b031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abc8b031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abc8b031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abc8b031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abc8b031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abc8b031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things that can make your experience much better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is to make everything functional. You can take things a step further and make a package if you’d like.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abc8b031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abc8b031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utils and prediction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abc8b031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abc8b031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abc8b031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abc8b031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pinning, pins, and pinned_objects.R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abc8b031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abc8b031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abc8b031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abc8b031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ab036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bab036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pinning in script and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ab0364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ab0364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bab0364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bab0364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https://colorado.rstudio.com/rsc/genre-plumber/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ab0364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bab0364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ab0364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ab0364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plumber.R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ab03641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ab03641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and use the plumber api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a7872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5a7872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babc8b031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babc8b031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abc8b031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abc8b031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abc8b031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abc8b031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abc8b031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abc8b031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who are we serving?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abc8b031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abc8b031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abc8b031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abc8b031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abc8b031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abc8b031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5782B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680950" y="4501650"/>
            <a:ext cx="1397400" cy="590700"/>
          </a:xfrm>
          <a:prstGeom prst="rect">
            <a:avLst/>
          </a:prstGeom>
          <a:solidFill>
            <a:srgbClr val="578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553470" y="2439850"/>
            <a:ext cx="2526300" cy="15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urce Sans Pro ExtraLight"/>
              <a:buNone/>
              <a:defRPr sz="3000">
                <a:solidFill>
                  <a:schemeClr val="lt1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urce Sans Pro ExtraLight"/>
              <a:buNone/>
              <a:defRPr sz="3000"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urce Sans Pro ExtraLight"/>
              <a:buNone/>
              <a:defRPr sz="3000"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urce Sans Pro ExtraLight"/>
              <a:buNone/>
              <a:defRPr sz="3000"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urce Sans Pro ExtraLight"/>
              <a:buNone/>
              <a:defRPr sz="3000"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urce Sans Pro ExtraLight"/>
              <a:buNone/>
              <a:defRPr sz="3000"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urce Sans Pro ExtraLight"/>
              <a:buNone/>
              <a:defRPr sz="3000"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urce Sans Pro ExtraLight"/>
              <a:buNone/>
              <a:defRPr sz="3000"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urce Sans Pro ExtraLight"/>
              <a:buNone/>
              <a:defRPr sz="3000"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89276" y="1612450"/>
            <a:ext cx="2930525" cy="10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600" y="152400"/>
            <a:ext cx="43189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2">
    <p:bg>
      <p:bgPr>
        <a:solidFill>
          <a:srgbClr val="5782B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680950" y="4501650"/>
            <a:ext cx="1397400" cy="590700"/>
          </a:xfrm>
          <a:prstGeom prst="rect">
            <a:avLst/>
          </a:prstGeom>
          <a:solidFill>
            <a:srgbClr val="578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0808" y="4653591"/>
            <a:ext cx="977225" cy="34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0426" y="4649488"/>
            <a:ext cx="977226" cy="34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782B2"/>
              </a:buClr>
              <a:buSzPts val="2800"/>
              <a:buFont typeface="Source Sans Pro"/>
              <a:buNone/>
              <a:defRPr sz="2800">
                <a:solidFill>
                  <a:srgbClr val="5782B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Source Sans Pro"/>
              <a:buChar char="●"/>
              <a:defRPr sz="1800"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Source Sans Pro"/>
              <a:buChar char="○"/>
              <a:defRPr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Source Sans Pro"/>
              <a:buChar char="■"/>
              <a:defRPr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Source Sans Pro"/>
              <a:buChar char="●"/>
              <a:defRPr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Source Sans Pro"/>
              <a:buChar char="○"/>
              <a:defRPr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Source Sans Pro"/>
              <a:buChar char="■"/>
              <a:defRPr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Source Sans Pro"/>
              <a:buChar char="●"/>
              <a:defRPr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Source Sans Pro"/>
              <a:buChar char="○"/>
              <a:defRPr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85858"/>
              </a:buClr>
              <a:buSzPts val="1400"/>
              <a:buFont typeface="Source Sans Pro"/>
              <a:buChar char="■"/>
              <a:defRPr>
                <a:solidFill>
                  <a:srgbClr val="58585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40426" y="4649488"/>
            <a:ext cx="977226" cy="34283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4294967295" type="title"/>
          </p:nvPr>
        </p:nvSpPr>
        <p:spPr>
          <a:xfrm>
            <a:off x="888825" y="2150850"/>
            <a:ext cx="7366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Productionizing R with Plumber</a:t>
            </a:r>
            <a:endParaRPr sz="3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</a:rPr>
              <a:t>Prepared for the NSF</a:t>
            </a:r>
            <a:endParaRPr sz="2400">
              <a:solidFill>
                <a:srgbClr val="CFE2F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CFE2F3"/>
                </a:solidFill>
              </a:rPr>
              <a:t>Nov 27th, 2019 							</a:t>
            </a:r>
            <a:r>
              <a:rPr lang="en" sz="1400">
                <a:solidFill>
                  <a:srgbClr val="CFE2F3"/>
                </a:solidFill>
              </a:rPr>
              <a:t>  </a:t>
            </a:r>
            <a:endParaRPr sz="1400">
              <a:solidFill>
                <a:srgbClr val="CFE2F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D9D9"/>
                </a:solidFill>
              </a:rPr>
              <a:t>Josiah Parry</a:t>
            </a:r>
            <a:endParaRPr sz="1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112" name="Google Shape;112;p22"/>
          <p:cNvSpPr txBox="1"/>
          <p:nvPr>
            <p:ph idx="4294967295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APIs are a language agnostic way of interacting with tools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RESTful APIs allow you to write browser queries (http)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Retrieve information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Send information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Ask computers to do things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it real (ish)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50" y="140400"/>
            <a:ext cx="7871300" cy="44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must identify if Old Town Road is or isn’t</a:t>
            </a:r>
            <a:r>
              <a:rPr lang="en" sz="2000"/>
              <a:t> country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Tasks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Assess the lyrics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Assess the audio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an ensemble model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packages: </a:t>
            </a:r>
            <a:r>
              <a:rPr b="1" lang="en"/>
              <a:t>plumber</a:t>
            </a:r>
            <a:r>
              <a:rPr lang="en"/>
              <a:t> &amp; </a:t>
            </a:r>
            <a:r>
              <a:rPr b="1" lang="en"/>
              <a:t>pins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popular Country and Rap songs in the past 3 years {bbcharts}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classifiers based on: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Lyrics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Audio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ensemble</a:t>
            </a:r>
            <a:endParaRPr sz="1800"/>
          </a:p>
        </p:txBody>
      </p:sp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Plan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Lyric based model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Retrieve lyrics {genius}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topic model {topicmodels}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topic model predictions features {tidymodels}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decision tree {tidymodels}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Based Model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Retrieve audio features {spotifyr}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Pre-process model {recipes}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decision tree {tidymodels}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Model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“Stacked approach”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predictions from each model are the inputs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predictions from each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decision tree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Productionizing - Step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888888"/>
                </a:solidFill>
              </a:rPr>
              <a:t>m</a:t>
            </a:r>
            <a:r>
              <a:rPr i="1" lang="en" sz="2400">
                <a:solidFill>
                  <a:srgbClr val="888888"/>
                </a:solidFill>
              </a:rPr>
              <a:t>ake it functional</a:t>
            </a:r>
            <a:endParaRPr i="1" sz="24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functional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important component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be repeated?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it a 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You’ve made wonderful tools in R.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Now what?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Productionizing - Step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888888"/>
                </a:solidFill>
              </a:rPr>
              <a:t>identify and store important objects</a:t>
            </a:r>
            <a:endParaRPr i="1" sz="24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Objects	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Certain objects take a while to reproduce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model objects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Pre-processed data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Pins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R objects or other resources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Remote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Kaggle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RStudio Connect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things you’ll want to call frequently-ish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Productionizing - Step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888888"/>
                </a:solidFill>
              </a:rPr>
              <a:t>make it an API</a:t>
            </a:r>
            <a:endParaRPr i="1" sz="24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Plumber API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{roxygen}-like commenting: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#*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library</a:t>
            </a:r>
            <a:r>
              <a:rPr lang="en" sz="1600">
                <a:solidFill>
                  <a:srgbClr val="333333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(plumber)</a:t>
            </a:r>
            <a:endParaRPr sz="1600">
              <a:solidFill>
                <a:srgbClr val="333333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999988"/>
                </a:solidFill>
                <a:latin typeface="Courier New"/>
                <a:ea typeface="Courier New"/>
                <a:cs typeface="Courier New"/>
                <a:sym typeface="Courier New"/>
              </a:rPr>
              <a:t>#* @apiTitle Your title goes here</a:t>
            </a:r>
            <a:endParaRPr sz="1600">
              <a:solidFill>
                <a:srgbClr val="333333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999988"/>
                </a:solidFill>
                <a:latin typeface="Courier New"/>
                <a:ea typeface="Courier New"/>
                <a:cs typeface="Courier New"/>
                <a:sym typeface="Courier New"/>
              </a:rPr>
              <a:t>#* @apiDescription Your description goes here</a:t>
            </a:r>
            <a:endParaRPr sz="1600">
              <a:solidFill>
                <a:srgbClr val="333333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999988"/>
                </a:solidFill>
                <a:latin typeface="Courier New"/>
                <a:ea typeface="Courier New"/>
                <a:cs typeface="Courier New"/>
                <a:sym typeface="Courier New"/>
              </a:rPr>
              <a:t>#* @apiVersion 0.1.0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Plumber API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#* API endpoint description</a:t>
            </a:r>
            <a:endParaRPr i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#* @param Description of parameter</a:t>
            </a:r>
            <a:endParaRPr sz="1600">
              <a:solidFill>
                <a:srgbClr val="666666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#* @request-type /api-endpoint</a:t>
            </a:r>
            <a:endParaRPr i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function(param) {</a:t>
            </a:r>
            <a:endParaRPr i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# code that does stuff</a:t>
            </a:r>
            <a:endParaRPr i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# this is what is executed at .../api-endpoint</a:t>
            </a:r>
            <a:endParaRPr i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r &lt;- plumb()</a:t>
            </a:r>
            <a:endParaRPr i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r$run(port = 8000) # or whatever port you’d like</a:t>
            </a:r>
            <a:endParaRPr i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make things functional</a:t>
            </a:r>
            <a:endParaRPr/>
          </a:p>
        </p:txBody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number of function already with parameters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these parameters available from the API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 and play :)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concerned with package management, not API </a:t>
            </a:r>
            <a:r>
              <a:rPr lang="en"/>
              <a:t>management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I’d recommend debugging R code than R code deployed as an API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SO….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country or not?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to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82B2"/>
                </a:solidFill>
              </a:rPr>
              <a:t>Productionization</a:t>
            </a:r>
            <a:endParaRPr>
              <a:solidFill>
                <a:srgbClr val="5782B2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Example: we’ve produced series of R models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Question: how do we productionize this?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But what </a:t>
            </a:r>
            <a:r>
              <a:rPr i="1" lang="en"/>
              <a:t>is </a:t>
            </a:r>
            <a:r>
              <a:rPr lang="en"/>
              <a:t>productionization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Probably a buzz-word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“Code that isn't going to make the operations team cry” 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“It runs in some useful way 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(all defined based on context) without you babysitting it.”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 To me it both denotes a streamlined and autonomous running of said model, but also having taken care of a lot things around the model, such as model versioning, retraining and rollback procedure, access logging etc.”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Productionization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Best practices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Auditing, versioning, reproducibility, risk-mitigation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Making your tools available to others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I.e. analysis, developers, or other machines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Solution? RESTful APIs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AP-Who?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106" name="Google Shape;106;p21"/>
          <p:cNvSpPr txBox="1"/>
          <p:nvPr>
            <p:ph idx="4294967295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Application programming interface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Aka “machines talking to other machines”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“Most simply, API’s are ways to — from your computer — call a function on another computer.”  - Heather Nolis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Studi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