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 id="2147483724" r:id="rId2"/>
  </p:sldMasterIdLst>
  <p:notesMasterIdLst>
    <p:notesMasterId r:id="rId16"/>
  </p:notesMasterIdLst>
  <p:handoutMasterIdLst>
    <p:handoutMasterId r:id="rId17"/>
  </p:handoutMasterIdLst>
  <p:sldIdLst>
    <p:sldId id="493" r:id="rId3"/>
    <p:sldId id="269" r:id="rId4"/>
    <p:sldId id="267" r:id="rId5"/>
    <p:sldId id="268" r:id="rId6"/>
    <p:sldId id="260" r:id="rId7"/>
    <p:sldId id="539" r:id="rId8"/>
    <p:sldId id="261" r:id="rId9"/>
    <p:sldId id="263" r:id="rId10"/>
    <p:sldId id="264" r:id="rId11"/>
    <p:sldId id="265" r:id="rId12"/>
    <p:sldId id="266" r:id="rId13"/>
    <p:sldId id="538" r:id="rId14"/>
    <p:sldId id="537" r:id="rId15"/>
  </p:sldIdLst>
  <p:sldSz cx="9144000" cy="6858000" type="screen4x3"/>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p15:clr>
            <a:srgbClr val="A4A3A4"/>
          </p15:clr>
        </p15:guide>
        <p15:guide id="2" orient="horz" pos="4002">
          <p15:clr>
            <a:srgbClr val="A4A3A4"/>
          </p15:clr>
        </p15:guide>
        <p15:guide id="3"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2DCDB"/>
    <a:srgbClr val="DDD9C3"/>
    <a:srgbClr val="0F4F97"/>
    <a:srgbClr val="F6CE86"/>
    <a:srgbClr val="AEF8E5"/>
    <a:srgbClr val="0A8464"/>
    <a:srgbClr val="0DB78A"/>
    <a:srgbClr val="D68F10"/>
    <a:srgbClr val="F1B13D"/>
    <a:srgbClr val="10D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0" autoAdjust="0"/>
    <p:restoredTop sz="91319" autoAdjust="0"/>
  </p:normalViewPr>
  <p:slideViewPr>
    <p:cSldViewPr>
      <p:cViewPr varScale="1">
        <p:scale>
          <a:sx n="102" d="100"/>
          <a:sy n="102" d="100"/>
        </p:scale>
        <p:origin x="330" y="114"/>
      </p:cViewPr>
      <p:guideLst>
        <p:guide orient="horz" pos="905"/>
        <p:guide orient="horz" pos="400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85" d="100"/>
          <a:sy n="85" d="100"/>
        </p:scale>
        <p:origin x="-3750"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Diffusion - </a:t>
            </a:r>
            <a:r>
              <a:rPr lang="en-US" dirty="0" err="1"/>
              <a:t>zfp</a:t>
            </a:r>
            <a:r>
              <a:rPr lang="en-US" dirty="0"/>
              <a:t>::array2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v>compute</c:v>
          </c:tx>
          <c:spPr>
            <a:solidFill>
              <a:schemeClr val="accent1"/>
            </a:solidFill>
            <a:ln>
              <a:noFill/>
            </a:ln>
            <a:effectLst/>
          </c:spPr>
          <c:cat>
            <c:numRef>
              <c:f>'diffusion summary'!$A$4:$A$30</c:f>
              <c:numCache>
                <c:formatCode>0</c:formatCode>
                <c:ptCount val="25"/>
                <c:pt idx="0">
                  <c:v>128</c:v>
                </c:pt>
                <c:pt idx="1">
                  <c:v>144</c:v>
                </c:pt>
                <c:pt idx="2">
                  <c:v>160</c:v>
                </c:pt>
                <c:pt idx="3">
                  <c:v>176</c:v>
                </c:pt>
                <c:pt idx="4">
                  <c:v>192</c:v>
                </c:pt>
                <c:pt idx="5">
                  <c:v>208</c:v>
                </c:pt>
                <c:pt idx="6">
                  <c:v>224</c:v>
                </c:pt>
                <c:pt idx="7">
                  <c:v>240</c:v>
                </c:pt>
                <c:pt idx="8">
                  <c:v>256</c:v>
                </c:pt>
                <c:pt idx="9">
                  <c:v>272</c:v>
                </c:pt>
                <c:pt idx="10">
                  <c:v>288</c:v>
                </c:pt>
                <c:pt idx="11">
                  <c:v>304</c:v>
                </c:pt>
                <c:pt idx="12">
                  <c:v>320</c:v>
                </c:pt>
                <c:pt idx="13">
                  <c:v>336</c:v>
                </c:pt>
                <c:pt idx="14">
                  <c:v>352</c:v>
                </c:pt>
                <c:pt idx="15">
                  <c:v>368</c:v>
                </c:pt>
                <c:pt idx="16">
                  <c:v>384</c:v>
                </c:pt>
                <c:pt idx="17">
                  <c:v>400</c:v>
                </c:pt>
                <c:pt idx="18">
                  <c:v>416</c:v>
                </c:pt>
                <c:pt idx="19">
                  <c:v>432</c:v>
                </c:pt>
                <c:pt idx="20">
                  <c:v>448</c:v>
                </c:pt>
                <c:pt idx="21">
                  <c:v>464</c:v>
                </c:pt>
                <c:pt idx="22">
                  <c:v>480</c:v>
                </c:pt>
                <c:pt idx="23">
                  <c:v>496</c:v>
                </c:pt>
                <c:pt idx="24">
                  <c:v>512</c:v>
                </c:pt>
              </c:numCache>
            </c:numRef>
          </c:cat>
          <c:val>
            <c:numRef>
              <c:f>'diffusion raw data'!$T$4:$T$30</c:f>
              <c:numCache>
                <c:formatCode>0.0000</c:formatCode>
                <c:ptCount val="25"/>
                <c:pt idx="0">
                  <c:v>8.2070379999999998E-2</c:v>
                </c:pt>
                <c:pt idx="1">
                  <c:v>0.12891053714285713</c:v>
                </c:pt>
                <c:pt idx="2">
                  <c:v>0.2062972819047619</c:v>
                </c:pt>
                <c:pt idx="3">
                  <c:v>0.29970381523809525</c:v>
                </c:pt>
                <c:pt idx="4">
                  <c:v>0.42604943047619048</c:v>
                </c:pt>
                <c:pt idx="5">
                  <c:v>0.58114521904761907</c:v>
                </c:pt>
                <c:pt idx="6">
                  <c:v>0.7779021028571429</c:v>
                </c:pt>
                <c:pt idx="7">
                  <c:v>1.0277551019047619</c:v>
                </c:pt>
                <c:pt idx="8">
                  <c:v>1.3363274085714285</c:v>
                </c:pt>
                <c:pt idx="9">
                  <c:v>1.7112858209523809</c:v>
                </c:pt>
                <c:pt idx="10">
                  <c:v>2.1150992019047621</c:v>
                </c:pt>
                <c:pt idx="11">
                  <c:v>2.6940529285714288</c:v>
                </c:pt>
                <c:pt idx="12">
                  <c:v>3.3183418114285712</c:v>
                </c:pt>
                <c:pt idx="13">
                  <c:v>4.0227342152380956</c:v>
                </c:pt>
                <c:pt idx="14">
                  <c:v>4.7917091414285711</c:v>
                </c:pt>
                <c:pt idx="15">
                  <c:v>5.7860740599999998</c:v>
                </c:pt>
                <c:pt idx="16">
                  <c:v>6.8611421114285713</c:v>
                </c:pt>
                <c:pt idx="17">
                  <c:v>8.0788027833333338</c:v>
                </c:pt>
                <c:pt idx="18">
                  <c:v>9.3846692219047618</c:v>
                </c:pt>
                <c:pt idx="19">
                  <c:v>11.028276821904761</c:v>
                </c:pt>
                <c:pt idx="20">
                  <c:v>12.731335540952381</c:v>
                </c:pt>
                <c:pt idx="21">
                  <c:v>14.699846004761906</c:v>
                </c:pt>
                <c:pt idx="22">
                  <c:v>16.668725626190476</c:v>
                </c:pt>
                <c:pt idx="23">
                  <c:v>18.887454044285715</c:v>
                </c:pt>
                <c:pt idx="24">
                  <c:v>21.861863360000001</c:v>
                </c:pt>
              </c:numCache>
            </c:numRef>
          </c:val>
          <c:extLst>
            <c:ext xmlns:c16="http://schemas.microsoft.com/office/drawing/2014/chart" uri="{C3380CC4-5D6E-409C-BE32-E72D297353CC}">
              <c16:uniqueId val="{00000000-68EB-422C-8973-06712FAD9EDF}"/>
            </c:ext>
          </c:extLst>
        </c:ser>
        <c:ser>
          <c:idx val="2"/>
          <c:order val="1"/>
          <c:tx>
            <c:v>cache</c:v>
          </c:tx>
          <c:spPr>
            <a:solidFill>
              <a:schemeClr val="accent3"/>
            </a:solidFill>
            <a:ln>
              <a:noFill/>
            </a:ln>
            <a:effectLst/>
          </c:spPr>
          <c:cat>
            <c:numRef>
              <c:f>'diffusion summary'!$A$4:$A$30</c:f>
              <c:numCache>
                <c:formatCode>0</c:formatCode>
                <c:ptCount val="25"/>
                <c:pt idx="0">
                  <c:v>128</c:v>
                </c:pt>
                <c:pt idx="1">
                  <c:v>144</c:v>
                </c:pt>
                <c:pt idx="2">
                  <c:v>160</c:v>
                </c:pt>
                <c:pt idx="3">
                  <c:v>176</c:v>
                </c:pt>
                <c:pt idx="4">
                  <c:v>192</c:v>
                </c:pt>
                <c:pt idx="5">
                  <c:v>208</c:v>
                </c:pt>
                <c:pt idx="6">
                  <c:v>224</c:v>
                </c:pt>
                <c:pt idx="7">
                  <c:v>240</c:v>
                </c:pt>
                <c:pt idx="8">
                  <c:v>256</c:v>
                </c:pt>
                <c:pt idx="9">
                  <c:v>272</c:v>
                </c:pt>
                <c:pt idx="10">
                  <c:v>288</c:v>
                </c:pt>
                <c:pt idx="11">
                  <c:v>304</c:v>
                </c:pt>
                <c:pt idx="12">
                  <c:v>320</c:v>
                </c:pt>
                <c:pt idx="13">
                  <c:v>336</c:v>
                </c:pt>
                <c:pt idx="14">
                  <c:v>352</c:v>
                </c:pt>
                <c:pt idx="15">
                  <c:v>368</c:v>
                </c:pt>
                <c:pt idx="16">
                  <c:v>384</c:v>
                </c:pt>
                <c:pt idx="17">
                  <c:v>400</c:v>
                </c:pt>
                <c:pt idx="18">
                  <c:v>416</c:v>
                </c:pt>
                <c:pt idx="19">
                  <c:v>432</c:v>
                </c:pt>
                <c:pt idx="20">
                  <c:v>448</c:v>
                </c:pt>
                <c:pt idx="21">
                  <c:v>464</c:v>
                </c:pt>
                <c:pt idx="22">
                  <c:v>480</c:v>
                </c:pt>
                <c:pt idx="23">
                  <c:v>496</c:v>
                </c:pt>
                <c:pt idx="24">
                  <c:v>512</c:v>
                </c:pt>
              </c:numCache>
            </c:numRef>
          </c:cat>
          <c:val>
            <c:numRef>
              <c:f>'diffusion raw data'!$Z$4:$Z$30</c:f>
              <c:numCache>
                <c:formatCode>0.0000</c:formatCode>
                <c:ptCount val="25"/>
                <c:pt idx="0">
                  <c:v>0.6389118742857145</c:v>
                </c:pt>
                <c:pt idx="1">
                  <c:v>1.0315073247619053</c:v>
                </c:pt>
                <c:pt idx="2">
                  <c:v>1.5657907433333342</c:v>
                </c:pt>
                <c:pt idx="3">
                  <c:v>2.2943388352380949</c:v>
                </c:pt>
                <c:pt idx="4">
                  <c:v>3.2989477776190483</c:v>
                </c:pt>
                <c:pt idx="5">
                  <c:v>4.5577227390476169</c:v>
                </c:pt>
                <c:pt idx="6">
                  <c:v>6.2324517247619067</c:v>
                </c:pt>
                <c:pt idx="7">
                  <c:v>8.1982934942857177</c:v>
                </c:pt>
                <c:pt idx="8">
                  <c:v>10.64398648904762</c:v>
                </c:pt>
                <c:pt idx="9">
                  <c:v>13.89270974619048</c:v>
                </c:pt>
                <c:pt idx="10">
                  <c:v>17.427878300952379</c:v>
                </c:pt>
                <c:pt idx="11">
                  <c:v>21.806163303333328</c:v>
                </c:pt>
                <c:pt idx="12">
                  <c:v>27.001365508095244</c:v>
                </c:pt>
                <c:pt idx="13">
                  <c:v>32.68033456047619</c:v>
                </c:pt>
                <c:pt idx="14">
                  <c:v>39.364226435238109</c:v>
                </c:pt>
                <c:pt idx="15">
                  <c:v>47.12921652238095</c:v>
                </c:pt>
                <c:pt idx="16">
                  <c:v>56.106237376190471</c:v>
                </c:pt>
                <c:pt idx="17">
                  <c:v>65.47752282619048</c:v>
                </c:pt>
                <c:pt idx="18">
                  <c:v>76.117893152857093</c:v>
                </c:pt>
                <c:pt idx="19">
                  <c:v>88.685682698095178</c:v>
                </c:pt>
                <c:pt idx="20">
                  <c:v>98.660642264285684</c:v>
                </c:pt>
                <c:pt idx="21">
                  <c:v>114.38674864190484</c:v>
                </c:pt>
                <c:pt idx="22">
                  <c:v>130.34404117142859</c:v>
                </c:pt>
                <c:pt idx="23">
                  <c:v>149.05950253142854</c:v>
                </c:pt>
                <c:pt idx="24">
                  <c:v>168.08789821714291</c:v>
                </c:pt>
              </c:numCache>
            </c:numRef>
          </c:val>
          <c:extLst>
            <c:ext xmlns:c16="http://schemas.microsoft.com/office/drawing/2014/chart" uri="{C3380CC4-5D6E-409C-BE32-E72D297353CC}">
              <c16:uniqueId val="{00000001-68EB-422C-8973-06712FAD9EDF}"/>
            </c:ext>
          </c:extLst>
        </c:ser>
        <c:ser>
          <c:idx val="1"/>
          <c:order val="2"/>
          <c:tx>
            <c:v>encode/decode</c:v>
          </c:tx>
          <c:spPr>
            <a:solidFill>
              <a:schemeClr val="accent2"/>
            </a:solidFill>
            <a:ln>
              <a:noFill/>
            </a:ln>
            <a:effectLst/>
          </c:spPr>
          <c:cat>
            <c:numRef>
              <c:f>'diffusion summary'!$A$4:$A$30</c:f>
              <c:numCache>
                <c:formatCode>0</c:formatCode>
                <c:ptCount val="25"/>
                <c:pt idx="0">
                  <c:v>128</c:v>
                </c:pt>
                <c:pt idx="1">
                  <c:v>144</c:v>
                </c:pt>
                <c:pt idx="2">
                  <c:v>160</c:v>
                </c:pt>
                <c:pt idx="3">
                  <c:v>176</c:v>
                </c:pt>
                <c:pt idx="4">
                  <c:v>192</c:v>
                </c:pt>
                <c:pt idx="5">
                  <c:v>208</c:v>
                </c:pt>
                <c:pt idx="6">
                  <c:v>224</c:v>
                </c:pt>
                <c:pt idx="7">
                  <c:v>240</c:v>
                </c:pt>
                <c:pt idx="8">
                  <c:v>256</c:v>
                </c:pt>
                <c:pt idx="9">
                  <c:v>272</c:v>
                </c:pt>
                <c:pt idx="10">
                  <c:v>288</c:v>
                </c:pt>
                <c:pt idx="11">
                  <c:v>304</c:v>
                </c:pt>
                <c:pt idx="12">
                  <c:v>320</c:v>
                </c:pt>
                <c:pt idx="13">
                  <c:v>336</c:v>
                </c:pt>
                <c:pt idx="14">
                  <c:v>352</c:v>
                </c:pt>
                <c:pt idx="15">
                  <c:v>368</c:v>
                </c:pt>
                <c:pt idx="16">
                  <c:v>384</c:v>
                </c:pt>
                <c:pt idx="17">
                  <c:v>400</c:v>
                </c:pt>
                <c:pt idx="18">
                  <c:v>416</c:v>
                </c:pt>
                <c:pt idx="19">
                  <c:v>432</c:v>
                </c:pt>
                <c:pt idx="20">
                  <c:v>448</c:v>
                </c:pt>
                <c:pt idx="21">
                  <c:v>464</c:v>
                </c:pt>
                <c:pt idx="22">
                  <c:v>480</c:v>
                </c:pt>
                <c:pt idx="23">
                  <c:v>496</c:v>
                </c:pt>
                <c:pt idx="24">
                  <c:v>512</c:v>
                </c:pt>
              </c:numCache>
            </c:numRef>
          </c:cat>
          <c:val>
            <c:numRef>
              <c:f>'diffusion raw data'!$W$4:$W$30</c:f>
              <c:numCache>
                <c:formatCode>0.0000</c:formatCode>
                <c:ptCount val="25"/>
                <c:pt idx="0">
                  <c:v>3.4143885961904763</c:v>
                </c:pt>
                <c:pt idx="1">
                  <c:v>5.4987242304761903</c:v>
                </c:pt>
                <c:pt idx="2">
                  <c:v>8.4061665938095231</c:v>
                </c:pt>
                <c:pt idx="3">
                  <c:v>12.339771144761905</c:v>
                </c:pt>
                <c:pt idx="4">
                  <c:v>17.558603020476191</c:v>
                </c:pt>
                <c:pt idx="5">
                  <c:v>24.222143255714286</c:v>
                </c:pt>
                <c:pt idx="6">
                  <c:v>33.054861860952379</c:v>
                </c:pt>
                <c:pt idx="7">
                  <c:v>43.282660059999998</c:v>
                </c:pt>
                <c:pt idx="8">
                  <c:v>56.452923056190478</c:v>
                </c:pt>
                <c:pt idx="9">
                  <c:v>72.694553602857141</c:v>
                </c:pt>
                <c:pt idx="10">
                  <c:v>91.13240159285715</c:v>
                </c:pt>
                <c:pt idx="11">
                  <c:v>114.26199840619047</c:v>
                </c:pt>
                <c:pt idx="12">
                  <c:v>141.37515858952381</c:v>
                </c:pt>
                <c:pt idx="13">
                  <c:v>171.36198514904763</c:v>
                </c:pt>
                <c:pt idx="14">
                  <c:v>206.63989844857142</c:v>
                </c:pt>
                <c:pt idx="15">
                  <c:v>247.68721994380954</c:v>
                </c:pt>
                <c:pt idx="16">
                  <c:v>294.50282610666665</c:v>
                </c:pt>
                <c:pt idx="17">
                  <c:v>345.50719834809524</c:v>
                </c:pt>
                <c:pt idx="18">
                  <c:v>401.88578049523812</c:v>
                </c:pt>
                <c:pt idx="19">
                  <c:v>467.58050663</c:v>
                </c:pt>
                <c:pt idx="20">
                  <c:v>534.88295599380956</c:v>
                </c:pt>
                <c:pt idx="21">
                  <c:v>619.7709495885714</c:v>
                </c:pt>
                <c:pt idx="22">
                  <c:v>706.83614570619045</c:v>
                </c:pt>
                <c:pt idx="23">
                  <c:v>806.6979837047619</c:v>
                </c:pt>
                <c:pt idx="24">
                  <c:v>912.93978365333328</c:v>
                </c:pt>
              </c:numCache>
            </c:numRef>
          </c:val>
          <c:extLst>
            <c:ext xmlns:c16="http://schemas.microsoft.com/office/drawing/2014/chart" uri="{C3380CC4-5D6E-409C-BE32-E72D297353CC}">
              <c16:uniqueId val="{00000002-68EB-422C-8973-06712FAD9EDF}"/>
            </c:ext>
          </c:extLst>
        </c:ser>
        <c:dLbls>
          <c:showLegendKey val="0"/>
          <c:showVal val="0"/>
          <c:showCatName val="0"/>
          <c:showSerName val="0"/>
          <c:showPercent val="0"/>
          <c:showBubbleSize val="0"/>
        </c:dLbls>
        <c:axId val="881972607"/>
        <c:axId val="575106015"/>
      </c:areaChart>
      <c:catAx>
        <c:axId val="881972607"/>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Matrix Edge Length</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5106015"/>
        <c:crosses val="autoZero"/>
        <c:auto val="1"/>
        <c:lblAlgn val="ctr"/>
        <c:lblOffset val="100"/>
        <c:tickLblSkip val="2"/>
        <c:noMultiLvlLbl val="0"/>
      </c:catAx>
      <c:valAx>
        <c:axId val="575106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Runtime</a:t>
                </a:r>
                <a:r>
                  <a:rPr lang="en-US" sz="1200" baseline="0"/>
                  <a:t> sec</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81972607"/>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LULESH - </a:t>
            </a:r>
            <a:r>
              <a:rPr lang="en-US" dirty="0" err="1"/>
              <a:t>zfp</a:t>
            </a:r>
            <a:r>
              <a:rPr lang="en-US" dirty="0"/>
              <a:t>::array3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'lulesh summary'!$F$3</c:f>
              <c:strCache>
                <c:ptCount val="1"/>
                <c:pt idx="0">
                  <c:v>compute</c:v>
                </c:pt>
              </c:strCache>
            </c:strRef>
          </c:tx>
          <c:spPr>
            <a:solidFill>
              <a:schemeClr val="accent1"/>
            </a:solidFill>
            <a:ln>
              <a:noFill/>
            </a:ln>
            <a:effectLst/>
          </c:spPr>
          <c:cat>
            <c:numRef>
              <c:f>'lulesh summary'!$A$8:$A$49</c:f>
              <c:numCache>
                <c:formatCode>0</c:formatCode>
                <c:ptCount val="40"/>
                <c:pt idx="0">
                  <c:v>10</c:v>
                </c:pt>
                <c:pt idx="1">
                  <c:v>11</c:v>
                </c:pt>
                <c:pt idx="2">
                  <c:v>12</c:v>
                </c:pt>
                <c:pt idx="3">
                  <c:v>13</c:v>
                </c:pt>
                <c:pt idx="4">
                  <c:v>14</c:v>
                </c:pt>
                <c:pt idx="5">
                  <c:v>15</c:v>
                </c:pt>
                <c:pt idx="6">
                  <c:v>16</c:v>
                </c:pt>
                <c:pt idx="7">
                  <c:v>17</c:v>
                </c:pt>
                <c:pt idx="8">
                  <c:v>18</c:v>
                </c:pt>
                <c:pt idx="9">
                  <c:v>19</c:v>
                </c:pt>
                <c:pt idx="10">
                  <c:v>20</c:v>
                </c:pt>
                <c:pt idx="11">
                  <c:v>21</c:v>
                </c:pt>
                <c:pt idx="12">
                  <c:v>22</c:v>
                </c:pt>
                <c:pt idx="13">
                  <c:v>23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38</c:v>
                </c:pt>
                <c:pt idx="29">
                  <c:v>39</c:v>
                </c:pt>
                <c:pt idx="30">
                  <c:v>40</c:v>
                </c:pt>
                <c:pt idx="31">
                  <c:v>41</c:v>
                </c:pt>
                <c:pt idx="32">
                  <c:v>42</c:v>
                </c:pt>
                <c:pt idx="33">
                  <c:v>43</c:v>
                </c:pt>
                <c:pt idx="34">
                  <c:v>44</c:v>
                </c:pt>
                <c:pt idx="35">
                  <c:v>45</c:v>
                </c:pt>
                <c:pt idx="36">
                  <c:v>46</c:v>
                </c:pt>
                <c:pt idx="37">
                  <c:v>47</c:v>
                </c:pt>
                <c:pt idx="38">
                  <c:v>48</c:v>
                </c:pt>
                <c:pt idx="39">
                  <c:v>49</c:v>
                </c:pt>
              </c:numCache>
            </c:numRef>
          </c:cat>
          <c:val>
            <c:numRef>
              <c:f>'lulesh summary'!$F$8:$F$49</c:f>
              <c:numCache>
                <c:formatCode>0.00</c:formatCode>
                <c:ptCount val="40"/>
                <c:pt idx="0">
                  <c:v>0.19</c:v>
                </c:pt>
                <c:pt idx="1">
                  <c:v>0.28999999999999998</c:v>
                </c:pt>
                <c:pt idx="2">
                  <c:v>0.43</c:v>
                </c:pt>
                <c:pt idx="3">
                  <c:v>0.57999999999999996</c:v>
                </c:pt>
                <c:pt idx="4">
                  <c:v>0.85</c:v>
                </c:pt>
                <c:pt idx="5">
                  <c:v>1.26</c:v>
                </c:pt>
                <c:pt idx="6">
                  <c:v>1.81</c:v>
                </c:pt>
                <c:pt idx="7">
                  <c:v>2.27</c:v>
                </c:pt>
                <c:pt idx="8">
                  <c:v>2.95</c:v>
                </c:pt>
                <c:pt idx="9">
                  <c:v>4</c:v>
                </c:pt>
                <c:pt idx="10">
                  <c:v>4.71</c:v>
                </c:pt>
                <c:pt idx="11">
                  <c:v>5.72</c:v>
                </c:pt>
                <c:pt idx="12">
                  <c:v>6.88</c:v>
                </c:pt>
                <c:pt idx="13">
                  <c:v>8.65</c:v>
                </c:pt>
                <c:pt idx="14">
                  <c:v>10.41</c:v>
                </c:pt>
                <c:pt idx="15">
                  <c:v>13.02</c:v>
                </c:pt>
                <c:pt idx="16">
                  <c:v>14.79</c:v>
                </c:pt>
                <c:pt idx="17">
                  <c:v>16.64</c:v>
                </c:pt>
                <c:pt idx="18">
                  <c:v>19.88</c:v>
                </c:pt>
                <c:pt idx="19">
                  <c:v>22.03</c:v>
                </c:pt>
                <c:pt idx="20">
                  <c:v>25.03</c:v>
                </c:pt>
                <c:pt idx="21">
                  <c:v>29.5</c:v>
                </c:pt>
                <c:pt idx="22">
                  <c:v>32.68</c:v>
                </c:pt>
                <c:pt idx="23">
                  <c:v>36.31</c:v>
                </c:pt>
                <c:pt idx="24">
                  <c:v>40.39</c:v>
                </c:pt>
                <c:pt idx="25">
                  <c:v>44.77</c:v>
                </c:pt>
                <c:pt idx="26">
                  <c:v>48.69</c:v>
                </c:pt>
                <c:pt idx="27">
                  <c:v>55.8</c:v>
                </c:pt>
                <c:pt idx="28">
                  <c:v>62.35</c:v>
                </c:pt>
                <c:pt idx="29">
                  <c:v>69.849999999999994</c:v>
                </c:pt>
                <c:pt idx="30">
                  <c:v>78.680000000000007</c:v>
                </c:pt>
                <c:pt idx="31">
                  <c:v>87.89</c:v>
                </c:pt>
                <c:pt idx="32">
                  <c:v>100.42</c:v>
                </c:pt>
                <c:pt idx="33">
                  <c:v>110.11</c:v>
                </c:pt>
                <c:pt idx="34">
                  <c:v>124.23</c:v>
                </c:pt>
                <c:pt idx="35">
                  <c:v>134.84</c:v>
                </c:pt>
                <c:pt idx="36">
                  <c:v>146.75</c:v>
                </c:pt>
                <c:pt idx="37">
                  <c:v>160.49</c:v>
                </c:pt>
                <c:pt idx="38">
                  <c:v>178.07</c:v>
                </c:pt>
                <c:pt idx="39">
                  <c:v>189.71</c:v>
                </c:pt>
              </c:numCache>
            </c:numRef>
          </c:val>
          <c:extLst>
            <c:ext xmlns:c16="http://schemas.microsoft.com/office/drawing/2014/chart" uri="{C3380CC4-5D6E-409C-BE32-E72D297353CC}">
              <c16:uniqueId val="{00000000-9AAF-4C87-985B-CA36956B43CF}"/>
            </c:ext>
          </c:extLst>
        </c:ser>
        <c:ser>
          <c:idx val="2"/>
          <c:order val="1"/>
          <c:tx>
            <c:strRef>
              <c:f>'lulesh summary'!$H$3</c:f>
              <c:strCache>
                <c:ptCount val="1"/>
                <c:pt idx="0">
                  <c:v>cache</c:v>
                </c:pt>
              </c:strCache>
            </c:strRef>
          </c:tx>
          <c:spPr>
            <a:solidFill>
              <a:schemeClr val="accent3"/>
            </a:solidFill>
            <a:ln>
              <a:noFill/>
            </a:ln>
            <a:effectLst/>
          </c:spPr>
          <c:cat>
            <c:numRef>
              <c:f>'lulesh summary'!$A$8:$A$49</c:f>
              <c:numCache>
                <c:formatCode>0</c:formatCode>
                <c:ptCount val="40"/>
                <c:pt idx="0">
                  <c:v>10</c:v>
                </c:pt>
                <c:pt idx="1">
                  <c:v>11</c:v>
                </c:pt>
                <c:pt idx="2">
                  <c:v>12</c:v>
                </c:pt>
                <c:pt idx="3">
                  <c:v>13</c:v>
                </c:pt>
                <c:pt idx="4">
                  <c:v>14</c:v>
                </c:pt>
                <c:pt idx="5">
                  <c:v>15</c:v>
                </c:pt>
                <c:pt idx="6">
                  <c:v>16</c:v>
                </c:pt>
                <c:pt idx="7">
                  <c:v>17</c:v>
                </c:pt>
                <c:pt idx="8">
                  <c:v>18</c:v>
                </c:pt>
                <c:pt idx="9">
                  <c:v>19</c:v>
                </c:pt>
                <c:pt idx="10">
                  <c:v>20</c:v>
                </c:pt>
                <c:pt idx="11">
                  <c:v>21</c:v>
                </c:pt>
                <c:pt idx="12">
                  <c:v>22</c:v>
                </c:pt>
                <c:pt idx="13">
                  <c:v>23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38</c:v>
                </c:pt>
                <c:pt idx="29">
                  <c:v>39</c:v>
                </c:pt>
                <c:pt idx="30">
                  <c:v>40</c:v>
                </c:pt>
                <c:pt idx="31">
                  <c:v>41</c:v>
                </c:pt>
                <c:pt idx="32">
                  <c:v>42</c:v>
                </c:pt>
                <c:pt idx="33">
                  <c:v>43</c:v>
                </c:pt>
                <c:pt idx="34">
                  <c:v>44</c:v>
                </c:pt>
                <c:pt idx="35">
                  <c:v>45</c:v>
                </c:pt>
                <c:pt idx="36">
                  <c:v>46</c:v>
                </c:pt>
                <c:pt idx="37">
                  <c:v>47</c:v>
                </c:pt>
                <c:pt idx="38">
                  <c:v>48</c:v>
                </c:pt>
                <c:pt idx="39">
                  <c:v>49</c:v>
                </c:pt>
              </c:numCache>
            </c:numRef>
          </c:cat>
          <c:val>
            <c:numRef>
              <c:f>'lulesh summary'!$H$8:$H$49</c:f>
              <c:numCache>
                <c:formatCode>0.00</c:formatCode>
                <c:ptCount val="40"/>
                <c:pt idx="0">
                  <c:v>1.04</c:v>
                </c:pt>
                <c:pt idx="1">
                  <c:v>1.43</c:v>
                </c:pt>
                <c:pt idx="2">
                  <c:v>2.2399999999999998</c:v>
                </c:pt>
                <c:pt idx="3">
                  <c:v>3.23</c:v>
                </c:pt>
                <c:pt idx="4">
                  <c:v>4.62</c:v>
                </c:pt>
                <c:pt idx="5">
                  <c:v>6.1400000000000006</c:v>
                </c:pt>
                <c:pt idx="6">
                  <c:v>7.02</c:v>
                </c:pt>
                <c:pt idx="7">
                  <c:v>9.27</c:v>
                </c:pt>
                <c:pt idx="8">
                  <c:v>12.09</c:v>
                </c:pt>
                <c:pt idx="9">
                  <c:v>15.309999999999999</c:v>
                </c:pt>
                <c:pt idx="10">
                  <c:v>18.689999999999998</c:v>
                </c:pt>
                <c:pt idx="11">
                  <c:v>22.880000000000003</c:v>
                </c:pt>
                <c:pt idx="12">
                  <c:v>27.69</c:v>
                </c:pt>
                <c:pt idx="13">
                  <c:v>33.43</c:v>
                </c:pt>
                <c:pt idx="14">
                  <c:v>38.569999999999993</c:v>
                </c:pt>
                <c:pt idx="15">
                  <c:v>46.19</c:v>
                </c:pt>
                <c:pt idx="16">
                  <c:v>54.88</c:v>
                </c:pt>
                <c:pt idx="17">
                  <c:v>63.22</c:v>
                </c:pt>
                <c:pt idx="18">
                  <c:v>69.627190973333313</c:v>
                </c:pt>
                <c:pt idx="19">
                  <c:v>81.773329002380962</c:v>
                </c:pt>
                <c:pt idx="20">
                  <c:v>92.165494936666661</c:v>
                </c:pt>
                <c:pt idx="21">
                  <c:v>106.38616828714285</c:v>
                </c:pt>
                <c:pt idx="22">
                  <c:v>125.60999999999999</c:v>
                </c:pt>
                <c:pt idx="23">
                  <c:v>141.54</c:v>
                </c:pt>
                <c:pt idx="24">
                  <c:v>158.16000000000003</c:v>
                </c:pt>
                <c:pt idx="25">
                  <c:v>180.16</c:v>
                </c:pt>
                <c:pt idx="26">
                  <c:v>199.13</c:v>
                </c:pt>
                <c:pt idx="27">
                  <c:v>222.12</c:v>
                </c:pt>
                <c:pt idx="28">
                  <c:v>249.54999999999998</c:v>
                </c:pt>
                <c:pt idx="29">
                  <c:v>277.38</c:v>
                </c:pt>
                <c:pt idx="30">
                  <c:v>305.33</c:v>
                </c:pt>
                <c:pt idx="31">
                  <c:v>338.98</c:v>
                </c:pt>
                <c:pt idx="32">
                  <c:v>372.87</c:v>
                </c:pt>
                <c:pt idx="33">
                  <c:v>407.66999999999996</c:v>
                </c:pt>
                <c:pt idx="34">
                  <c:v>445.28999999999996</c:v>
                </c:pt>
                <c:pt idx="35">
                  <c:v>498.65</c:v>
                </c:pt>
                <c:pt idx="36">
                  <c:v>542.15</c:v>
                </c:pt>
                <c:pt idx="37">
                  <c:v>590.6</c:v>
                </c:pt>
                <c:pt idx="38">
                  <c:v>644.22</c:v>
                </c:pt>
                <c:pt idx="39">
                  <c:v>705</c:v>
                </c:pt>
              </c:numCache>
            </c:numRef>
          </c:val>
          <c:extLst>
            <c:ext xmlns:c16="http://schemas.microsoft.com/office/drawing/2014/chart" uri="{C3380CC4-5D6E-409C-BE32-E72D297353CC}">
              <c16:uniqueId val="{00000001-9AAF-4C87-985B-CA36956B43CF}"/>
            </c:ext>
          </c:extLst>
        </c:ser>
        <c:ser>
          <c:idx val="1"/>
          <c:order val="2"/>
          <c:tx>
            <c:strRef>
              <c:f>'lulesh summary'!$G$3</c:f>
              <c:strCache>
                <c:ptCount val="1"/>
                <c:pt idx="0">
                  <c:v>encode/decode</c:v>
                </c:pt>
              </c:strCache>
            </c:strRef>
          </c:tx>
          <c:spPr>
            <a:solidFill>
              <a:schemeClr val="accent2"/>
            </a:solidFill>
            <a:ln>
              <a:noFill/>
            </a:ln>
            <a:effectLst/>
          </c:spPr>
          <c:cat>
            <c:numRef>
              <c:f>'lulesh summary'!$A$8:$A$49</c:f>
              <c:numCache>
                <c:formatCode>0</c:formatCode>
                <c:ptCount val="40"/>
                <c:pt idx="0">
                  <c:v>10</c:v>
                </c:pt>
                <c:pt idx="1">
                  <c:v>11</c:v>
                </c:pt>
                <c:pt idx="2">
                  <c:v>12</c:v>
                </c:pt>
                <c:pt idx="3">
                  <c:v>13</c:v>
                </c:pt>
                <c:pt idx="4">
                  <c:v>14</c:v>
                </c:pt>
                <c:pt idx="5">
                  <c:v>15</c:v>
                </c:pt>
                <c:pt idx="6">
                  <c:v>16</c:v>
                </c:pt>
                <c:pt idx="7">
                  <c:v>17</c:v>
                </c:pt>
                <c:pt idx="8">
                  <c:v>18</c:v>
                </c:pt>
                <c:pt idx="9">
                  <c:v>19</c:v>
                </c:pt>
                <c:pt idx="10">
                  <c:v>20</c:v>
                </c:pt>
                <c:pt idx="11">
                  <c:v>21</c:v>
                </c:pt>
                <c:pt idx="12">
                  <c:v>22</c:v>
                </c:pt>
                <c:pt idx="13">
                  <c:v>23</c:v>
                </c:pt>
                <c:pt idx="14">
                  <c:v>24</c:v>
                </c:pt>
                <c:pt idx="15">
                  <c:v>25</c:v>
                </c:pt>
                <c:pt idx="16">
                  <c:v>26</c:v>
                </c:pt>
                <c:pt idx="17">
                  <c:v>27</c:v>
                </c:pt>
                <c:pt idx="18">
                  <c:v>28</c:v>
                </c:pt>
                <c:pt idx="19">
                  <c:v>29</c:v>
                </c:pt>
                <c:pt idx="20">
                  <c:v>30</c:v>
                </c:pt>
                <c:pt idx="21">
                  <c:v>31</c:v>
                </c:pt>
                <c:pt idx="22">
                  <c:v>32</c:v>
                </c:pt>
                <c:pt idx="23">
                  <c:v>33</c:v>
                </c:pt>
                <c:pt idx="24">
                  <c:v>34</c:v>
                </c:pt>
                <c:pt idx="25">
                  <c:v>35</c:v>
                </c:pt>
                <c:pt idx="26">
                  <c:v>36</c:v>
                </c:pt>
                <c:pt idx="27">
                  <c:v>37</c:v>
                </c:pt>
                <c:pt idx="28">
                  <c:v>38</c:v>
                </c:pt>
                <c:pt idx="29">
                  <c:v>39</c:v>
                </c:pt>
                <c:pt idx="30">
                  <c:v>40</c:v>
                </c:pt>
                <c:pt idx="31">
                  <c:v>41</c:v>
                </c:pt>
                <c:pt idx="32">
                  <c:v>42</c:v>
                </c:pt>
                <c:pt idx="33">
                  <c:v>43</c:v>
                </c:pt>
                <c:pt idx="34">
                  <c:v>44</c:v>
                </c:pt>
                <c:pt idx="35">
                  <c:v>45</c:v>
                </c:pt>
                <c:pt idx="36">
                  <c:v>46</c:v>
                </c:pt>
                <c:pt idx="37">
                  <c:v>47</c:v>
                </c:pt>
                <c:pt idx="38">
                  <c:v>48</c:v>
                </c:pt>
                <c:pt idx="39">
                  <c:v>49</c:v>
                </c:pt>
              </c:numCache>
            </c:numRef>
          </c:cat>
          <c:val>
            <c:numRef>
              <c:f>'lulesh summary'!$G$8:$G$49</c:f>
              <c:numCache>
                <c:formatCode>General</c:formatCode>
                <c:ptCount val="40"/>
                <c:pt idx="0">
                  <c:v>7.8932750742857145</c:v>
                </c:pt>
                <c:pt idx="1">
                  <c:v>9.9614713619047617</c:v>
                </c:pt>
                <c:pt idx="2">
                  <c:v>22.17007654095238</c:v>
                </c:pt>
                <c:pt idx="3">
                  <c:v>31.351687143809524</c:v>
                </c:pt>
                <c:pt idx="4">
                  <c:v>39.394633062857146</c:v>
                </c:pt>
                <c:pt idx="5">
                  <c:v>49.600402480476191</c:v>
                </c:pt>
                <c:pt idx="6">
                  <c:v>15.820383242380952</c:v>
                </c:pt>
                <c:pt idx="7">
                  <c:v>28.707266980952383</c:v>
                </c:pt>
                <c:pt idx="8">
                  <c:v>29.33957126761905</c:v>
                </c:pt>
                <c:pt idx="9">
                  <c:v>40.749799715714289</c:v>
                </c:pt>
                <c:pt idx="10">
                  <c:v>38.312936022857144</c:v>
                </c:pt>
                <c:pt idx="11">
                  <c:v>50.15682386666667</c:v>
                </c:pt>
                <c:pt idx="12">
                  <c:v>58.833700927142857</c:v>
                </c:pt>
                <c:pt idx="13">
                  <c:v>64.812624067142863</c:v>
                </c:pt>
                <c:pt idx="14">
                  <c:v>35.192486174285712</c:v>
                </c:pt>
                <c:pt idx="15">
                  <c:v>46.58609093380953</c:v>
                </c:pt>
                <c:pt idx="16">
                  <c:v>53.890052112380957</c:v>
                </c:pt>
                <c:pt idx="17">
                  <c:v>58.827952870000004</c:v>
                </c:pt>
                <c:pt idx="18">
                  <c:v>77.412809026666679</c:v>
                </c:pt>
                <c:pt idx="19">
                  <c:v>93.286670997619041</c:v>
                </c:pt>
                <c:pt idx="20">
                  <c:v>103.86450506333334</c:v>
                </c:pt>
                <c:pt idx="21">
                  <c:v>116.78383171285714</c:v>
                </c:pt>
                <c:pt idx="22">
                  <c:v>99.13254481333334</c:v>
                </c:pt>
                <c:pt idx="23">
                  <c:v>127.86670189523809</c:v>
                </c:pt>
                <c:pt idx="24">
                  <c:v>133.00149032000002</c:v>
                </c:pt>
                <c:pt idx="25">
                  <c:v>146.3267831090476</c:v>
                </c:pt>
                <c:pt idx="26">
                  <c:v>153.51909751095241</c:v>
                </c:pt>
                <c:pt idx="27">
                  <c:v>192.05029895761905</c:v>
                </c:pt>
                <c:pt idx="28">
                  <c:v>210.78145766238094</c:v>
                </c:pt>
                <c:pt idx="29">
                  <c:v>210.4864418342857</c:v>
                </c:pt>
                <c:pt idx="30">
                  <c:v>241.78337006095236</c:v>
                </c:pt>
                <c:pt idx="31">
                  <c:v>281.87007725095236</c:v>
                </c:pt>
                <c:pt idx="32">
                  <c:v>298.75940266809522</c:v>
                </c:pt>
                <c:pt idx="33">
                  <c:v>309.25692434428572</c:v>
                </c:pt>
                <c:pt idx="34">
                  <c:v>599.9016052371428</c:v>
                </c:pt>
                <c:pt idx="35">
                  <c:v>646.31455305571421</c:v>
                </c:pt>
                <c:pt idx="36">
                  <c:v>687.96542334857145</c:v>
                </c:pt>
                <c:pt idx="37">
                  <c:v>743.95571453809521</c:v>
                </c:pt>
                <c:pt idx="38">
                  <c:v>714.53627201190477</c:v>
                </c:pt>
                <c:pt idx="39">
                  <c:v>863.35911096952384</c:v>
                </c:pt>
              </c:numCache>
            </c:numRef>
          </c:val>
          <c:extLst>
            <c:ext xmlns:c16="http://schemas.microsoft.com/office/drawing/2014/chart" uri="{C3380CC4-5D6E-409C-BE32-E72D297353CC}">
              <c16:uniqueId val="{00000002-9AAF-4C87-985B-CA36956B43CF}"/>
            </c:ext>
          </c:extLst>
        </c:ser>
        <c:dLbls>
          <c:showLegendKey val="0"/>
          <c:showVal val="0"/>
          <c:showCatName val="0"/>
          <c:showSerName val="0"/>
          <c:showPercent val="0"/>
          <c:showBubbleSize val="0"/>
        </c:dLbls>
        <c:axId val="57686544"/>
        <c:axId val="57688176"/>
      </c:areaChart>
      <c:catAx>
        <c:axId val="57686544"/>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Cube</a:t>
                </a:r>
                <a:r>
                  <a:rPr lang="en-US" sz="1200" baseline="0"/>
                  <a:t> Edge Length</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688176"/>
        <c:crosses val="autoZero"/>
        <c:auto val="1"/>
        <c:lblAlgn val="ctr"/>
        <c:lblOffset val="100"/>
        <c:tickLblSkip val="5"/>
        <c:tickMarkSkip val="1"/>
        <c:noMultiLvlLbl val="0"/>
      </c:catAx>
      <c:valAx>
        <c:axId val="57688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Runtime</a:t>
                </a:r>
                <a:r>
                  <a:rPr lang="en-US" sz="1200" baseline="0"/>
                  <a:t> sec</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68654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26833" cy="464185"/>
          </a:xfrm>
          <a:prstGeom prst="rect">
            <a:avLst/>
          </a:prstGeom>
        </p:spPr>
        <p:txBody>
          <a:bodyPr vert="horz" lIns="92889" tIns="46445" rIns="92889" bIns="46445"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56551" y="2"/>
            <a:ext cx="3026833" cy="464185"/>
          </a:xfrm>
          <a:prstGeom prst="rect">
            <a:avLst/>
          </a:prstGeom>
        </p:spPr>
        <p:txBody>
          <a:bodyPr vert="horz" lIns="92889" tIns="46445" rIns="92889" bIns="46445" rtlCol="0"/>
          <a:lstStyle>
            <a:lvl1pPr algn="r">
              <a:defRPr sz="1100"/>
            </a:lvl1pPr>
          </a:lstStyle>
          <a:p>
            <a:fld id="{7A1D2F2F-8618-2143-A89B-2D6D3F007EBC}" type="datetimeFigureOut">
              <a:rPr lang="en-US" smtClean="0">
                <a:latin typeface="Arial"/>
              </a:rPr>
              <a:pPr/>
              <a:t>1/22/2020</a:t>
            </a:fld>
            <a:endParaRPr lang="en-US" dirty="0">
              <a:latin typeface="Arial"/>
            </a:endParaRPr>
          </a:p>
        </p:txBody>
      </p:sp>
      <p:sp>
        <p:nvSpPr>
          <p:cNvPr id="4" name="Footer Placeholder 3"/>
          <p:cNvSpPr>
            <a:spLocks noGrp="1"/>
          </p:cNvSpPr>
          <p:nvPr>
            <p:ph type="ftr" sz="quarter" idx="2"/>
          </p:nvPr>
        </p:nvSpPr>
        <p:spPr>
          <a:xfrm>
            <a:off x="0" y="8817906"/>
            <a:ext cx="3026833" cy="464185"/>
          </a:xfrm>
          <a:prstGeom prst="rect">
            <a:avLst/>
          </a:prstGeom>
        </p:spPr>
        <p:txBody>
          <a:bodyPr vert="horz" lIns="92889" tIns="46445" rIns="92889" bIns="46445"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56551" y="8817906"/>
            <a:ext cx="3026833" cy="464185"/>
          </a:xfrm>
          <a:prstGeom prst="rect">
            <a:avLst/>
          </a:prstGeom>
        </p:spPr>
        <p:txBody>
          <a:bodyPr vert="horz" lIns="92889" tIns="46445" rIns="92889" bIns="46445"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26833" cy="464185"/>
          </a:xfrm>
          <a:prstGeom prst="rect">
            <a:avLst/>
          </a:prstGeom>
        </p:spPr>
        <p:txBody>
          <a:bodyPr vert="horz" lIns="92889" tIns="46445" rIns="92889" bIns="46445" rtlCol="0"/>
          <a:lstStyle>
            <a:lvl1pPr algn="l">
              <a:defRPr sz="1100">
                <a:latin typeface="Arial"/>
              </a:defRPr>
            </a:lvl1pPr>
          </a:lstStyle>
          <a:p>
            <a:endParaRPr lang="en-US" dirty="0"/>
          </a:p>
        </p:txBody>
      </p:sp>
      <p:sp>
        <p:nvSpPr>
          <p:cNvPr id="3" name="Date Placeholder 2"/>
          <p:cNvSpPr>
            <a:spLocks noGrp="1"/>
          </p:cNvSpPr>
          <p:nvPr>
            <p:ph type="dt" idx="1"/>
          </p:nvPr>
        </p:nvSpPr>
        <p:spPr>
          <a:xfrm>
            <a:off x="3956551" y="2"/>
            <a:ext cx="3026833" cy="464185"/>
          </a:xfrm>
          <a:prstGeom prst="rect">
            <a:avLst/>
          </a:prstGeom>
        </p:spPr>
        <p:txBody>
          <a:bodyPr vert="horz" lIns="92889" tIns="46445" rIns="92889" bIns="46445" rtlCol="0"/>
          <a:lstStyle>
            <a:lvl1pPr algn="r">
              <a:defRPr sz="1100">
                <a:latin typeface="Arial"/>
              </a:defRPr>
            </a:lvl1pPr>
          </a:lstStyle>
          <a:p>
            <a:fld id="{D8B0A143-2353-BE4A-A6C4-57C9AE3FBC68}" type="datetimeFigureOut">
              <a:rPr lang="en-US" smtClean="0"/>
              <a:pPr/>
              <a:t>1/22/2020</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889" tIns="46445" rIns="92889" bIns="46445" rtlCol="0" anchor="ctr"/>
          <a:lstStyle/>
          <a:p>
            <a:endParaRPr lang="en-US" dirty="0"/>
          </a:p>
        </p:txBody>
      </p:sp>
      <p:sp>
        <p:nvSpPr>
          <p:cNvPr id="5" name="Notes Placeholder 4"/>
          <p:cNvSpPr>
            <a:spLocks noGrp="1"/>
          </p:cNvSpPr>
          <p:nvPr>
            <p:ph type="body" sz="quarter" idx="3"/>
          </p:nvPr>
        </p:nvSpPr>
        <p:spPr>
          <a:xfrm>
            <a:off x="698500" y="4409760"/>
            <a:ext cx="5588000" cy="4177665"/>
          </a:xfrm>
          <a:prstGeom prst="rect">
            <a:avLst/>
          </a:prstGeom>
        </p:spPr>
        <p:txBody>
          <a:bodyPr vert="horz" lIns="92889" tIns="46445" rIns="92889" bIns="4644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6"/>
            <a:ext cx="3026833" cy="464185"/>
          </a:xfrm>
          <a:prstGeom prst="rect">
            <a:avLst/>
          </a:prstGeom>
        </p:spPr>
        <p:txBody>
          <a:bodyPr vert="horz" lIns="92889" tIns="46445" rIns="92889" bIns="46445"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56551" y="8817906"/>
            <a:ext cx="3026833" cy="464185"/>
          </a:xfrm>
          <a:prstGeom prst="rect">
            <a:avLst/>
          </a:prstGeom>
        </p:spPr>
        <p:txBody>
          <a:bodyPr vert="horz" lIns="92889" tIns="46445" rIns="92889" bIns="46445"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144834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hardware implementation of ZFP has been validated with the software implementation of ZFP. The </a:t>
            </a:r>
            <a:r>
              <a:rPr lang="en-US" dirty="0" err="1"/>
              <a:t>SystemC</a:t>
            </a:r>
            <a:r>
              <a:rPr lang="en-US" dirty="0"/>
              <a:t> ZFP implementation makes use of C++ templates to specify the bit width of floating-point numbers and the array dimension of the encoder. A test bench program has been created with several test cases, some with continuous data that is ideal for ZFP, and others with extreme cases containing numbers near or at the maximum or minimum values supported by the number format.</a:t>
            </a:r>
          </a:p>
        </p:txBody>
      </p:sp>
      <p:sp>
        <p:nvSpPr>
          <p:cNvPr id="4" name="Slide Number Placeholder 3"/>
          <p:cNvSpPr>
            <a:spLocks noGrp="1"/>
          </p:cNvSpPr>
          <p:nvPr>
            <p:ph type="sldNum" sz="quarter" idx="5"/>
          </p:nvPr>
        </p:nvSpPr>
        <p:spPr/>
        <p:txBody>
          <a:bodyPr/>
          <a:lstStyle/>
          <a:p>
            <a:fld id="{4CFDF800-FE0E-A944-8AC1-D57C07B352FC}" type="slidenum">
              <a:rPr lang="en-US" smtClean="0"/>
              <a:pPr/>
              <a:t>3</a:t>
            </a:fld>
            <a:endParaRPr lang="en-US" dirty="0"/>
          </a:p>
        </p:txBody>
      </p:sp>
    </p:spTree>
    <p:extLst>
      <p:ext uri="{BB962C8B-B14F-4D97-AF65-F5344CB8AC3E}">
        <p14:creationId xmlns:p14="http://schemas.microsoft.com/office/powerpoint/2010/main" val="3467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the data in test case 6 from being too smooth or regular, +- 0.1% jitter is added to the function value.</a:t>
            </a:r>
          </a:p>
          <a:p>
            <a:r>
              <a:rPr lang="en-US" dirty="0"/>
              <a:t>More detail about the test cases can be found in the source file "</a:t>
            </a:r>
            <a:r>
              <a:rPr lang="en-US" dirty="0" err="1"/>
              <a:t>tcase.h</a:t>
            </a:r>
            <a:r>
              <a:rPr lang="en-US" dirty="0"/>
              <a:t>".</a:t>
            </a:r>
          </a:p>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4</a:t>
            </a:fld>
            <a:endParaRPr lang="en-US" dirty="0"/>
          </a:p>
        </p:txBody>
      </p:sp>
    </p:spTree>
    <p:extLst>
      <p:ext uri="{BB962C8B-B14F-4D97-AF65-F5344CB8AC3E}">
        <p14:creationId xmlns:p14="http://schemas.microsoft.com/office/powerpoint/2010/main" val="202323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02D95-1147-4D3E-B0F0-B7BFC9475882}" type="slidenum">
              <a:rPr lang="en-US" smtClean="0"/>
              <a:t>5</a:t>
            </a:fld>
            <a:endParaRPr lang="en-US"/>
          </a:p>
        </p:txBody>
      </p:sp>
    </p:spTree>
    <p:extLst>
      <p:ext uri="{BB962C8B-B14F-4D97-AF65-F5344CB8AC3E}">
        <p14:creationId xmlns:p14="http://schemas.microsoft.com/office/powerpoint/2010/main" val="162953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decompression pipeline is the inverse of the compression pipeline. For decompression, the </a:t>
            </a:r>
            <a:r>
              <a:rPr lang="en-US" dirty="0" err="1"/>
              <a:t>find_emax</a:t>
            </a:r>
            <a:r>
              <a:rPr lang="en-US" dirty="0"/>
              <a:t> sub module is not needed.</a:t>
            </a:r>
          </a:p>
        </p:txBody>
      </p:sp>
      <p:sp>
        <p:nvSpPr>
          <p:cNvPr id="4" name="Slide Number Placeholder 3"/>
          <p:cNvSpPr>
            <a:spLocks noGrp="1"/>
          </p:cNvSpPr>
          <p:nvPr>
            <p:ph type="sldNum" sz="quarter" idx="10"/>
          </p:nvPr>
        </p:nvSpPr>
        <p:spPr/>
        <p:txBody>
          <a:bodyPr/>
          <a:lstStyle/>
          <a:p>
            <a:fld id="{85402D95-1147-4D3E-B0F0-B7BFC9475882}" type="slidenum">
              <a:rPr lang="en-US" smtClean="0"/>
              <a:t>6</a:t>
            </a:fld>
            <a:endParaRPr lang="en-US"/>
          </a:p>
        </p:txBody>
      </p:sp>
    </p:spTree>
    <p:extLst>
      <p:ext uri="{BB962C8B-B14F-4D97-AF65-F5344CB8AC3E}">
        <p14:creationId xmlns:p14="http://schemas.microsoft.com/office/powerpoint/2010/main" val="316575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waveform diagram showing the flow of data through the ZFP encoding pipeline. Floating-point numbers enter the unit as a stream and compressed data exits the unit as a stream of words (flits). Sub-modules are identified along the left of the diagram. Signal names are also shown, which are mostly the ready-valid handshake signals between modules. The red markup identifies three major groups of sub-modules, FP Input, Transform, and Serialize. Each of these groups can be seen to function in parallel with a small amount of latency between groups. Test case 6 (continuous function) is shown encoding 8, 2-D blocks at a rate of 16 bits per 64-bit floating-point number. Back pressure can be seen on the ready signal at the input of the </a:t>
            </a:r>
            <a:r>
              <a:rPr lang="en-US" dirty="0" err="1"/>
              <a:t>find_emax</a:t>
            </a:r>
            <a:r>
              <a:rPr lang="en-US" dirty="0"/>
              <a:t> module (low value, gaps).</a:t>
            </a:r>
          </a:p>
        </p:txBody>
      </p:sp>
      <p:sp>
        <p:nvSpPr>
          <p:cNvPr id="4" name="Slide Number Placeholder 3"/>
          <p:cNvSpPr>
            <a:spLocks noGrp="1"/>
          </p:cNvSpPr>
          <p:nvPr>
            <p:ph type="sldNum" sz="quarter" idx="5"/>
          </p:nvPr>
        </p:nvSpPr>
        <p:spPr/>
        <p:txBody>
          <a:bodyPr/>
          <a:lstStyle/>
          <a:p>
            <a:fld id="{4CFDF800-FE0E-A944-8AC1-D57C07B352FC}" type="slidenum">
              <a:rPr lang="en-US" smtClean="0"/>
              <a:pPr/>
              <a:t>7</a:t>
            </a:fld>
            <a:endParaRPr lang="en-US" dirty="0"/>
          </a:p>
        </p:txBody>
      </p:sp>
    </p:spTree>
    <p:extLst>
      <p:ext uri="{BB962C8B-B14F-4D97-AF65-F5344CB8AC3E}">
        <p14:creationId xmlns:p14="http://schemas.microsoft.com/office/powerpoint/2010/main" val="390538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test case 6 with a sweep of parameters varying the dimension, the number of blocks encoded, and the compression rate; cycle times were recorded for both the hardware and software implementations. For the hardware cycles, the integrated </a:t>
            </a:r>
            <a:r>
              <a:rPr lang="en-US" dirty="0" err="1"/>
              <a:t>SystemC</a:t>
            </a:r>
            <a:r>
              <a:rPr lang="en-US" dirty="0"/>
              <a:t> event simulator was used. For software cycles, the x86 cycle counter was accessed with inline assembly instructions using the public release of ZFP from </a:t>
            </a:r>
            <a:r>
              <a:rPr lang="en-US" dirty="0" err="1"/>
              <a:t>github</a:t>
            </a:r>
            <a:r>
              <a:rPr lang="en-US" dirty="0"/>
              <a:t>. The "linear" data set in the charts extrapolates the cycle time of encoding one block (rate 64) to many blocks, all encoded one at a time. It shows the benefit of encoding batches of blocks through the hardware pipeline. Batch timing starts when the first floating-point number enters the unit and stops when the last word (flit) of compressed data leaves the unit. The benefit of encoding blocks in a batch is nearly a factor of 3 in the 3-D case. Speedup of the hardware implementation over the software ranges from about 15x in the 1-D case to over 200x in the 3-D case.</a:t>
            </a:r>
          </a:p>
        </p:txBody>
      </p:sp>
      <p:sp>
        <p:nvSpPr>
          <p:cNvPr id="4" name="Slide Number Placeholder 3"/>
          <p:cNvSpPr>
            <a:spLocks noGrp="1"/>
          </p:cNvSpPr>
          <p:nvPr>
            <p:ph type="sldNum" sz="quarter" idx="5"/>
          </p:nvPr>
        </p:nvSpPr>
        <p:spPr/>
        <p:txBody>
          <a:bodyPr/>
          <a:lstStyle/>
          <a:p>
            <a:fld id="{4CFDF800-FE0E-A944-8AC1-D57C07B352FC}" type="slidenum">
              <a:rPr lang="en-US" smtClean="0"/>
              <a:pPr/>
              <a:t>8</a:t>
            </a:fld>
            <a:endParaRPr lang="en-US" dirty="0"/>
          </a:p>
        </p:txBody>
      </p:sp>
    </p:spTree>
    <p:extLst>
      <p:ext uri="{BB962C8B-B14F-4D97-AF65-F5344CB8AC3E}">
        <p14:creationId xmlns:p14="http://schemas.microsoft.com/office/powerpoint/2010/main" val="420920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LULESH - Livermore Unstructured </a:t>
            </a:r>
            <a:r>
              <a:rPr lang="en-US" dirty="0" err="1"/>
              <a:t>Lagrangian</a:t>
            </a:r>
            <a:r>
              <a:rPr lang="en-US" dirty="0"/>
              <a:t> Explicit Shock Hydrodynamics</a:t>
            </a:r>
          </a:p>
          <a:p>
            <a:r>
              <a:rPr lang="en-US" dirty="0"/>
              <a:t>Diffusion - forward Euler finite difference solution to the heat equation on a 2D grid</a:t>
            </a:r>
          </a:p>
        </p:txBody>
      </p:sp>
      <p:sp>
        <p:nvSpPr>
          <p:cNvPr id="4" name="Slide Number Placeholder 3"/>
          <p:cNvSpPr>
            <a:spLocks noGrp="1"/>
          </p:cNvSpPr>
          <p:nvPr>
            <p:ph type="sldNum" sz="quarter" idx="5"/>
          </p:nvPr>
        </p:nvSpPr>
        <p:spPr/>
        <p:txBody>
          <a:bodyPr/>
          <a:lstStyle/>
          <a:p>
            <a:fld id="{4CFDF800-FE0E-A944-8AC1-D57C07B352FC}" type="slidenum">
              <a:rPr lang="en-US" smtClean="0"/>
              <a:pPr/>
              <a:t>11</a:t>
            </a:fld>
            <a:endParaRPr lang="en-US" dirty="0"/>
          </a:p>
        </p:txBody>
      </p:sp>
    </p:spTree>
    <p:extLst>
      <p:ext uri="{BB962C8B-B14F-4D97-AF65-F5344CB8AC3E}">
        <p14:creationId xmlns:p14="http://schemas.microsoft.com/office/powerpoint/2010/main" val="2106079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9C9D9-72EC-6D46-9AAD-E59A139F1299}"/>
              </a:ext>
            </a:extLst>
          </p:cNvPr>
          <p:cNvSpPr/>
          <p:nvPr userDrawn="1"/>
        </p:nvSpPr>
        <p:spPr bwMode="auto">
          <a:xfrm>
            <a:off x="-378" y="3193257"/>
            <a:ext cx="9144378"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378" y="6316956"/>
            <a:ext cx="9144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457200" y="565126"/>
            <a:ext cx="82296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457201" y="2024863"/>
            <a:ext cx="5629274"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68386" y="6416000"/>
            <a:ext cx="4503614"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mn-lt"/>
                <a:ea typeface="+mn-ea"/>
                <a:cs typeface="Arial"/>
              </a:rPr>
              <a:t>LLNL-PRES-794941</a:t>
            </a:r>
            <a:endParaRPr lang="en-US" sz="800" kern="1200" dirty="0">
              <a:solidFill>
                <a:schemeClr val="bg1"/>
              </a:solidFill>
              <a:effectLst/>
              <a:latin typeface="Arial"/>
              <a:ea typeface="+mn-ea"/>
              <a:cs typeface="Arial"/>
            </a:endParaRP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57062" y="6446832"/>
            <a:ext cx="1865376" cy="314705"/>
          </a:xfrm>
          <a:prstGeom prst="rect">
            <a:avLst/>
          </a:prstGeom>
        </p:spPr>
      </p:pic>
      <p:sp>
        <p:nvSpPr>
          <p:cNvPr id="20" name="Rectangle 19"/>
          <p:cNvSpPr/>
          <p:nvPr userDrawn="1"/>
        </p:nvSpPr>
        <p:spPr>
          <a:xfrm>
            <a:off x="0" y="0"/>
            <a:ext cx="9144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4572001" y="3096715"/>
            <a:ext cx="4572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extLst>
      <p:ext uri="{BB962C8B-B14F-4D97-AF65-F5344CB8AC3E}">
        <p14:creationId xmlns:p14="http://schemas.microsoft.com/office/powerpoint/2010/main" val="74588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noChangeAspect="1"/>
          </p:cNvPicPr>
          <p:nvPr userDrawn="1"/>
        </p:nvPicPr>
        <p:blipFill>
          <a:blip r:embed="rId2"/>
          <a:stretch>
            <a:fillRect/>
          </a:stretch>
        </p:blipFill>
        <p:spPr>
          <a:xfrm>
            <a:off x="721852" y="5437487"/>
            <a:ext cx="3602498" cy="607768"/>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266554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457200" y="219507"/>
            <a:ext cx="82296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3307160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05063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726214"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321480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4718649"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48062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a:t>Click icon to add picture</a:t>
            </a:r>
            <a:endParaRPr lang="en-US" dirty="0"/>
          </a:p>
        </p:txBody>
      </p:sp>
      <p:sp>
        <p:nvSpPr>
          <p:cNvPr id="6" name="Title 5"/>
          <p:cNvSpPr>
            <a:spLocks noGrp="1"/>
          </p:cNvSpPr>
          <p:nvPr>
            <p:ph type="title"/>
          </p:nvPr>
        </p:nvSpPr>
        <p:spPr>
          <a:xfrm>
            <a:off x="0" y="0"/>
            <a:ext cx="9143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702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a:t>Click icon to add picture</a:t>
            </a:r>
            <a:endParaRPr lang="en-US" dirty="0"/>
          </a:p>
        </p:txBody>
      </p:sp>
    </p:spTree>
    <p:extLst>
      <p:ext uri="{BB962C8B-B14F-4D97-AF65-F5344CB8AC3E}">
        <p14:creationId xmlns:p14="http://schemas.microsoft.com/office/powerpoint/2010/main" val="41002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81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noChangeAspect="1"/>
          </p:cNvPicPr>
          <p:nvPr userDrawn="1"/>
        </p:nvPicPr>
        <p:blipFill>
          <a:blip r:embed="rId2"/>
          <a:stretch>
            <a:fillRect/>
          </a:stretch>
        </p:blipFill>
        <p:spPr>
          <a:xfrm>
            <a:off x="721852" y="5437487"/>
            <a:ext cx="3602498" cy="607768"/>
          </a:xfrm>
          <a:prstGeom prst="rect">
            <a:avLst/>
          </a:prstGeom>
        </p:spPr>
      </p:pic>
    </p:spTree>
    <p:extLst>
      <p:ext uri="{BB962C8B-B14F-4D97-AF65-F5344CB8AC3E}">
        <p14:creationId xmlns:p14="http://schemas.microsoft.com/office/powerpoint/2010/main" val="169687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457200" y="219507"/>
            <a:ext cx="82296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726214"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465826"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4718649" y="1436688"/>
            <a:ext cx="3968496"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a:t>Click icon to add picture</a:t>
            </a:r>
            <a:endParaRPr lang="en-US" dirty="0"/>
          </a:p>
        </p:txBody>
      </p:sp>
      <p:sp>
        <p:nvSpPr>
          <p:cNvPr id="6" name="Title 5"/>
          <p:cNvSpPr>
            <a:spLocks noGrp="1"/>
          </p:cNvSpPr>
          <p:nvPr>
            <p:ph type="title"/>
          </p:nvPr>
        </p:nvSpPr>
        <p:spPr>
          <a:xfrm>
            <a:off x="0" y="0"/>
            <a:ext cx="9143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microsoft.com/office/2007/relationships/hdphoto" Target="../media/hdphoto1.wdp"/><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3.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9144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dirty="0">
              <a:latin typeface="Arial"/>
            </a:endParaRPr>
          </a:p>
        </p:txBody>
      </p:sp>
      <p:sp>
        <p:nvSpPr>
          <p:cNvPr id="2" name="Title Placeholder 1"/>
          <p:cNvSpPr>
            <a:spLocks noGrp="1"/>
          </p:cNvSpPr>
          <p:nvPr>
            <p:ph type="title"/>
          </p:nvPr>
        </p:nvSpPr>
        <p:spPr>
          <a:xfrm>
            <a:off x="457200" y="220136"/>
            <a:ext cx="82296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
        <p:nvSpPr>
          <p:cNvPr id="3" name="Text Placeholder 2"/>
          <p:cNvSpPr>
            <a:spLocks noGrp="1"/>
          </p:cNvSpPr>
          <p:nvPr>
            <p:ph type="body" idx="1"/>
          </p:nvPr>
        </p:nvSpPr>
        <p:spPr>
          <a:xfrm>
            <a:off x="457200" y="1441524"/>
            <a:ext cx="82296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Arial"/>
            </a:endParaRPr>
          </a:p>
        </p:txBody>
      </p:sp>
      <p:pic>
        <p:nvPicPr>
          <p:cNvPr id="17" name="Picture 16" descr="lab_icon_text_no_background_rg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6428" y="6496327"/>
            <a:ext cx="2731791" cy="278643"/>
          </a:xfrm>
          <a:prstGeom prst="rect">
            <a:avLst/>
          </a:prstGeom>
        </p:spPr>
      </p:pic>
      <p:sp>
        <p:nvSpPr>
          <p:cNvPr id="19" name="Slide Number Placeholder 7"/>
          <p:cNvSpPr txBox="1">
            <a:spLocks/>
          </p:cNvSpPr>
          <p:nvPr/>
        </p:nvSpPr>
        <p:spPr>
          <a:xfrm>
            <a:off x="8686801" y="6403252"/>
            <a:ext cx="457200" cy="454747"/>
          </a:xfrm>
          <a:prstGeom prst="rect">
            <a:avLst/>
          </a:prstGeom>
        </p:spPr>
        <p:txBody>
          <a:bodyPr wrap="none" lIns="36576" rIns="9144"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cxnSp>
        <p:nvCxnSpPr>
          <p:cNvPr id="5" name="Straight Connector 4"/>
          <p:cNvCxnSpPr/>
          <p:nvPr/>
        </p:nvCxnSpPr>
        <p:spPr>
          <a:xfrm>
            <a:off x="-6059" y="1267155"/>
            <a:ext cx="915005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NNSA_trans.png"/>
          <p:cNvPicPr>
            <a:picLocks noChangeAspect="1"/>
          </p:cNvPicPr>
          <p:nvPr/>
        </p:nvPicPr>
        <p:blipFill>
          <a:blip r:embed="rId13">
            <a:alphaModFix/>
            <a:extLst>
              <a:ext uri="{BEBA8EAE-BF5A-486C-A8C5-ECC9F3942E4B}">
                <a14:imgProps xmlns:a14="http://schemas.microsoft.com/office/drawing/2010/main">
                  <a14:imgLayer r:embed="rId14">
                    <a14:imgEffect>
                      <a14:saturation sat="87000"/>
                    </a14:imgEffect>
                  </a14:imgLayer>
                </a14:imgProps>
              </a:ext>
              <a:ext uri="{28A0092B-C50C-407E-A947-70E740481C1C}">
                <a14:useLocalDpi xmlns:a14="http://schemas.microsoft.com/office/drawing/2010/main" val="0"/>
              </a:ext>
            </a:extLst>
          </a:blip>
          <a:stretch>
            <a:fillRect/>
          </a:stretch>
        </p:blipFill>
        <p:spPr>
          <a:xfrm>
            <a:off x="7772400" y="6449398"/>
            <a:ext cx="1012806" cy="390396"/>
          </a:xfrm>
          <a:prstGeom prst="rect">
            <a:avLst/>
          </a:prstGeom>
        </p:spPr>
      </p:pic>
      <p:sp>
        <p:nvSpPr>
          <p:cNvPr id="14" name="TextBox 13"/>
          <p:cNvSpPr txBox="1"/>
          <p:nvPr/>
        </p:nvSpPr>
        <p:spPr>
          <a:xfrm>
            <a:off x="484953" y="6698646"/>
            <a:ext cx="873871" cy="92333"/>
          </a:xfrm>
          <a:prstGeom prst="rect">
            <a:avLst/>
          </a:prstGeom>
          <a:noFill/>
        </p:spPr>
        <p:txBody>
          <a:bodyPr wrap="square" lIns="0" tIns="0" rIns="0" bIns="0" rtlCol="0" anchor="b" anchorCtr="0">
            <a:spAutoFit/>
          </a:bodyPr>
          <a:lstStyle/>
          <a:p>
            <a:pPr algn="l"/>
            <a:r>
              <a:rPr lang="en-US" sz="600" dirty="0">
                <a:latin typeface="+mn-lt"/>
                <a:cs typeface="Arial"/>
              </a:rPr>
              <a:t>LLNL-PRES-794941</a:t>
            </a:r>
            <a:endParaRPr lang="en-US" sz="600" dirty="0">
              <a:latin typeface="Arial"/>
              <a:cs typeface="Arial"/>
            </a:endParaRPr>
          </a:p>
        </p:txBody>
      </p:sp>
    </p:spTree>
  </p:cSld>
  <p:clrMap bg1="lt1" tx1="dk1" bg2="lt2" tx2="dk2" accent1="accent1" accent2="accent2" accent3="accent3" accent4="accent4" accent5="accent5" accent6="accent6" hlink="hlink" folHlink="folHlink"/>
  <p:sldLayoutIdLst>
    <p:sldLayoutId id="2147483735"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9144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dirty="0">
              <a:latin typeface="Arial"/>
            </a:endParaRPr>
          </a:p>
        </p:txBody>
      </p:sp>
      <p:sp>
        <p:nvSpPr>
          <p:cNvPr id="2" name="Title Placeholder 1"/>
          <p:cNvSpPr>
            <a:spLocks noGrp="1"/>
          </p:cNvSpPr>
          <p:nvPr>
            <p:ph type="title"/>
          </p:nvPr>
        </p:nvSpPr>
        <p:spPr>
          <a:xfrm>
            <a:off x="457200" y="220136"/>
            <a:ext cx="82296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
        <p:nvSpPr>
          <p:cNvPr id="3" name="Text Placeholder 2"/>
          <p:cNvSpPr>
            <a:spLocks noGrp="1"/>
          </p:cNvSpPr>
          <p:nvPr>
            <p:ph type="body" idx="1"/>
          </p:nvPr>
        </p:nvSpPr>
        <p:spPr>
          <a:xfrm>
            <a:off x="457200" y="1441524"/>
            <a:ext cx="82296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Arial"/>
            </a:endParaRPr>
          </a:p>
        </p:txBody>
      </p:sp>
      <p:sp>
        <p:nvSpPr>
          <p:cNvPr id="19" name="Slide Number Placeholder 7"/>
          <p:cNvSpPr txBox="1">
            <a:spLocks/>
          </p:cNvSpPr>
          <p:nvPr/>
        </p:nvSpPr>
        <p:spPr>
          <a:xfrm>
            <a:off x="8686801" y="6403252"/>
            <a:ext cx="457200" cy="454747"/>
          </a:xfrm>
          <a:prstGeom prst="rect">
            <a:avLst/>
          </a:prstGeom>
        </p:spPr>
        <p:txBody>
          <a:bodyPr wrap="none" lIns="36576" rIns="9144"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pic>
        <p:nvPicPr>
          <p:cNvPr id="15" name="Picture 14" descr="NNSA_trans.png"/>
          <p:cNvPicPr>
            <a:picLocks noChangeAspect="1"/>
          </p:cNvPicPr>
          <p:nvPr/>
        </p:nvPicPr>
        <p:blipFill>
          <a:blip r:embed="rId11">
            <a:alphaModFix/>
            <a:extLst>
              <a:ext uri="{BEBA8EAE-BF5A-486C-A8C5-ECC9F3942E4B}">
                <a14:imgProps xmlns:a14="http://schemas.microsoft.com/office/drawing/2010/main">
                  <a14:imgLayer r:embed="rId12">
                    <a14:imgEffect>
                      <a14:saturation sat="87000"/>
                    </a14:imgEffect>
                  </a14:imgLayer>
                </a14:imgProps>
              </a:ext>
              <a:ext uri="{28A0092B-C50C-407E-A947-70E740481C1C}">
                <a14:useLocalDpi xmlns:a14="http://schemas.microsoft.com/office/drawing/2010/main" val="0"/>
              </a:ext>
            </a:extLst>
          </a:blip>
          <a:stretch>
            <a:fillRect/>
          </a:stretch>
        </p:blipFill>
        <p:spPr>
          <a:xfrm>
            <a:off x="7772400" y="6449398"/>
            <a:ext cx="1012806" cy="390396"/>
          </a:xfrm>
          <a:prstGeom prst="rect">
            <a:avLst/>
          </a:prstGeom>
        </p:spPr>
      </p:pic>
      <p:pic>
        <p:nvPicPr>
          <p:cNvPr id="17" name="Picture 16" descr="lab_icon_text_no_background_rgb.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6428" y="6496327"/>
            <a:ext cx="2731791" cy="278643"/>
          </a:xfrm>
          <a:prstGeom prst="rect">
            <a:avLst/>
          </a:prstGeom>
        </p:spPr>
      </p:pic>
      <p:sp>
        <p:nvSpPr>
          <p:cNvPr id="14" name="TextBox 13"/>
          <p:cNvSpPr txBox="1"/>
          <p:nvPr/>
        </p:nvSpPr>
        <p:spPr>
          <a:xfrm>
            <a:off x="484953" y="6698646"/>
            <a:ext cx="873871" cy="92333"/>
          </a:xfrm>
          <a:prstGeom prst="rect">
            <a:avLst/>
          </a:prstGeom>
          <a:noFill/>
        </p:spPr>
        <p:txBody>
          <a:bodyPr wrap="square" lIns="0" tIns="0" rIns="0" bIns="0" rtlCol="0" anchor="b" anchorCtr="0">
            <a:spAutoFit/>
          </a:bodyPr>
          <a:lstStyle/>
          <a:p>
            <a:pPr algn="l"/>
            <a:r>
              <a:rPr lang="en-US" sz="600" dirty="0">
                <a:latin typeface="+mn-lt"/>
                <a:cs typeface="Arial"/>
              </a:rPr>
              <a:t>LLNL-PRES-</a:t>
            </a:r>
            <a:r>
              <a:rPr lang="en-US" sz="600" dirty="0" err="1">
                <a:latin typeface="+mn-lt"/>
                <a:cs typeface="Arial"/>
              </a:rPr>
              <a:t>xxxxxx</a:t>
            </a:r>
            <a:endParaRPr lang="en-US" sz="600" dirty="0">
              <a:latin typeface="Arial"/>
              <a:cs typeface="Arial"/>
            </a:endParaRPr>
          </a:p>
        </p:txBody>
      </p:sp>
    </p:spTree>
    <p:extLst>
      <p:ext uri="{BB962C8B-B14F-4D97-AF65-F5344CB8AC3E}">
        <p14:creationId xmlns:p14="http://schemas.microsoft.com/office/powerpoint/2010/main" val="30570487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ZFP Hardware Implementation</a:t>
            </a:r>
          </a:p>
        </p:txBody>
      </p:sp>
      <p:sp>
        <p:nvSpPr>
          <p:cNvPr id="11" name="Text Placeholder 10"/>
          <p:cNvSpPr>
            <a:spLocks noGrp="1"/>
          </p:cNvSpPr>
          <p:nvPr>
            <p:ph type="body" sz="quarter" idx="13"/>
          </p:nvPr>
        </p:nvSpPr>
        <p:spPr/>
        <p:txBody>
          <a:bodyPr/>
          <a:lstStyle/>
          <a:p>
            <a:pPr marL="58738" indent="-1588"/>
            <a:r>
              <a:rPr lang="en-US" dirty="0">
                <a:latin typeface="Calibri" panose="020F0502020204030204" pitchFamily="34" charset="0"/>
                <a:cs typeface="Calibri" panose="020F0502020204030204" pitchFamily="34" charset="0"/>
              </a:rPr>
              <a:t>Floating-point Compression</a:t>
            </a:r>
          </a:p>
        </p:txBody>
      </p:sp>
      <p:sp>
        <p:nvSpPr>
          <p:cNvPr id="5" name="Text Placeholder 4"/>
          <p:cNvSpPr>
            <a:spLocks noGrp="1"/>
          </p:cNvSpPr>
          <p:nvPr>
            <p:ph type="body" sz="quarter" idx="14"/>
          </p:nvPr>
        </p:nvSpPr>
        <p:spPr/>
        <p:txBody>
          <a:bodyPr/>
          <a:lstStyle/>
          <a:p>
            <a:pPr lvl="0"/>
            <a:r>
              <a:rPr lang="en-US" dirty="0"/>
              <a:t>Scott Lloyd, Peter Lindstrom</a:t>
            </a:r>
          </a:p>
        </p:txBody>
      </p:sp>
      <p:sp>
        <p:nvSpPr>
          <p:cNvPr id="9" name="Text Placeholder 10"/>
          <p:cNvSpPr txBox="1">
            <a:spLocks/>
          </p:cNvSpPr>
          <p:nvPr/>
        </p:nvSpPr>
        <p:spPr>
          <a:xfrm>
            <a:off x="492103" y="3640568"/>
            <a:ext cx="3278508" cy="397500"/>
          </a:xfrm>
          <a:prstGeom prst="rect">
            <a:avLst/>
          </a:prstGeom>
        </p:spPr>
        <p:txBody>
          <a:bodyPr vert="horz" lIns="0" tIns="91440" rIns="0" rtlCol="0" anchor="ctr" anchorCtr="0">
            <a:noAutofit/>
          </a:bodyPr>
          <a:lstStyle/>
          <a:p>
            <a:pPr lvl="0">
              <a:lnSpc>
                <a:spcPct val="80000"/>
              </a:lnSpc>
            </a:pPr>
            <a:endParaRPr lang="en-US" sz="1600" dirty="0">
              <a:cs typeface="Lucida Handwrit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661-F589-4D5E-B0B4-D2DC86036689}"/>
              </a:ext>
            </a:extLst>
          </p:cNvPr>
          <p:cNvSpPr>
            <a:spLocks noGrp="1"/>
          </p:cNvSpPr>
          <p:nvPr>
            <p:ph type="title"/>
          </p:nvPr>
        </p:nvSpPr>
        <p:spPr/>
        <p:txBody>
          <a:bodyPr/>
          <a:lstStyle/>
          <a:p>
            <a:r>
              <a:rPr lang="en-US" dirty="0"/>
              <a:t>ZFP Hardware Encode Performance</a:t>
            </a:r>
            <a:br>
              <a:rPr lang="en-US" dirty="0"/>
            </a:br>
            <a:r>
              <a:rPr lang="en-US" sz="2400" dirty="0"/>
              <a:t>3-D Blocks</a:t>
            </a:r>
            <a:endParaRPr lang="en-US" dirty="0"/>
          </a:p>
        </p:txBody>
      </p:sp>
      <p:pic>
        <p:nvPicPr>
          <p:cNvPr id="5" name="Content Placeholder 4">
            <a:extLst>
              <a:ext uri="{FF2B5EF4-FFF2-40B4-BE49-F238E27FC236}">
                <a16:creationId xmlns:a16="http://schemas.microsoft.com/office/drawing/2014/main" id="{DE8786A8-3CB7-4F76-B382-F465192F5E29}"/>
              </a:ext>
            </a:extLst>
          </p:cNvPr>
          <p:cNvPicPr>
            <a:picLocks noGrp="1" noChangeAspect="1"/>
          </p:cNvPicPr>
          <p:nvPr>
            <p:ph idx="1"/>
          </p:nvPr>
        </p:nvPicPr>
        <p:blipFill>
          <a:blip r:embed="rId2"/>
          <a:stretch>
            <a:fillRect/>
          </a:stretch>
        </p:blipFill>
        <p:spPr>
          <a:xfrm>
            <a:off x="465138" y="2306372"/>
            <a:ext cx="3968750" cy="2380194"/>
          </a:xfrm>
          <a:prstGeom prst="rect">
            <a:avLst/>
          </a:prstGeom>
        </p:spPr>
      </p:pic>
      <p:pic>
        <p:nvPicPr>
          <p:cNvPr id="6" name="Content Placeholder 5">
            <a:extLst>
              <a:ext uri="{FF2B5EF4-FFF2-40B4-BE49-F238E27FC236}">
                <a16:creationId xmlns:a16="http://schemas.microsoft.com/office/drawing/2014/main" id="{5DEA7CBE-CDE4-4156-802F-0EC5D06EE57F}"/>
              </a:ext>
            </a:extLst>
          </p:cNvPr>
          <p:cNvPicPr>
            <a:picLocks noGrp="1" noChangeAspect="1"/>
          </p:cNvPicPr>
          <p:nvPr>
            <p:ph idx="10"/>
          </p:nvPr>
        </p:nvPicPr>
        <p:blipFill>
          <a:blip r:embed="rId3"/>
          <a:stretch>
            <a:fillRect/>
          </a:stretch>
        </p:blipFill>
        <p:spPr>
          <a:xfrm>
            <a:off x="4718050" y="2306372"/>
            <a:ext cx="3968750" cy="2380194"/>
          </a:xfrm>
          <a:prstGeom prst="rect">
            <a:avLst/>
          </a:prstGeom>
        </p:spPr>
      </p:pic>
      <p:sp>
        <p:nvSpPr>
          <p:cNvPr id="7" name="TextBox 6">
            <a:extLst>
              <a:ext uri="{FF2B5EF4-FFF2-40B4-BE49-F238E27FC236}">
                <a16:creationId xmlns:a16="http://schemas.microsoft.com/office/drawing/2014/main" id="{FDEDA32D-0953-420B-9698-29B3822E5589}"/>
              </a:ext>
            </a:extLst>
          </p:cNvPr>
          <p:cNvSpPr txBox="1"/>
          <p:nvPr/>
        </p:nvSpPr>
        <p:spPr>
          <a:xfrm>
            <a:off x="4724400" y="4724400"/>
            <a:ext cx="3962400" cy="276999"/>
          </a:xfrm>
          <a:prstGeom prst="rect">
            <a:avLst/>
          </a:prstGeom>
          <a:noFill/>
        </p:spPr>
        <p:txBody>
          <a:bodyPr wrap="square" rtlCol="0">
            <a:spAutoFit/>
          </a:bodyPr>
          <a:lstStyle/>
          <a:p>
            <a:r>
              <a:rPr lang="en-US" sz="1200" dirty="0">
                <a:solidFill>
                  <a:schemeClr val="tx2">
                    <a:lumMod val="75000"/>
                  </a:schemeClr>
                </a:solidFill>
              </a:rPr>
              <a:t>Compared with single x86_64 core, Intel i7, Linux</a:t>
            </a:r>
          </a:p>
        </p:txBody>
      </p:sp>
      <p:cxnSp>
        <p:nvCxnSpPr>
          <p:cNvPr id="10" name="Straight Connector 9">
            <a:extLst>
              <a:ext uri="{FF2B5EF4-FFF2-40B4-BE49-F238E27FC236}">
                <a16:creationId xmlns:a16="http://schemas.microsoft.com/office/drawing/2014/main" id="{72640812-7839-4A4E-9E92-0545FC8D81A5}"/>
              </a:ext>
            </a:extLst>
          </p:cNvPr>
          <p:cNvCxnSpPr>
            <a:cxnSpLocks/>
            <a:stCxn id="11" idx="1"/>
          </p:cNvCxnSpPr>
          <p:nvPr/>
        </p:nvCxnSpPr>
        <p:spPr>
          <a:xfrm flipH="1">
            <a:off x="7467600" y="2119700"/>
            <a:ext cx="457200" cy="699700"/>
          </a:xfrm>
          <a:prstGeom prst="line">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42ED73C-3CD4-4F53-9B65-50EF7C56451D}"/>
              </a:ext>
            </a:extLst>
          </p:cNvPr>
          <p:cNvSpPr txBox="1"/>
          <p:nvPr/>
        </p:nvSpPr>
        <p:spPr>
          <a:xfrm>
            <a:off x="7924800" y="1981200"/>
            <a:ext cx="838200" cy="276999"/>
          </a:xfrm>
          <a:prstGeom prst="rect">
            <a:avLst/>
          </a:prstGeom>
          <a:noFill/>
        </p:spPr>
        <p:txBody>
          <a:bodyPr wrap="square" lIns="45720" rIns="45720" rtlCol="0">
            <a:spAutoFit/>
          </a:bodyPr>
          <a:lstStyle/>
          <a:p>
            <a:r>
              <a:rPr lang="en-US" sz="1200" dirty="0">
                <a:solidFill>
                  <a:srgbClr val="FF0000"/>
                </a:solidFill>
              </a:rPr>
              <a:t>Up to 227x</a:t>
            </a:r>
          </a:p>
        </p:txBody>
      </p:sp>
      <p:sp>
        <p:nvSpPr>
          <p:cNvPr id="17" name="TextBox 16">
            <a:extLst>
              <a:ext uri="{FF2B5EF4-FFF2-40B4-BE49-F238E27FC236}">
                <a16:creationId xmlns:a16="http://schemas.microsoft.com/office/drawing/2014/main" id="{F3B95226-F876-4641-BD2F-89D651924A08}"/>
              </a:ext>
            </a:extLst>
          </p:cNvPr>
          <p:cNvSpPr txBox="1"/>
          <p:nvPr/>
        </p:nvSpPr>
        <p:spPr>
          <a:xfrm>
            <a:off x="457200" y="4724400"/>
            <a:ext cx="3962400" cy="646331"/>
          </a:xfrm>
          <a:prstGeom prst="rect">
            <a:avLst/>
          </a:prstGeom>
          <a:noFill/>
        </p:spPr>
        <p:txBody>
          <a:bodyPr wrap="square" rtlCol="0">
            <a:spAutoFit/>
          </a:bodyPr>
          <a:lstStyle/>
          <a:p>
            <a:r>
              <a:rPr lang="en-US" sz="1200" dirty="0">
                <a:solidFill>
                  <a:schemeClr val="tx2">
                    <a:lumMod val="75000"/>
                  </a:schemeClr>
                </a:solidFill>
              </a:rPr>
              <a:t>“linear” extrapolates the cycle time for one block (rate 64) to many blocks. It shows the benefit of encoding batches of blocks through the hardware pipeline.</a:t>
            </a:r>
          </a:p>
        </p:txBody>
      </p:sp>
    </p:spTree>
    <p:extLst>
      <p:ext uri="{BB962C8B-B14F-4D97-AF65-F5344CB8AC3E}">
        <p14:creationId xmlns:p14="http://schemas.microsoft.com/office/powerpoint/2010/main" val="27059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AB0E-5E8D-41F2-BA63-875FFC51F0B8}"/>
              </a:ext>
            </a:extLst>
          </p:cNvPr>
          <p:cNvSpPr>
            <a:spLocks noGrp="1"/>
          </p:cNvSpPr>
          <p:nvPr>
            <p:ph type="title"/>
          </p:nvPr>
        </p:nvSpPr>
        <p:spPr/>
        <p:txBody>
          <a:bodyPr/>
          <a:lstStyle/>
          <a:p>
            <a:r>
              <a:rPr lang="en-US" dirty="0"/>
              <a:t>Application Runtime with ZFP Cached Arrays</a:t>
            </a:r>
          </a:p>
        </p:txBody>
      </p:sp>
      <p:graphicFrame>
        <p:nvGraphicFramePr>
          <p:cNvPr id="9" name="Content Placeholder 8">
            <a:extLst>
              <a:ext uri="{FF2B5EF4-FFF2-40B4-BE49-F238E27FC236}">
                <a16:creationId xmlns:a16="http://schemas.microsoft.com/office/drawing/2014/main" id="{2071E529-A891-D04F-B79F-36C937D3DE2B}"/>
              </a:ext>
            </a:extLst>
          </p:cNvPr>
          <p:cNvGraphicFramePr>
            <a:graphicFrameLocks noGrp="1"/>
          </p:cNvGraphicFramePr>
          <p:nvPr>
            <p:ph idx="10"/>
            <p:extLst>
              <p:ext uri="{D42A27DB-BD31-4B8C-83A1-F6EECF244321}">
                <p14:modId xmlns:p14="http://schemas.microsoft.com/office/powerpoint/2010/main" val="232013043"/>
              </p:ext>
            </p:extLst>
          </p:nvPr>
        </p:nvGraphicFramePr>
        <p:xfrm>
          <a:off x="4718050" y="1436688"/>
          <a:ext cx="3968750" cy="48815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a:extLst>
              <a:ext uri="{FF2B5EF4-FFF2-40B4-BE49-F238E27FC236}">
                <a16:creationId xmlns:a16="http://schemas.microsoft.com/office/drawing/2014/main" id="{F05EAFE0-D0D5-214E-958F-B95BBAA3BF4F}"/>
              </a:ext>
            </a:extLst>
          </p:cNvPr>
          <p:cNvGraphicFramePr>
            <a:graphicFrameLocks noGrp="1"/>
          </p:cNvGraphicFramePr>
          <p:nvPr>
            <p:ph idx="1"/>
            <p:extLst>
              <p:ext uri="{D42A27DB-BD31-4B8C-83A1-F6EECF244321}">
                <p14:modId xmlns:p14="http://schemas.microsoft.com/office/powerpoint/2010/main" val="4085833747"/>
              </p:ext>
            </p:extLst>
          </p:nvPr>
        </p:nvGraphicFramePr>
        <p:xfrm>
          <a:off x="465138" y="1436688"/>
          <a:ext cx="3968750" cy="48815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517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25461D1-D1BD-4CF4-AA9D-4B59C5D83418}"/>
              </a:ext>
            </a:extLst>
          </p:cNvPr>
          <p:cNvSpPr>
            <a:spLocks noGrp="1"/>
          </p:cNvSpPr>
          <p:nvPr>
            <p:ph idx="1"/>
          </p:nvPr>
        </p:nvSpPr>
        <p:spPr/>
        <p:txBody>
          <a:bodyPr/>
          <a:lstStyle/>
          <a:p>
            <a:r>
              <a:rPr lang="en-US" dirty="0"/>
              <a:t>ZFP IP can target an FPGA or be added to a new chip design</a:t>
            </a:r>
          </a:p>
          <a:p>
            <a:r>
              <a:rPr lang="en-US" dirty="0"/>
              <a:t>Latency for compressing one block ranges between:</a:t>
            </a:r>
          </a:p>
          <a:p>
            <a:pPr marL="342900" lvl="1" indent="0">
              <a:buNone/>
            </a:pPr>
            <a:r>
              <a:rPr lang="en-US" dirty="0"/>
              <a:t>34 - 84 cycles in 1-D</a:t>
            </a:r>
          </a:p>
          <a:p>
            <a:pPr marL="342900" lvl="1" indent="0">
              <a:buNone/>
            </a:pPr>
            <a:r>
              <a:rPr lang="en-US" dirty="0"/>
              <a:t>64 - 118 cycles in 2-D</a:t>
            </a:r>
          </a:p>
          <a:p>
            <a:pPr marL="342900" lvl="1" indent="0">
              <a:buNone/>
            </a:pPr>
            <a:r>
              <a:rPr lang="en-US" dirty="0"/>
              <a:t>172 - 247 cycles in 3-D</a:t>
            </a:r>
          </a:p>
          <a:p>
            <a:r>
              <a:rPr lang="en-US" dirty="0"/>
              <a:t>Speedup of the hardware implementation over the software ranges from about 15x for 1-D arrays to over 200x for 3-D arrays</a:t>
            </a:r>
          </a:p>
          <a:p>
            <a:r>
              <a:rPr lang="en-US" dirty="0"/>
              <a:t>The implementation can support performance studies for applications of interest to LLNL</a:t>
            </a:r>
          </a:p>
          <a:p>
            <a:pPr lvl="1"/>
            <a:r>
              <a:rPr lang="en-US" dirty="0"/>
              <a:t>Using simulation on a standard platform</a:t>
            </a:r>
          </a:p>
          <a:p>
            <a:pPr lvl="1"/>
            <a:r>
              <a:rPr lang="en-US" dirty="0"/>
              <a:t>Using FPGA emulation with </a:t>
            </a:r>
            <a:r>
              <a:rPr lang="en-US" dirty="0" err="1"/>
              <a:t>LiME</a:t>
            </a:r>
            <a:endParaRPr lang="en-US" dirty="0"/>
          </a:p>
        </p:txBody>
      </p:sp>
      <p:sp>
        <p:nvSpPr>
          <p:cNvPr id="5" name="Title 4">
            <a:extLst>
              <a:ext uri="{FF2B5EF4-FFF2-40B4-BE49-F238E27FC236}">
                <a16:creationId xmlns:a16="http://schemas.microsoft.com/office/drawing/2014/main" id="{53EE39FF-3EBD-4CFE-9450-987A8E3AAB7F}"/>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43919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4527171"/>
            <a:ext cx="4399351" cy="1569660"/>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D261E-68C0-4060-9513-F1846AA3EB62}"/>
              </a:ext>
            </a:extLst>
          </p:cNvPr>
          <p:cNvSpPr>
            <a:spLocks noGrp="1"/>
          </p:cNvSpPr>
          <p:nvPr>
            <p:ph idx="1"/>
          </p:nvPr>
        </p:nvSpPr>
        <p:spPr/>
        <p:txBody>
          <a:bodyPr>
            <a:normAutofit fontScale="92500" lnSpcReduction="20000"/>
          </a:bodyPr>
          <a:lstStyle/>
          <a:p>
            <a:r>
              <a:rPr lang="en-US" dirty="0"/>
              <a:t>The trend in HPC is an effective decrease in memory bandwidth per core</a:t>
            </a:r>
          </a:p>
          <a:p>
            <a:pPr lvl="1"/>
            <a:r>
              <a:rPr lang="en-US" dirty="0"/>
              <a:t>Substantial increase in core counts</a:t>
            </a:r>
          </a:p>
          <a:p>
            <a:pPr lvl="1"/>
            <a:r>
              <a:rPr lang="en-US" dirty="0"/>
              <a:t>Little increase in memory bandwidth</a:t>
            </a:r>
          </a:p>
          <a:p>
            <a:r>
              <a:rPr lang="en-US" dirty="0"/>
              <a:t>Other bandwidth limitations exist between</a:t>
            </a:r>
          </a:p>
          <a:p>
            <a:pPr lvl="1"/>
            <a:r>
              <a:rPr lang="en-US" dirty="0"/>
              <a:t>CPU and GPU memory</a:t>
            </a:r>
          </a:p>
          <a:p>
            <a:pPr lvl="1"/>
            <a:r>
              <a:rPr lang="en-US" dirty="0"/>
              <a:t>System nodes</a:t>
            </a:r>
          </a:p>
          <a:p>
            <a:pPr lvl="1"/>
            <a:r>
              <a:rPr lang="en-US" dirty="0"/>
              <a:t>Node memory and storage</a:t>
            </a:r>
          </a:p>
          <a:p>
            <a:r>
              <a:rPr lang="en-US" dirty="0"/>
              <a:t>Compression has the potential to</a:t>
            </a:r>
          </a:p>
          <a:p>
            <a:pPr lvl="1"/>
            <a:r>
              <a:rPr lang="en-US" dirty="0"/>
              <a:t>Reduce data movement across communication channels</a:t>
            </a:r>
          </a:p>
          <a:p>
            <a:pPr lvl="1"/>
            <a:r>
              <a:rPr lang="en-US" dirty="0"/>
              <a:t>Reduce memory footprint for floating-point arrays</a:t>
            </a:r>
          </a:p>
          <a:p>
            <a:r>
              <a:rPr lang="en-US" dirty="0"/>
              <a:t>ZFP, implemented in software, is gaining traction</a:t>
            </a:r>
          </a:p>
          <a:p>
            <a:pPr lvl="1"/>
            <a:r>
              <a:rPr lang="en-US" dirty="0"/>
              <a:t>Performance gains are limited to spare compute cycles</a:t>
            </a:r>
          </a:p>
          <a:p>
            <a:r>
              <a:rPr lang="en-US" dirty="0"/>
              <a:t>A hardware implementation of ZFP has the potential to raise the bar on performance</a:t>
            </a:r>
          </a:p>
          <a:p>
            <a:endParaRPr lang="en-US" dirty="0"/>
          </a:p>
        </p:txBody>
      </p:sp>
      <p:sp>
        <p:nvSpPr>
          <p:cNvPr id="2" name="Title 1">
            <a:extLst>
              <a:ext uri="{FF2B5EF4-FFF2-40B4-BE49-F238E27FC236}">
                <a16:creationId xmlns:a16="http://schemas.microsoft.com/office/drawing/2014/main" id="{7EACBF96-683A-46D4-8593-7EF8B2CB138A}"/>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79583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5D1CB8-E8D3-424A-8B94-745A45B1D383}"/>
              </a:ext>
            </a:extLst>
          </p:cNvPr>
          <p:cNvSpPr>
            <a:spLocks noGrp="1"/>
          </p:cNvSpPr>
          <p:nvPr>
            <p:ph idx="1"/>
          </p:nvPr>
        </p:nvSpPr>
        <p:spPr/>
        <p:txBody>
          <a:bodyPr>
            <a:normAutofit/>
          </a:bodyPr>
          <a:lstStyle/>
          <a:p>
            <a:r>
              <a:rPr lang="en-US" dirty="0"/>
              <a:t>The hardware implementation of ZFP has been validated with the software implementation of ZFP.</a:t>
            </a:r>
          </a:p>
          <a:p>
            <a:r>
              <a:rPr lang="en-US" dirty="0"/>
              <a:t>The implementation in </a:t>
            </a:r>
            <a:r>
              <a:rPr lang="en-US" dirty="0" err="1"/>
              <a:t>SystemC</a:t>
            </a:r>
            <a:r>
              <a:rPr lang="en-US" dirty="0"/>
              <a:t> makes use of C++ templates to specify the bit width of floating-point numbers and the array dimension of the encoder.</a:t>
            </a:r>
          </a:p>
          <a:p>
            <a:r>
              <a:rPr lang="en-US" dirty="0"/>
              <a:t>A test bench program has been created with several test cases, some with continuous data that is ideal for ZFP, and others with extreme cases containing numbers near or at the maximum or minimum values supported by the number format.</a:t>
            </a:r>
          </a:p>
        </p:txBody>
      </p:sp>
      <p:sp>
        <p:nvSpPr>
          <p:cNvPr id="3" name="Title 2">
            <a:extLst>
              <a:ext uri="{FF2B5EF4-FFF2-40B4-BE49-F238E27FC236}">
                <a16:creationId xmlns:a16="http://schemas.microsoft.com/office/drawing/2014/main" id="{F30704FF-BAC6-401D-9D6A-7E94EF254CBF}"/>
              </a:ext>
            </a:extLst>
          </p:cNvPr>
          <p:cNvSpPr>
            <a:spLocks noGrp="1"/>
          </p:cNvSpPr>
          <p:nvPr>
            <p:ph type="title"/>
          </p:nvPr>
        </p:nvSpPr>
        <p:spPr/>
        <p:txBody>
          <a:bodyPr/>
          <a:lstStyle/>
          <a:p>
            <a:r>
              <a:rPr lang="en-US" dirty="0"/>
              <a:t>Hardware Description of ZFP</a:t>
            </a:r>
          </a:p>
        </p:txBody>
      </p:sp>
    </p:spTree>
    <p:extLst>
      <p:ext uri="{BB962C8B-B14F-4D97-AF65-F5344CB8AC3E}">
        <p14:creationId xmlns:p14="http://schemas.microsoft.com/office/powerpoint/2010/main" val="382549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6FE08-4633-4556-B77E-7FA10C00A475}"/>
              </a:ext>
            </a:extLst>
          </p:cNvPr>
          <p:cNvSpPr>
            <a:spLocks noGrp="1"/>
          </p:cNvSpPr>
          <p:nvPr>
            <p:ph type="title"/>
          </p:nvPr>
        </p:nvSpPr>
        <p:spPr/>
        <p:txBody>
          <a:bodyPr/>
          <a:lstStyle/>
          <a:p>
            <a:r>
              <a:rPr lang="en-US" dirty="0"/>
              <a:t>Testbench Options</a:t>
            </a:r>
          </a:p>
        </p:txBody>
      </p:sp>
      <p:sp>
        <p:nvSpPr>
          <p:cNvPr id="7" name="Rectangle 6">
            <a:extLst>
              <a:ext uri="{FF2B5EF4-FFF2-40B4-BE49-F238E27FC236}">
                <a16:creationId xmlns:a16="http://schemas.microsoft.com/office/drawing/2014/main" id="{20F73523-C5A0-49BE-99F4-054C7475C6CF}"/>
              </a:ext>
            </a:extLst>
          </p:cNvPr>
          <p:cNvSpPr/>
          <p:nvPr/>
        </p:nvSpPr>
        <p:spPr bwMode="auto">
          <a:xfrm>
            <a:off x="457200" y="1600200"/>
            <a:ext cx="4419600" cy="2438400"/>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spcBef>
                <a:spcPct val="0"/>
              </a:spcBef>
            </a:pPr>
            <a:r>
              <a:rPr lang="en-US" sz="900" dirty="0">
                <a:solidFill>
                  <a:srgbClr val="000000"/>
                </a:solidFill>
                <a:latin typeface="Courier New" panose="02070309020205020404" pitchFamily="49" charset="0"/>
                <a:cs typeface="Courier New" panose="02070309020205020404" pitchFamily="49" charset="0"/>
              </a:rPr>
              <a:t>$ make help</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Make targets (make &lt;</a:t>
            </a:r>
            <a:r>
              <a:rPr lang="en-US" sz="900" dirty="0" err="1">
                <a:solidFill>
                  <a:srgbClr val="000000"/>
                </a:solidFill>
                <a:latin typeface="Courier New" panose="02070309020205020404" pitchFamily="49" charset="0"/>
                <a:cs typeface="Courier New" panose="02070309020205020404" pitchFamily="49" charset="0"/>
              </a:rPr>
              <a:t>targ</a:t>
            </a:r>
            <a:r>
              <a:rPr lang="en-US" sz="900" dirty="0">
                <a:solidFill>
                  <a:srgbClr val="000000"/>
                </a:solidFill>
                <a:latin typeface="Courier New" panose="02070309020205020404" pitchFamily="49" charset="0"/>
                <a:cs typeface="Courier New" panose="02070309020205020404" pitchFamily="49" charset="0"/>
              </a:rPr>
              <a:t>&gt;):</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all    build the target</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run    </a:t>
            </a:r>
            <a:r>
              <a:rPr lang="en-US" sz="900" dirty="0" err="1">
                <a:solidFill>
                  <a:srgbClr val="000000"/>
                </a:solidFill>
                <a:latin typeface="Courier New" panose="02070309020205020404" pitchFamily="49" charset="0"/>
                <a:cs typeface="Courier New" panose="02070309020205020404" pitchFamily="49" charset="0"/>
              </a:rPr>
              <a:t>run</a:t>
            </a:r>
            <a:r>
              <a:rPr lang="en-US" sz="900" dirty="0">
                <a:solidFill>
                  <a:srgbClr val="000000"/>
                </a:solidFill>
                <a:latin typeface="Courier New" panose="02070309020205020404" pitchFamily="49" charset="0"/>
                <a:cs typeface="Courier New" panose="02070309020205020404" pitchFamily="49" charset="0"/>
              </a:rPr>
              <a:t> the target</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clean  delete target build products</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vars   show </a:t>
            </a:r>
            <a:r>
              <a:rPr lang="en-US" sz="900" dirty="0" err="1">
                <a:solidFill>
                  <a:srgbClr val="000000"/>
                </a:solidFill>
                <a:latin typeface="Courier New" panose="02070309020205020404" pitchFamily="49" charset="0"/>
                <a:cs typeface="Courier New" panose="02070309020205020404" pitchFamily="49" charset="0"/>
              </a:rPr>
              <a:t>makefile</a:t>
            </a:r>
            <a:r>
              <a:rPr lang="en-US" sz="900" dirty="0">
                <a:solidFill>
                  <a:srgbClr val="000000"/>
                </a:solidFill>
                <a:latin typeface="Courier New" panose="02070309020205020404" pitchFamily="49" charset="0"/>
                <a:cs typeface="Courier New" panose="02070309020205020404" pitchFamily="49" charset="0"/>
              </a:rPr>
              <a:t> variables</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Compile options through define (make D=DEF1=m,DEF2=n,...):</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DATAW=&lt;int&gt; bit width of encoded data stream</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DIMS=&lt;int&gt;  number of dimensions</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PREC=&lt;int&gt;  </a:t>
            </a:r>
            <a:r>
              <a:rPr lang="en-US" sz="900" dirty="0" err="1">
                <a:solidFill>
                  <a:srgbClr val="000000"/>
                </a:solidFill>
                <a:latin typeface="Courier New" panose="02070309020205020404" pitchFamily="49" charset="0"/>
                <a:cs typeface="Courier New" panose="02070309020205020404" pitchFamily="49" charset="0"/>
              </a:rPr>
              <a:t>precison</a:t>
            </a:r>
            <a:r>
              <a:rPr lang="en-US" sz="900" dirty="0">
                <a:solidFill>
                  <a:srgbClr val="000000"/>
                </a:solidFill>
                <a:latin typeface="Courier New" panose="02070309020205020404" pitchFamily="49" charset="0"/>
                <a:cs typeface="Courier New" panose="02070309020205020404" pitchFamily="49" charset="0"/>
              </a:rPr>
              <a:t> of floating-point numbers</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VCD         output a value change dump (VCD) file</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ZCHK        use ZFP lib for checking encoded blocks</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P_DATA      print data buffers, uncompressed and compressed</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P_IO        print I/O, time stamps and data</a:t>
            </a:r>
          </a:p>
          <a:p>
            <a:pPr>
              <a:spcBef>
                <a:spcPct val="0"/>
              </a:spcBef>
            </a:pPr>
            <a:r>
              <a:rPr lang="en-US" sz="900" dirty="0" err="1">
                <a:solidFill>
                  <a:srgbClr val="000000"/>
                </a:solidFill>
                <a:latin typeface="Courier New" panose="02070309020205020404" pitchFamily="49" charset="0"/>
                <a:cs typeface="Courier New" panose="02070309020205020404" pitchFamily="49" charset="0"/>
              </a:rPr>
              <a:t>Makefile</a:t>
            </a:r>
            <a:r>
              <a:rPr lang="en-US" sz="900" dirty="0">
                <a:solidFill>
                  <a:srgbClr val="000000"/>
                </a:solidFill>
                <a:latin typeface="Courier New" panose="02070309020205020404" pitchFamily="49" charset="0"/>
                <a:cs typeface="Courier New" panose="02070309020205020404" pitchFamily="49" charset="0"/>
              </a:rPr>
              <a:t> variables (make VAR1=x VAR2=y):</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OPT=&lt;str&gt;   optimization flags</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RUN_ARGS="&lt;arg1&gt; &lt;arg2&gt; ..." target run time arguments</a:t>
            </a:r>
          </a:p>
        </p:txBody>
      </p:sp>
      <p:sp>
        <p:nvSpPr>
          <p:cNvPr id="8" name="Rectangle 7">
            <a:extLst>
              <a:ext uri="{FF2B5EF4-FFF2-40B4-BE49-F238E27FC236}">
                <a16:creationId xmlns:a16="http://schemas.microsoft.com/office/drawing/2014/main" id="{83D9DAC5-9707-4548-BC29-22DB40F7190B}"/>
              </a:ext>
            </a:extLst>
          </p:cNvPr>
          <p:cNvSpPr/>
          <p:nvPr/>
        </p:nvSpPr>
        <p:spPr bwMode="auto">
          <a:xfrm>
            <a:off x="457200" y="4419600"/>
            <a:ext cx="4419600" cy="762000"/>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t" anchorCtr="0">
            <a:prstTxWarp prst="textNoShape">
              <a:avLst/>
            </a:prstTxWarp>
          </a:bodyPr>
          <a:lstStyle/>
          <a:p>
            <a:pPr>
              <a:spcBef>
                <a:spcPct val="0"/>
              </a:spcBef>
            </a:pPr>
            <a:r>
              <a:rPr lang="en-US" sz="900" dirty="0">
                <a:solidFill>
                  <a:srgbClr val="000000"/>
                </a:solidFill>
                <a:latin typeface="Courier New" panose="02070309020205020404" pitchFamily="49" charset="0"/>
                <a:cs typeface="Courier New" panose="02070309020205020404" pitchFamily="49" charset="0"/>
              </a:rPr>
              <a:t>$ ./test ?</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Usage: test -b&lt;int&gt; -r&lt;</a:t>
            </a:r>
            <a:r>
              <a:rPr lang="en-US" sz="900" dirty="0" err="1">
                <a:solidFill>
                  <a:srgbClr val="000000"/>
                </a:solidFill>
                <a:latin typeface="Courier New" panose="02070309020205020404" pitchFamily="49" charset="0"/>
                <a:cs typeface="Courier New" panose="02070309020205020404" pitchFamily="49" charset="0"/>
              </a:rPr>
              <a:t>fp</a:t>
            </a:r>
            <a:r>
              <a:rPr lang="en-US" sz="900" dirty="0">
                <a:solidFill>
                  <a:srgbClr val="000000"/>
                </a:solidFill>
                <a:latin typeface="Courier New" panose="02070309020205020404" pitchFamily="49" charset="0"/>
                <a:cs typeface="Courier New" panose="02070309020205020404" pitchFamily="49" charset="0"/>
              </a:rPr>
              <a:t>&gt; -t&lt;int&gt;</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-b  number of blocks, default: 1</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-r  rate, default: 64</a:t>
            </a:r>
          </a:p>
          <a:p>
            <a:pPr>
              <a:spcBef>
                <a:spcPct val="0"/>
              </a:spcBef>
            </a:pPr>
            <a:r>
              <a:rPr lang="en-US" sz="900" dirty="0">
                <a:solidFill>
                  <a:srgbClr val="000000"/>
                </a:solidFill>
                <a:latin typeface="Courier New" panose="02070309020205020404" pitchFamily="49" charset="0"/>
                <a:cs typeface="Courier New" panose="02070309020205020404" pitchFamily="49" charset="0"/>
              </a:rPr>
              <a:t>  -t  test case, default: 1</a:t>
            </a:r>
          </a:p>
        </p:txBody>
      </p:sp>
      <p:sp>
        <p:nvSpPr>
          <p:cNvPr id="9" name="Rectangle 8">
            <a:extLst>
              <a:ext uri="{FF2B5EF4-FFF2-40B4-BE49-F238E27FC236}">
                <a16:creationId xmlns:a16="http://schemas.microsoft.com/office/drawing/2014/main" id="{B97DAC54-181D-4A23-8541-7B1AFFF47E71}"/>
              </a:ext>
            </a:extLst>
          </p:cNvPr>
          <p:cNvSpPr/>
          <p:nvPr/>
        </p:nvSpPr>
        <p:spPr bwMode="auto">
          <a:xfrm>
            <a:off x="457200" y="1295400"/>
            <a:ext cx="4419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rtlCol="0" anchor="b">
            <a:prstTxWarp prst="textNoShape">
              <a:avLst/>
            </a:prstTxWarp>
          </a:bodyPr>
          <a:lstStyle/>
          <a:p>
            <a:pPr>
              <a:spcBef>
                <a:spcPct val="0"/>
              </a:spcBef>
            </a:pPr>
            <a:r>
              <a:rPr lang="en-US" sz="1400" dirty="0">
                <a:solidFill>
                  <a:srgbClr val="000000"/>
                </a:solidFill>
              </a:rPr>
              <a:t>Typing "make help" will show the compile options:</a:t>
            </a:r>
          </a:p>
        </p:txBody>
      </p:sp>
      <p:sp>
        <p:nvSpPr>
          <p:cNvPr id="10" name="Rectangle 9">
            <a:extLst>
              <a:ext uri="{FF2B5EF4-FFF2-40B4-BE49-F238E27FC236}">
                <a16:creationId xmlns:a16="http://schemas.microsoft.com/office/drawing/2014/main" id="{35A33D49-54C5-4A5F-B459-AFED7AC63095}"/>
              </a:ext>
            </a:extLst>
          </p:cNvPr>
          <p:cNvSpPr/>
          <p:nvPr/>
        </p:nvSpPr>
        <p:spPr bwMode="auto">
          <a:xfrm>
            <a:off x="457200" y="4114800"/>
            <a:ext cx="4419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rtlCol="0" anchor="b">
            <a:prstTxWarp prst="textNoShape">
              <a:avLst/>
            </a:prstTxWarp>
          </a:bodyPr>
          <a:lstStyle/>
          <a:p>
            <a:pPr>
              <a:spcBef>
                <a:spcPct val="0"/>
              </a:spcBef>
            </a:pPr>
            <a:r>
              <a:rPr lang="en-US" sz="1400" dirty="0">
                <a:solidFill>
                  <a:srgbClr val="000000"/>
                </a:solidFill>
              </a:rPr>
              <a:t>Run time options can be displayed by typing "./test ?":</a:t>
            </a:r>
          </a:p>
        </p:txBody>
      </p:sp>
      <p:graphicFrame>
        <p:nvGraphicFramePr>
          <p:cNvPr id="11" name="Table 11">
            <a:extLst>
              <a:ext uri="{FF2B5EF4-FFF2-40B4-BE49-F238E27FC236}">
                <a16:creationId xmlns:a16="http://schemas.microsoft.com/office/drawing/2014/main" id="{937DF013-710E-4C6B-B255-9A33A027B18A}"/>
              </a:ext>
            </a:extLst>
          </p:cNvPr>
          <p:cNvGraphicFramePr>
            <a:graphicFrameLocks noGrp="1"/>
          </p:cNvGraphicFramePr>
          <p:nvPr>
            <p:extLst>
              <p:ext uri="{D42A27DB-BD31-4B8C-83A1-F6EECF244321}">
                <p14:modId xmlns:p14="http://schemas.microsoft.com/office/powerpoint/2010/main" val="1668567749"/>
              </p:ext>
            </p:extLst>
          </p:nvPr>
        </p:nvGraphicFramePr>
        <p:xfrm>
          <a:off x="5334000" y="1605280"/>
          <a:ext cx="3352799" cy="2585720"/>
        </p:xfrm>
        <a:graphic>
          <a:graphicData uri="http://schemas.openxmlformats.org/drawingml/2006/table">
            <a:tbl>
              <a:tblPr firstRow="1" bandRow="1">
                <a:tableStyleId>{5C22544A-7EE6-4342-B048-85BDC9FD1C3A}</a:tableStyleId>
              </a:tblPr>
              <a:tblGrid>
                <a:gridCol w="478971">
                  <a:extLst>
                    <a:ext uri="{9D8B030D-6E8A-4147-A177-3AD203B41FA5}">
                      <a16:colId xmlns:a16="http://schemas.microsoft.com/office/drawing/2014/main" val="4181961844"/>
                    </a:ext>
                  </a:extLst>
                </a:gridCol>
                <a:gridCol w="2873828">
                  <a:extLst>
                    <a:ext uri="{9D8B030D-6E8A-4147-A177-3AD203B41FA5}">
                      <a16:colId xmlns:a16="http://schemas.microsoft.com/office/drawing/2014/main" val="2828965717"/>
                    </a:ext>
                  </a:extLst>
                </a:gridCol>
              </a:tblGrid>
              <a:tr h="228600">
                <a:tc>
                  <a:txBody>
                    <a:bodyPr/>
                    <a:lstStyle/>
                    <a:p>
                      <a:r>
                        <a:rPr lang="en-US" sz="900" dirty="0"/>
                        <a:t>Test</a:t>
                      </a:r>
                    </a:p>
                  </a:txBody>
                  <a:tcPr/>
                </a:tc>
                <a:tc>
                  <a:txBody>
                    <a:bodyPr/>
                    <a:lstStyle/>
                    <a:p>
                      <a:r>
                        <a:rPr lang="en-US" sz="900" dirty="0"/>
                        <a:t>Description</a:t>
                      </a:r>
                    </a:p>
                  </a:txBody>
                  <a:tcPr/>
                </a:tc>
                <a:extLst>
                  <a:ext uri="{0D108BD9-81ED-4DB2-BD59-A6C34878D82A}">
                    <a16:rowId xmlns:a16="http://schemas.microsoft.com/office/drawing/2014/main" val="2050415196"/>
                  </a:ext>
                </a:extLst>
              </a:tr>
              <a:tr h="370840">
                <a:tc>
                  <a:txBody>
                    <a:bodyPr/>
                    <a:lstStyle/>
                    <a:p>
                      <a:r>
                        <a:rPr lang="en-US" sz="900" dirty="0"/>
                        <a:t>-t1</a:t>
                      </a:r>
                    </a:p>
                  </a:txBody>
                  <a:tcPr anchor="ctr"/>
                </a:tc>
                <a:tc>
                  <a:txBody>
                    <a:bodyPr/>
                    <a:lstStyle/>
                    <a:p>
                      <a:r>
                        <a:rPr lang="en-US" sz="900"/>
                        <a:t>Hard coded numbers borrowed from the speed test in the ZFP software release (examples/speed.c)</a:t>
                      </a:r>
                    </a:p>
                  </a:txBody>
                  <a:tcPr anchor="ctr"/>
                </a:tc>
                <a:extLst>
                  <a:ext uri="{0D108BD9-81ED-4DB2-BD59-A6C34878D82A}">
                    <a16:rowId xmlns:a16="http://schemas.microsoft.com/office/drawing/2014/main" val="2120782173"/>
                  </a:ext>
                </a:extLst>
              </a:tr>
              <a:tr h="370840">
                <a:tc>
                  <a:txBody>
                    <a:bodyPr/>
                    <a:lstStyle/>
                    <a:p>
                      <a:r>
                        <a:rPr lang="en-US" sz="900"/>
                        <a:t>-t2</a:t>
                      </a:r>
                    </a:p>
                  </a:txBody>
                  <a:tcPr anchor="ctr"/>
                </a:tc>
                <a:tc>
                  <a:txBody>
                    <a:bodyPr/>
                    <a:lstStyle/>
                    <a:p>
                      <a:r>
                        <a:rPr lang="en-US" sz="900"/>
                        <a:t>All zero</a:t>
                      </a:r>
                    </a:p>
                  </a:txBody>
                  <a:tcPr anchor="ctr"/>
                </a:tc>
                <a:extLst>
                  <a:ext uri="{0D108BD9-81ED-4DB2-BD59-A6C34878D82A}">
                    <a16:rowId xmlns:a16="http://schemas.microsoft.com/office/drawing/2014/main" val="1215287068"/>
                  </a:ext>
                </a:extLst>
              </a:tr>
              <a:tr h="370840">
                <a:tc>
                  <a:txBody>
                    <a:bodyPr/>
                    <a:lstStyle/>
                    <a:p>
                      <a:r>
                        <a:rPr lang="en-US" sz="900"/>
                        <a:t>-t3</a:t>
                      </a:r>
                    </a:p>
                  </a:txBody>
                  <a:tcPr anchor="ctr"/>
                </a:tc>
                <a:tc>
                  <a:txBody>
                    <a:bodyPr/>
                    <a:lstStyle/>
                    <a:p>
                      <a:r>
                        <a:rPr lang="en-US" sz="900"/>
                        <a:t>Range from zero upward, increment by numeric_limits&lt;R&gt;::min() or denorm_min() if denomals are supported</a:t>
                      </a:r>
                    </a:p>
                  </a:txBody>
                  <a:tcPr anchor="ctr"/>
                </a:tc>
                <a:extLst>
                  <a:ext uri="{0D108BD9-81ED-4DB2-BD59-A6C34878D82A}">
                    <a16:rowId xmlns:a16="http://schemas.microsoft.com/office/drawing/2014/main" val="898990492"/>
                  </a:ext>
                </a:extLst>
              </a:tr>
              <a:tr h="370840">
                <a:tc>
                  <a:txBody>
                    <a:bodyPr/>
                    <a:lstStyle/>
                    <a:p>
                      <a:r>
                        <a:rPr lang="en-US" sz="900"/>
                        <a:t>-t4</a:t>
                      </a:r>
                    </a:p>
                  </a:txBody>
                  <a:tcPr anchor="ctr"/>
                </a:tc>
                <a:tc>
                  <a:txBody>
                    <a:bodyPr/>
                    <a:lstStyle/>
                    <a:p>
                      <a:r>
                        <a:rPr lang="en-US" sz="900"/>
                        <a:t>Range from normal numbers down to minimum (or subnorm if supported), increment /= 2</a:t>
                      </a:r>
                    </a:p>
                  </a:txBody>
                  <a:tcPr anchor="ctr"/>
                </a:tc>
                <a:extLst>
                  <a:ext uri="{0D108BD9-81ED-4DB2-BD59-A6C34878D82A}">
                    <a16:rowId xmlns:a16="http://schemas.microsoft.com/office/drawing/2014/main" val="711006164"/>
                  </a:ext>
                </a:extLst>
              </a:tr>
              <a:tr h="370840">
                <a:tc>
                  <a:txBody>
                    <a:bodyPr/>
                    <a:lstStyle/>
                    <a:p>
                      <a:r>
                        <a:rPr lang="en-US" sz="900"/>
                        <a:t>-t5</a:t>
                      </a:r>
                    </a:p>
                  </a:txBody>
                  <a:tcPr anchor="ctr"/>
                </a:tc>
                <a:tc>
                  <a:txBody>
                    <a:bodyPr/>
                    <a:lstStyle/>
                    <a:p>
                      <a:r>
                        <a:rPr lang="en-US" sz="900"/>
                        <a:t>Range from normal numbers up to maximum (not including infinity), increment *= 2</a:t>
                      </a:r>
                    </a:p>
                  </a:txBody>
                  <a:tcPr anchor="ctr"/>
                </a:tc>
                <a:extLst>
                  <a:ext uri="{0D108BD9-81ED-4DB2-BD59-A6C34878D82A}">
                    <a16:rowId xmlns:a16="http://schemas.microsoft.com/office/drawing/2014/main" val="1862638294"/>
                  </a:ext>
                </a:extLst>
              </a:tr>
              <a:tr h="370840">
                <a:tc>
                  <a:txBody>
                    <a:bodyPr/>
                    <a:lstStyle/>
                    <a:p>
                      <a:r>
                        <a:rPr lang="en-US" sz="900"/>
                        <a:t>-t6</a:t>
                      </a:r>
                    </a:p>
                  </a:txBody>
                  <a:tcPr anchor="ctr"/>
                </a:tc>
                <a:tc>
                  <a:txBody>
                    <a:bodyPr/>
                    <a:lstStyle/>
                    <a:p>
                      <a:r>
                        <a:rPr lang="en-US" sz="900" dirty="0"/>
                        <a:t>Continuous function, see 2-D example in figure below, f() = e*(x</a:t>
                      </a:r>
                      <a:r>
                        <a:rPr lang="en-US" sz="900" baseline="30000" dirty="0"/>
                        <a:t>3</a:t>
                      </a:r>
                      <a:r>
                        <a:rPr lang="en-US" sz="900" dirty="0"/>
                        <a:t> + y</a:t>
                      </a:r>
                      <a:r>
                        <a:rPr lang="en-US" sz="900" baseline="30000" dirty="0"/>
                        <a:t>3</a:t>
                      </a:r>
                      <a:r>
                        <a:rPr lang="en-US" sz="900" dirty="0"/>
                        <a:t> + ...), (0,0,0) is at the center</a:t>
                      </a:r>
                    </a:p>
                  </a:txBody>
                  <a:tcPr anchor="ctr"/>
                </a:tc>
                <a:extLst>
                  <a:ext uri="{0D108BD9-81ED-4DB2-BD59-A6C34878D82A}">
                    <a16:rowId xmlns:a16="http://schemas.microsoft.com/office/drawing/2014/main" val="3542586284"/>
                  </a:ext>
                </a:extLst>
              </a:tr>
            </a:tbl>
          </a:graphicData>
        </a:graphic>
      </p:graphicFrame>
      <p:pic>
        <p:nvPicPr>
          <p:cNvPr id="13" name="Picture 12">
            <a:extLst>
              <a:ext uri="{FF2B5EF4-FFF2-40B4-BE49-F238E27FC236}">
                <a16:creationId xmlns:a16="http://schemas.microsoft.com/office/drawing/2014/main" id="{9B0561BE-A206-4359-A173-577441F7E189}"/>
              </a:ext>
            </a:extLst>
          </p:cNvPr>
          <p:cNvPicPr>
            <a:picLocks noChangeAspect="1"/>
          </p:cNvPicPr>
          <p:nvPr/>
        </p:nvPicPr>
        <p:blipFill>
          <a:blip r:embed="rId3"/>
          <a:stretch>
            <a:fillRect/>
          </a:stretch>
        </p:blipFill>
        <p:spPr>
          <a:xfrm>
            <a:off x="5943600" y="4229364"/>
            <a:ext cx="2133600" cy="2133600"/>
          </a:xfrm>
          <a:prstGeom prst="rect">
            <a:avLst/>
          </a:prstGeom>
        </p:spPr>
      </p:pic>
      <p:sp>
        <p:nvSpPr>
          <p:cNvPr id="14" name="Rectangle 13">
            <a:extLst>
              <a:ext uri="{FF2B5EF4-FFF2-40B4-BE49-F238E27FC236}">
                <a16:creationId xmlns:a16="http://schemas.microsoft.com/office/drawing/2014/main" id="{87D9FBFF-48EA-429B-8F07-C00C8DD9E8D4}"/>
              </a:ext>
            </a:extLst>
          </p:cNvPr>
          <p:cNvSpPr/>
          <p:nvPr/>
        </p:nvSpPr>
        <p:spPr bwMode="auto">
          <a:xfrm>
            <a:off x="457200" y="5257800"/>
            <a:ext cx="4419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rtlCol="0" anchor="b">
            <a:prstTxWarp prst="textNoShape">
              <a:avLst/>
            </a:prstTxWarp>
          </a:bodyPr>
          <a:lstStyle/>
          <a:p>
            <a:pPr>
              <a:spcBef>
                <a:spcPct val="0"/>
              </a:spcBef>
            </a:pPr>
            <a:r>
              <a:rPr lang="en-US" sz="1400" dirty="0">
                <a:solidFill>
                  <a:srgbClr val="000000"/>
                </a:solidFill>
              </a:rPr>
              <a:t>Six tests are available:</a:t>
            </a:r>
          </a:p>
        </p:txBody>
      </p:sp>
    </p:spTree>
    <p:extLst>
      <p:ext uri="{BB962C8B-B14F-4D97-AF65-F5344CB8AC3E}">
        <p14:creationId xmlns:p14="http://schemas.microsoft.com/office/powerpoint/2010/main" val="297484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C57C-A26E-45D8-B67C-8EC7B7E3F403}"/>
              </a:ext>
            </a:extLst>
          </p:cNvPr>
          <p:cNvSpPr>
            <a:spLocks noGrp="1"/>
          </p:cNvSpPr>
          <p:nvPr>
            <p:ph type="title"/>
          </p:nvPr>
        </p:nvSpPr>
        <p:spPr/>
        <p:txBody>
          <a:bodyPr>
            <a:normAutofit/>
          </a:bodyPr>
          <a:lstStyle/>
          <a:p>
            <a:r>
              <a:rPr lang="en-US" dirty="0"/>
              <a:t>ZFP Compression Pipeline</a:t>
            </a:r>
          </a:p>
        </p:txBody>
      </p:sp>
      <p:grpSp>
        <p:nvGrpSpPr>
          <p:cNvPr id="4" name="Group 3">
            <a:extLst>
              <a:ext uri="{FF2B5EF4-FFF2-40B4-BE49-F238E27FC236}">
                <a16:creationId xmlns:a16="http://schemas.microsoft.com/office/drawing/2014/main" id="{F68D271F-050B-493F-82E4-80E27DC48BA5}"/>
              </a:ext>
            </a:extLst>
          </p:cNvPr>
          <p:cNvGrpSpPr/>
          <p:nvPr/>
        </p:nvGrpSpPr>
        <p:grpSpPr>
          <a:xfrm>
            <a:off x="381000" y="2438400"/>
            <a:ext cx="8382000" cy="2590800"/>
            <a:chOff x="381000" y="2438400"/>
            <a:chExt cx="8382000" cy="2590800"/>
          </a:xfrm>
        </p:grpSpPr>
        <p:sp>
          <p:nvSpPr>
            <p:cNvPr id="33" name="Rectangle 32">
              <a:extLst>
                <a:ext uri="{FF2B5EF4-FFF2-40B4-BE49-F238E27FC236}">
                  <a16:creationId xmlns:a16="http://schemas.microsoft.com/office/drawing/2014/main" id="{2B97F0BF-DCFA-4D9E-A3DB-71726F7F0FB1}"/>
                </a:ext>
              </a:extLst>
            </p:cNvPr>
            <p:cNvSpPr/>
            <p:nvPr/>
          </p:nvSpPr>
          <p:spPr bwMode="auto">
            <a:xfrm>
              <a:off x="1143000" y="2438400"/>
              <a:ext cx="6858000" cy="1981200"/>
            </a:xfrm>
            <a:prstGeom prst="rect">
              <a:avLst/>
            </a:prstGeom>
            <a:noFill/>
            <a:ln w="127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square" lIns="45720" rIns="45720" rtlCol="0" anchor="t" anchorCtr="0">
              <a:prstTxWarp prst="textNoShape">
                <a:avLst/>
              </a:prstTxWarp>
              <a:noAutofit/>
            </a:bodyPr>
            <a:lstStyle/>
            <a:p>
              <a:pPr>
                <a:spcBef>
                  <a:spcPct val="0"/>
                </a:spcBef>
              </a:pPr>
              <a:r>
                <a:rPr lang="en-US" sz="1000" dirty="0">
                  <a:solidFill>
                    <a:srgbClr val="000000"/>
                  </a:solidFill>
                </a:rPr>
                <a:t>encode</a:t>
              </a:r>
            </a:p>
          </p:txBody>
        </p:sp>
        <p:cxnSp>
          <p:nvCxnSpPr>
            <p:cNvPr id="51" name="Straight Arrow Connector 50">
              <a:extLst>
                <a:ext uri="{FF2B5EF4-FFF2-40B4-BE49-F238E27FC236}">
                  <a16:creationId xmlns:a16="http://schemas.microsoft.com/office/drawing/2014/main" id="{1FFB016A-7CD4-4D78-99B5-4CC15EAC64E9}"/>
                </a:ext>
              </a:extLst>
            </p:cNvPr>
            <p:cNvCxnSpPr/>
            <p:nvPr/>
          </p:nvCxnSpPr>
          <p:spPr>
            <a:xfrm>
              <a:off x="914400"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9C51329-79D9-487A-9F31-60ACD76746C7}"/>
                </a:ext>
              </a:extLst>
            </p:cNvPr>
            <p:cNvCxnSpPr/>
            <p:nvPr/>
          </p:nvCxnSpPr>
          <p:spPr>
            <a:xfrm>
              <a:off x="7772400"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9399036-DD61-47ED-9D8F-76A8801286FF}"/>
                </a:ext>
              </a:extLst>
            </p:cNvPr>
            <p:cNvCxnSpPr/>
            <p:nvPr/>
          </p:nvCxnSpPr>
          <p:spPr>
            <a:xfrm>
              <a:off x="6719889" y="32766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9C086AA-FC21-4026-A3DA-4EADC6EBEFDE}"/>
                </a:ext>
              </a:extLst>
            </p:cNvPr>
            <p:cNvCxnSpPr/>
            <p:nvPr/>
          </p:nvCxnSpPr>
          <p:spPr>
            <a:xfrm>
              <a:off x="5653089"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Elbow Connector 28">
              <a:extLst>
                <a:ext uri="{FF2B5EF4-FFF2-40B4-BE49-F238E27FC236}">
                  <a16:creationId xmlns:a16="http://schemas.microsoft.com/office/drawing/2014/main" id="{49DBEF28-6158-42EB-B1F0-68947A739D0F}"/>
                </a:ext>
              </a:extLst>
            </p:cNvPr>
            <p:cNvCxnSpPr>
              <a:cxnSpLocks/>
            </p:cNvCxnSpPr>
            <p:nvPr/>
          </p:nvCxnSpPr>
          <p:spPr>
            <a:xfrm flipV="1">
              <a:off x="5029200" y="3581400"/>
              <a:ext cx="2133600" cy="457200"/>
            </a:xfrm>
            <a:prstGeom prst="bentConnector3">
              <a:avLst>
                <a:gd name="adj1" fmla="val 89261"/>
              </a:avLst>
            </a:prstGeom>
            <a:ln w="38100">
              <a:solidFill>
                <a:schemeClr val="bg1">
                  <a:lumMod val="75000"/>
                </a:schemeClr>
              </a:solidFill>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9805BBC-CF55-4D47-A087-2B5BBEF0169A}"/>
                </a:ext>
              </a:extLst>
            </p:cNvPr>
            <p:cNvCxnSpPr/>
            <p:nvPr/>
          </p:nvCxnSpPr>
          <p:spPr>
            <a:xfrm>
              <a:off x="4876800"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A6C7F44-4095-4E3C-A474-657CE84DD1B5}"/>
                </a:ext>
              </a:extLst>
            </p:cNvPr>
            <p:cNvCxnSpPr/>
            <p:nvPr/>
          </p:nvCxnSpPr>
          <p:spPr>
            <a:xfrm>
              <a:off x="3824289"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Elbow Connector 79">
              <a:extLst>
                <a:ext uri="{FF2B5EF4-FFF2-40B4-BE49-F238E27FC236}">
                  <a16:creationId xmlns:a16="http://schemas.microsoft.com/office/drawing/2014/main" id="{30091932-72A3-46AA-8CDF-8B1251C88FAB}"/>
                </a:ext>
              </a:extLst>
            </p:cNvPr>
            <p:cNvCxnSpPr>
              <a:cxnSpLocks/>
            </p:cNvCxnSpPr>
            <p:nvPr/>
          </p:nvCxnSpPr>
          <p:spPr>
            <a:xfrm>
              <a:off x="2743200" y="3733800"/>
              <a:ext cx="2286000" cy="304800"/>
            </a:xfrm>
            <a:prstGeom prst="bentConnector3">
              <a:avLst>
                <a:gd name="adj1" fmla="val 10280"/>
              </a:avLst>
            </a:prstGeom>
            <a:ln w="38100">
              <a:solidFill>
                <a:schemeClr val="bg1">
                  <a:lumMod val="75000"/>
                </a:schemeClr>
              </a:solidFill>
              <a:tailEnd type="non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A72C864-FB9D-472B-9418-8491F5395CBA}"/>
                </a:ext>
              </a:extLst>
            </p:cNvPr>
            <p:cNvCxnSpPr>
              <a:cxnSpLocks/>
            </p:cNvCxnSpPr>
            <p:nvPr/>
          </p:nvCxnSpPr>
          <p:spPr>
            <a:xfrm>
              <a:off x="2743200" y="35814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p:cNvCxnSpPr>
            <p:nvPr/>
          </p:nvCxnSpPr>
          <p:spPr>
            <a:xfrm>
              <a:off x="1981200" y="3276600"/>
              <a:ext cx="1219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1200" y="35814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1371600" y="3124200"/>
              <a:ext cx="609600" cy="609600"/>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find_emax</a:t>
              </a:r>
              <a:endParaRPr lang="en-US" sz="600" dirty="0">
                <a:solidFill>
                  <a:srgbClr val="000000"/>
                </a:solidFill>
                <a:latin typeface="Arial" panose="020B0604020202020204" pitchFamily="34" charset="0"/>
                <a:cs typeface="Arial" panose="020B0604020202020204" pitchFamily="34" charset="0"/>
              </a:endParaRPr>
            </a:p>
          </p:txBody>
        </p:sp>
        <p:sp>
          <p:nvSpPr>
            <p:cNvPr id="14" name="Rectangle 13"/>
            <p:cNvSpPr/>
            <p:nvPr/>
          </p:nvSpPr>
          <p:spPr bwMode="auto">
            <a:xfrm>
              <a:off x="3200400" y="3130629"/>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fwd_cast</a:t>
              </a:r>
              <a:endParaRPr lang="en-US" sz="600" dirty="0">
                <a:solidFill>
                  <a:srgbClr val="000000"/>
                </a:solidFill>
                <a:latin typeface="Arial" panose="020B0604020202020204" pitchFamily="34" charset="0"/>
                <a:cs typeface="Arial" panose="020B0604020202020204" pitchFamily="34" charset="0"/>
              </a:endParaRPr>
            </a:p>
          </p:txBody>
        </p:sp>
        <p:sp>
          <p:nvSpPr>
            <p:cNvPr id="23" name="Rectangle 22"/>
            <p:cNvSpPr/>
            <p:nvPr/>
          </p:nvSpPr>
          <p:spPr bwMode="auto">
            <a:xfrm>
              <a:off x="4267200" y="3124200"/>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encode_block</a:t>
              </a:r>
              <a:endParaRPr lang="en-US" sz="600" dirty="0">
                <a:solidFill>
                  <a:srgbClr val="000000"/>
                </a:solidFill>
                <a:latin typeface="Arial" panose="020B0604020202020204" pitchFamily="34" charset="0"/>
                <a:cs typeface="Arial" panose="020B0604020202020204" pitchFamily="34" charset="0"/>
              </a:endParaRPr>
            </a:p>
          </p:txBody>
        </p:sp>
        <p:sp>
          <p:nvSpPr>
            <p:cNvPr id="24" name="Rectangle 23"/>
            <p:cNvSpPr/>
            <p:nvPr/>
          </p:nvSpPr>
          <p:spPr bwMode="auto">
            <a:xfrm>
              <a:off x="6096000" y="3124200"/>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encode_ints</a:t>
              </a:r>
              <a:endParaRPr lang="en-US" sz="600" dirty="0">
                <a:solidFill>
                  <a:srgbClr val="000000"/>
                </a:solidFill>
                <a:latin typeface="Arial" panose="020B0604020202020204" pitchFamily="34" charset="0"/>
                <a:cs typeface="Arial" panose="020B0604020202020204" pitchFamily="34" charset="0"/>
              </a:endParaRPr>
            </a:p>
          </p:txBody>
        </p:sp>
        <p:sp>
          <p:nvSpPr>
            <p:cNvPr id="25" name="Rectangle 24"/>
            <p:cNvSpPr/>
            <p:nvPr/>
          </p:nvSpPr>
          <p:spPr bwMode="auto">
            <a:xfrm>
              <a:off x="2432050" y="3504534"/>
              <a:ext cx="311150" cy="3054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ssplit</a:t>
              </a:r>
              <a:endParaRPr lang="en-US" sz="600" dirty="0">
                <a:solidFill>
                  <a:srgbClr val="000000"/>
                </a:solidFill>
                <a:latin typeface="Arial" panose="020B0604020202020204" pitchFamily="34" charset="0"/>
                <a:cs typeface="Arial" panose="020B0604020202020204" pitchFamily="34" charset="0"/>
              </a:endParaRPr>
            </a:p>
          </p:txBody>
        </p:sp>
        <p:sp>
          <p:nvSpPr>
            <p:cNvPr id="58" name="Rectangle 57"/>
            <p:cNvSpPr/>
            <p:nvPr/>
          </p:nvSpPr>
          <p:spPr bwMode="auto">
            <a:xfrm>
              <a:off x="7162800" y="3124200"/>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36576" rIns="27432"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encode_stream</a:t>
              </a:r>
              <a:endParaRPr lang="en-US" sz="600" dirty="0">
                <a:solidFill>
                  <a:srgbClr val="000000"/>
                </a:solidFill>
                <a:latin typeface="Arial" panose="020B0604020202020204" pitchFamily="34" charset="0"/>
                <a:cs typeface="Arial" panose="020B0604020202020204" pitchFamily="34" charset="0"/>
              </a:endParaRPr>
            </a:p>
          </p:txBody>
        </p:sp>
        <p:sp>
          <p:nvSpPr>
            <p:cNvPr id="66" name="TextBox 65"/>
            <p:cNvSpPr txBox="1"/>
            <p:nvPr/>
          </p:nvSpPr>
          <p:spPr>
            <a:xfrm>
              <a:off x="8077200" y="2971800"/>
              <a:ext cx="685800" cy="369332"/>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Reduced stream of bits for block</a:t>
              </a:r>
            </a:p>
          </p:txBody>
        </p:sp>
        <p:sp>
          <p:nvSpPr>
            <p:cNvPr id="68" name="TextBox 67"/>
            <p:cNvSpPr txBox="1"/>
            <p:nvPr/>
          </p:nvSpPr>
          <p:spPr>
            <a:xfrm>
              <a:off x="381000" y="2860357"/>
              <a:ext cx="685800" cy="492443"/>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 (4</a:t>
              </a:r>
              <a:r>
                <a:rPr lang="en-US" sz="800" baseline="30000" dirty="0">
                  <a:solidFill>
                    <a:prstClr val="black"/>
                  </a:solidFill>
                  <a:latin typeface="Arial" panose="020B0604020202020204" pitchFamily="34" charset="0"/>
                  <a:cs typeface="Arial" panose="020B0604020202020204" pitchFamily="34" charset="0"/>
                </a:rPr>
                <a:t>d</a:t>
              </a:r>
              <a:r>
                <a:rPr lang="en-US" sz="800" dirty="0">
                  <a:solidFill>
                    <a:prstClr val="black"/>
                  </a:solidFill>
                  <a:latin typeface="Arial" panose="020B0604020202020204" pitchFamily="34" charset="0"/>
                  <a:cs typeface="Arial" panose="020B0604020202020204" pitchFamily="34" charset="0"/>
                </a:rPr>
                <a:t>) of floating-point numbers enter in a stream</a:t>
              </a:r>
            </a:p>
          </p:txBody>
        </p:sp>
        <p:cxnSp>
          <p:nvCxnSpPr>
            <p:cNvPr id="71" name="Straight Arrow Connector 70"/>
            <p:cNvCxnSpPr>
              <a:cxnSpLocks/>
              <a:stCxn id="94" idx="0"/>
              <a:endCxn id="58" idx="2"/>
            </p:cNvCxnSpPr>
            <p:nvPr/>
          </p:nvCxnSpPr>
          <p:spPr>
            <a:xfrm flipH="1" flipV="1">
              <a:off x="7467600" y="3734466"/>
              <a:ext cx="892" cy="925402"/>
            </a:xfrm>
            <a:prstGeom prst="straightConnector1">
              <a:avLst/>
            </a:prstGeom>
            <a:ln w="19050" cmpd="sng">
              <a:solidFill>
                <a:schemeClr val="tx1">
                  <a:lumMod val="65000"/>
                  <a:lumOff val="35000"/>
                </a:schemeClr>
              </a:solidFill>
              <a:tailEnd type="triangle" w="sm" len="med"/>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7004006" y="4659868"/>
              <a:ext cx="928972" cy="369332"/>
            </a:xfrm>
            <a:prstGeom prst="rect">
              <a:avLst/>
            </a:prstGeom>
            <a:noFill/>
          </p:spPr>
          <p:txBody>
            <a:bodyPr wrap="none" lIns="18288" tIns="0" rIns="0" bIns="0" rtlCol="0">
              <a:spAutoFit/>
            </a:bodyPr>
            <a:lstStyle/>
            <a:p>
              <a:r>
                <a:rPr lang="en-US" sz="1200" dirty="0">
                  <a:solidFill>
                    <a:prstClr val="black"/>
                  </a:solidFill>
                  <a:latin typeface="Arial" panose="020B0604020202020204" pitchFamily="34" charset="0"/>
                  <a:cs typeface="Arial" panose="020B0604020202020204" pitchFamily="34" charset="0"/>
                </a:rPr>
                <a:t>Configuration</a:t>
              </a:r>
            </a:p>
            <a:p>
              <a:r>
                <a:rPr lang="en-US" sz="1200" dirty="0">
                  <a:solidFill>
                    <a:prstClr val="black"/>
                  </a:solidFill>
                  <a:latin typeface="Arial" panose="020B0604020202020204" pitchFamily="34" charset="0"/>
                  <a:cs typeface="Arial" panose="020B0604020202020204" pitchFamily="34" charset="0"/>
                </a:rPr>
                <a:t>from CPU</a:t>
              </a:r>
            </a:p>
          </p:txBody>
        </p:sp>
        <p:sp>
          <p:nvSpPr>
            <p:cNvPr id="52" name="TextBox 51">
              <a:extLst>
                <a:ext uri="{FF2B5EF4-FFF2-40B4-BE49-F238E27FC236}">
                  <a16:creationId xmlns:a16="http://schemas.microsoft.com/office/drawing/2014/main" id="{E35B7A48-3574-499C-AC18-7F422B277A92}"/>
                </a:ext>
              </a:extLst>
            </p:cNvPr>
            <p:cNvSpPr txBox="1"/>
            <p:nvPr/>
          </p:nvSpPr>
          <p:spPr>
            <a:xfrm>
              <a:off x="1376778" y="2819400"/>
              <a:ext cx="441659" cy="24622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Find max</a:t>
              </a:r>
            </a:p>
            <a:p>
              <a:r>
                <a:rPr lang="en-US" sz="800" dirty="0">
                  <a:solidFill>
                    <a:prstClr val="black"/>
                  </a:solidFill>
                  <a:latin typeface="Arial" panose="020B0604020202020204" pitchFamily="34" charset="0"/>
                  <a:cs typeface="Arial" panose="020B0604020202020204" pitchFamily="34" charset="0"/>
                </a:rPr>
                <a:t>exponent</a:t>
              </a:r>
            </a:p>
          </p:txBody>
        </p:sp>
        <p:sp>
          <p:nvSpPr>
            <p:cNvPr id="56" name="TextBox 55">
              <a:extLst>
                <a:ext uri="{FF2B5EF4-FFF2-40B4-BE49-F238E27FC236}">
                  <a16:creationId xmlns:a16="http://schemas.microsoft.com/office/drawing/2014/main" id="{902EDF04-126A-403F-A47D-6E0599EC643B}"/>
                </a:ext>
              </a:extLst>
            </p:cNvPr>
            <p:cNvSpPr txBox="1"/>
            <p:nvPr/>
          </p:nvSpPr>
          <p:spPr>
            <a:xfrm>
              <a:off x="2438400" y="3382089"/>
              <a:ext cx="609600" cy="12311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Stream Split</a:t>
              </a:r>
            </a:p>
          </p:txBody>
        </p:sp>
        <p:sp>
          <p:nvSpPr>
            <p:cNvPr id="57" name="TextBox 56">
              <a:extLst>
                <a:ext uri="{FF2B5EF4-FFF2-40B4-BE49-F238E27FC236}">
                  <a16:creationId xmlns:a16="http://schemas.microsoft.com/office/drawing/2014/main" id="{6895FC54-BBAF-4382-9363-7FC31D06B7B2}"/>
                </a:ext>
              </a:extLst>
            </p:cNvPr>
            <p:cNvSpPr txBox="1"/>
            <p:nvPr/>
          </p:nvSpPr>
          <p:spPr>
            <a:xfrm>
              <a:off x="3200399" y="2678668"/>
              <a:ext cx="796565" cy="369332"/>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Normalize block, convert to integer</a:t>
              </a:r>
            </a:p>
          </p:txBody>
        </p:sp>
        <p:sp>
          <p:nvSpPr>
            <p:cNvPr id="62" name="TextBox 61">
              <a:extLst>
                <a:ext uri="{FF2B5EF4-FFF2-40B4-BE49-F238E27FC236}">
                  <a16:creationId xmlns:a16="http://schemas.microsoft.com/office/drawing/2014/main" id="{72DC1437-B5C3-4F93-89E0-BB49C061329A}"/>
                </a:ext>
              </a:extLst>
            </p:cNvPr>
            <p:cNvSpPr txBox="1"/>
            <p:nvPr/>
          </p:nvSpPr>
          <p:spPr>
            <a:xfrm>
              <a:off x="4267200" y="2590800"/>
              <a:ext cx="685800" cy="492443"/>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Transform, reorder block, convert to </a:t>
              </a:r>
              <a:r>
                <a:rPr lang="en-US" sz="800" dirty="0" err="1">
                  <a:solidFill>
                    <a:prstClr val="black"/>
                  </a:solidFill>
                  <a:latin typeface="Arial" panose="020B0604020202020204" pitchFamily="34" charset="0"/>
                  <a:cs typeface="Arial" panose="020B0604020202020204" pitchFamily="34" charset="0"/>
                </a:rPr>
                <a:t>negabinary</a:t>
              </a:r>
              <a:endParaRPr lang="en-US" sz="800" dirty="0">
                <a:solidFill>
                  <a:prstClr val="black"/>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92BEB409-4BFB-4884-BCF0-39AB5BEE9BDE}"/>
                </a:ext>
              </a:extLst>
            </p:cNvPr>
            <p:cNvSpPr txBox="1"/>
            <p:nvPr/>
          </p:nvSpPr>
          <p:spPr>
            <a:xfrm>
              <a:off x="6096000" y="2819400"/>
              <a:ext cx="609600" cy="24622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Encode bit planes</a:t>
              </a:r>
            </a:p>
          </p:txBody>
        </p:sp>
        <p:sp>
          <p:nvSpPr>
            <p:cNvPr id="72" name="TextBox 71">
              <a:extLst>
                <a:ext uri="{FF2B5EF4-FFF2-40B4-BE49-F238E27FC236}">
                  <a16:creationId xmlns:a16="http://schemas.microsoft.com/office/drawing/2014/main" id="{5E806746-036D-4A9C-A3FB-1C04FC9C7547}"/>
                </a:ext>
              </a:extLst>
            </p:cNvPr>
            <p:cNvSpPr txBox="1"/>
            <p:nvPr/>
          </p:nvSpPr>
          <p:spPr>
            <a:xfrm>
              <a:off x="7162800" y="2819400"/>
              <a:ext cx="609600" cy="24622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Serialize bit planes</a:t>
              </a:r>
            </a:p>
          </p:txBody>
        </p:sp>
        <p:sp>
          <p:nvSpPr>
            <p:cNvPr id="81" name="TextBox 80">
              <a:extLst>
                <a:ext uri="{FF2B5EF4-FFF2-40B4-BE49-F238E27FC236}">
                  <a16:creationId xmlns:a16="http://schemas.microsoft.com/office/drawing/2014/main" id="{AF87D6DB-CFE4-49BE-928E-F032CDB5DC66}"/>
                </a:ext>
              </a:extLst>
            </p:cNvPr>
            <p:cNvSpPr txBox="1"/>
            <p:nvPr/>
          </p:nvSpPr>
          <p:spPr>
            <a:xfrm>
              <a:off x="2057400" y="3429000"/>
              <a:ext cx="270139" cy="123111"/>
            </a:xfrm>
            <a:prstGeom prst="rect">
              <a:avLst/>
            </a:prstGeom>
            <a:noFill/>
          </p:spPr>
          <p:txBody>
            <a:bodyPr wrap="none" lIns="18288" tIns="0" rIns="0" bIns="0" rtlCol="0">
              <a:spAutoFit/>
            </a:bodyPr>
            <a:lstStyle/>
            <a:p>
              <a:r>
                <a:rPr lang="en-US" sz="800" dirty="0" err="1">
                  <a:solidFill>
                    <a:prstClr val="black"/>
                  </a:solidFill>
                  <a:latin typeface="Arial" panose="020B0604020202020204" pitchFamily="34" charset="0"/>
                  <a:cs typeface="Arial" panose="020B0604020202020204" pitchFamily="34" charset="0"/>
                </a:rPr>
                <a:t>emax</a:t>
              </a:r>
              <a:endParaRPr lang="en-US" sz="800" dirty="0">
                <a:solidFill>
                  <a:prstClr val="black"/>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5E10885-9CF8-4885-B114-4E69D617691A}"/>
                </a:ext>
              </a:extLst>
            </p:cNvPr>
            <p:cNvSpPr txBox="1"/>
            <p:nvPr/>
          </p:nvSpPr>
          <p:spPr>
            <a:xfrm>
              <a:off x="7511995" y="3810000"/>
              <a:ext cx="412805" cy="492443"/>
            </a:xfrm>
            <a:prstGeom prst="rect">
              <a:avLst/>
            </a:prstGeom>
            <a:noFill/>
          </p:spPr>
          <p:txBody>
            <a:bodyPr wrap="none" lIns="18288" tIns="0" rIns="0" bIns="0" rtlCol="0">
              <a:spAutoFit/>
            </a:bodyPr>
            <a:lstStyle/>
            <a:p>
              <a:r>
                <a:rPr lang="en-US" sz="800" dirty="0" err="1">
                  <a:solidFill>
                    <a:prstClr val="black"/>
                  </a:solidFill>
                  <a:latin typeface="Arial" panose="020B0604020202020204" pitchFamily="34" charset="0"/>
                  <a:cs typeface="Arial" panose="020B0604020202020204" pitchFamily="34" charset="0"/>
                </a:rPr>
                <a:t>minbits</a:t>
              </a:r>
              <a:endParaRPr lang="en-US" sz="800" dirty="0">
                <a:solidFill>
                  <a:prstClr val="black"/>
                </a:solidFill>
                <a:latin typeface="Arial" panose="020B0604020202020204" pitchFamily="34" charset="0"/>
                <a:cs typeface="Arial" panose="020B0604020202020204" pitchFamily="34" charset="0"/>
              </a:endParaRPr>
            </a:p>
            <a:p>
              <a:r>
                <a:rPr lang="en-US" sz="800" dirty="0" err="1">
                  <a:solidFill>
                    <a:prstClr val="black"/>
                  </a:solidFill>
                  <a:latin typeface="Arial" panose="020B0604020202020204" pitchFamily="34" charset="0"/>
                  <a:cs typeface="Arial" panose="020B0604020202020204" pitchFamily="34" charset="0"/>
                </a:rPr>
                <a:t>maxbits</a:t>
              </a:r>
              <a:endParaRPr lang="en-US" sz="800" dirty="0">
                <a:solidFill>
                  <a:prstClr val="black"/>
                </a:solidFill>
                <a:latin typeface="Arial" panose="020B0604020202020204" pitchFamily="34" charset="0"/>
                <a:cs typeface="Arial" panose="020B0604020202020204" pitchFamily="34" charset="0"/>
              </a:endParaRPr>
            </a:p>
            <a:p>
              <a:r>
                <a:rPr lang="en-US" sz="800" dirty="0" err="1">
                  <a:solidFill>
                    <a:prstClr val="black"/>
                  </a:solidFill>
                  <a:latin typeface="Arial" panose="020B0604020202020204" pitchFamily="34" charset="0"/>
                  <a:cs typeface="Arial" panose="020B0604020202020204" pitchFamily="34" charset="0"/>
                </a:rPr>
                <a:t>maxprec</a:t>
              </a:r>
              <a:endParaRPr lang="en-US" sz="800" dirty="0">
                <a:solidFill>
                  <a:prstClr val="black"/>
                </a:solidFill>
                <a:latin typeface="Arial" panose="020B0604020202020204" pitchFamily="34" charset="0"/>
                <a:cs typeface="Arial" panose="020B0604020202020204" pitchFamily="34" charset="0"/>
              </a:endParaRPr>
            </a:p>
            <a:p>
              <a:r>
                <a:rPr lang="en-US" sz="800" dirty="0" err="1">
                  <a:solidFill>
                    <a:prstClr val="black"/>
                  </a:solidFill>
                  <a:latin typeface="Arial" panose="020B0604020202020204" pitchFamily="34" charset="0"/>
                  <a:cs typeface="Arial" panose="020B0604020202020204" pitchFamily="34" charset="0"/>
                </a:rPr>
                <a:t>minexp</a:t>
              </a:r>
              <a:endParaRPr lang="en-US" sz="800" dirty="0">
                <a:solidFill>
                  <a:prstClr val="black"/>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4270A31E-6E32-4321-98C5-3DC88EE5B134}"/>
                </a:ext>
              </a:extLst>
            </p:cNvPr>
            <p:cNvSpPr txBox="1"/>
            <p:nvPr/>
          </p:nvSpPr>
          <p:spPr>
            <a:xfrm>
              <a:off x="3886200" y="3276600"/>
              <a:ext cx="258917"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a:t>
              </a:r>
            </a:p>
          </p:txBody>
        </p:sp>
        <p:sp>
          <p:nvSpPr>
            <p:cNvPr id="107" name="TextBox 106">
              <a:extLst>
                <a:ext uri="{FF2B5EF4-FFF2-40B4-BE49-F238E27FC236}">
                  <a16:creationId xmlns:a16="http://schemas.microsoft.com/office/drawing/2014/main" id="{8CD0409C-E25F-4C52-9B0E-6C1F16F8A680}"/>
                </a:ext>
              </a:extLst>
            </p:cNvPr>
            <p:cNvSpPr txBox="1"/>
            <p:nvPr/>
          </p:nvSpPr>
          <p:spPr>
            <a:xfrm>
              <a:off x="4938711" y="3276600"/>
              <a:ext cx="258917"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a:t>
              </a:r>
            </a:p>
          </p:txBody>
        </p:sp>
        <p:sp>
          <p:nvSpPr>
            <p:cNvPr id="110" name="TextBox 109">
              <a:extLst>
                <a:ext uri="{FF2B5EF4-FFF2-40B4-BE49-F238E27FC236}">
                  <a16:creationId xmlns:a16="http://schemas.microsoft.com/office/drawing/2014/main" id="{BD729AE6-66A9-4D95-882E-7DA62658242B}"/>
                </a:ext>
              </a:extLst>
            </p:cNvPr>
            <p:cNvSpPr txBox="1"/>
            <p:nvPr/>
          </p:nvSpPr>
          <p:spPr>
            <a:xfrm>
              <a:off x="6796089" y="3429000"/>
              <a:ext cx="270139" cy="123111"/>
            </a:xfrm>
            <a:prstGeom prst="rect">
              <a:avLst/>
            </a:prstGeom>
            <a:noFill/>
          </p:spPr>
          <p:txBody>
            <a:bodyPr wrap="none" lIns="18288" tIns="0" rIns="0" bIns="0" rtlCol="0">
              <a:spAutoFit/>
            </a:bodyPr>
            <a:lstStyle/>
            <a:p>
              <a:r>
                <a:rPr lang="en-US" sz="800" dirty="0" err="1">
                  <a:solidFill>
                    <a:prstClr val="black"/>
                  </a:solidFill>
                  <a:latin typeface="Arial" panose="020B0604020202020204" pitchFamily="34" charset="0"/>
                  <a:cs typeface="Arial" panose="020B0604020202020204" pitchFamily="34" charset="0"/>
                </a:rPr>
                <a:t>emax</a:t>
              </a:r>
              <a:endParaRPr lang="en-US" sz="800" dirty="0">
                <a:solidFill>
                  <a:prstClr val="black"/>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25E3FA7-991C-4D5B-898F-8E4767939AE2}"/>
                </a:ext>
              </a:extLst>
            </p:cNvPr>
            <p:cNvSpPr txBox="1"/>
            <p:nvPr/>
          </p:nvSpPr>
          <p:spPr>
            <a:xfrm>
              <a:off x="6781800" y="3124200"/>
              <a:ext cx="271741"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plane</a:t>
              </a:r>
            </a:p>
          </p:txBody>
        </p:sp>
        <p:sp>
          <p:nvSpPr>
            <p:cNvPr id="112" name="TextBox 111">
              <a:extLst>
                <a:ext uri="{FF2B5EF4-FFF2-40B4-BE49-F238E27FC236}">
                  <a16:creationId xmlns:a16="http://schemas.microsoft.com/office/drawing/2014/main" id="{BEBD26F3-84AB-428C-B009-B9684BC395C4}"/>
                </a:ext>
              </a:extLst>
            </p:cNvPr>
            <p:cNvSpPr txBox="1"/>
            <p:nvPr/>
          </p:nvSpPr>
          <p:spPr>
            <a:xfrm>
              <a:off x="1447825" y="3581400"/>
              <a:ext cx="304775"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4</a:t>
              </a:r>
              <a:r>
                <a:rPr lang="en-US" sz="800" baseline="30000" dirty="0">
                  <a:solidFill>
                    <a:srgbClr val="C00000"/>
                  </a:solidFill>
                  <a:latin typeface="Arial" panose="020B0604020202020204" pitchFamily="34" charset="0"/>
                  <a:cs typeface="Arial" panose="020B0604020202020204" pitchFamily="34" charset="0"/>
                </a:rPr>
                <a:t>d</a:t>
              </a:r>
              <a:r>
                <a:rPr lang="en-US" sz="800" dirty="0">
                  <a:solidFill>
                    <a:srgbClr val="C00000"/>
                  </a:solidFill>
                  <a:latin typeface="Arial" panose="020B0604020202020204" pitchFamily="34" charset="0"/>
                  <a:cs typeface="Arial" panose="020B0604020202020204" pitchFamily="34" charset="0"/>
                </a:rPr>
                <a:t>+2</a:t>
              </a:r>
            </a:p>
          </p:txBody>
        </p:sp>
        <p:sp>
          <p:nvSpPr>
            <p:cNvPr id="113" name="TextBox 112">
              <a:extLst>
                <a:ext uri="{FF2B5EF4-FFF2-40B4-BE49-F238E27FC236}">
                  <a16:creationId xmlns:a16="http://schemas.microsoft.com/office/drawing/2014/main" id="{CD7E26DA-0F78-4CFF-BA4B-FBFF94873324}"/>
                </a:ext>
              </a:extLst>
            </p:cNvPr>
            <p:cNvSpPr txBox="1"/>
            <p:nvPr/>
          </p:nvSpPr>
          <p:spPr>
            <a:xfrm>
              <a:off x="2514600" y="3657600"/>
              <a:ext cx="76175" cy="123111"/>
            </a:xfrm>
            <a:prstGeom prst="rect">
              <a:avLst/>
            </a:prstGeom>
            <a:noFill/>
          </p:spPr>
          <p:txBody>
            <a:bodyPr wrap="non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1</a:t>
              </a:r>
            </a:p>
          </p:txBody>
        </p:sp>
        <p:sp>
          <p:nvSpPr>
            <p:cNvPr id="114" name="TextBox 113">
              <a:extLst>
                <a:ext uri="{FF2B5EF4-FFF2-40B4-BE49-F238E27FC236}">
                  <a16:creationId xmlns:a16="http://schemas.microsoft.com/office/drawing/2014/main" id="{312B24F3-867F-4D6C-8136-D8B16F789F1C}"/>
                </a:ext>
              </a:extLst>
            </p:cNvPr>
            <p:cNvSpPr txBox="1"/>
            <p:nvPr/>
          </p:nvSpPr>
          <p:spPr>
            <a:xfrm>
              <a:off x="4114800" y="4495800"/>
              <a:ext cx="932178" cy="369332"/>
            </a:xfrm>
            <a:prstGeom prst="rect">
              <a:avLst/>
            </a:prstGeom>
            <a:noFill/>
          </p:spPr>
          <p:txBody>
            <a:bodyPr wrap="non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Estimated cycles</a:t>
              </a:r>
            </a:p>
            <a:p>
              <a:r>
                <a:rPr lang="en-US" sz="800" dirty="0">
                  <a:solidFill>
                    <a:srgbClr val="C00000"/>
                  </a:solidFill>
                  <a:latin typeface="Arial" panose="020B0604020202020204" pitchFamily="34" charset="0"/>
                  <a:cs typeface="Arial" panose="020B0604020202020204" pitchFamily="34" charset="0"/>
                </a:rPr>
                <a:t>d = block dimension</a:t>
              </a:r>
            </a:p>
            <a:p>
              <a:r>
                <a:rPr lang="en-US" sz="800" dirty="0">
                  <a:solidFill>
                    <a:srgbClr val="C00000"/>
                  </a:solidFill>
                  <a:latin typeface="Arial" panose="020B0604020202020204" pitchFamily="34" charset="0"/>
                  <a:cs typeface="Arial" panose="020B0604020202020204" pitchFamily="34" charset="0"/>
                </a:rPr>
                <a:t>p = bit planes</a:t>
              </a:r>
            </a:p>
          </p:txBody>
        </p:sp>
        <p:sp>
          <p:nvSpPr>
            <p:cNvPr id="116" name="TextBox 115">
              <a:extLst>
                <a:ext uri="{FF2B5EF4-FFF2-40B4-BE49-F238E27FC236}">
                  <a16:creationId xmlns:a16="http://schemas.microsoft.com/office/drawing/2014/main" id="{B3F22151-A0C6-4A0A-847A-18101E8EAB88}"/>
                </a:ext>
              </a:extLst>
            </p:cNvPr>
            <p:cNvSpPr txBox="1"/>
            <p:nvPr/>
          </p:nvSpPr>
          <p:spPr>
            <a:xfrm>
              <a:off x="4343400" y="3581400"/>
              <a:ext cx="304800"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6d+1</a:t>
              </a:r>
            </a:p>
          </p:txBody>
        </p:sp>
        <p:sp>
          <p:nvSpPr>
            <p:cNvPr id="117" name="TextBox 116">
              <a:extLst>
                <a:ext uri="{FF2B5EF4-FFF2-40B4-BE49-F238E27FC236}">
                  <a16:creationId xmlns:a16="http://schemas.microsoft.com/office/drawing/2014/main" id="{719FFDBF-4ABF-4F36-ABE5-1624681A1358}"/>
                </a:ext>
              </a:extLst>
            </p:cNvPr>
            <p:cNvSpPr txBox="1"/>
            <p:nvPr/>
          </p:nvSpPr>
          <p:spPr>
            <a:xfrm>
              <a:off x="6172200" y="3581400"/>
              <a:ext cx="76175"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2</a:t>
              </a:r>
            </a:p>
          </p:txBody>
        </p:sp>
        <p:sp>
          <p:nvSpPr>
            <p:cNvPr id="118" name="TextBox 117">
              <a:extLst>
                <a:ext uri="{FF2B5EF4-FFF2-40B4-BE49-F238E27FC236}">
                  <a16:creationId xmlns:a16="http://schemas.microsoft.com/office/drawing/2014/main" id="{CA2FB982-C46E-4E88-BA09-9EA7044B308B}"/>
                </a:ext>
              </a:extLst>
            </p:cNvPr>
            <p:cNvSpPr txBox="1"/>
            <p:nvPr/>
          </p:nvSpPr>
          <p:spPr>
            <a:xfrm>
              <a:off x="7239000" y="3581400"/>
              <a:ext cx="193194" cy="123111"/>
            </a:xfrm>
            <a:prstGeom prst="rect">
              <a:avLst/>
            </a:prstGeom>
            <a:noFill/>
          </p:spPr>
          <p:txBody>
            <a:bodyPr wrap="non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p+3</a:t>
              </a:r>
            </a:p>
          </p:txBody>
        </p:sp>
        <p:sp>
          <p:nvSpPr>
            <p:cNvPr id="119" name="TextBox 118">
              <a:extLst>
                <a:ext uri="{FF2B5EF4-FFF2-40B4-BE49-F238E27FC236}">
                  <a16:creationId xmlns:a16="http://schemas.microsoft.com/office/drawing/2014/main" id="{8995473C-0E72-4C7F-8B20-E9631D329BB1}"/>
                </a:ext>
              </a:extLst>
            </p:cNvPr>
            <p:cNvSpPr txBox="1"/>
            <p:nvPr/>
          </p:nvSpPr>
          <p:spPr>
            <a:xfrm>
              <a:off x="2057400" y="3124200"/>
              <a:ext cx="228599" cy="12311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FP</a:t>
              </a:r>
            </a:p>
          </p:txBody>
        </p:sp>
        <p:sp>
          <p:nvSpPr>
            <p:cNvPr id="54" name="Rectangle 53">
              <a:extLst>
                <a:ext uri="{FF2B5EF4-FFF2-40B4-BE49-F238E27FC236}">
                  <a16:creationId xmlns:a16="http://schemas.microsoft.com/office/drawing/2014/main" id="{ADF31B5E-1889-46A8-B857-111546F016A9}"/>
                </a:ext>
              </a:extLst>
            </p:cNvPr>
            <p:cNvSpPr/>
            <p:nvPr/>
          </p:nvSpPr>
          <p:spPr bwMode="auto">
            <a:xfrm>
              <a:off x="5334000" y="3124200"/>
              <a:ext cx="3048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36576" rIns="36576" rtlCol="0" anchor="t" anchorCtr="0">
              <a:prstTxWarp prst="textNoShape">
                <a:avLst/>
              </a:prstTxWarp>
            </a:bodyPr>
            <a:lstStyle/>
            <a:p>
              <a:pPr>
                <a:spcBef>
                  <a:spcPct val="0"/>
                </a:spcBef>
              </a:pPr>
              <a:r>
                <a:rPr lang="en-US" sz="600" dirty="0">
                  <a:solidFill>
                    <a:srgbClr val="000000"/>
                  </a:solidFill>
                  <a:latin typeface="Arial" panose="020B0604020202020204" pitchFamily="34" charset="0"/>
                  <a:cs typeface="Arial" panose="020B0604020202020204" pitchFamily="34" charset="0"/>
                </a:rPr>
                <a:t>block_</a:t>
              </a:r>
            </a:p>
            <a:p>
              <a:pPr>
                <a:spcBef>
                  <a:spcPct val="0"/>
                </a:spcBef>
              </a:pPr>
              <a:r>
                <a:rPr lang="en-US" sz="600" dirty="0">
                  <a:solidFill>
                    <a:srgbClr val="000000"/>
                  </a:solidFill>
                  <a:latin typeface="Arial" panose="020B0604020202020204" pitchFamily="34" charset="0"/>
                  <a:cs typeface="Arial" panose="020B0604020202020204" pitchFamily="34" charset="0"/>
                </a:rPr>
                <a:t>buffer</a:t>
              </a:r>
            </a:p>
          </p:txBody>
        </p:sp>
        <p:sp>
          <p:nvSpPr>
            <p:cNvPr id="60" name="Rectangle 59">
              <a:extLst>
                <a:ext uri="{FF2B5EF4-FFF2-40B4-BE49-F238E27FC236}">
                  <a16:creationId xmlns:a16="http://schemas.microsoft.com/office/drawing/2014/main" id="{C1CE91D2-6DB4-4598-AC58-F2B7A602DD06}"/>
                </a:ext>
              </a:extLst>
            </p:cNvPr>
            <p:cNvSpPr/>
            <p:nvPr/>
          </p:nvSpPr>
          <p:spPr bwMode="auto">
            <a:xfrm>
              <a:off x="4876800" y="3962400"/>
              <a:ext cx="304800" cy="152400"/>
            </a:xfrm>
            <a:prstGeom prst="rect">
              <a:avLst/>
            </a:prstGeom>
            <a:solidFill>
              <a:schemeClr val="bg1">
                <a:lumMod val="85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18288" tIns="18288" rIns="18288" bIns="18288" rtlCol="0" anchor="t" anchorCtr="0">
              <a:prstTxWarp prst="textNoShape">
                <a:avLst/>
              </a:prstTxWarp>
            </a:bodyPr>
            <a:lstStyle/>
            <a:p>
              <a:pPr>
                <a:spcBef>
                  <a:spcPct val="0"/>
                </a:spcBef>
              </a:pPr>
              <a:r>
                <a:rPr lang="en-US" sz="800" dirty="0">
                  <a:solidFill>
                    <a:srgbClr val="000000"/>
                  </a:solidFill>
                  <a:latin typeface="Arial" panose="020B0604020202020204" pitchFamily="34" charset="0"/>
                  <a:cs typeface="Arial" panose="020B0604020202020204" pitchFamily="34" charset="0"/>
                </a:rPr>
                <a:t>FIFO</a:t>
              </a:r>
            </a:p>
          </p:txBody>
        </p:sp>
        <p:sp>
          <p:nvSpPr>
            <p:cNvPr id="61" name="TextBox 60">
              <a:extLst>
                <a:ext uri="{FF2B5EF4-FFF2-40B4-BE49-F238E27FC236}">
                  <a16:creationId xmlns:a16="http://schemas.microsoft.com/office/drawing/2014/main" id="{51B741EC-01D4-4702-B7F1-EFC2F4947755}"/>
                </a:ext>
              </a:extLst>
            </p:cNvPr>
            <p:cNvSpPr txBox="1"/>
            <p:nvPr/>
          </p:nvSpPr>
          <p:spPr>
            <a:xfrm>
              <a:off x="5410200" y="3581400"/>
              <a:ext cx="76175"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1</a:t>
              </a:r>
            </a:p>
          </p:txBody>
        </p:sp>
        <p:sp>
          <p:nvSpPr>
            <p:cNvPr id="63" name="TextBox 62">
              <a:extLst>
                <a:ext uri="{FF2B5EF4-FFF2-40B4-BE49-F238E27FC236}">
                  <a16:creationId xmlns:a16="http://schemas.microsoft.com/office/drawing/2014/main" id="{A71746DB-D631-4900-A625-6182C53D1A73}"/>
                </a:ext>
              </a:extLst>
            </p:cNvPr>
            <p:cNvSpPr txBox="1"/>
            <p:nvPr/>
          </p:nvSpPr>
          <p:spPr>
            <a:xfrm>
              <a:off x="3276600" y="3581400"/>
              <a:ext cx="304775"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4</a:t>
              </a:r>
              <a:r>
                <a:rPr lang="en-US" sz="800" baseline="30000" dirty="0">
                  <a:solidFill>
                    <a:srgbClr val="C00000"/>
                  </a:solidFill>
                  <a:latin typeface="Arial" panose="020B0604020202020204" pitchFamily="34" charset="0"/>
                  <a:cs typeface="Arial" panose="020B0604020202020204" pitchFamily="34" charset="0"/>
                </a:rPr>
                <a:t>d</a:t>
              </a:r>
              <a:endParaRPr lang="en-US" sz="800" dirty="0">
                <a:solidFill>
                  <a:srgbClr val="C00000"/>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974B978-B6D8-498A-8BF8-13650496B477}"/>
                </a:ext>
              </a:extLst>
            </p:cNvPr>
            <p:cNvSpPr txBox="1"/>
            <p:nvPr/>
          </p:nvSpPr>
          <p:spPr>
            <a:xfrm>
              <a:off x="5715000" y="3276600"/>
              <a:ext cx="258917"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a:t>
              </a:r>
            </a:p>
          </p:txBody>
        </p:sp>
        <p:sp>
          <p:nvSpPr>
            <p:cNvPr id="75" name="TextBox 74">
              <a:extLst>
                <a:ext uri="{FF2B5EF4-FFF2-40B4-BE49-F238E27FC236}">
                  <a16:creationId xmlns:a16="http://schemas.microsoft.com/office/drawing/2014/main" id="{4D8DC141-7AF3-45C8-A7D2-3E5F7847D10B}"/>
                </a:ext>
              </a:extLst>
            </p:cNvPr>
            <p:cNvSpPr txBox="1"/>
            <p:nvPr/>
          </p:nvSpPr>
          <p:spPr>
            <a:xfrm>
              <a:off x="5334000" y="2819400"/>
              <a:ext cx="304800" cy="24622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 buffer</a:t>
              </a:r>
            </a:p>
          </p:txBody>
        </p:sp>
        <p:sp>
          <p:nvSpPr>
            <p:cNvPr id="50" name="TextBox 49">
              <a:extLst>
                <a:ext uri="{FF2B5EF4-FFF2-40B4-BE49-F238E27FC236}">
                  <a16:creationId xmlns:a16="http://schemas.microsoft.com/office/drawing/2014/main" id="{17E927D8-609B-4A9F-AC4F-31D06034B669}"/>
                </a:ext>
              </a:extLst>
            </p:cNvPr>
            <p:cNvSpPr txBox="1"/>
            <p:nvPr/>
          </p:nvSpPr>
          <p:spPr>
            <a:xfrm>
              <a:off x="1174970" y="3276600"/>
              <a:ext cx="228599" cy="12311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FP</a:t>
              </a:r>
            </a:p>
          </p:txBody>
        </p:sp>
      </p:grpSp>
    </p:spTree>
    <p:extLst>
      <p:ext uri="{BB962C8B-B14F-4D97-AF65-F5344CB8AC3E}">
        <p14:creationId xmlns:p14="http://schemas.microsoft.com/office/powerpoint/2010/main" val="268916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C57C-A26E-45D8-B67C-8EC7B7E3F403}"/>
              </a:ext>
            </a:extLst>
          </p:cNvPr>
          <p:cNvSpPr>
            <a:spLocks noGrp="1"/>
          </p:cNvSpPr>
          <p:nvPr>
            <p:ph type="title"/>
          </p:nvPr>
        </p:nvSpPr>
        <p:spPr/>
        <p:txBody>
          <a:bodyPr>
            <a:normAutofit/>
          </a:bodyPr>
          <a:lstStyle/>
          <a:p>
            <a:r>
              <a:rPr lang="en-US" dirty="0"/>
              <a:t>ZFP Decompression Pipeline</a:t>
            </a:r>
          </a:p>
        </p:txBody>
      </p:sp>
      <p:grpSp>
        <p:nvGrpSpPr>
          <p:cNvPr id="19" name="Group 18">
            <a:extLst>
              <a:ext uri="{FF2B5EF4-FFF2-40B4-BE49-F238E27FC236}">
                <a16:creationId xmlns:a16="http://schemas.microsoft.com/office/drawing/2014/main" id="{66DCFB3A-11C6-4D1F-A4EB-3347E818A567}"/>
              </a:ext>
            </a:extLst>
          </p:cNvPr>
          <p:cNvGrpSpPr/>
          <p:nvPr/>
        </p:nvGrpSpPr>
        <p:grpSpPr>
          <a:xfrm>
            <a:off x="381000" y="2438400"/>
            <a:ext cx="8382000" cy="2590800"/>
            <a:chOff x="381000" y="2438400"/>
            <a:chExt cx="8382000" cy="2590800"/>
          </a:xfrm>
        </p:grpSpPr>
        <p:sp>
          <p:nvSpPr>
            <p:cNvPr id="33" name="Rectangle 32">
              <a:extLst>
                <a:ext uri="{FF2B5EF4-FFF2-40B4-BE49-F238E27FC236}">
                  <a16:creationId xmlns:a16="http://schemas.microsoft.com/office/drawing/2014/main" id="{2B97F0BF-DCFA-4D9E-A3DB-71726F7F0FB1}"/>
                </a:ext>
              </a:extLst>
            </p:cNvPr>
            <p:cNvSpPr/>
            <p:nvPr/>
          </p:nvSpPr>
          <p:spPr bwMode="auto">
            <a:xfrm>
              <a:off x="1143000" y="2438400"/>
              <a:ext cx="6858000" cy="1981200"/>
            </a:xfrm>
            <a:prstGeom prst="rect">
              <a:avLst/>
            </a:prstGeom>
            <a:noFill/>
            <a:ln w="127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square" lIns="45720" rIns="45720" rtlCol="0" anchor="t" anchorCtr="0">
              <a:prstTxWarp prst="textNoShape">
                <a:avLst/>
              </a:prstTxWarp>
              <a:noAutofit/>
            </a:bodyPr>
            <a:lstStyle/>
            <a:p>
              <a:pPr>
                <a:spcBef>
                  <a:spcPct val="0"/>
                </a:spcBef>
              </a:pPr>
              <a:r>
                <a:rPr lang="en-US" sz="1000" dirty="0">
                  <a:solidFill>
                    <a:srgbClr val="000000"/>
                  </a:solidFill>
                </a:rPr>
                <a:t>decode</a:t>
              </a:r>
            </a:p>
          </p:txBody>
        </p:sp>
        <p:cxnSp>
          <p:nvCxnSpPr>
            <p:cNvPr id="51" name="Straight Arrow Connector 50">
              <a:extLst>
                <a:ext uri="{FF2B5EF4-FFF2-40B4-BE49-F238E27FC236}">
                  <a16:creationId xmlns:a16="http://schemas.microsoft.com/office/drawing/2014/main" id="{1FFB016A-7CD4-4D78-99B5-4CC15EAC64E9}"/>
                </a:ext>
              </a:extLst>
            </p:cNvPr>
            <p:cNvCxnSpPr/>
            <p:nvPr/>
          </p:nvCxnSpPr>
          <p:spPr>
            <a:xfrm>
              <a:off x="914400"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9C51329-79D9-487A-9F31-60ACD76746C7}"/>
                </a:ext>
              </a:extLst>
            </p:cNvPr>
            <p:cNvCxnSpPr/>
            <p:nvPr/>
          </p:nvCxnSpPr>
          <p:spPr>
            <a:xfrm>
              <a:off x="7772400" y="3429000"/>
              <a:ext cx="457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9399036-DD61-47ED-9D8F-76A8801286FF}"/>
                </a:ext>
              </a:extLst>
            </p:cNvPr>
            <p:cNvCxnSpPr>
              <a:cxnSpLocks/>
            </p:cNvCxnSpPr>
            <p:nvPr/>
          </p:nvCxnSpPr>
          <p:spPr>
            <a:xfrm>
              <a:off x="5943600" y="3276600"/>
              <a:ext cx="1233489"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Elbow Connector 28">
              <a:extLst>
                <a:ext uri="{FF2B5EF4-FFF2-40B4-BE49-F238E27FC236}">
                  <a16:creationId xmlns:a16="http://schemas.microsoft.com/office/drawing/2014/main" id="{49DBEF28-6158-42EB-B1F0-68947A739D0F}"/>
                </a:ext>
              </a:extLst>
            </p:cNvPr>
            <p:cNvCxnSpPr>
              <a:cxnSpLocks/>
            </p:cNvCxnSpPr>
            <p:nvPr/>
          </p:nvCxnSpPr>
          <p:spPr>
            <a:xfrm flipV="1">
              <a:off x="4572000" y="3581400"/>
              <a:ext cx="2590800" cy="457200"/>
            </a:xfrm>
            <a:prstGeom prst="bentConnector3">
              <a:avLst>
                <a:gd name="adj1" fmla="val 86035"/>
              </a:avLst>
            </a:prstGeom>
            <a:ln w="38100">
              <a:solidFill>
                <a:schemeClr val="bg1">
                  <a:lumMod val="75000"/>
                </a:schemeClr>
              </a:solidFill>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9805BBC-CF55-4D47-A087-2B5BBEF0169A}"/>
                </a:ext>
              </a:extLst>
            </p:cNvPr>
            <p:cNvCxnSpPr>
              <a:cxnSpLocks/>
              <a:stCxn id="14" idx="3"/>
              <a:endCxn id="54" idx="1"/>
            </p:cNvCxnSpPr>
            <p:nvPr/>
          </p:nvCxnSpPr>
          <p:spPr>
            <a:xfrm>
              <a:off x="3810000" y="3429333"/>
              <a:ext cx="6096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A6C7F44-4095-4E3C-A474-657CE84DD1B5}"/>
                </a:ext>
              </a:extLst>
            </p:cNvPr>
            <p:cNvCxnSpPr>
              <a:cxnSpLocks/>
              <a:stCxn id="54" idx="3"/>
              <a:endCxn id="23" idx="1"/>
            </p:cNvCxnSpPr>
            <p:nvPr/>
          </p:nvCxnSpPr>
          <p:spPr>
            <a:xfrm>
              <a:off x="4724400" y="3429333"/>
              <a:ext cx="6096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Elbow Connector 79">
              <a:extLst>
                <a:ext uri="{FF2B5EF4-FFF2-40B4-BE49-F238E27FC236}">
                  <a16:creationId xmlns:a16="http://schemas.microsoft.com/office/drawing/2014/main" id="{30091932-72A3-46AA-8CDF-8B1251C88FAB}"/>
                </a:ext>
              </a:extLst>
            </p:cNvPr>
            <p:cNvCxnSpPr>
              <a:cxnSpLocks/>
            </p:cNvCxnSpPr>
            <p:nvPr/>
          </p:nvCxnSpPr>
          <p:spPr>
            <a:xfrm>
              <a:off x="1981200" y="3581400"/>
              <a:ext cx="2590800" cy="457200"/>
            </a:xfrm>
            <a:prstGeom prst="bentConnector3">
              <a:avLst>
                <a:gd name="adj1" fmla="val 14706"/>
              </a:avLst>
            </a:prstGeom>
            <a:ln w="38100">
              <a:solidFill>
                <a:schemeClr val="bg1">
                  <a:lumMod val="75000"/>
                </a:schemeClr>
              </a:solidFill>
              <a:tailEnd type="non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p:cNvCxnSpPr>
            <p:nvPr/>
          </p:nvCxnSpPr>
          <p:spPr>
            <a:xfrm>
              <a:off x="1981200" y="3276600"/>
              <a:ext cx="1219200" cy="0"/>
            </a:xfrm>
            <a:prstGeom prst="straightConnector1">
              <a:avLst/>
            </a:prstGeom>
            <a:ln w="38100">
              <a:solidFill>
                <a:schemeClr val="bg1">
                  <a:lumMod val="75000"/>
                </a:schemeClr>
              </a:solidFill>
              <a:round/>
              <a:tailEnd type="triangle" w="sm" len="sm"/>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1371600" y="3124200"/>
              <a:ext cx="609600" cy="609600"/>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36576" rIns="27432"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decode_stream</a:t>
              </a:r>
              <a:endParaRPr lang="en-US" sz="600" dirty="0">
                <a:solidFill>
                  <a:srgbClr val="000000"/>
                </a:solidFill>
                <a:latin typeface="Arial" panose="020B0604020202020204" pitchFamily="34" charset="0"/>
                <a:cs typeface="Arial" panose="020B0604020202020204" pitchFamily="34" charset="0"/>
              </a:endParaRPr>
            </a:p>
          </p:txBody>
        </p:sp>
        <p:sp>
          <p:nvSpPr>
            <p:cNvPr id="14" name="Rectangle 13"/>
            <p:cNvSpPr/>
            <p:nvPr/>
          </p:nvSpPr>
          <p:spPr bwMode="auto">
            <a:xfrm>
              <a:off x="3200400" y="3124200"/>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decode_ints</a:t>
              </a:r>
              <a:endParaRPr lang="en-US" sz="600" dirty="0">
                <a:solidFill>
                  <a:srgbClr val="000000"/>
                </a:solidFill>
                <a:latin typeface="Arial" panose="020B0604020202020204" pitchFamily="34" charset="0"/>
                <a:cs typeface="Arial" panose="020B0604020202020204" pitchFamily="34" charset="0"/>
              </a:endParaRPr>
            </a:p>
          </p:txBody>
        </p:sp>
        <p:sp>
          <p:nvSpPr>
            <p:cNvPr id="23" name="Rectangle 22"/>
            <p:cNvSpPr/>
            <p:nvPr/>
          </p:nvSpPr>
          <p:spPr bwMode="auto">
            <a:xfrm>
              <a:off x="5334000" y="3124200"/>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45720" rIns="45720"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decode_block</a:t>
              </a:r>
              <a:endParaRPr lang="en-US" sz="600" dirty="0">
                <a:solidFill>
                  <a:srgbClr val="000000"/>
                </a:solidFill>
                <a:latin typeface="Arial" panose="020B0604020202020204" pitchFamily="34" charset="0"/>
                <a:cs typeface="Arial" panose="020B0604020202020204" pitchFamily="34" charset="0"/>
              </a:endParaRPr>
            </a:p>
          </p:txBody>
        </p:sp>
        <p:sp>
          <p:nvSpPr>
            <p:cNvPr id="58" name="Rectangle 57"/>
            <p:cNvSpPr/>
            <p:nvPr/>
          </p:nvSpPr>
          <p:spPr bwMode="auto">
            <a:xfrm>
              <a:off x="7162800" y="3124200"/>
              <a:ext cx="6096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36576" rIns="27432" rtlCol="0" anchor="t" anchorCtr="0">
              <a:prstTxWarp prst="textNoShape">
                <a:avLst/>
              </a:prstTxWarp>
            </a:bodyPr>
            <a:lstStyle/>
            <a:p>
              <a:pPr>
                <a:spcBef>
                  <a:spcPct val="0"/>
                </a:spcBef>
              </a:pPr>
              <a:r>
                <a:rPr lang="en-US" sz="600" dirty="0" err="1">
                  <a:solidFill>
                    <a:srgbClr val="000000"/>
                  </a:solidFill>
                  <a:latin typeface="Arial" panose="020B0604020202020204" pitchFamily="34" charset="0"/>
                  <a:cs typeface="Arial" panose="020B0604020202020204" pitchFamily="34" charset="0"/>
                </a:rPr>
                <a:t>inv_cast</a:t>
              </a:r>
              <a:endParaRPr lang="en-US" sz="600" dirty="0">
                <a:solidFill>
                  <a:srgbClr val="000000"/>
                </a:solidFill>
                <a:latin typeface="Arial" panose="020B0604020202020204" pitchFamily="34" charset="0"/>
                <a:cs typeface="Arial" panose="020B0604020202020204" pitchFamily="34" charset="0"/>
              </a:endParaRPr>
            </a:p>
          </p:txBody>
        </p:sp>
        <p:sp>
          <p:nvSpPr>
            <p:cNvPr id="66" name="TextBox 65"/>
            <p:cNvSpPr txBox="1"/>
            <p:nvPr/>
          </p:nvSpPr>
          <p:spPr>
            <a:xfrm>
              <a:off x="381000" y="2983468"/>
              <a:ext cx="685800" cy="369332"/>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ZFP encoded stream of bits for block</a:t>
              </a:r>
            </a:p>
          </p:txBody>
        </p:sp>
        <p:sp>
          <p:nvSpPr>
            <p:cNvPr id="68" name="TextBox 67"/>
            <p:cNvSpPr txBox="1"/>
            <p:nvPr/>
          </p:nvSpPr>
          <p:spPr>
            <a:xfrm>
              <a:off x="8077200" y="2860357"/>
              <a:ext cx="685800" cy="492443"/>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 (4</a:t>
              </a:r>
              <a:r>
                <a:rPr lang="en-US" sz="800" baseline="30000" dirty="0">
                  <a:solidFill>
                    <a:prstClr val="black"/>
                  </a:solidFill>
                  <a:latin typeface="Arial" panose="020B0604020202020204" pitchFamily="34" charset="0"/>
                  <a:cs typeface="Arial" panose="020B0604020202020204" pitchFamily="34" charset="0"/>
                </a:rPr>
                <a:t>d</a:t>
              </a:r>
              <a:r>
                <a:rPr lang="en-US" sz="800" dirty="0">
                  <a:solidFill>
                    <a:prstClr val="black"/>
                  </a:solidFill>
                  <a:latin typeface="Arial" panose="020B0604020202020204" pitchFamily="34" charset="0"/>
                  <a:cs typeface="Arial" panose="020B0604020202020204" pitchFamily="34" charset="0"/>
                </a:rPr>
                <a:t>) of floating-point numbers exit in a stream</a:t>
              </a:r>
            </a:p>
          </p:txBody>
        </p:sp>
        <p:cxnSp>
          <p:nvCxnSpPr>
            <p:cNvPr id="71" name="Straight Arrow Connector 70"/>
            <p:cNvCxnSpPr>
              <a:cxnSpLocks/>
              <a:stCxn id="94" idx="0"/>
            </p:cNvCxnSpPr>
            <p:nvPr/>
          </p:nvCxnSpPr>
          <p:spPr>
            <a:xfrm flipH="1" flipV="1">
              <a:off x="1682794" y="3734466"/>
              <a:ext cx="892" cy="925402"/>
            </a:xfrm>
            <a:prstGeom prst="straightConnector1">
              <a:avLst/>
            </a:prstGeom>
            <a:ln w="19050" cmpd="sng">
              <a:solidFill>
                <a:schemeClr val="tx1">
                  <a:lumMod val="65000"/>
                  <a:lumOff val="35000"/>
                </a:schemeClr>
              </a:solidFill>
              <a:tailEnd type="triangle" w="sm" len="med"/>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1219200" y="4659868"/>
              <a:ext cx="928972" cy="369332"/>
            </a:xfrm>
            <a:prstGeom prst="rect">
              <a:avLst/>
            </a:prstGeom>
            <a:noFill/>
          </p:spPr>
          <p:txBody>
            <a:bodyPr wrap="none" lIns="18288" tIns="0" rIns="0" bIns="0" rtlCol="0">
              <a:spAutoFit/>
            </a:bodyPr>
            <a:lstStyle/>
            <a:p>
              <a:r>
                <a:rPr lang="en-US" sz="1200" dirty="0">
                  <a:solidFill>
                    <a:prstClr val="black"/>
                  </a:solidFill>
                  <a:latin typeface="Arial" panose="020B0604020202020204" pitchFamily="34" charset="0"/>
                  <a:cs typeface="Arial" panose="020B0604020202020204" pitchFamily="34" charset="0"/>
                </a:rPr>
                <a:t>Configuration</a:t>
              </a:r>
            </a:p>
            <a:p>
              <a:r>
                <a:rPr lang="en-US" sz="1200" dirty="0">
                  <a:solidFill>
                    <a:prstClr val="black"/>
                  </a:solidFill>
                  <a:latin typeface="Arial" panose="020B0604020202020204" pitchFamily="34" charset="0"/>
                  <a:cs typeface="Arial" panose="020B0604020202020204" pitchFamily="34" charset="0"/>
                </a:rPr>
                <a:t>from CPU</a:t>
              </a:r>
            </a:p>
          </p:txBody>
        </p:sp>
        <p:sp>
          <p:nvSpPr>
            <p:cNvPr id="52" name="TextBox 51">
              <a:extLst>
                <a:ext uri="{FF2B5EF4-FFF2-40B4-BE49-F238E27FC236}">
                  <a16:creationId xmlns:a16="http://schemas.microsoft.com/office/drawing/2014/main" id="{E35B7A48-3574-499C-AC18-7F422B277A92}"/>
                </a:ext>
              </a:extLst>
            </p:cNvPr>
            <p:cNvSpPr txBox="1"/>
            <p:nvPr/>
          </p:nvSpPr>
          <p:spPr>
            <a:xfrm>
              <a:off x="1376778" y="2819400"/>
              <a:ext cx="526619" cy="24622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Deserialize</a:t>
              </a:r>
            </a:p>
            <a:p>
              <a:r>
                <a:rPr lang="en-US" sz="800" dirty="0">
                  <a:solidFill>
                    <a:prstClr val="black"/>
                  </a:solidFill>
                  <a:latin typeface="Arial" panose="020B0604020202020204" pitchFamily="34" charset="0"/>
                  <a:cs typeface="Arial" panose="020B0604020202020204" pitchFamily="34" charset="0"/>
                </a:rPr>
                <a:t>bit planes</a:t>
              </a:r>
            </a:p>
          </p:txBody>
        </p:sp>
        <p:sp>
          <p:nvSpPr>
            <p:cNvPr id="57" name="TextBox 56">
              <a:extLst>
                <a:ext uri="{FF2B5EF4-FFF2-40B4-BE49-F238E27FC236}">
                  <a16:creationId xmlns:a16="http://schemas.microsoft.com/office/drawing/2014/main" id="{6895FC54-BBAF-4382-9363-7FC31D06B7B2}"/>
                </a:ext>
              </a:extLst>
            </p:cNvPr>
            <p:cNvSpPr txBox="1"/>
            <p:nvPr/>
          </p:nvSpPr>
          <p:spPr>
            <a:xfrm>
              <a:off x="3200399" y="2819400"/>
              <a:ext cx="609601" cy="24622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Decode bit</a:t>
              </a:r>
            </a:p>
            <a:p>
              <a:r>
                <a:rPr lang="en-US" sz="800" dirty="0">
                  <a:solidFill>
                    <a:prstClr val="black"/>
                  </a:solidFill>
                  <a:latin typeface="Arial" panose="020B0604020202020204" pitchFamily="34" charset="0"/>
                  <a:cs typeface="Arial" panose="020B0604020202020204" pitchFamily="34" charset="0"/>
                </a:rPr>
                <a:t>planes</a:t>
              </a:r>
            </a:p>
          </p:txBody>
        </p:sp>
        <p:sp>
          <p:nvSpPr>
            <p:cNvPr id="62" name="TextBox 61">
              <a:extLst>
                <a:ext uri="{FF2B5EF4-FFF2-40B4-BE49-F238E27FC236}">
                  <a16:creationId xmlns:a16="http://schemas.microsoft.com/office/drawing/2014/main" id="{72DC1437-B5C3-4F93-89E0-BB49C061329A}"/>
                </a:ext>
              </a:extLst>
            </p:cNvPr>
            <p:cNvSpPr txBox="1"/>
            <p:nvPr/>
          </p:nvSpPr>
          <p:spPr>
            <a:xfrm>
              <a:off x="5334000" y="2590800"/>
              <a:ext cx="685800" cy="492443"/>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Convert from</a:t>
              </a:r>
            </a:p>
            <a:p>
              <a:r>
                <a:rPr lang="en-US" sz="800" dirty="0" err="1">
                  <a:solidFill>
                    <a:prstClr val="black"/>
                  </a:solidFill>
                  <a:latin typeface="Arial" panose="020B0604020202020204" pitchFamily="34" charset="0"/>
                  <a:cs typeface="Arial" panose="020B0604020202020204" pitchFamily="34" charset="0"/>
                </a:rPr>
                <a:t>negabinary</a:t>
              </a:r>
              <a:r>
                <a:rPr lang="en-US" sz="800" dirty="0">
                  <a:solidFill>
                    <a:prstClr val="black"/>
                  </a:solidFill>
                  <a:latin typeface="Arial" panose="020B0604020202020204" pitchFamily="34" charset="0"/>
                  <a:cs typeface="Arial" panose="020B0604020202020204" pitchFamily="34" charset="0"/>
                </a:rPr>
                <a:t>,</a:t>
              </a:r>
            </a:p>
            <a:p>
              <a:r>
                <a:rPr lang="en-US" sz="800" dirty="0">
                  <a:solidFill>
                    <a:prstClr val="black"/>
                  </a:solidFill>
                  <a:latin typeface="Arial" panose="020B0604020202020204" pitchFamily="34" charset="0"/>
                  <a:cs typeface="Arial" panose="020B0604020202020204" pitchFamily="34" charset="0"/>
                </a:rPr>
                <a:t>reorder block,</a:t>
              </a:r>
            </a:p>
            <a:p>
              <a:r>
                <a:rPr lang="en-US" sz="800" dirty="0">
                  <a:solidFill>
                    <a:prstClr val="black"/>
                  </a:solidFill>
                  <a:latin typeface="Arial" panose="020B0604020202020204" pitchFamily="34" charset="0"/>
                  <a:cs typeface="Arial" panose="020B0604020202020204" pitchFamily="34" charset="0"/>
                </a:rPr>
                <a:t>transform</a:t>
              </a:r>
            </a:p>
          </p:txBody>
        </p:sp>
        <p:sp>
          <p:nvSpPr>
            <p:cNvPr id="72" name="TextBox 71">
              <a:extLst>
                <a:ext uri="{FF2B5EF4-FFF2-40B4-BE49-F238E27FC236}">
                  <a16:creationId xmlns:a16="http://schemas.microsoft.com/office/drawing/2014/main" id="{5E806746-036D-4A9C-A3FB-1C04FC9C7547}"/>
                </a:ext>
              </a:extLst>
            </p:cNvPr>
            <p:cNvSpPr txBox="1"/>
            <p:nvPr/>
          </p:nvSpPr>
          <p:spPr>
            <a:xfrm>
              <a:off x="7162800" y="2819400"/>
              <a:ext cx="685800" cy="24622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Convert from</a:t>
              </a:r>
            </a:p>
            <a:p>
              <a:r>
                <a:rPr lang="en-US" sz="800" dirty="0">
                  <a:solidFill>
                    <a:prstClr val="black"/>
                  </a:solidFill>
                  <a:latin typeface="Arial" panose="020B0604020202020204" pitchFamily="34" charset="0"/>
                  <a:cs typeface="Arial" panose="020B0604020202020204" pitchFamily="34" charset="0"/>
                </a:rPr>
                <a:t>integer to FP</a:t>
              </a:r>
            </a:p>
          </p:txBody>
        </p:sp>
        <p:sp>
          <p:nvSpPr>
            <p:cNvPr id="81" name="TextBox 80">
              <a:extLst>
                <a:ext uri="{FF2B5EF4-FFF2-40B4-BE49-F238E27FC236}">
                  <a16:creationId xmlns:a16="http://schemas.microsoft.com/office/drawing/2014/main" id="{AF87D6DB-CFE4-49BE-928E-F032CDB5DC66}"/>
                </a:ext>
              </a:extLst>
            </p:cNvPr>
            <p:cNvSpPr txBox="1"/>
            <p:nvPr/>
          </p:nvSpPr>
          <p:spPr>
            <a:xfrm>
              <a:off x="2057400" y="3429000"/>
              <a:ext cx="270139" cy="123111"/>
            </a:xfrm>
            <a:prstGeom prst="rect">
              <a:avLst/>
            </a:prstGeom>
            <a:noFill/>
          </p:spPr>
          <p:txBody>
            <a:bodyPr wrap="none" lIns="18288" tIns="0" rIns="0" bIns="0" rtlCol="0">
              <a:spAutoFit/>
            </a:bodyPr>
            <a:lstStyle/>
            <a:p>
              <a:r>
                <a:rPr lang="en-US" sz="800" dirty="0" err="1">
                  <a:solidFill>
                    <a:prstClr val="black"/>
                  </a:solidFill>
                  <a:latin typeface="Arial" panose="020B0604020202020204" pitchFamily="34" charset="0"/>
                  <a:cs typeface="Arial" panose="020B0604020202020204" pitchFamily="34" charset="0"/>
                </a:rPr>
                <a:t>emax</a:t>
              </a:r>
              <a:endParaRPr lang="en-US" sz="800" dirty="0">
                <a:solidFill>
                  <a:prstClr val="black"/>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5E10885-9CF8-4885-B114-4E69D617691A}"/>
                </a:ext>
              </a:extLst>
            </p:cNvPr>
            <p:cNvSpPr txBox="1"/>
            <p:nvPr/>
          </p:nvSpPr>
          <p:spPr>
            <a:xfrm>
              <a:off x="1727189" y="3810000"/>
              <a:ext cx="412805" cy="492443"/>
            </a:xfrm>
            <a:prstGeom prst="rect">
              <a:avLst/>
            </a:prstGeom>
            <a:noFill/>
          </p:spPr>
          <p:txBody>
            <a:bodyPr wrap="none" lIns="18288" tIns="0" rIns="0" bIns="0" rtlCol="0">
              <a:spAutoFit/>
            </a:bodyPr>
            <a:lstStyle/>
            <a:p>
              <a:r>
                <a:rPr lang="en-US" sz="800" dirty="0" err="1">
                  <a:solidFill>
                    <a:prstClr val="black"/>
                  </a:solidFill>
                  <a:latin typeface="Arial" panose="020B0604020202020204" pitchFamily="34" charset="0"/>
                  <a:cs typeface="Arial" panose="020B0604020202020204" pitchFamily="34" charset="0"/>
                </a:rPr>
                <a:t>minbits</a:t>
              </a:r>
              <a:endParaRPr lang="en-US" sz="800" dirty="0">
                <a:solidFill>
                  <a:prstClr val="black"/>
                </a:solidFill>
                <a:latin typeface="Arial" panose="020B0604020202020204" pitchFamily="34" charset="0"/>
                <a:cs typeface="Arial" panose="020B0604020202020204" pitchFamily="34" charset="0"/>
              </a:endParaRPr>
            </a:p>
            <a:p>
              <a:r>
                <a:rPr lang="en-US" sz="800" dirty="0" err="1">
                  <a:solidFill>
                    <a:prstClr val="black"/>
                  </a:solidFill>
                  <a:latin typeface="Arial" panose="020B0604020202020204" pitchFamily="34" charset="0"/>
                  <a:cs typeface="Arial" panose="020B0604020202020204" pitchFamily="34" charset="0"/>
                </a:rPr>
                <a:t>maxbits</a:t>
              </a:r>
              <a:endParaRPr lang="en-US" sz="800" dirty="0">
                <a:solidFill>
                  <a:prstClr val="black"/>
                </a:solidFill>
                <a:latin typeface="Arial" panose="020B0604020202020204" pitchFamily="34" charset="0"/>
                <a:cs typeface="Arial" panose="020B0604020202020204" pitchFamily="34" charset="0"/>
              </a:endParaRPr>
            </a:p>
            <a:p>
              <a:r>
                <a:rPr lang="en-US" sz="800" dirty="0" err="1">
                  <a:solidFill>
                    <a:prstClr val="black"/>
                  </a:solidFill>
                  <a:latin typeface="Arial" panose="020B0604020202020204" pitchFamily="34" charset="0"/>
                  <a:cs typeface="Arial" panose="020B0604020202020204" pitchFamily="34" charset="0"/>
                </a:rPr>
                <a:t>maxprec</a:t>
              </a:r>
              <a:endParaRPr lang="en-US" sz="800" dirty="0">
                <a:solidFill>
                  <a:prstClr val="black"/>
                </a:solidFill>
                <a:latin typeface="Arial" panose="020B0604020202020204" pitchFamily="34" charset="0"/>
                <a:cs typeface="Arial" panose="020B0604020202020204" pitchFamily="34" charset="0"/>
              </a:endParaRPr>
            </a:p>
            <a:p>
              <a:r>
                <a:rPr lang="en-US" sz="800" dirty="0" err="1">
                  <a:solidFill>
                    <a:prstClr val="black"/>
                  </a:solidFill>
                  <a:latin typeface="Arial" panose="020B0604020202020204" pitchFamily="34" charset="0"/>
                  <a:cs typeface="Arial" panose="020B0604020202020204" pitchFamily="34" charset="0"/>
                </a:rPr>
                <a:t>minexp</a:t>
              </a:r>
              <a:endParaRPr lang="en-US" sz="800" dirty="0">
                <a:solidFill>
                  <a:prstClr val="black"/>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4270A31E-6E32-4321-98C5-3DC88EE5B134}"/>
                </a:ext>
              </a:extLst>
            </p:cNvPr>
            <p:cNvSpPr txBox="1"/>
            <p:nvPr/>
          </p:nvSpPr>
          <p:spPr>
            <a:xfrm>
              <a:off x="4800600" y="3276600"/>
              <a:ext cx="258917"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a:t>
              </a:r>
            </a:p>
          </p:txBody>
        </p:sp>
        <p:sp>
          <p:nvSpPr>
            <p:cNvPr id="107" name="TextBox 106">
              <a:extLst>
                <a:ext uri="{FF2B5EF4-FFF2-40B4-BE49-F238E27FC236}">
                  <a16:creationId xmlns:a16="http://schemas.microsoft.com/office/drawing/2014/main" id="{8CD0409C-E25F-4C52-9B0E-6C1F16F8A680}"/>
                </a:ext>
              </a:extLst>
            </p:cNvPr>
            <p:cNvSpPr txBox="1"/>
            <p:nvPr/>
          </p:nvSpPr>
          <p:spPr>
            <a:xfrm>
              <a:off x="3886200" y="3276600"/>
              <a:ext cx="258917"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a:t>
              </a:r>
            </a:p>
          </p:txBody>
        </p:sp>
        <p:sp>
          <p:nvSpPr>
            <p:cNvPr id="110" name="TextBox 109">
              <a:extLst>
                <a:ext uri="{FF2B5EF4-FFF2-40B4-BE49-F238E27FC236}">
                  <a16:creationId xmlns:a16="http://schemas.microsoft.com/office/drawing/2014/main" id="{BD729AE6-66A9-4D95-882E-7DA62658242B}"/>
                </a:ext>
              </a:extLst>
            </p:cNvPr>
            <p:cNvSpPr txBox="1"/>
            <p:nvPr/>
          </p:nvSpPr>
          <p:spPr>
            <a:xfrm>
              <a:off x="6796089" y="3429000"/>
              <a:ext cx="270139" cy="123111"/>
            </a:xfrm>
            <a:prstGeom prst="rect">
              <a:avLst/>
            </a:prstGeom>
            <a:noFill/>
          </p:spPr>
          <p:txBody>
            <a:bodyPr wrap="none" lIns="18288" tIns="0" rIns="0" bIns="0" rtlCol="0">
              <a:spAutoFit/>
            </a:bodyPr>
            <a:lstStyle/>
            <a:p>
              <a:r>
                <a:rPr lang="en-US" sz="800" dirty="0" err="1">
                  <a:solidFill>
                    <a:prstClr val="black"/>
                  </a:solidFill>
                  <a:latin typeface="Arial" panose="020B0604020202020204" pitchFamily="34" charset="0"/>
                  <a:cs typeface="Arial" panose="020B0604020202020204" pitchFamily="34" charset="0"/>
                </a:rPr>
                <a:t>emax</a:t>
              </a:r>
              <a:endParaRPr lang="en-US" sz="800" dirty="0">
                <a:solidFill>
                  <a:prstClr val="black"/>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25E3FA7-991C-4D5B-898F-8E4767939AE2}"/>
                </a:ext>
              </a:extLst>
            </p:cNvPr>
            <p:cNvSpPr txBox="1"/>
            <p:nvPr/>
          </p:nvSpPr>
          <p:spPr>
            <a:xfrm>
              <a:off x="6019800" y="3124200"/>
              <a:ext cx="258917" cy="123111"/>
            </a:xfrm>
            <a:prstGeom prst="rect">
              <a:avLst/>
            </a:prstGeom>
            <a:noFill/>
          </p:spPr>
          <p:txBody>
            <a:bodyPr wrap="non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a:t>
              </a:r>
            </a:p>
          </p:txBody>
        </p:sp>
        <p:sp>
          <p:nvSpPr>
            <p:cNvPr id="112" name="TextBox 111">
              <a:extLst>
                <a:ext uri="{FF2B5EF4-FFF2-40B4-BE49-F238E27FC236}">
                  <a16:creationId xmlns:a16="http://schemas.microsoft.com/office/drawing/2014/main" id="{BEBD26F3-84AB-428C-B009-B9684BC395C4}"/>
                </a:ext>
              </a:extLst>
            </p:cNvPr>
            <p:cNvSpPr txBox="1"/>
            <p:nvPr/>
          </p:nvSpPr>
          <p:spPr>
            <a:xfrm>
              <a:off x="1447825" y="3581400"/>
              <a:ext cx="304775"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p+3</a:t>
              </a:r>
            </a:p>
          </p:txBody>
        </p:sp>
        <p:sp>
          <p:nvSpPr>
            <p:cNvPr id="114" name="TextBox 113">
              <a:extLst>
                <a:ext uri="{FF2B5EF4-FFF2-40B4-BE49-F238E27FC236}">
                  <a16:creationId xmlns:a16="http://schemas.microsoft.com/office/drawing/2014/main" id="{312B24F3-867F-4D6C-8136-D8B16F789F1C}"/>
                </a:ext>
              </a:extLst>
            </p:cNvPr>
            <p:cNvSpPr txBox="1"/>
            <p:nvPr/>
          </p:nvSpPr>
          <p:spPr>
            <a:xfrm>
              <a:off x="4114800" y="4495800"/>
              <a:ext cx="932178" cy="369332"/>
            </a:xfrm>
            <a:prstGeom prst="rect">
              <a:avLst/>
            </a:prstGeom>
            <a:noFill/>
          </p:spPr>
          <p:txBody>
            <a:bodyPr wrap="non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Estimated cycles</a:t>
              </a:r>
            </a:p>
            <a:p>
              <a:r>
                <a:rPr lang="en-US" sz="800" dirty="0">
                  <a:solidFill>
                    <a:srgbClr val="C00000"/>
                  </a:solidFill>
                  <a:latin typeface="Arial" panose="020B0604020202020204" pitchFamily="34" charset="0"/>
                  <a:cs typeface="Arial" panose="020B0604020202020204" pitchFamily="34" charset="0"/>
                </a:rPr>
                <a:t>d = block dimension</a:t>
              </a:r>
            </a:p>
            <a:p>
              <a:r>
                <a:rPr lang="en-US" sz="800" dirty="0">
                  <a:solidFill>
                    <a:srgbClr val="C00000"/>
                  </a:solidFill>
                  <a:latin typeface="Arial" panose="020B0604020202020204" pitchFamily="34" charset="0"/>
                  <a:cs typeface="Arial" panose="020B0604020202020204" pitchFamily="34" charset="0"/>
                </a:rPr>
                <a:t>p = bit planes</a:t>
              </a:r>
            </a:p>
          </p:txBody>
        </p:sp>
        <p:sp>
          <p:nvSpPr>
            <p:cNvPr id="116" name="TextBox 115">
              <a:extLst>
                <a:ext uri="{FF2B5EF4-FFF2-40B4-BE49-F238E27FC236}">
                  <a16:creationId xmlns:a16="http://schemas.microsoft.com/office/drawing/2014/main" id="{B3F22151-A0C6-4A0A-847A-18101E8EAB88}"/>
                </a:ext>
              </a:extLst>
            </p:cNvPr>
            <p:cNvSpPr txBox="1"/>
            <p:nvPr/>
          </p:nvSpPr>
          <p:spPr>
            <a:xfrm>
              <a:off x="5410200" y="3581400"/>
              <a:ext cx="304800"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6d+1</a:t>
              </a:r>
            </a:p>
          </p:txBody>
        </p:sp>
        <p:sp>
          <p:nvSpPr>
            <p:cNvPr id="118" name="TextBox 117">
              <a:extLst>
                <a:ext uri="{FF2B5EF4-FFF2-40B4-BE49-F238E27FC236}">
                  <a16:creationId xmlns:a16="http://schemas.microsoft.com/office/drawing/2014/main" id="{CA2FB982-C46E-4E88-BA09-9EA7044B308B}"/>
                </a:ext>
              </a:extLst>
            </p:cNvPr>
            <p:cNvSpPr txBox="1"/>
            <p:nvPr/>
          </p:nvSpPr>
          <p:spPr>
            <a:xfrm>
              <a:off x="7239000" y="3581400"/>
              <a:ext cx="114647" cy="123111"/>
            </a:xfrm>
            <a:prstGeom prst="rect">
              <a:avLst/>
            </a:prstGeom>
            <a:noFill/>
          </p:spPr>
          <p:txBody>
            <a:bodyPr wrap="non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4</a:t>
              </a:r>
              <a:r>
                <a:rPr lang="en-US" sz="800" baseline="30000" dirty="0">
                  <a:solidFill>
                    <a:srgbClr val="C00000"/>
                  </a:solidFill>
                  <a:latin typeface="Arial" panose="020B0604020202020204" pitchFamily="34" charset="0"/>
                  <a:cs typeface="Arial" panose="020B0604020202020204" pitchFamily="34" charset="0"/>
                </a:rPr>
                <a:t>d</a:t>
              </a:r>
              <a:endParaRPr lang="en-US" sz="800" dirty="0">
                <a:solidFill>
                  <a:srgbClr val="C00000"/>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8995473C-0E72-4C7F-8B20-E9631D329BB1}"/>
                </a:ext>
              </a:extLst>
            </p:cNvPr>
            <p:cNvSpPr txBox="1"/>
            <p:nvPr/>
          </p:nvSpPr>
          <p:spPr>
            <a:xfrm>
              <a:off x="2057400" y="3124200"/>
              <a:ext cx="304800" cy="12311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plane</a:t>
              </a:r>
            </a:p>
          </p:txBody>
        </p:sp>
        <p:sp>
          <p:nvSpPr>
            <p:cNvPr id="54" name="Rectangle 53">
              <a:extLst>
                <a:ext uri="{FF2B5EF4-FFF2-40B4-BE49-F238E27FC236}">
                  <a16:creationId xmlns:a16="http://schemas.microsoft.com/office/drawing/2014/main" id="{ADF31B5E-1889-46A8-B857-111546F016A9}"/>
                </a:ext>
              </a:extLst>
            </p:cNvPr>
            <p:cNvSpPr/>
            <p:nvPr/>
          </p:nvSpPr>
          <p:spPr bwMode="auto">
            <a:xfrm>
              <a:off x="4419600" y="3124200"/>
              <a:ext cx="304800" cy="610266"/>
            </a:xfrm>
            <a:prstGeom prst="rect">
              <a:avLst/>
            </a:prstGeom>
            <a:solidFill>
              <a:schemeClr val="accent1">
                <a:lumMod val="20000"/>
                <a:lumOff val="80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36576" rIns="36576" rtlCol="0" anchor="t" anchorCtr="0">
              <a:prstTxWarp prst="textNoShape">
                <a:avLst/>
              </a:prstTxWarp>
            </a:bodyPr>
            <a:lstStyle/>
            <a:p>
              <a:pPr>
                <a:spcBef>
                  <a:spcPct val="0"/>
                </a:spcBef>
              </a:pPr>
              <a:r>
                <a:rPr lang="en-US" sz="600" dirty="0">
                  <a:solidFill>
                    <a:srgbClr val="000000"/>
                  </a:solidFill>
                  <a:latin typeface="Arial" panose="020B0604020202020204" pitchFamily="34" charset="0"/>
                  <a:cs typeface="Arial" panose="020B0604020202020204" pitchFamily="34" charset="0"/>
                </a:rPr>
                <a:t>block_</a:t>
              </a:r>
            </a:p>
            <a:p>
              <a:pPr>
                <a:spcBef>
                  <a:spcPct val="0"/>
                </a:spcBef>
              </a:pPr>
              <a:r>
                <a:rPr lang="en-US" sz="600" dirty="0">
                  <a:solidFill>
                    <a:srgbClr val="000000"/>
                  </a:solidFill>
                  <a:latin typeface="Arial" panose="020B0604020202020204" pitchFamily="34" charset="0"/>
                  <a:cs typeface="Arial" panose="020B0604020202020204" pitchFamily="34" charset="0"/>
                </a:rPr>
                <a:t>buffer</a:t>
              </a:r>
            </a:p>
          </p:txBody>
        </p:sp>
        <p:sp>
          <p:nvSpPr>
            <p:cNvPr id="60" name="Rectangle 59">
              <a:extLst>
                <a:ext uri="{FF2B5EF4-FFF2-40B4-BE49-F238E27FC236}">
                  <a16:creationId xmlns:a16="http://schemas.microsoft.com/office/drawing/2014/main" id="{C1CE91D2-6DB4-4598-AC58-F2B7A602DD06}"/>
                </a:ext>
              </a:extLst>
            </p:cNvPr>
            <p:cNvSpPr/>
            <p:nvPr/>
          </p:nvSpPr>
          <p:spPr bwMode="auto">
            <a:xfrm>
              <a:off x="4419600" y="3962400"/>
              <a:ext cx="304800" cy="152400"/>
            </a:xfrm>
            <a:prstGeom prst="rect">
              <a:avLst/>
            </a:prstGeom>
            <a:solidFill>
              <a:schemeClr val="bg1">
                <a:lumMod val="85000"/>
              </a:schemeClr>
            </a:solidFill>
            <a:ln w="9525">
              <a:solidFill>
                <a:schemeClr val="tx1"/>
              </a:solidFill>
              <a:miter lim="800000"/>
              <a:headEnd/>
              <a:tailEnd/>
            </a:ln>
            <a:effectLst>
              <a:outerShdw blurRad="50800" dist="38100" dir="5400000" algn="t" rotWithShape="0">
                <a:prstClr val="black">
                  <a:alpha val="40000"/>
                </a:prstClr>
              </a:outerShdw>
            </a:effectLst>
          </p:spPr>
          <p:txBody>
            <a:bodyPr wrap="square" lIns="18288" tIns="18288" rIns="18288" bIns="18288" rtlCol="0" anchor="t" anchorCtr="0">
              <a:prstTxWarp prst="textNoShape">
                <a:avLst/>
              </a:prstTxWarp>
            </a:bodyPr>
            <a:lstStyle/>
            <a:p>
              <a:pPr>
                <a:spcBef>
                  <a:spcPct val="0"/>
                </a:spcBef>
              </a:pPr>
              <a:r>
                <a:rPr lang="en-US" sz="800" dirty="0">
                  <a:solidFill>
                    <a:srgbClr val="000000"/>
                  </a:solidFill>
                  <a:latin typeface="Arial" panose="020B0604020202020204" pitchFamily="34" charset="0"/>
                  <a:cs typeface="Arial" panose="020B0604020202020204" pitchFamily="34" charset="0"/>
                </a:rPr>
                <a:t>FIFO</a:t>
              </a:r>
            </a:p>
          </p:txBody>
        </p:sp>
        <p:sp>
          <p:nvSpPr>
            <p:cNvPr id="61" name="TextBox 60">
              <a:extLst>
                <a:ext uri="{FF2B5EF4-FFF2-40B4-BE49-F238E27FC236}">
                  <a16:creationId xmlns:a16="http://schemas.microsoft.com/office/drawing/2014/main" id="{51B741EC-01D4-4702-B7F1-EFC2F4947755}"/>
                </a:ext>
              </a:extLst>
            </p:cNvPr>
            <p:cNvSpPr txBox="1"/>
            <p:nvPr/>
          </p:nvSpPr>
          <p:spPr>
            <a:xfrm>
              <a:off x="4495800" y="3581400"/>
              <a:ext cx="76175"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1</a:t>
              </a:r>
            </a:p>
          </p:txBody>
        </p:sp>
        <p:sp>
          <p:nvSpPr>
            <p:cNvPr id="63" name="TextBox 62">
              <a:extLst>
                <a:ext uri="{FF2B5EF4-FFF2-40B4-BE49-F238E27FC236}">
                  <a16:creationId xmlns:a16="http://schemas.microsoft.com/office/drawing/2014/main" id="{A71746DB-D631-4900-A625-6182C53D1A73}"/>
                </a:ext>
              </a:extLst>
            </p:cNvPr>
            <p:cNvSpPr txBox="1"/>
            <p:nvPr/>
          </p:nvSpPr>
          <p:spPr>
            <a:xfrm>
              <a:off x="3276601" y="3581400"/>
              <a:ext cx="152400" cy="123111"/>
            </a:xfrm>
            <a:prstGeom prst="rect">
              <a:avLst/>
            </a:prstGeom>
            <a:noFill/>
          </p:spPr>
          <p:txBody>
            <a:bodyPr wrap="square" lIns="18288" tIns="0" rIns="0" bIns="0" rtlCol="0">
              <a:spAutoFit/>
            </a:bodyPr>
            <a:lstStyle/>
            <a:p>
              <a:r>
                <a:rPr lang="en-US" sz="800" dirty="0">
                  <a:solidFill>
                    <a:srgbClr val="C00000"/>
                  </a:solidFill>
                  <a:latin typeface="Arial" panose="020B0604020202020204" pitchFamily="34" charset="0"/>
                  <a:cs typeface="Arial" panose="020B0604020202020204" pitchFamily="34" charset="0"/>
                </a:rPr>
                <a:t>2</a:t>
              </a:r>
            </a:p>
          </p:txBody>
        </p:sp>
        <p:sp>
          <p:nvSpPr>
            <p:cNvPr id="75" name="TextBox 74">
              <a:extLst>
                <a:ext uri="{FF2B5EF4-FFF2-40B4-BE49-F238E27FC236}">
                  <a16:creationId xmlns:a16="http://schemas.microsoft.com/office/drawing/2014/main" id="{4D8DC141-7AF3-45C8-A7D2-3E5F7847D10B}"/>
                </a:ext>
              </a:extLst>
            </p:cNvPr>
            <p:cNvSpPr txBox="1"/>
            <p:nvPr/>
          </p:nvSpPr>
          <p:spPr>
            <a:xfrm>
              <a:off x="4419600" y="2819400"/>
              <a:ext cx="304800" cy="24622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Block buffer</a:t>
              </a:r>
            </a:p>
          </p:txBody>
        </p:sp>
        <p:sp>
          <p:nvSpPr>
            <p:cNvPr id="64" name="TextBox 63">
              <a:extLst>
                <a:ext uri="{FF2B5EF4-FFF2-40B4-BE49-F238E27FC236}">
                  <a16:creationId xmlns:a16="http://schemas.microsoft.com/office/drawing/2014/main" id="{F1C4751F-6F4A-44BB-8E3E-53FF41F45E32}"/>
                </a:ext>
              </a:extLst>
            </p:cNvPr>
            <p:cNvSpPr txBox="1"/>
            <p:nvPr/>
          </p:nvSpPr>
          <p:spPr>
            <a:xfrm>
              <a:off x="7810764" y="3276600"/>
              <a:ext cx="228600" cy="123111"/>
            </a:xfrm>
            <a:prstGeom prst="rect">
              <a:avLst/>
            </a:prstGeom>
            <a:noFill/>
          </p:spPr>
          <p:txBody>
            <a:bodyPr wrap="square" lIns="18288" tIns="0" rIns="0" bIns="0" rtlCol="0">
              <a:spAutoFit/>
            </a:bodyPr>
            <a:lstStyle/>
            <a:p>
              <a:r>
                <a:rPr lang="en-US" sz="800" dirty="0">
                  <a:solidFill>
                    <a:prstClr val="black"/>
                  </a:solidFill>
                  <a:latin typeface="Arial" panose="020B0604020202020204" pitchFamily="34" charset="0"/>
                  <a:cs typeface="Arial" panose="020B0604020202020204" pitchFamily="34" charset="0"/>
                </a:rPr>
                <a:t>FP</a:t>
              </a:r>
            </a:p>
          </p:txBody>
        </p:sp>
      </p:grpSp>
    </p:spTree>
    <p:extLst>
      <p:ext uri="{BB962C8B-B14F-4D97-AF65-F5344CB8AC3E}">
        <p14:creationId xmlns:p14="http://schemas.microsoft.com/office/powerpoint/2010/main" val="417688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2DBCC5F-8E1D-4CCD-B717-3399AD197D59}"/>
              </a:ext>
            </a:extLst>
          </p:cNvPr>
          <p:cNvSpPr>
            <a:spLocks noGrp="1"/>
          </p:cNvSpPr>
          <p:nvPr>
            <p:ph type="title"/>
          </p:nvPr>
        </p:nvSpPr>
        <p:spPr/>
        <p:txBody>
          <a:bodyPr/>
          <a:lstStyle/>
          <a:p>
            <a:r>
              <a:rPr lang="en-US" dirty="0"/>
              <a:t>ZFP Encode Wave Diagram</a:t>
            </a:r>
          </a:p>
        </p:txBody>
      </p:sp>
      <p:pic>
        <p:nvPicPr>
          <p:cNvPr id="5" name="Picture 4">
            <a:extLst>
              <a:ext uri="{FF2B5EF4-FFF2-40B4-BE49-F238E27FC236}">
                <a16:creationId xmlns:a16="http://schemas.microsoft.com/office/drawing/2014/main" id="{3BBCF840-63F5-445E-9E53-C4F8A2B5395C}"/>
              </a:ext>
            </a:extLst>
          </p:cNvPr>
          <p:cNvPicPr>
            <a:picLocks noChangeAspect="1"/>
          </p:cNvPicPr>
          <p:nvPr/>
        </p:nvPicPr>
        <p:blipFill>
          <a:blip r:embed="rId3"/>
          <a:stretch>
            <a:fillRect/>
          </a:stretch>
        </p:blipFill>
        <p:spPr>
          <a:xfrm>
            <a:off x="0" y="1766962"/>
            <a:ext cx="9144000" cy="4557638"/>
          </a:xfrm>
          <a:prstGeom prst="rect">
            <a:avLst/>
          </a:prstGeom>
        </p:spPr>
      </p:pic>
      <p:sp>
        <p:nvSpPr>
          <p:cNvPr id="12" name="TextBox 11">
            <a:extLst>
              <a:ext uri="{FF2B5EF4-FFF2-40B4-BE49-F238E27FC236}">
                <a16:creationId xmlns:a16="http://schemas.microsoft.com/office/drawing/2014/main" id="{E72D2019-4F03-4A97-9A92-E2DE0ED7550E}"/>
              </a:ext>
            </a:extLst>
          </p:cNvPr>
          <p:cNvSpPr txBox="1"/>
          <p:nvPr/>
        </p:nvSpPr>
        <p:spPr>
          <a:xfrm>
            <a:off x="457200" y="1383268"/>
            <a:ext cx="8305800" cy="369332"/>
          </a:xfrm>
          <a:prstGeom prst="rect">
            <a:avLst/>
          </a:prstGeom>
          <a:noFill/>
        </p:spPr>
        <p:txBody>
          <a:bodyPr wrap="square" rtlCol="0">
            <a:spAutoFit/>
          </a:bodyPr>
          <a:lstStyle/>
          <a:p>
            <a:r>
              <a:rPr lang="en-US" dirty="0"/>
              <a:t>2-D example encoding 8 blocks of 64-bit numbers at a fixed rate of 16 bits/num</a:t>
            </a:r>
          </a:p>
        </p:txBody>
      </p:sp>
      <p:sp>
        <p:nvSpPr>
          <p:cNvPr id="13" name="TextBox 12">
            <a:extLst>
              <a:ext uri="{FF2B5EF4-FFF2-40B4-BE49-F238E27FC236}">
                <a16:creationId xmlns:a16="http://schemas.microsoft.com/office/drawing/2014/main" id="{CBA81B70-D167-4345-AB4D-7D65D7F2C9B0}"/>
              </a:ext>
            </a:extLst>
          </p:cNvPr>
          <p:cNvSpPr txBox="1"/>
          <p:nvPr/>
        </p:nvSpPr>
        <p:spPr>
          <a:xfrm>
            <a:off x="4495800" y="1743229"/>
            <a:ext cx="4191000" cy="307777"/>
          </a:xfrm>
          <a:prstGeom prst="rect">
            <a:avLst/>
          </a:prstGeom>
          <a:noFill/>
        </p:spPr>
        <p:txBody>
          <a:bodyPr wrap="square" lIns="0" tIns="0" rIns="0" bIns="0" rtlCol="0">
            <a:spAutoFit/>
          </a:bodyPr>
          <a:lstStyle/>
          <a:p>
            <a:r>
              <a:rPr lang="en-US" sz="1000" dirty="0">
                <a:solidFill>
                  <a:srgbClr val="FF0000"/>
                </a:solidFill>
              </a:rPr>
              <a:t>Gaps (low value) on a “ready” signal indicates that a down stream module is not ready for input and that the preceding module must wait.</a:t>
            </a:r>
          </a:p>
        </p:txBody>
      </p:sp>
      <p:cxnSp>
        <p:nvCxnSpPr>
          <p:cNvPr id="15" name="Straight Arrow Connector 14">
            <a:extLst>
              <a:ext uri="{FF2B5EF4-FFF2-40B4-BE49-F238E27FC236}">
                <a16:creationId xmlns:a16="http://schemas.microsoft.com/office/drawing/2014/main" id="{B9F631B0-75D1-40EE-9FE7-8A13F60DE1C1}"/>
              </a:ext>
            </a:extLst>
          </p:cNvPr>
          <p:cNvCxnSpPr>
            <a:cxnSpLocks/>
          </p:cNvCxnSpPr>
          <p:nvPr/>
        </p:nvCxnSpPr>
        <p:spPr>
          <a:xfrm flipH="1">
            <a:off x="4267200" y="2057400"/>
            <a:ext cx="228600" cy="914400"/>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87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C22364-1D92-414B-8C0B-766515FF3311}"/>
              </a:ext>
            </a:extLst>
          </p:cNvPr>
          <p:cNvSpPr>
            <a:spLocks noGrp="1"/>
          </p:cNvSpPr>
          <p:nvPr>
            <p:ph type="title"/>
          </p:nvPr>
        </p:nvSpPr>
        <p:spPr/>
        <p:txBody>
          <a:bodyPr/>
          <a:lstStyle/>
          <a:p>
            <a:r>
              <a:rPr lang="en-US" dirty="0"/>
              <a:t>ZFP Hardware Encode Performance</a:t>
            </a:r>
            <a:br>
              <a:rPr lang="en-US" dirty="0"/>
            </a:br>
            <a:r>
              <a:rPr lang="en-US" sz="2400" dirty="0"/>
              <a:t>1-D Blocks</a:t>
            </a:r>
          </a:p>
        </p:txBody>
      </p:sp>
      <p:pic>
        <p:nvPicPr>
          <p:cNvPr id="9" name="Content Placeholder 8">
            <a:extLst>
              <a:ext uri="{FF2B5EF4-FFF2-40B4-BE49-F238E27FC236}">
                <a16:creationId xmlns:a16="http://schemas.microsoft.com/office/drawing/2014/main" id="{0B89AF46-191F-4788-AD36-EAD3283D8198}"/>
              </a:ext>
            </a:extLst>
          </p:cNvPr>
          <p:cNvPicPr>
            <a:picLocks noGrp="1" noChangeAspect="1"/>
          </p:cNvPicPr>
          <p:nvPr>
            <p:ph idx="1"/>
          </p:nvPr>
        </p:nvPicPr>
        <p:blipFill>
          <a:blip r:embed="rId3"/>
          <a:stretch>
            <a:fillRect/>
          </a:stretch>
        </p:blipFill>
        <p:spPr>
          <a:xfrm>
            <a:off x="465138" y="2306372"/>
            <a:ext cx="3968750" cy="2380194"/>
          </a:xfrm>
          <a:prstGeom prst="rect">
            <a:avLst/>
          </a:prstGeom>
        </p:spPr>
      </p:pic>
      <p:pic>
        <p:nvPicPr>
          <p:cNvPr id="10" name="Content Placeholder 9">
            <a:extLst>
              <a:ext uri="{FF2B5EF4-FFF2-40B4-BE49-F238E27FC236}">
                <a16:creationId xmlns:a16="http://schemas.microsoft.com/office/drawing/2014/main" id="{5EC51253-BEDF-49EE-92A5-BE81730C3D70}"/>
              </a:ext>
            </a:extLst>
          </p:cNvPr>
          <p:cNvPicPr>
            <a:picLocks noGrp="1" noChangeAspect="1"/>
          </p:cNvPicPr>
          <p:nvPr>
            <p:ph idx="10"/>
          </p:nvPr>
        </p:nvPicPr>
        <p:blipFill>
          <a:blip r:embed="rId4"/>
          <a:stretch>
            <a:fillRect/>
          </a:stretch>
        </p:blipFill>
        <p:spPr>
          <a:xfrm>
            <a:off x="4718050" y="2306372"/>
            <a:ext cx="3968750" cy="2380194"/>
          </a:xfrm>
          <a:prstGeom prst="rect">
            <a:avLst/>
          </a:prstGeom>
        </p:spPr>
      </p:pic>
      <p:sp>
        <p:nvSpPr>
          <p:cNvPr id="11" name="TextBox 10">
            <a:extLst>
              <a:ext uri="{FF2B5EF4-FFF2-40B4-BE49-F238E27FC236}">
                <a16:creationId xmlns:a16="http://schemas.microsoft.com/office/drawing/2014/main" id="{8D7F8EC5-2A96-47E0-A297-EABDAB3454B3}"/>
              </a:ext>
            </a:extLst>
          </p:cNvPr>
          <p:cNvSpPr txBox="1"/>
          <p:nvPr/>
        </p:nvSpPr>
        <p:spPr>
          <a:xfrm>
            <a:off x="4724400" y="4724400"/>
            <a:ext cx="3962400" cy="276999"/>
          </a:xfrm>
          <a:prstGeom prst="rect">
            <a:avLst/>
          </a:prstGeom>
          <a:noFill/>
        </p:spPr>
        <p:txBody>
          <a:bodyPr wrap="square" rtlCol="0">
            <a:spAutoFit/>
          </a:bodyPr>
          <a:lstStyle/>
          <a:p>
            <a:r>
              <a:rPr lang="en-US" sz="1200" dirty="0">
                <a:solidFill>
                  <a:schemeClr val="tx2">
                    <a:lumMod val="75000"/>
                  </a:schemeClr>
                </a:solidFill>
              </a:rPr>
              <a:t>Compared with single x86_64 core, Intel i7, Linux</a:t>
            </a:r>
          </a:p>
        </p:txBody>
      </p:sp>
      <p:cxnSp>
        <p:nvCxnSpPr>
          <p:cNvPr id="13" name="Straight Connector 12">
            <a:extLst>
              <a:ext uri="{FF2B5EF4-FFF2-40B4-BE49-F238E27FC236}">
                <a16:creationId xmlns:a16="http://schemas.microsoft.com/office/drawing/2014/main" id="{56047258-FF71-4151-AEE6-71A55D081487}"/>
              </a:ext>
            </a:extLst>
          </p:cNvPr>
          <p:cNvCxnSpPr>
            <a:cxnSpLocks/>
            <a:stCxn id="14" idx="1"/>
          </p:cNvCxnSpPr>
          <p:nvPr/>
        </p:nvCxnSpPr>
        <p:spPr>
          <a:xfrm flipH="1">
            <a:off x="7391400" y="2119700"/>
            <a:ext cx="533400" cy="775900"/>
          </a:xfrm>
          <a:prstGeom prst="line">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092C98E-F684-4EA6-9F15-FC5DBE43D28D}"/>
              </a:ext>
            </a:extLst>
          </p:cNvPr>
          <p:cNvSpPr txBox="1"/>
          <p:nvPr/>
        </p:nvSpPr>
        <p:spPr>
          <a:xfrm>
            <a:off x="7924800" y="1981200"/>
            <a:ext cx="838200" cy="276999"/>
          </a:xfrm>
          <a:prstGeom prst="rect">
            <a:avLst/>
          </a:prstGeom>
          <a:noFill/>
        </p:spPr>
        <p:txBody>
          <a:bodyPr wrap="square" lIns="45720" rIns="45720" rtlCol="0">
            <a:spAutoFit/>
          </a:bodyPr>
          <a:lstStyle/>
          <a:p>
            <a:r>
              <a:rPr lang="en-US" sz="1200" dirty="0">
                <a:solidFill>
                  <a:srgbClr val="FF0000"/>
                </a:solidFill>
              </a:rPr>
              <a:t>Up to 15x</a:t>
            </a:r>
          </a:p>
        </p:txBody>
      </p:sp>
      <p:sp>
        <p:nvSpPr>
          <p:cNvPr id="17" name="TextBox 16">
            <a:extLst>
              <a:ext uri="{FF2B5EF4-FFF2-40B4-BE49-F238E27FC236}">
                <a16:creationId xmlns:a16="http://schemas.microsoft.com/office/drawing/2014/main" id="{70879A08-6985-4E7E-9481-0E9AFFBA3B9A}"/>
              </a:ext>
            </a:extLst>
          </p:cNvPr>
          <p:cNvSpPr txBox="1"/>
          <p:nvPr/>
        </p:nvSpPr>
        <p:spPr>
          <a:xfrm>
            <a:off x="457200" y="4724400"/>
            <a:ext cx="3962400" cy="646331"/>
          </a:xfrm>
          <a:prstGeom prst="rect">
            <a:avLst/>
          </a:prstGeom>
          <a:noFill/>
        </p:spPr>
        <p:txBody>
          <a:bodyPr wrap="square" rtlCol="0">
            <a:spAutoFit/>
          </a:bodyPr>
          <a:lstStyle/>
          <a:p>
            <a:r>
              <a:rPr lang="en-US" sz="1200" dirty="0">
                <a:solidFill>
                  <a:schemeClr val="tx2">
                    <a:lumMod val="75000"/>
                  </a:schemeClr>
                </a:solidFill>
              </a:rPr>
              <a:t>“linear” extrapolates the cycle time for one block (rate 64) to many blocks. It shows the benefit of encoding batches of blocks through the hardware pipeline.</a:t>
            </a:r>
          </a:p>
        </p:txBody>
      </p:sp>
    </p:spTree>
    <p:extLst>
      <p:ext uri="{BB962C8B-B14F-4D97-AF65-F5344CB8AC3E}">
        <p14:creationId xmlns:p14="http://schemas.microsoft.com/office/powerpoint/2010/main" val="266426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9B59-EC58-460C-A6FD-677F5CFE8BF9}"/>
              </a:ext>
            </a:extLst>
          </p:cNvPr>
          <p:cNvSpPr>
            <a:spLocks noGrp="1"/>
          </p:cNvSpPr>
          <p:nvPr>
            <p:ph type="title"/>
          </p:nvPr>
        </p:nvSpPr>
        <p:spPr/>
        <p:txBody>
          <a:bodyPr/>
          <a:lstStyle/>
          <a:p>
            <a:r>
              <a:rPr lang="en-US" dirty="0"/>
              <a:t>ZFP Hardware Encode Performance</a:t>
            </a:r>
            <a:br>
              <a:rPr lang="en-US" dirty="0"/>
            </a:br>
            <a:r>
              <a:rPr lang="en-US" sz="2400" dirty="0"/>
              <a:t>2-D Blocks</a:t>
            </a:r>
            <a:endParaRPr lang="en-US" dirty="0"/>
          </a:p>
        </p:txBody>
      </p:sp>
      <p:pic>
        <p:nvPicPr>
          <p:cNvPr id="5" name="Content Placeholder 4">
            <a:extLst>
              <a:ext uri="{FF2B5EF4-FFF2-40B4-BE49-F238E27FC236}">
                <a16:creationId xmlns:a16="http://schemas.microsoft.com/office/drawing/2014/main" id="{0555E270-045D-42EC-B805-F036C460CC6E}"/>
              </a:ext>
            </a:extLst>
          </p:cNvPr>
          <p:cNvPicPr>
            <a:picLocks noGrp="1" noChangeAspect="1"/>
          </p:cNvPicPr>
          <p:nvPr>
            <p:ph idx="1"/>
          </p:nvPr>
        </p:nvPicPr>
        <p:blipFill>
          <a:blip r:embed="rId2"/>
          <a:stretch>
            <a:fillRect/>
          </a:stretch>
        </p:blipFill>
        <p:spPr>
          <a:xfrm>
            <a:off x="465138" y="2306372"/>
            <a:ext cx="3968750" cy="2380194"/>
          </a:xfrm>
          <a:prstGeom prst="rect">
            <a:avLst/>
          </a:prstGeom>
        </p:spPr>
      </p:pic>
      <p:pic>
        <p:nvPicPr>
          <p:cNvPr id="6" name="Content Placeholder 5">
            <a:extLst>
              <a:ext uri="{FF2B5EF4-FFF2-40B4-BE49-F238E27FC236}">
                <a16:creationId xmlns:a16="http://schemas.microsoft.com/office/drawing/2014/main" id="{A5F3E57F-50DE-482C-B0EE-F45EE2B52219}"/>
              </a:ext>
            </a:extLst>
          </p:cNvPr>
          <p:cNvPicPr>
            <a:picLocks noGrp="1" noChangeAspect="1"/>
          </p:cNvPicPr>
          <p:nvPr>
            <p:ph idx="10"/>
          </p:nvPr>
        </p:nvPicPr>
        <p:blipFill>
          <a:blip r:embed="rId3"/>
          <a:stretch>
            <a:fillRect/>
          </a:stretch>
        </p:blipFill>
        <p:spPr>
          <a:xfrm>
            <a:off x="4718050" y="2306372"/>
            <a:ext cx="3968750" cy="2380194"/>
          </a:xfrm>
          <a:prstGeom prst="rect">
            <a:avLst/>
          </a:prstGeom>
        </p:spPr>
      </p:pic>
      <p:sp>
        <p:nvSpPr>
          <p:cNvPr id="7" name="TextBox 6">
            <a:extLst>
              <a:ext uri="{FF2B5EF4-FFF2-40B4-BE49-F238E27FC236}">
                <a16:creationId xmlns:a16="http://schemas.microsoft.com/office/drawing/2014/main" id="{935BABFF-3159-40BD-A0A7-A368ECFE2CA7}"/>
              </a:ext>
            </a:extLst>
          </p:cNvPr>
          <p:cNvSpPr txBox="1"/>
          <p:nvPr/>
        </p:nvSpPr>
        <p:spPr>
          <a:xfrm>
            <a:off x="4724400" y="4724400"/>
            <a:ext cx="3962400" cy="276999"/>
          </a:xfrm>
          <a:prstGeom prst="rect">
            <a:avLst/>
          </a:prstGeom>
          <a:noFill/>
        </p:spPr>
        <p:txBody>
          <a:bodyPr wrap="square" rtlCol="0">
            <a:spAutoFit/>
          </a:bodyPr>
          <a:lstStyle/>
          <a:p>
            <a:r>
              <a:rPr lang="en-US" sz="1200" dirty="0">
                <a:solidFill>
                  <a:schemeClr val="tx2">
                    <a:lumMod val="75000"/>
                  </a:schemeClr>
                </a:solidFill>
              </a:rPr>
              <a:t>Compared with single x86_64 core, Intel i7, Linux</a:t>
            </a:r>
          </a:p>
        </p:txBody>
      </p:sp>
      <p:cxnSp>
        <p:nvCxnSpPr>
          <p:cNvPr id="9" name="Straight Connector 8">
            <a:extLst>
              <a:ext uri="{FF2B5EF4-FFF2-40B4-BE49-F238E27FC236}">
                <a16:creationId xmlns:a16="http://schemas.microsoft.com/office/drawing/2014/main" id="{49E3DF11-208F-483D-89BB-89AF39FD96A7}"/>
              </a:ext>
            </a:extLst>
          </p:cNvPr>
          <p:cNvCxnSpPr>
            <a:cxnSpLocks/>
            <a:stCxn id="10" idx="1"/>
          </p:cNvCxnSpPr>
          <p:nvPr/>
        </p:nvCxnSpPr>
        <p:spPr>
          <a:xfrm flipH="1">
            <a:off x="7620000" y="2119700"/>
            <a:ext cx="304800" cy="671899"/>
          </a:xfrm>
          <a:prstGeom prst="line">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832C329-3BA2-45C1-B822-0A03A32255E7}"/>
              </a:ext>
            </a:extLst>
          </p:cNvPr>
          <p:cNvSpPr txBox="1"/>
          <p:nvPr/>
        </p:nvSpPr>
        <p:spPr>
          <a:xfrm>
            <a:off x="7924800" y="1981200"/>
            <a:ext cx="838200" cy="276999"/>
          </a:xfrm>
          <a:prstGeom prst="rect">
            <a:avLst/>
          </a:prstGeom>
          <a:noFill/>
        </p:spPr>
        <p:txBody>
          <a:bodyPr wrap="square" lIns="45720" rIns="45720" rtlCol="0">
            <a:spAutoFit/>
          </a:bodyPr>
          <a:lstStyle/>
          <a:p>
            <a:r>
              <a:rPr lang="en-US" sz="1200" dirty="0">
                <a:solidFill>
                  <a:srgbClr val="FF0000"/>
                </a:solidFill>
              </a:rPr>
              <a:t>Up to 37x</a:t>
            </a:r>
          </a:p>
        </p:txBody>
      </p:sp>
      <p:sp>
        <p:nvSpPr>
          <p:cNvPr id="13" name="TextBox 12">
            <a:extLst>
              <a:ext uri="{FF2B5EF4-FFF2-40B4-BE49-F238E27FC236}">
                <a16:creationId xmlns:a16="http://schemas.microsoft.com/office/drawing/2014/main" id="{BBBEDA11-8E27-41B5-91E7-E972DB4D6460}"/>
              </a:ext>
            </a:extLst>
          </p:cNvPr>
          <p:cNvSpPr txBox="1"/>
          <p:nvPr/>
        </p:nvSpPr>
        <p:spPr>
          <a:xfrm>
            <a:off x="457200" y="4724400"/>
            <a:ext cx="3962400" cy="646331"/>
          </a:xfrm>
          <a:prstGeom prst="rect">
            <a:avLst/>
          </a:prstGeom>
          <a:noFill/>
        </p:spPr>
        <p:txBody>
          <a:bodyPr wrap="square" rtlCol="0">
            <a:spAutoFit/>
          </a:bodyPr>
          <a:lstStyle/>
          <a:p>
            <a:r>
              <a:rPr lang="en-US" sz="1200" dirty="0">
                <a:solidFill>
                  <a:schemeClr val="tx2">
                    <a:lumMod val="75000"/>
                  </a:schemeClr>
                </a:solidFill>
              </a:rPr>
              <a:t>“linear” extrapolates the cycle time for one block (rate 64) to many blocks. It shows the benefit of encoding batches of blocks through the hardware pipeline.</a:t>
            </a:r>
          </a:p>
        </p:txBody>
      </p:sp>
    </p:spTree>
    <p:extLst>
      <p:ext uri="{BB962C8B-B14F-4D97-AF65-F5344CB8AC3E}">
        <p14:creationId xmlns:p14="http://schemas.microsoft.com/office/powerpoint/2010/main" val="1913066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8.28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0_Master no ba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2015_PPT_UNC_V8.28a</Template>
  <TotalTime>9981</TotalTime>
  <Words>1744</Words>
  <Application>Microsoft Office PowerPoint</Application>
  <PresentationFormat>On-screen Show (4:3)</PresentationFormat>
  <Paragraphs>199</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Courier New</vt:lpstr>
      <vt:lpstr>Lucida Grande</vt:lpstr>
      <vt:lpstr>Open Sans</vt:lpstr>
      <vt:lpstr>Wingdings</vt:lpstr>
      <vt:lpstr>Wingdings 2</vt:lpstr>
      <vt:lpstr>2015_PPT_UNC_V8.28a</vt:lpstr>
      <vt:lpstr>0_Master no bar</vt:lpstr>
      <vt:lpstr>ZFP Hardware Implementation</vt:lpstr>
      <vt:lpstr>Introduction</vt:lpstr>
      <vt:lpstr>Hardware Description of ZFP</vt:lpstr>
      <vt:lpstr>Testbench Options</vt:lpstr>
      <vt:lpstr>ZFP Compression Pipeline</vt:lpstr>
      <vt:lpstr>ZFP Decompression Pipeline</vt:lpstr>
      <vt:lpstr>ZFP Encode Wave Diagram</vt:lpstr>
      <vt:lpstr>ZFP Hardware Encode Performance 1-D Blocks</vt:lpstr>
      <vt:lpstr>ZFP Hardware Encode Performance 2-D Blocks</vt:lpstr>
      <vt:lpstr>ZFP Hardware Encode Performance 3-D Blocks</vt:lpstr>
      <vt:lpstr>Application Runtime with ZFP Cached Arrays</vt:lpstr>
      <vt:lpstr>Conclusions</vt:lpstr>
      <vt:lpstr>PowerPoint Presentation</vt:lpstr>
    </vt:vector>
  </TitlesOfParts>
  <Company>LLNL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performance of storage class memory through FPGA emulation</dc:title>
  <dc:creator>G. Scott Lloyd</dc:creator>
  <cp:lastModifiedBy>Lloyd, G. Scott</cp:lastModifiedBy>
  <cp:revision>421</cp:revision>
  <cp:lastPrinted>2016-02-29T22:46:09Z</cp:lastPrinted>
  <dcterms:created xsi:type="dcterms:W3CDTF">2016-02-29T18:13:50Z</dcterms:created>
  <dcterms:modified xsi:type="dcterms:W3CDTF">2020-01-22T21:11:38Z</dcterms:modified>
</cp:coreProperties>
</file>