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3"/>
    <p:restoredTop sz="94626"/>
  </p:normalViewPr>
  <p:slideViewPr>
    <p:cSldViewPr snapToGrid="0" snapToObjects="1">
      <p:cViewPr varScale="1">
        <p:scale>
          <a:sx n="106" d="100"/>
          <a:sy n="10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B2DE-5FCF-F54A-8868-F0B6EBCAC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DB84B-03BD-E142-9747-E399F27FA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F065-3D03-6E44-BDAD-A47E106E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C913-959A-C04E-8633-28F1EAA8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5F8B5-A4AD-404A-A48F-2B97F7E6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4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606E-D339-A346-A5F9-52E6F75D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E5E18-BFD4-D242-A2AC-ED9C28ED4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5272-605A-3F46-BF04-639C7455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36CD-6EEC-014D-B996-9D787213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B31ED-6801-6343-831C-2784B15B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F6289-DA40-8A40-A329-F01E53B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5FE63-5443-8846-BB69-B520B1A3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7007-4CC1-304C-8C6E-373E19AF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9535-C56F-1148-A276-2ACFA0AE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9338-5CC8-9245-B121-7630B886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7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AE2D-75CC-A340-874B-63D7342F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E001-3EB3-3840-A6DD-B4976B291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4480-A03F-1946-8D04-CB16FDCA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312E1-FA0F-5F4D-BEB4-FE7B769B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1486-EC19-6842-8341-A33CD290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CB65-F6CB-F540-A943-6A7ED1ADB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7261F-7AD3-6B40-9D1D-3C31EB291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2AA9-4497-CC4E-AB3F-FDD898EA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2FDF-A5DA-9646-8F1B-E4B52B4D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1002-4AE9-6C4D-AF65-7A8AE9FB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2BF-6703-8840-A09B-9B4D199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3684-F480-3B4A-AC6F-662E6BF13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13ECC-5D39-614E-9C15-FCFA7C035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A4262-A82A-CE49-9ECC-3925ABC2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E25D-4AB6-DD4E-A3CD-868A45C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ADA6B-0B7F-7947-9197-A6063532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01DA-4AE2-3648-9635-B1ABAF56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78F67-DB10-9D4D-87BB-9DF8FF75A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86887-3013-FE42-8EDA-B5C4E007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28B73-EC80-9541-8727-6C6A11E6C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304D8-6926-A844-B888-DFA893684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4BC87-553F-C94C-B70C-637A79FC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3EF26-7BCF-1B4A-849C-1AB99B06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F169E-9F14-2D45-BFBD-1A777508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D112-A813-9045-B64A-3E6951B6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86D75-8A0E-264E-8AFE-89E11CF2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AE378-3B90-6942-BEC8-F32FE279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9D791-27F0-B748-A7BC-C4B30D38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BE810-55A8-B148-87C6-C7B32175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8A0ED-71B9-9444-A658-CD9C3E4E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9E8FE-4F2B-8F41-90AE-28EBCA7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3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0169-9890-F04D-AEC0-40AC9661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AEB5-9453-AF4D-B61D-72D76F58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63E16-6A55-8E4F-AB76-531D92B7C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749FD-CD2A-704B-81B7-357FC58A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9321A-3535-9147-B05A-68AFA4D4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CEFEF-B416-374F-979E-3FA1E91F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A543-6D6E-4749-8F5E-0708FE26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55CBC-33D8-CB4B-A4C1-95D567D57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EB634-5870-5F4A-BB28-01DC7675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6436-8D48-D24E-83CF-75FF1170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2BFC-EB18-B54F-83C9-45E18E03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38DC-91BC-C84E-B76F-CB3078C6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96C3E-DAFD-B743-A27B-F42DBBEC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F777D-DE89-C74B-9528-E93EDC38A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2F9F-8058-724D-83E2-DDC9F5BAC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A0A7-DBF7-B847-A61C-251C1E2445CF}" type="datetimeFigureOut">
              <a:rPr lang="en-US" smtClean="0"/>
              <a:t>2020-12-17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FCDC7-5C81-9B40-8857-5662ADC86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59341-DD73-E949-9900-6499A94A1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B23D1-8560-7F4F-840C-3D5D075F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E493-2C12-9741-B6FF-694FD9AA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Uploading Files to GBIF Collections</a:t>
            </a:r>
          </a:p>
        </p:txBody>
      </p:sp>
    </p:spTree>
    <p:extLst>
      <p:ext uri="{BB962C8B-B14F-4D97-AF65-F5344CB8AC3E}">
        <p14:creationId xmlns:p14="http://schemas.microsoft.com/office/powerpoint/2010/main" val="295475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273EA2-5A3A-404B-89C4-3E3619B3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" y="525914"/>
            <a:ext cx="7658365" cy="3873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C5252F-30C0-F249-9AC3-C4FC7907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1" y="2643916"/>
            <a:ext cx="6465364" cy="41349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1882-EB41-724B-8408-F71907B4F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688" y="168482"/>
            <a:ext cx="6013862" cy="5820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1: Go to collection page and select the pencil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9F706D-EF9E-464D-82BA-0880707F93F4}"/>
              </a:ext>
            </a:extLst>
          </p:cNvPr>
          <p:cNvSpPr txBox="1">
            <a:spLocks/>
          </p:cNvSpPr>
          <p:nvPr/>
        </p:nvSpPr>
        <p:spPr>
          <a:xfrm>
            <a:off x="5159395" y="1829065"/>
            <a:ext cx="6013862" cy="814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2: Click on ”Import/Update Specimen Records” and choose </a:t>
            </a:r>
            <a:r>
              <a:rPr lang="en-US" sz="2000" i="1" dirty="0">
                <a:solidFill>
                  <a:srgbClr val="FF0000"/>
                </a:solidFill>
              </a:rPr>
              <a:t>Full Text File Import </a:t>
            </a:r>
            <a:r>
              <a:rPr lang="en-US" sz="2000" dirty="0">
                <a:solidFill>
                  <a:srgbClr val="FF0000"/>
                </a:solidFill>
              </a:rPr>
              <a:t>from the list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F81113-4DE6-B240-843D-5AD8BE612DC0}"/>
              </a:ext>
            </a:extLst>
          </p:cNvPr>
          <p:cNvCxnSpPr>
            <a:cxnSpLocks/>
          </p:cNvCxnSpPr>
          <p:nvPr/>
        </p:nvCxnSpPr>
        <p:spPr>
          <a:xfrm flipH="1">
            <a:off x="7086600" y="330200"/>
            <a:ext cx="482600" cy="330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55D0BD-A2F5-B941-9CB8-D901D319F9ED}"/>
              </a:ext>
            </a:extLst>
          </p:cNvPr>
          <p:cNvCxnSpPr/>
          <p:nvPr/>
        </p:nvCxnSpPr>
        <p:spPr>
          <a:xfrm flipH="1">
            <a:off x="7481940" y="4889500"/>
            <a:ext cx="5080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onut 14">
            <a:extLst>
              <a:ext uri="{FF2B5EF4-FFF2-40B4-BE49-F238E27FC236}">
                <a16:creationId xmlns:a16="http://schemas.microsoft.com/office/drawing/2014/main" id="{24C20DED-EE1F-084C-82E0-1C5A3619723D}"/>
              </a:ext>
            </a:extLst>
          </p:cNvPr>
          <p:cNvSpPr/>
          <p:nvPr/>
        </p:nvSpPr>
        <p:spPr>
          <a:xfrm>
            <a:off x="5956300" y="5029200"/>
            <a:ext cx="1295400" cy="127000"/>
          </a:xfrm>
          <a:prstGeom prst="donut">
            <a:avLst>
              <a:gd name="adj" fmla="val 37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3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A4AD6B-E6FD-BA45-9310-FE4327C7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892"/>
            <a:ext cx="6896100" cy="24807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1882-EB41-724B-8408-F71907B4F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81" y="133724"/>
            <a:ext cx="5826119" cy="364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3: Choose your csv and then click “Analyze File”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9F706D-EF9E-464D-82BA-0880707F93F4}"/>
              </a:ext>
            </a:extLst>
          </p:cNvPr>
          <p:cNvSpPr txBox="1">
            <a:spLocks/>
          </p:cNvSpPr>
          <p:nvPr/>
        </p:nvSpPr>
        <p:spPr>
          <a:xfrm>
            <a:off x="4000500" y="3197946"/>
            <a:ext cx="8191500" cy="814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4:  Choose your source primary key to be </a:t>
            </a:r>
            <a:r>
              <a:rPr lang="en-US" sz="2000" b="1" i="1" dirty="0" err="1">
                <a:solidFill>
                  <a:srgbClr val="FF0000"/>
                </a:solidFill>
              </a:rPr>
              <a:t>gbifid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(from the dropdown)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F81113-4DE6-B240-843D-5AD8BE612DC0}"/>
              </a:ext>
            </a:extLst>
          </p:cNvPr>
          <p:cNvCxnSpPr>
            <a:cxnSpLocks/>
          </p:cNvCxnSpPr>
          <p:nvPr/>
        </p:nvCxnSpPr>
        <p:spPr>
          <a:xfrm flipH="1">
            <a:off x="1503422" y="2080842"/>
            <a:ext cx="482600" cy="330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A0812-1110-0F4A-B587-4B96A1AB0639}"/>
              </a:ext>
            </a:extLst>
          </p:cNvPr>
          <p:cNvCxnSpPr>
            <a:cxnSpLocks/>
          </p:cNvCxnSpPr>
          <p:nvPr/>
        </p:nvCxnSpPr>
        <p:spPr>
          <a:xfrm flipH="1">
            <a:off x="1609844" y="2957542"/>
            <a:ext cx="71425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nut 13">
            <a:extLst>
              <a:ext uri="{FF2B5EF4-FFF2-40B4-BE49-F238E27FC236}">
                <a16:creationId xmlns:a16="http://schemas.microsoft.com/office/drawing/2014/main" id="{D0DFF571-DAAB-8843-90E9-C927DFE11C4C}"/>
              </a:ext>
            </a:extLst>
          </p:cNvPr>
          <p:cNvSpPr/>
          <p:nvPr/>
        </p:nvSpPr>
        <p:spPr>
          <a:xfrm>
            <a:off x="898800" y="2832376"/>
            <a:ext cx="711044" cy="126974"/>
          </a:xfrm>
          <a:prstGeom prst="donut">
            <a:avLst>
              <a:gd name="adj" fmla="val 37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244FAB-8AAA-724E-95D8-A8020843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4051300"/>
            <a:ext cx="81915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58C67E-5DA6-CA47-BF28-ACE08F084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238" y="2134305"/>
            <a:ext cx="5885962" cy="45606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46CFA2-3D6B-2C46-B84A-97AD55EABF11}"/>
              </a:ext>
            </a:extLst>
          </p:cNvPr>
          <p:cNvSpPr txBox="1">
            <a:spLocks/>
          </p:cNvSpPr>
          <p:nvPr/>
        </p:nvSpPr>
        <p:spPr>
          <a:xfrm>
            <a:off x="254000" y="163049"/>
            <a:ext cx="12471400" cy="2110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5: On this table, you leave everything alone except 3 things. Change these 3 things</a:t>
            </a:r>
            <a:r>
              <a:rPr lang="en-US" sz="2000" dirty="0"/>
              <a:t>: </a:t>
            </a:r>
            <a:endParaRPr lang="en-US" sz="20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Make “date” map to “Leave Field Unmapped”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Make “species” map to to “</a:t>
            </a:r>
            <a:r>
              <a:rPr lang="en-US" sz="1600" b="1" dirty="0" err="1"/>
              <a:t>sciname</a:t>
            </a:r>
            <a:r>
              <a:rPr lang="en-US" sz="1600" b="1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b="1" dirty="0"/>
              <a:t>Make “</a:t>
            </a:r>
            <a:r>
              <a:rPr lang="en-US" sz="1600" b="1" dirty="0" err="1"/>
              <a:t>scientificname</a:t>
            </a:r>
            <a:r>
              <a:rPr lang="en-US" sz="1600" b="1" dirty="0"/>
              <a:t>” map to “</a:t>
            </a:r>
            <a:r>
              <a:rPr lang="en-US" sz="1600" b="1" dirty="0" err="1"/>
              <a:t>scientificname</a:t>
            </a:r>
            <a:r>
              <a:rPr lang="en-US" sz="1600" b="1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b="1" dirty="0"/>
          </a:p>
          <a:p>
            <a:pPr marL="457200" lvl="1" indent="0">
              <a:buNone/>
            </a:pPr>
            <a:r>
              <a:rPr lang="en-US" sz="1600" dirty="0"/>
              <a:t>**These need to be changed so that a) website statistics are correct and b) genus and species columns in the database are correct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1371600" lvl="2" indent="-457200">
              <a:buFont typeface="+mj-lt"/>
              <a:buAutoNum type="arabicPeriod"/>
            </a:pP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0DF037-D7A1-1349-AED0-C2B72419DA10}"/>
              </a:ext>
            </a:extLst>
          </p:cNvPr>
          <p:cNvCxnSpPr/>
          <p:nvPr/>
        </p:nvCxnSpPr>
        <p:spPr>
          <a:xfrm flipH="1">
            <a:off x="6489700" y="6159658"/>
            <a:ext cx="5080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544F55-90A0-594A-A28C-B6DF69362342}"/>
              </a:ext>
            </a:extLst>
          </p:cNvPr>
          <p:cNvSpPr txBox="1"/>
          <p:nvPr/>
        </p:nvSpPr>
        <p:spPr>
          <a:xfrm>
            <a:off x="6997700" y="5974992"/>
            <a:ext cx="33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example, change this one</a:t>
            </a:r>
          </a:p>
        </p:txBody>
      </p:sp>
    </p:spTree>
    <p:extLst>
      <p:ext uri="{BB962C8B-B14F-4D97-AF65-F5344CB8AC3E}">
        <p14:creationId xmlns:p14="http://schemas.microsoft.com/office/powerpoint/2010/main" val="402075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C05F6-DE18-2C46-85EF-706C0D249115}"/>
              </a:ext>
            </a:extLst>
          </p:cNvPr>
          <p:cNvSpPr txBox="1">
            <a:spLocks/>
          </p:cNvSpPr>
          <p:nvPr/>
        </p:nvSpPr>
        <p:spPr>
          <a:xfrm>
            <a:off x="529442" y="518649"/>
            <a:ext cx="5363358" cy="40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6: Hit “start upload” 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7978DE-86E0-4345-A826-05E6F239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246086" cy="40259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D915AC-16E7-6947-AE44-D76A4890509A}"/>
              </a:ext>
            </a:extLst>
          </p:cNvPr>
          <p:cNvCxnSpPr>
            <a:cxnSpLocks/>
          </p:cNvCxnSpPr>
          <p:nvPr/>
        </p:nvCxnSpPr>
        <p:spPr>
          <a:xfrm flipH="1">
            <a:off x="2359882" y="4165600"/>
            <a:ext cx="493660" cy="1905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nut 9">
            <a:extLst>
              <a:ext uri="{FF2B5EF4-FFF2-40B4-BE49-F238E27FC236}">
                <a16:creationId xmlns:a16="http://schemas.microsoft.com/office/drawing/2014/main" id="{7F9EBED8-C03C-6543-98EF-9FEBCE815BEB}"/>
              </a:ext>
            </a:extLst>
          </p:cNvPr>
          <p:cNvSpPr/>
          <p:nvPr/>
        </p:nvSpPr>
        <p:spPr>
          <a:xfrm>
            <a:off x="889000" y="4229100"/>
            <a:ext cx="1435100" cy="190500"/>
          </a:xfrm>
          <a:prstGeom prst="donut">
            <a:avLst>
              <a:gd name="adj" fmla="val 37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76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C05F6-DE18-2C46-85EF-706C0D249115}"/>
              </a:ext>
            </a:extLst>
          </p:cNvPr>
          <p:cNvSpPr txBox="1">
            <a:spLocks/>
          </p:cNvSpPr>
          <p:nvPr/>
        </p:nvSpPr>
        <p:spPr>
          <a:xfrm>
            <a:off x="529442" y="518649"/>
            <a:ext cx="8855858" cy="408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7: Wait for it to finish uploading, it will look like this as it goes through the process: 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04FB476-144E-E840-9B14-E3191C61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2" y="1415897"/>
            <a:ext cx="9373008" cy="40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3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C05F6-DE18-2C46-85EF-706C0D249115}"/>
              </a:ext>
            </a:extLst>
          </p:cNvPr>
          <p:cNvSpPr txBox="1">
            <a:spLocks/>
          </p:cNvSpPr>
          <p:nvPr/>
        </p:nvSpPr>
        <p:spPr>
          <a:xfrm>
            <a:off x="529442" y="518649"/>
            <a:ext cx="10494158" cy="40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8: Once finished, you will be informed how many records are being added or updated.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C6E27C-A939-E840-8BFE-8E3F79BBB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0" y="5150681"/>
            <a:ext cx="8890000" cy="2022475"/>
          </a:xfrm>
        </p:spPr>
        <p:txBody>
          <a:bodyPr>
            <a:norm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NOTE: This screenshot shows that none are being updated and everything being added is new. </a:t>
            </a:r>
          </a:p>
          <a:p>
            <a:endParaRPr lang="en-US" sz="1400" i="1" dirty="0">
              <a:solidFill>
                <a:srgbClr val="FF0000"/>
              </a:solidFill>
            </a:endParaRPr>
          </a:p>
          <a:p>
            <a:r>
              <a:rPr lang="en-US" sz="1400" i="1" dirty="0">
                <a:solidFill>
                  <a:srgbClr val="FF0000"/>
                </a:solidFill>
              </a:rPr>
              <a:t>In the future, the report should indicate that some </a:t>
            </a:r>
            <a:r>
              <a:rPr lang="en-US" sz="1400" i="1">
                <a:solidFill>
                  <a:srgbClr val="FF0000"/>
                </a:solidFill>
              </a:rPr>
              <a:t>## are new </a:t>
            </a:r>
            <a:r>
              <a:rPr lang="en-US" sz="1400" i="1" dirty="0">
                <a:solidFill>
                  <a:srgbClr val="FF0000"/>
                </a:solidFill>
              </a:rPr>
              <a:t>and some ## are getting updated. This screenshot is just an example</a:t>
            </a: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C57EB-7C21-3046-8027-C118912B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1333501"/>
            <a:ext cx="10947400" cy="28545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A2A3A0-EAEF-4B46-B818-617B96C474D2}"/>
              </a:ext>
            </a:extLst>
          </p:cNvPr>
          <p:cNvCxnSpPr/>
          <p:nvPr/>
        </p:nvCxnSpPr>
        <p:spPr>
          <a:xfrm flipH="1">
            <a:off x="4279900" y="3149758"/>
            <a:ext cx="5080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B813C3-F091-7747-A686-5275392EC236}"/>
              </a:ext>
            </a:extLst>
          </p:cNvPr>
          <p:cNvSpPr txBox="1"/>
          <p:nvPr/>
        </p:nvSpPr>
        <p:spPr>
          <a:xfrm>
            <a:off x="4787900" y="2965092"/>
            <a:ext cx="334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 this</a:t>
            </a:r>
          </a:p>
        </p:txBody>
      </p:sp>
    </p:spTree>
    <p:extLst>
      <p:ext uri="{BB962C8B-B14F-4D97-AF65-F5344CB8AC3E}">
        <p14:creationId xmlns:p14="http://schemas.microsoft.com/office/powerpoint/2010/main" val="76272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C05F6-DE18-2C46-85EF-706C0D249115}"/>
              </a:ext>
            </a:extLst>
          </p:cNvPr>
          <p:cNvSpPr txBox="1">
            <a:spLocks/>
          </p:cNvSpPr>
          <p:nvPr/>
        </p:nvSpPr>
        <p:spPr>
          <a:xfrm>
            <a:off x="529442" y="518649"/>
            <a:ext cx="8855858" cy="4084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9: Wait for the process to complete. You know that it is done when the last sentence is the following: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E19D2C-D485-4942-81D9-5BF69795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014274"/>
            <a:ext cx="12192000" cy="4829452"/>
          </a:xfrm>
          <a:prstGeom prst="rect">
            <a:avLst/>
          </a:prstGeom>
        </p:spPr>
      </p:pic>
      <p:sp>
        <p:nvSpPr>
          <p:cNvPr id="7" name="Donut 6">
            <a:extLst>
              <a:ext uri="{FF2B5EF4-FFF2-40B4-BE49-F238E27FC236}">
                <a16:creationId xmlns:a16="http://schemas.microsoft.com/office/drawing/2014/main" id="{9B486DDB-4412-3541-AC78-903803D7AE65}"/>
              </a:ext>
            </a:extLst>
          </p:cNvPr>
          <p:cNvSpPr/>
          <p:nvPr/>
        </p:nvSpPr>
        <p:spPr>
          <a:xfrm>
            <a:off x="660400" y="5207000"/>
            <a:ext cx="6997700" cy="215900"/>
          </a:xfrm>
          <a:prstGeom prst="donut">
            <a:avLst>
              <a:gd name="adj" fmla="val 37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4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4C05F6-DE18-2C46-85EF-706C0D249115}"/>
              </a:ext>
            </a:extLst>
          </p:cNvPr>
          <p:cNvSpPr txBox="1">
            <a:spLocks/>
          </p:cNvSpPr>
          <p:nvPr/>
        </p:nvSpPr>
        <p:spPr>
          <a:xfrm>
            <a:off x="529442" y="518649"/>
            <a:ext cx="8855858" cy="40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STEP 10:  Need to go back to the collection page and update the statistics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88F11E-6FE9-F347-B231-4A335A13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927101"/>
            <a:ext cx="10274300" cy="576956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21FB0-0D99-FC4C-B531-106F692624DE}"/>
              </a:ext>
            </a:extLst>
          </p:cNvPr>
          <p:cNvCxnSpPr>
            <a:cxnSpLocks/>
          </p:cNvCxnSpPr>
          <p:nvPr/>
        </p:nvCxnSpPr>
        <p:spPr>
          <a:xfrm flipH="1">
            <a:off x="2933700" y="5930899"/>
            <a:ext cx="478642" cy="15240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nut 6">
            <a:extLst>
              <a:ext uri="{FF2B5EF4-FFF2-40B4-BE49-F238E27FC236}">
                <a16:creationId xmlns:a16="http://schemas.microsoft.com/office/drawing/2014/main" id="{84DF97E7-A50A-8542-AEA5-3EAF89EB2D71}"/>
              </a:ext>
            </a:extLst>
          </p:cNvPr>
          <p:cNvSpPr/>
          <p:nvPr/>
        </p:nvSpPr>
        <p:spPr>
          <a:xfrm>
            <a:off x="1447800" y="5994398"/>
            <a:ext cx="1397000" cy="241301"/>
          </a:xfrm>
          <a:prstGeom prst="donut">
            <a:avLst>
              <a:gd name="adj" fmla="val 37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33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281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Uploading Files to GBIF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Uploading Files to GBIF Collections</dc:title>
  <dc:creator>P Chesshire Dunn</dc:creator>
  <cp:lastModifiedBy>Josephine Charlotte Lesage</cp:lastModifiedBy>
  <cp:revision>10</cp:revision>
  <dcterms:created xsi:type="dcterms:W3CDTF">2020-06-12T19:47:03Z</dcterms:created>
  <dcterms:modified xsi:type="dcterms:W3CDTF">2020-12-18T01:46:20Z</dcterms:modified>
</cp:coreProperties>
</file>