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373" r:id="rId5"/>
    <p:sldId id="270" r:id="rId6"/>
    <p:sldId id="467" r:id="rId7"/>
    <p:sldId id="466" r:id="rId8"/>
    <p:sldId id="493" r:id="rId9"/>
    <p:sldId id="492" r:id="rId10"/>
    <p:sldId id="470" r:id="rId11"/>
    <p:sldId id="478" r:id="rId12"/>
    <p:sldId id="428" r:id="rId13"/>
    <p:sldId id="487" r:id="rId14"/>
    <p:sldId id="489" r:id="rId15"/>
    <p:sldId id="485" r:id="rId16"/>
    <p:sldId id="491" r:id="rId17"/>
    <p:sldId id="482" r:id="rId18"/>
    <p:sldId id="475" r:id="rId19"/>
    <p:sldId id="481" r:id="rId20"/>
    <p:sldId id="476" r:id="rId21"/>
    <p:sldId id="384" r:id="rId22"/>
    <p:sldId id="456" r:id="rId23"/>
    <p:sldId id="343" r:id="rId24"/>
    <p:sldId id="399" r:id="rId25"/>
    <p:sldId id="419" r:id="rId26"/>
    <p:sldId id="420" r:id="rId27"/>
    <p:sldId id="471" r:id="rId28"/>
    <p:sldId id="362" r:id="rId29"/>
    <p:sldId id="422" r:id="rId30"/>
    <p:sldId id="423" r:id="rId31"/>
    <p:sldId id="424" r:id="rId32"/>
    <p:sldId id="425" r:id="rId33"/>
    <p:sldId id="426" r:id="rId34"/>
    <p:sldId id="42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C7771B-88DD-0C47-A9CC-A9FF2185E4FA}" name="Bissell, Garrett E" initials="GB" userId="S::bissellge@ad.nyiso.com::3ac0324b-9d96-4c18-a0ab-6e618a903fef" providerId="AD"/>
  <p188:author id="{0C356A46-1F35-55A9-160B-0295B5752537}" name="Huang, Yan" initials="HY" userId="S::huangy@ad.nyiso.com::3207c221-5ede-4d27-a9fb-6d842b7d0828" providerId="AD"/>
  <p188:author id="{837650DC-F446-75D2-D2DA-956AA8F95ED0}" name="Carr, Lucas" initials="CL" userId="S::carrl@ad.nyiso.com::3c690236-b561-4388-b8b7-cbf0f3ebd84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86"/>
    <a:srgbClr val="C4D69B"/>
    <a:srgbClr val="003D57"/>
    <a:srgbClr val="4ABCE4"/>
    <a:srgbClr val="3AB6E2"/>
    <a:srgbClr val="28B0E0"/>
    <a:srgbClr val="BAD80A"/>
    <a:srgbClr val="E2E868"/>
    <a:srgbClr val="D0D0CE"/>
    <a:srgbClr val="C7C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4" autoAdjust="0"/>
    <p:restoredTop sz="95811" autoAdjust="0"/>
  </p:normalViewPr>
  <p:slideViewPr>
    <p:cSldViewPr>
      <p:cViewPr varScale="1">
        <p:scale>
          <a:sx n="127" d="100"/>
          <a:sy n="127" d="100"/>
        </p:scale>
        <p:origin x="55" y="62"/>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0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38A70E-DFCA-44F9-8DB8-776680544938}" type="datetimeFigureOut">
              <a:rPr lang="en-US" smtClean="0"/>
              <a:pPr/>
              <a:t>1/26/2024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538D0-A7A3-4B2D-9930-1496A025D5C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46DCD-3791-463D-BE87-CA68B53673F7}" type="datetimeFigureOut">
              <a:rPr lang="en-US" smtClean="0"/>
              <a:pPr/>
              <a:t>1/26/2024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F33CF7-2A63-4D72-8506-2A8FECA107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4</a:t>
            </a:fld>
            <a:endParaRPr lang="en-US" dirty="0"/>
          </a:p>
        </p:txBody>
      </p:sp>
    </p:spTree>
    <p:extLst>
      <p:ext uri="{BB962C8B-B14F-4D97-AF65-F5344CB8AC3E}">
        <p14:creationId xmlns:p14="http://schemas.microsoft.com/office/powerpoint/2010/main" val="198358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16</a:t>
            </a:fld>
            <a:endParaRPr lang="en-US" dirty="0"/>
          </a:p>
        </p:txBody>
      </p:sp>
    </p:spTree>
    <p:extLst>
      <p:ext uri="{BB962C8B-B14F-4D97-AF65-F5344CB8AC3E}">
        <p14:creationId xmlns:p14="http://schemas.microsoft.com/office/powerpoint/2010/main" val="392326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22</a:t>
            </a:fld>
            <a:endParaRPr lang="en-US" dirty="0"/>
          </a:p>
        </p:txBody>
      </p:sp>
    </p:spTree>
    <p:extLst>
      <p:ext uri="{BB962C8B-B14F-4D97-AF65-F5344CB8AC3E}">
        <p14:creationId xmlns:p14="http://schemas.microsoft.com/office/powerpoint/2010/main" val="323375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23</a:t>
            </a:fld>
            <a:endParaRPr lang="en-US" dirty="0"/>
          </a:p>
        </p:txBody>
      </p:sp>
    </p:spTree>
    <p:extLst>
      <p:ext uri="{BB962C8B-B14F-4D97-AF65-F5344CB8AC3E}">
        <p14:creationId xmlns:p14="http://schemas.microsoft.com/office/powerpoint/2010/main" val="2496500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24</a:t>
            </a:fld>
            <a:endParaRPr lang="en-US" dirty="0"/>
          </a:p>
        </p:txBody>
      </p:sp>
    </p:spTree>
    <p:extLst>
      <p:ext uri="{BB962C8B-B14F-4D97-AF65-F5344CB8AC3E}">
        <p14:creationId xmlns:p14="http://schemas.microsoft.com/office/powerpoint/2010/main" val="3510127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25</a:t>
            </a:fld>
            <a:endParaRPr lang="en-US" dirty="0"/>
          </a:p>
        </p:txBody>
      </p:sp>
    </p:spTree>
    <p:extLst>
      <p:ext uri="{BB962C8B-B14F-4D97-AF65-F5344CB8AC3E}">
        <p14:creationId xmlns:p14="http://schemas.microsoft.com/office/powerpoint/2010/main" val="160723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5</a:t>
            </a:fld>
            <a:endParaRPr lang="en-US" dirty="0"/>
          </a:p>
        </p:txBody>
      </p:sp>
    </p:spTree>
    <p:extLst>
      <p:ext uri="{BB962C8B-B14F-4D97-AF65-F5344CB8AC3E}">
        <p14:creationId xmlns:p14="http://schemas.microsoft.com/office/powerpoint/2010/main" val="3962415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7</a:t>
            </a:fld>
            <a:endParaRPr lang="en-US" dirty="0"/>
          </a:p>
        </p:txBody>
      </p:sp>
    </p:spTree>
    <p:extLst>
      <p:ext uri="{BB962C8B-B14F-4D97-AF65-F5344CB8AC3E}">
        <p14:creationId xmlns:p14="http://schemas.microsoft.com/office/powerpoint/2010/main" val="243998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8</a:t>
            </a:fld>
            <a:endParaRPr lang="en-US"/>
          </a:p>
        </p:txBody>
      </p:sp>
    </p:spTree>
    <p:extLst>
      <p:ext uri="{BB962C8B-B14F-4D97-AF65-F5344CB8AC3E}">
        <p14:creationId xmlns:p14="http://schemas.microsoft.com/office/powerpoint/2010/main" val="307885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10</a:t>
            </a:fld>
            <a:endParaRPr lang="en-US" dirty="0"/>
          </a:p>
        </p:txBody>
      </p:sp>
    </p:spTree>
    <p:extLst>
      <p:ext uri="{BB962C8B-B14F-4D97-AF65-F5344CB8AC3E}">
        <p14:creationId xmlns:p14="http://schemas.microsoft.com/office/powerpoint/2010/main" val="396885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11</a:t>
            </a:fld>
            <a:endParaRPr lang="en-US" dirty="0"/>
          </a:p>
        </p:txBody>
      </p:sp>
    </p:spTree>
    <p:extLst>
      <p:ext uri="{BB962C8B-B14F-4D97-AF65-F5344CB8AC3E}">
        <p14:creationId xmlns:p14="http://schemas.microsoft.com/office/powerpoint/2010/main" val="272496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12</a:t>
            </a:fld>
            <a:endParaRPr lang="en-US" dirty="0"/>
          </a:p>
        </p:txBody>
      </p:sp>
    </p:spTree>
    <p:extLst>
      <p:ext uri="{BB962C8B-B14F-4D97-AF65-F5344CB8AC3E}">
        <p14:creationId xmlns:p14="http://schemas.microsoft.com/office/powerpoint/2010/main" val="126343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13</a:t>
            </a:fld>
            <a:endParaRPr lang="en-US" dirty="0"/>
          </a:p>
        </p:txBody>
      </p:sp>
    </p:spTree>
    <p:extLst>
      <p:ext uri="{BB962C8B-B14F-4D97-AF65-F5344CB8AC3E}">
        <p14:creationId xmlns:p14="http://schemas.microsoft.com/office/powerpoint/2010/main" val="9522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F33CF7-2A63-4D72-8506-2A8FECA107C2}" type="slidenum">
              <a:rPr lang="en-US" smtClean="0"/>
              <a:pPr/>
              <a:t>14</a:t>
            </a:fld>
            <a:endParaRPr lang="en-US" dirty="0"/>
          </a:p>
        </p:txBody>
      </p:sp>
    </p:spTree>
    <p:extLst>
      <p:ext uri="{BB962C8B-B14F-4D97-AF65-F5344CB8AC3E}">
        <p14:creationId xmlns:p14="http://schemas.microsoft.com/office/powerpoint/2010/main" val="41192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22" y="438150"/>
            <a:ext cx="2004300" cy="397404"/>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533400"/>
          </a:xfrm>
          <a:prstGeom prst="rect">
            <a:avLst/>
          </a:prstGeom>
        </p:spPr>
        <p:txBody>
          <a:bodyPr bIns="0" anchor="b" anchorCtr="0"/>
          <a:lstStyle>
            <a:lvl1pPr algn="l">
              <a:lnSpc>
                <a:spcPts val="4000"/>
              </a:lnSpc>
              <a:defRPr sz="3600" b="0">
                <a:latin typeface="+mj-lt"/>
              </a:defRPr>
            </a:lvl1pPr>
          </a:lstStyle>
          <a:p>
            <a:r>
              <a:rPr lang="en-US" dirty="0"/>
              <a:t>Click to edit Master title style</a:t>
            </a:r>
          </a:p>
        </p:txBody>
      </p:sp>
      <p:sp>
        <p:nvSpPr>
          <p:cNvPr id="3" name="Content Placeholder 2"/>
          <p:cNvSpPr>
            <a:spLocks noGrp="1"/>
          </p:cNvSpPr>
          <p:nvPr>
            <p:ph idx="1"/>
          </p:nvPr>
        </p:nvSpPr>
        <p:spPr>
          <a:xfrm>
            <a:off x="457200" y="1200150"/>
            <a:ext cx="8229600" cy="3165873"/>
          </a:xfrm>
          <a:prstGeom prst="rect">
            <a:avLst/>
          </a:prstGeom>
        </p:spPr>
        <p:txBody>
          <a:bodyPr>
            <a:normAutofit/>
          </a:bodyPr>
          <a:lstStyle>
            <a:lvl1pPr>
              <a:buClr>
                <a:srgbClr val="005F86"/>
              </a:buClr>
              <a:buFont typeface="Wingdings" pitchFamily="2" charset="2"/>
              <a:buChar char="§"/>
              <a:defRPr sz="2800" b="0">
                <a:latin typeface="Franklin Gothic Medium Cond" pitchFamily="34" charset="0"/>
              </a:defRPr>
            </a:lvl1pPr>
            <a:lvl2pPr>
              <a:buClrTx/>
              <a:buFont typeface="Arial" pitchFamily="34" charset="0"/>
              <a:buChar char="•"/>
              <a:defRPr sz="2000">
                <a:solidFill>
                  <a:schemeClr val="tx1">
                    <a:lumMod val="65000"/>
                    <a:lumOff val="35000"/>
                  </a:schemeClr>
                </a:solidFill>
                <a:latin typeface="Franklin Gothic Book" pitchFamily="34" charset="0"/>
              </a:defRPr>
            </a:lvl2pPr>
            <a:lvl3pPr>
              <a:defRPr sz="1800">
                <a:latin typeface="Franklin Gothic Book" pitchFamily="34" charset="0"/>
              </a:defRPr>
            </a:lvl3pPr>
            <a:lvl4pPr>
              <a:defRPr sz="1600">
                <a:latin typeface="Franklin Gothic Book" pitchFamily="34" charset="0"/>
              </a:defRPr>
            </a:lvl4pPr>
            <a:lvl5pPr>
              <a:defRPr sz="1400">
                <a:latin typeface="Franklin Gothic Book"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1000" y="4647912"/>
            <a:ext cx="990600" cy="200602"/>
          </a:xfrm>
          <a:prstGeom prst="rect">
            <a:avLst/>
          </a:prstGeom>
        </p:spPr>
      </p:pic>
      <p:sp>
        <p:nvSpPr>
          <p:cNvPr id="8" name="Slide Number Placeholder 3"/>
          <p:cNvSpPr txBox="1">
            <a:spLocks/>
          </p:cNvSpPr>
          <p:nvPr userDrawn="1"/>
        </p:nvSpPr>
        <p:spPr>
          <a:xfrm>
            <a:off x="7010400" y="490180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1"/>
                </a:solidFill>
                <a:latin typeface="Franklin Gothic Boo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DE81FA-E0BB-45D2-89A6-9F2EB9CD8D4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04289"/>
            <a:ext cx="8229600" cy="492921"/>
          </a:xfrm>
          <a:prstGeom prst="rect">
            <a:avLst/>
          </a:prstGeom>
        </p:spPr>
        <p:txBody>
          <a:bodyPr bIns="0" anchor="b" anchorCtr="0"/>
          <a:lstStyle>
            <a:lvl1pPr algn="l" defTabSz="914400" rtl="0" eaLnBrk="1" latinLnBrk="0" hangingPunct="1">
              <a:lnSpc>
                <a:spcPts val="4000"/>
              </a:lnSpc>
              <a:spcBef>
                <a:spcPct val="0"/>
              </a:spcBef>
              <a:buNone/>
              <a:defRPr lang="en-US" sz="3600" b="0" kern="1200" dirty="0">
                <a:solidFill>
                  <a:schemeClr val="tx1"/>
                </a:solidFill>
                <a:latin typeface="Franklin Gothic Medium" panose="020B0603020102020204" pitchFamily="34" charset="0"/>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457200" y="1155221"/>
            <a:ext cx="4038600" cy="3394472"/>
          </a:xfrm>
          <a:prstGeom prst="rect">
            <a:avLst/>
          </a:prstGeom>
        </p:spPr>
        <p:txBody>
          <a:bodyPr/>
          <a:lstStyle>
            <a:lvl1pPr>
              <a:defRPr lang="en-US" sz="2800" b="0" kern="1200" dirty="0">
                <a:solidFill>
                  <a:schemeClr val="tx1"/>
                </a:solidFill>
                <a:latin typeface="Franklin Gothic Medium Cond" pitchFamily="34" charset="0"/>
                <a:ea typeface="+mn-ea"/>
                <a:cs typeface="+mn-cs"/>
              </a:defRPr>
            </a:lvl1pPr>
            <a:lvl2pPr>
              <a:defRPr lang="en-US" sz="2000" kern="1200" dirty="0">
                <a:solidFill>
                  <a:schemeClr val="tx1">
                    <a:lumMod val="65000"/>
                    <a:lumOff val="35000"/>
                  </a:schemeClr>
                </a:solidFill>
                <a:latin typeface="Franklin Gothic Book" pitchFamily="34" charset="0"/>
                <a:ea typeface="+mn-ea"/>
                <a:cs typeface="+mn-cs"/>
              </a:defRPr>
            </a:lvl2pPr>
            <a:lvl3pPr>
              <a:defRPr lang="en-US" sz="1800" kern="1200" dirty="0">
                <a:solidFill>
                  <a:schemeClr val="tx1"/>
                </a:solidFill>
                <a:latin typeface="Franklin Gothic Book" pitchFamily="34" charset="0"/>
                <a:ea typeface="+mn-ea"/>
                <a:cs typeface="+mn-cs"/>
              </a:defRPr>
            </a:lvl3pPr>
            <a:lvl4pPr>
              <a:defRPr lang="en-US" sz="1600" kern="1200" dirty="0">
                <a:solidFill>
                  <a:schemeClr val="tx1"/>
                </a:solidFill>
                <a:latin typeface="Franklin Gothic Book" pitchFamily="34" charset="0"/>
                <a:ea typeface="+mn-ea"/>
                <a:cs typeface="+mn-cs"/>
              </a:defRPr>
            </a:lvl4pPr>
            <a:lvl5pPr>
              <a:defRPr lang="en-US" sz="1400" kern="1200" dirty="0">
                <a:solidFill>
                  <a:schemeClr val="tx1"/>
                </a:solidFill>
                <a:latin typeface="Franklin Gothic Book" pitchFamily="34" charset="0"/>
                <a:ea typeface="+mn-ea"/>
                <a:cs typeface="+mn-cs"/>
              </a:defRPr>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rgbClr val="005F86"/>
              </a:buClr>
              <a:buFont typeface="Wingdings" pitchFamily="2" charset="2"/>
              <a:buChar char="§"/>
            </a:pPr>
            <a:r>
              <a:rPr lang="en-US" dirty="0"/>
              <a:t>Click to edit Master text styles</a:t>
            </a:r>
          </a:p>
          <a:p>
            <a:pPr marL="742950" lvl="1" indent="-285750" algn="l" defTabSz="914400" rtl="0" eaLnBrk="1" latinLnBrk="0" hangingPunct="1">
              <a:spcBef>
                <a:spcPct val="20000"/>
              </a:spcBef>
              <a:buClrTx/>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marL="2057400" lvl="4" indent="-228600" algn="l" defTabSz="914400" rtl="0" eaLnBrk="1" latinLnBrk="0" hangingPunct="1">
              <a:spcBef>
                <a:spcPct val="20000"/>
              </a:spcBef>
              <a:buFont typeface="Arial" pitchFamily="34" charset="0"/>
              <a:buChar char="»"/>
            </a:pPr>
            <a:r>
              <a:rPr lang="en-US" dirty="0"/>
              <a:t>Fifth level</a:t>
            </a:r>
          </a:p>
        </p:txBody>
      </p:sp>
      <p:sp>
        <p:nvSpPr>
          <p:cNvPr id="4" name="Content Placeholder 3"/>
          <p:cNvSpPr>
            <a:spLocks noGrp="1"/>
          </p:cNvSpPr>
          <p:nvPr>
            <p:ph sz="half" idx="2"/>
          </p:nvPr>
        </p:nvSpPr>
        <p:spPr>
          <a:xfrm>
            <a:off x="4648200" y="1155221"/>
            <a:ext cx="4038600" cy="3394472"/>
          </a:xfrm>
          <a:prstGeom prst="rect">
            <a:avLst/>
          </a:prstGeom>
        </p:spPr>
        <p:txBody>
          <a:bodyPr/>
          <a:lstStyle>
            <a:lvl1pPr>
              <a:defRPr lang="en-US" sz="2800" b="0" kern="1200" dirty="0">
                <a:solidFill>
                  <a:schemeClr val="tx1"/>
                </a:solidFill>
                <a:latin typeface="Franklin Gothic Medium Cond" pitchFamily="34" charset="0"/>
                <a:ea typeface="+mn-ea"/>
                <a:cs typeface="+mn-cs"/>
              </a:defRPr>
            </a:lvl1pPr>
            <a:lvl2pPr>
              <a:defRPr lang="en-US" sz="2000" kern="1200" dirty="0">
                <a:solidFill>
                  <a:schemeClr val="tx1">
                    <a:lumMod val="65000"/>
                    <a:lumOff val="35000"/>
                  </a:schemeClr>
                </a:solidFill>
                <a:latin typeface="Franklin Gothic Book" pitchFamily="34" charset="0"/>
                <a:ea typeface="+mn-ea"/>
                <a:cs typeface="+mn-cs"/>
              </a:defRPr>
            </a:lvl2pPr>
            <a:lvl3pPr>
              <a:defRPr lang="en-US" sz="1800" kern="1200" dirty="0">
                <a:solidFill>
                  <a:schemeClr val="tx1"/>
                </a:solidFill>
                <a:latin typeface="Franklin Gothic Book" pitchFamily="34" charset="0"/>
                <a:ea typeface="+mn-ea"/>
                <a:cs typeface="+mn-cs"/>
              </a:defRPr>
            </a:lvl3pPr>
            <a:lvl4pPr>
              <a:defRPr lang="en-US" sz="1600" kern="1200" dirty="0">
                <a:solidFill>
                  <a:schemeClr val="tx1"/>
                </a:solidFill>
                <a:latin typeface="Franklin Gothic Book" pitchFamily="34" charset="0"/>
                <a:ea typeface="+mn-ea"/>
                <a:cs typeface="+mn-cs"/>
              </a:defRPr>
            </a:lvl4pPr>
            <a:lvl5pPr>
              <a:defRPr lang="en-US" sz="1400" kern="1200" dirty="0">
                <a:solidFill>
                  <a:schemeClr val="tx1"/>
                </a:solidFill>
                <a:latin typeface="Franklin Gothic Book" pitchFamily="34" charset="0"/>
                <a:ea typeface="+mn-ea"/>
                <a:cs typeface="+mn-cs"/>
              </a:defRPr>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rgbClr val="005F86"/>
              </a:buClr>
              <a:buFont typeface="Wingdings" pitchFamily="2" charset="2"/>
              <a:buChar char="§"/>
            </a:pPr>
            <a:r>
              <a:rPr lang="en-US" dirty="0"/>
              <a:t>Click to edit Master text styles</a:t>
            </a:r>
          </a:p>
          <a:p>
            <a:pPr marL="742950" lvl="1" indent="-285750" algn="l" defTabSz="914400" rtl="0" eaLnBrk="1" latinLnBrk="0" hangingPunct="1">
              <a:spcBef>
                <a:spcPct val="20000"/>
              </a:spcBef>
              <a:buClrTx/>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marL="2057400" lvl="4" indent="-228600" algn="l" defTabSz="914400" rtl="0" eaLnBrk="1" latinLnBrk="0" hangingPunct="1">
              <a:spcBef>
                <a:spcPct val="20000"/>
              </a:spcBef>
              <a:buFont typeface="Arial" pitchFamily="34" charset="0"/>
              <a:buChar char="»"/>
            </a:pPr>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1000" y="4647912"/>
            <a:ext cx="990600" cy="200602"/>
          </a:xfrm>
          <a:prstGeom prst="rect">
            <a:avLst/>
          </a:prstGeom>
        </p:spPr>
      </p:pic>
      <p:sp>
        <p:nvSpPr>
          <p:cNvPr id="9" name="Slide Number Placeholder 3"/>
          <p:cNvSpPr>
            <a:spLocks noGrp="1"/>
          </p:cNvSpPr>
          <p:nvPr>
            <p:ph type="sldNum" sz="quarter" idx="4"/>
          </p:nvPr>
        </p:nvSpPr>
        <p:spPr>
          <a:xfrm>
            <a:off x="7010400" y="4901803"/>
            <a:ext cx="2133600" cy="273844"/>
          </a:xfrm>
          <a:prstGeom prst="rect">
            <a:avLst/>
          </a:prstGeom>
        </p:spPr>
        <p:txBody>
          <a:bodyPr vert="horz" lIns="91440" tIns="45720" rIns="91440" bIns="45720" rtlCol="0" anchor="ctr"/>
          <a:lstStyle>
            <a:lvl1pPr algn="r">
              <a:defRPr sz="800">
                <a:solidFill>
                  <a:schemeClr val="bg1"/>
                </a:solidFill>
                <a:latin typeface="Franklin Gothic Book" pitchFamily="34" charset="0"/>
              </a:defRPr>
            </a:lvl1pPr>
          </a:lstStyle>
          <a:p>
            <a:fld id="{9DDE81FA-E0BB-45D2-89A6-9F2EB9CD8D45}"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rgbClr val="005F86"/>
        </a:solidFill>
        <a:effectLst/>
      </p:bgPr>
    </p:bg>
    <p:spTree>
      <p:nvGrpSpPr>
        <p:cNvPr id="1" name=""/>
        <p:cNvGrpSpPr/>
        <p:nvPr/>
      </p:nvGrpSpPr>
      <p:grpSpPr>
        <a:xfrm>
          <a:off x="0" y="0"/>
          <a:ext cx="0" cy="0"/>
          <a:chOff x="0" y="0"/>
          <a:chExt cx="0" cy="0"/>
        </a:xfrm>
      </p:grpSpPr>
      <p:sp>
        <p:nvSpPr>
          <p:cNvPr id="5" name="Slide Number Placeholder 3"/>
          <p:cNvSpPr txBox="1">
            <a:spLocks/>
          </p:cNvSpPr>
          <p:nvPr userDrawn="1"/>
        </p:nvSpPr>
        <p:spPr>
          <a:xfrm>
            <a:off x="76200" y="4857750"/>
            <a:ext cx="3352800" cy="273844"/>
          </a:xfrm>
          <a:prstGeom prst="rect">
            <a:avLst/>
          </a:prstGeom>
        </p:spPr>
        <p:txBody>
          <a:bodyPr vert="horz" lIns="91440" tIns="45720" rIns="91440" bIns="45720" rtlCol="0" anchor="ctr"/>
          <a:lstStyle>
            <a:lvl1pPr algn="r">
              <a:defRPr sz="800">
                <a:solidFill>
                  <a:schemeClr val="bg2"/>
                </a:solidFill>
                <a:latin typeface="Franklin Gothic Dem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dirty="0">
                <a:ln>
                  <a:noFill/>
                </a:ln>
                <a:solidFill>
                  <a:schemeClr val="bg2"/>
                </a:solidFill>
                <a:effectLst/>
                <a:uLnTx/>
                <a:uFillTx/>
                <a:latin typeface="Franklin Gothic Medium" pitchFamily="34" charset="0"/>
                <a:ea typeface="+mn-ea"/>
                <a:cs typeface="+mn-cs"/>
              </a:rPr>
              <a:t>© </a:t>
            </a:r>
            <a:r>
              <a:rPr kumimoji="0" lang="en-US" sz="800" b="0" i="0" u="none" strike="noStrike" kern="1200" cap="none" spc="0" normalizeH="0" baseline="0" noProof="0" dirty="0">
                <a:ln>
                  <a:noFill/>
                </a:ln>
                <a:solidFill>
                  <a:schemeClr val="bg2"/>
                </a:solidFill>
                <a:effectLst/>
                <a:uLnTx/>
                <a:uFillTx/>
                <a:latin typeface="Franklin Gothic Medium" pitchFamily="34" charset="0"/>
                <a:ea typeface="+mn-ea"/>
                <a:cs typeface="+mn-cs"/>
              </a:rPr>
              <a:t>COPYRIGHT NYISO 2024.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1000" y="4647912"/>
            <a:ext cx="990600" cy="200601"/>
          </a:xfrm>
          <a:prstGeom prst="rect">
            <a:avLst/>
          </a:prstGeom>
        </p:spPr>
      </p:pic>
      <p:sp>
        <p:nvSpPr>
          <p:cNvPr id="7" name="Slide Number Placeholder 3"/>
          <p:cNvSpPr>
            <a:spLocks noGrp="1"/>
          </p:cNvSpPr>
          <p:nvPr>
            <p:ph type="sldNum" sz="quarter" idx="4"/>
          </p:nvPr>
        </p:nvSpPr>
        <p:spPr>
          <a:xfrm>
            <a:off x="7010400" y="4901803"/>
            <a:ext cx="2133600" cy="273844"/>
          </a:xfrm>
          <a:prstGeom prst="rect">
            <a:avLst/>
          </a:prstGeom>
        </p:spPr>
        <p:txBody>
          <a:bodyPr vert="horz" lIns="91440" tIns="45720" rIns="91440" bIns="45720" rtlCol="0" anchor="ctr"/>
          <a:lstStyle>
            <a:lvl1pPr algn="r">
              <a:defRPr sz="800">
                <a:solidFill>
                  <a:schemeClr val="bg1"/>
                </a:solidFill>
                <a:latin typeface="Franklin Gothic Book" pitchFamily="34" charset="0"/>
              </a:defRPr>
            </a:lvl1pPr>
          </a:lstStyle>
          <a:p>
            <a:fld id="{9DDE81FA-E0BB-45D2-89A6-9F2EB9CD8D45}"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1">
            <a:lumMod val="50000"/>
          </a:schemeClr>
        </a:solidFill>
        <a:effectLst/>
      </p:bgPr>
    </p:bg>
    <p:spTree>
      <p:nvGrpSpPr>
        <p:cNvPr id="1" name=""/>
        <p:cNvGrpSpPr/>
        <p:nvPr/>
      </p:nvGrpSpPr>
      <p:grpSpPr>
        <a:xfrm>
          <a:off x="0" y="0"/>
          <a:ext cx="0" cy="0"/>
          <a:chOff x="0" y="0"/>
          <a:chExt cx="0" cy="0"/>
        </a:xfrm>
      </p:grpSpPr>
      <p:sp>
        <p:nvSpPr>
          <p:cNvPr id="6" name="Slide Number Placeholder 3"/>
          <p:cNvSpPr txBox="1">
            <a:spLocks/>
          </p:cNvSpPr>
          <p:nvPr userDrawn="1"/>
        </p:nvSpPr>
        <p:spPr>
          <a:xfrm>
            <a:off x="76200" y="4857750"/>
            <a:ext cx="3352800" cy="273844"/>
          </a:xfrm>
          <a:prstGeom prst="rect">
            <a:avLst/>
          </a:prstGeom>
        </p:spPr>
        <p:txBody>
          <a:bodyPr vert="horz" lIns="91440" tIns="45720" rIns="91440" bIns="45720" rtlCol="0" anchor="ctr"/>
          <a:lstStyle>
            <a:lvl1pPr algn="r">
              <a:defRPr sz="800">
                <a:solidFill>
                  <a:schemeClr val="bg2"/>
                </a:solidFill>
                <a:latin typeface="Franklin Gothic Dem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dirty="0">
                <a:ln>
                  <a:noFill/>
                </a:ln>
                <a:solidFill>
                  <a:schemeClr val="bg2"/>
                </a:solidFill>
                <a:effectLst/>
                <a:uLnTx/>
                <a:uFillTx/>
                <a:latin typeface="Franklin Gothic Medium" pitchFamily="34" charset="0"/>
                <a:ea typeface="+mn-ea"/>
                <a:cs typeface="+mn-cs"/>
              </a:rPr>
              <a:t>© </a:t>
            </a:r>
            <a:r>
              <a:rPr kumimoji="0" lang="en-US" sz="800" b="0" i="0" u="none" strike="noStrike" kern="1200" cap="none" spc="0" normalizeH="0" baseline="0" noProof="0" dirty="0">
                <a:ln>
                  <a:noFill/>
                </a:ln>
                <a:solidFill>
                  <a:schemeClr val="bg2"/>
                </a:solidFill>
                <a:effectLst/>
                <a:uLnTx/>
                <a:uFillTx/>
                <a:latin typeface="Franklin Gothic Medium" pitchFamily="34" charset="0"/>
                <a:ea typeface="+mn-ea"/>
                <a:cs typeface="+mn-cs"/>
              </a:rPr>
              <a:t>COPYRIGHT NYISO 2024. ALL RIGHTS RESERVED.</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1000" y="4647912"/>
            <a:ext cx="990600" cy="200601"/>
          </a:xfrm>
          <a:prstGeom prst="rect">
            <a:avLst/>
          </a:prstGeom>
        </p:spPr>
      </p:pic>
      <p:sp>
        <p:nvSpPr>
          <p:cNvPr id="10" name="Slide Number Placeholder 3"/>
          <p:cNvSpPr>
            <a:spLocks noGrp="1"/>
          </p:cNvSpPr>
          <p:nvPr>
            <p:ph type="sldNum" sz="quarter" idx="4"/>
          </p:nvPr>
        </p:nvSpPr>
        <p:spPr>
          <a:xfrm>
            <a:off x="7010400" y="4901803"/>
            <a:ext cx="2133600" cy="273844"/>
          </a:xfrm>
          <a:prstGeom prst="rect">
            <a:avLst/>
          </a:prstGeom>
        </p:spPr>
        <p:txBody>
          <a:bodyPr vert="horz" lIns="91440" tIns="45720" rIns="91440" bIns="45720" rtlCol="0" anchor="ctr"/>
          <a:lstStyle>
            <a:lvl1pPr algn="r">
              <a:defRPr sz="800">
                <a:solidFill>
                  <a:schemeClr val="bg1"/>
                </a:solidFill>
                <a:latin typeface="Franklin Gothic Book" pitchFamily="34" charset="0"/>
              </a:defRPr>
            </a:lvl1pPr>
          </a:lstStyle>
          <a:p>
            <a:fld id="{9DDE81FA-E0BB-45D2-89A6-9F2EB9CD8D45}"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933950"/>
            <a:ext cx="9144000" cy="209550"/>
          </a:xfrm>
          <a:prstGeom prst="rect">
            <a:avLst/>
          </a:prstGeom>
          <a:solidFill>
            <a:srgbClr val="003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p:cNvSpPr txBox="1">
            <a:spLocks/>
          </p:cNvSpPr>
          <p:nvPr userDrawn="1"/>
        </p:nvSpPr>
        <p:spPr>
          <a:xfrm>
            <a:off x="0" y="4888706"/>
            <a:ext cx="3200400" cy="273844"/>
          </a:xfrm>
          <a:prstGeom prst="rect">
            <a:avLst/>
          </a:prstGeom>
        </p:spPr>
        <p:txBody>
          <a:bodyPr vert="horz" lIns="91440" tIns="45720" rIns="91440" bIns="45720" rtlCol="0" anchor="ctr"/>
          <a:lstStyle>
            <a:lvl1pPr algn="r">
              <a:defRPr sz="800">
                <a:solidFill>
                  <a:schemeClr val="accent4"/>
                </a:solidFill>
                <a:latin typeface="Franklin Gothic Dem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dirty="0">
                <a:ln>
                  <a:noFill/>
                </a:ln>
                <a:solidFill>
                  <a:schemeClr val="bg1"/>
                </a:solidFill>
                <a:effectLst/>
                <a:uLnTx/>
                <a:uFillTx/>
                <a:latin typeface="Franklin Gothic Book" pitchFamily="34" charset="0"/>
                <a:ea typeface="+mn-ea"/>
                <a:cs typeface="+mn-cs"/>
              </a:rPr>
              <a:t> ©</a:t>
            </a:r>
            <a:r>
              <a:rPr kumimoji="0" lang="en-US" sz="800" b="0" i="0" u="none" strike="noStrike" kern="1200" cap="none" spc="0" normalizeH="0" baseline="0" noProof="0" dirty="0">
                <a:ln>
                  <a:noFill/>
                </a:ln>
                <a:solidFill>
                  <a:schemeClr val="bg1"/>
                </a:solidFill>
                <a:effectLst/>
                <a:uLnTx/>
                <a:uFillTx/>
                <a:latin typeface="Franklin Gothic Book" pitchFamily="34" charset="0"/>
                <a:ea typeface="+mn-ea"/>
                <a:cs typeface="+mn-cs"/>
              </a:rPr>
              <a:t>COPYRIGHT NYISO 2024. ALL RIGHTS RESERVED</a:t>
            </a:r>
          </a:p>
        </p:txBody>
      </p:sp>
      <p:sp>
        <p:nvSpPr>
          <p:cNvPr id="6" name="Slide Number Placeholder 3"/>
          <p:cNvSpPr>
            <a:spLocks noGrp="1"/>
          </p:cNvSpPr>
          <p:nvPr>
            <p:ph type="sldNum" sz="quarter" idx="4"/>
          </p:nvPr>
        </p:nvSpPr>
        <p:spPr>
          <a:xfrm>
            <a:off x="7010400" y="4901803"/>
            <a:ext cx="2133600" cy="273844"/>
          </a:xfrm>
          <a:prstGeom prst="rect">
            <a:avLst/>
          </a:prstGeom>
        </p:spPr>
        <p:txBody>
          <a:bodyPr vert="horz" lIns="91440" tIns="45720" rIns="91440" bIns="45720" rtlCol="0" anchor="ctr"/>
          <a:lstStyle>
            <a:lvl1pPr algn="r">
              <a:defRPr sz="800">
                <a:solidFill>
                  <a:schemeClr val="bg1"/>
                </a:solidFill>
                <a:latin typeface="Franklin Gothic Book" pitchFamily="34" charset="0"/>
              </a:defRPr>
            </a:lvl1pPr>
          </a:lstStyle>
          <a:p>
            <a:fld id="{9DDE81FA-E0BB-45D2-89A6-9F2EB9CD8D4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8" r:id="rId4"/>
    <p:sldLayoutId id="2147483657" r:id="rId5"/>
  </p:sldLayoutIdLst>
  <p:transition/>
  <p:hf hdr="0" ftr="0" dt="0"/>
  <p:txStyles>
    <p:titleStyle>
      <a:lvl1pPr algn="ctr" defTabSz="914400" rtl="0" eaLnBrk="1" latinLnBrk="0" hangingPunct="1">
        <a:spcBef>
          <a:spcPct val="0"/>
        </a:spcBef>
        <a:buNone/>
        <a:defRPr sz="4400" b="1" kern="1200">
          <a:solidFill>
            <a:schemeClr val="tx1"/>
          </a:solidFill>
          <a:latin typeface="Franklin Gothic Boo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nysrc.org/PDF/MeetingMaterial/ICSMeetingMaterial/ICS%20Agenda%20273/Gas%20Constraints%20Whitepaper_Scope_2023.02.01_revised%5b13443%5d.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nysrc.org/wp-content/uploads/2023/08/WinterConstraintsSensitivities_2023.08.2921424.pdf" TargetMode="External"/><Relationship Id="rId4" Type="http://schemas.openxmlformats.org/officeDocument/2006/relationships/hyperlink" Target="https://www.nysrc.org/wp-content/uploads/2023/07/11_ICS_GasConstraintsWhitepaperUpdate_2023.05.30_v415826.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ysrc.org/wp-content/uploads/2023/11/Gas-Constraints-Modeling-11282023-ICS23376.pdf" TargetMode="External"/><Relationship Id="rId3" Type="http://schemas.openxmlformats.org/officeDocument/2006/relationships/hyperlink" Target="https://www.nysrc.org/wp-content/uploads/2023/05/Gas-Constraints-Whitepaper_Scope_2023.02.01_revised13443.pdf" TargetMode="External"/><Relationship Id="rId7" Type="http://schemas.openxmlformats.org/officeDocument/2006/relationships/hyperlink" Target="https://www.nysrc.org/wp-content/uploads/2023/10/GAS-Constraint-Whitepaper-Update-ICS-110122936.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nysrc.org/wp-content/uploads/2023/10/IRM24_GasConstraintsWhitepaperUpdate_2023.10.0422503.pdf" TargetMode="External"/><Relationship Id="rId5" Type="http://schemas.openxmlformats.org/officeDocument/2006/relationships/hyperlink" Target="https://www.nysrc.org/wp-content/uploads/2023/08/WinterConstraintsSensitivities_2023.08.2921424.pdf" TargetMode="External"/><Relationship Id="rId4" Type="http://schemas.openxmlformats.org/officeDocument/2006/relationships/hyperlink" Target="https://www.nysrc.org/wp-content/uploads/2023/07/11_ICS_GasConstraintsWhitepaperUpdate_2023.05.30_v415826.pdf" TargetMode="External"/><Relationship Id="rId9" Type="http://schemas.openxmlformats.org/officeDocument/2006/relationships/hyperlink" Target="https://www.nysrc.org/wp-content/uploads/2023/12/Gas-Constraints-Whitepaper-Update-01032024-ICS25831.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nyiso.com/documents/20142/33916814/MMU%20Gas%20Availability%20Presentation__20221020.pdf/bf599ef4-eb0f-a436-8b1c-33eb129319f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ysrc.org/wp-content/uploads/2023/12/Gas-Constraints-Whitepaper-Update-01032024-ICS2583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ysrc.org/wp-content/uploads/2023/12/Gas-Constraints-Whitepaper-Update-01032024-ICS2583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ysrc.org/wp-content/uploads/2023/10/TSL-Floor-Assessment-ICS-11012023-Draft-v5-Market-Sensitive22933.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908447" y="2571750"/>
            <a:ext cx="6705600" cy="0"/>
          </a:xfrm>
          <a:prstGeom prst="line">
            <a:avLst/>
          </a:prstGeom>
          <a:ln w="19050">
            <a:solidFill>
              <a:srgbClr val="5BC2E7"/>
            </a:solidFill>
            <a:prstDash val="solid"/>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756047" y="2740775"/>
            <a:ext cx="4191000" cy="381000"/>
          </a:xfrm>
          <a:prstGeom prst="rect">
            <a:avLst/>
          </a:prstGeom>
        </p:spPr>
        <p:txBody>
          <a:bodyPr bIns="0" anchor="t" anchorCtr="0">
            <a:noAutofit/>
          </a:bodyPr>
          <a:lstStyle/>
          <a:p>
            <a:pPr marL="13335" marR="5080" lvl="0" indent="-1270" algn="l" defTabSz="914400" rtl="0" eaLnBrk="1" fontAlgn="auto" latinLnBrk="0" hangingPunct="1">
              <a:lnSpc>
                <a:spcPts val="2700"/>
              </a:lnSpc>
              <a:spcBef>
                <a:spcPct val="0"/>
              </a:spcBef>
              <a:spcAft>
                <a:spcPts val="0"/>
              </a:spcAft>
              <a:buClrTx/>
              <a:buSzTx/>
              <a:buFontTx/>
              <a:buNone/>
              <a:tabLst/>
              <a:defRPr/>
            </a:pPr>
            <a:r>
              <a:rPr lang="en-US" sz="2400" kern="100" noProof="0" dirty="0">
                <a:solidFill>
                  <a:schemeClr val="tx1">
                    <a:lumMod val="65000"/>
                    <a:lumOff val="35000"/>
                  </a:schemeClr>
                </a:solidFill>
                <a:latin typeface="Franklin Gothic Medium Cond" pitchFamily="34" charset="0"/>
                <a:cs typeface="Arial"/>
              </a:rPr>
              <a:t>Lucas Carr</a:t>
            </a:r>
            <a:endParaRPr kumimoji="0" lang="en-US" sz="2400" b="0" i="0" u="none" strike="noStrike" kern="100" cap="none" spc="0" normalizeH="0" baseline="0" noProof="0" dirty="0">
              <a:ln>
                <a:noFill/>
              </a:ln>
              <a:solidFill>
                <a:schemeClr val="tx1">
                  <a:lumMod val="65000"/>
                  <a:lumOff val="35000"/>
                </a:schemeClr>
              </a:solidFill>
              <a:effectLst/>
              <a:uLnTx/>
              <a:uFillTx/>
              <a:latin typeface="Franklin Gothic Medium Cond" pitchFamily="34" charset="0"/>
              <a:cs typeface="Arial"/>
            </a:endParaRPr>
          </a:p>
        </p:txBody>
      </p:sp>
      <p:sp>
        <p:nvSpPr>
          <p:cNvPr id="17" name="Title 1"/>
          <p:cNvSpPr txBox="1">
            <a:spLocks/>
          </p:cNvSpPr>
          <p:nvPr/>
        </p:nvSpPr>
        <p:spPr>
          <a:xfrm>
            <a:off x="756047" y="3211112"/>
            <a:ext cx="6019800" cy="308742"/>
          </a:xfrm>
          <a:prstGeom prst="rect">
            <a:avLst/>
          </a:prstGeom>
        </p:spPr>
        <p:txBody>
          <a:bodyPr bIns="0" anchor="t" anchorCtr="0">
            <a:noAutofit/>
          </a:bodyPr>
          <a:lstStyle/>
          <a:p>
            <a:pPr marL="13335" marR="5080" lvl="0" indent="-1270" algn="l" defTabSz="914400" rtl="0" eaLnBrk="1" fontAlgn="auto" latinLnBrk="0" hangingPunct="1">
              <a:lnSpc>
                <a:spcPts val="2000"/>
              </a:lnSpc>
              <a:spcBef>
                <a:spcPct val="0"/>
              </a:spcBef>
              <a:spcAft>
                <a:spcPts val="0"/>
              </a:spcAft>
              <a:buClrTx/>
              <a:buSzTx/>
              <a:buFontTx/>
              <a:buNone/>
              <a:tabLst/>
              <a:defRPr/>
            </a:pPr>
            <a:r>
              <a:rPr lang="en-US" sz="2000" kern="100" dirty="0">
                <a:solidFill>
                  <a:schemeClr val="tx1">
                    <a:lumMod val="65000"/>
                    <a:lumOff val="35000"/>
                  </a:schemeClr>
                </a:solidFill>
                <a:latin typeface="Franklin Gothic Book" pitchFamily="34" charset="0"/>
                <a:cs typeface="Arial"/>
              </a:rPr>
              <a:t>NYISO</a:t>
            </a:r>
            <a:endParaRPr kumimoji="0" lang="en-US" sz="2000" b="0" i="0" u="none" strike="noStrike" kern="100" cap="none" spc="0" normalizeH="0" baseline="0" noProof="0" dirty="0">
              <a:ln>
                <a:noFill/>
              </a:ln>
              <a:solidFill>
                <a:schemeClr val="tx1">
                  <a:lumMod val="65000"/>
                  <a:lumOff val="35000"/>
                </a:schemeClr>
              </a:solidFill>
              <a:effectLst/>
              <a:uLnTx/>
              <a:uFillTx/>
              <a:latin typeface="Franklin Gothic Book" pitchFamily="34" charset="0"/>
              <a:cs typeface="Arial"/>
            </a:endParaRPr>
          </a:p>
        </p:txBody>
      </p:sp>
      <p:sp>
        <p:nvSpPr>
          <p:cNvPr id="20" name="Title 1"/>
          <p:cNvSpPr txBox="1">
            <a:spLocks/>
          </p:cNvSpPr>
          <p:nvPr/>
        </p:nvSpPr>
        <p:spPr>
          <a:xfrm>
            <a:off x="756047" y="3714750"/>
            <a:ext cx="6324601" cy="781049"/>
          </a:xfrm>
          <a:prstGeom prst="rect">
            <a:avLst/>
          </a:prstGeom>
        </p:spPr>
        <p:txBody>
          <a:bodyPr bIns="0" anchor="t" anchorCtr="0">
            <a:noAutofit/>
          </a:bodyPr>
          <a:lstStyle/>
          <a:p>
            <a:pPr marL="13335" marR="5080" lvl="0" indent="-1270">
              <a:spcBef>
                <a:spcPct val="0"/>
              </a:spcBef>
              <a:defRPr/>
            </a:pPr>
            <a:r>
              <a:rPr lang="en-US" altLang="en-US" dirty="0">
                <a:solidFill>
                  <a:srgbClr val="005F86"/>
                </a:solidFill>
                <a:latin typeface="Franklin Gothic Medium Cond" pitchFamily="34" charset="0"/>
              </a:rPr>
              <a:t>ICS Meeting #286</a:t>
            </a:r>
            <a:endParaRPr lang="en-US" altLang="en-US" sz="2000" dirty="0">
              <a:solidFill>
                <a:srgbClr val="005F86"/>
              </a:solidFill>
              <a:latin typeface="Franklin Gothic Book" pitchFamily="34" charset="0"/>
            </a:endParaRPr>
          </a:p>
          <a:p>
            <a:pPr marL="13335" marR="5080" lvl="0" indent="-1270">
              <a:spcBef>
                <a:spcPct val="0"/>
              </a:spcBef>
              <a:defRPr/>
            </a:pPr>
            <a:br>
              <a:rPr kumimoji="0" lang="en-US" sz="1100" i="0" u="none" strike="noStrike" kern="100" cap="none" spc="0" normalizeH="0" baseline="0" noProof="0" dirty="0">
                <a:ln>
                  <a:noFill/>
                </a:ln>
                <a:solidFill>
                  <a:schemeClr val="tx1">
                    <a:lumMod val="65000"/>
                    <a:lumOff val="35000"/>
                  </a:schemeClr>
                </a:solidFill>
                <a:effectLst/>
                <a:uLnTx/>
                <a:uFillTx/>
                <a:latin typeface="Franklin Gothic Book" panose="020B0503020102020204" pitchFamily="34" charset="0"/>
                <a:cs typeface="Arial"/>
              </a:rPr>
            </a:br>
            <a:r>
              <a:rPr kumimoji="0" lang="en-US" sz="1100" i="0" u="none" strike="noStrike" kern="100" cap="none" spc="0" normalizeH="0" baseline="0" noProof="0" dirty="0">
                <a:ln>
                  <a:noFill/>
                </a:ln>
                <a:solidFill>
                  <a:schemeClr val="tx1">
                    <a:lumMod val="65000"/>
                    <a:lumOff val="35000"/>
                  </a:schemeClr>
                </a:solidFill>
                <a:effectLst/>
                <a:uLnTx/>
                <a:uFillTx/>
                <a:latin typeface="Franklin Gothic Book" panose="020B0503020102020204" pitchFamily="34" charset="0"/>
                <a:cs typeface="Arial"/>
              </a:rPr>
              <a:t>January</a:t>
            </a:r>
            <a:r>
              <a:rPr lang="en-US" sz="1100" kern="100" dirty="0">
                <a:solidFill>
                  <a:schemeClr val="tx1">
                    <a:lumMod val="65000"/>
                    <a:lumOff val="35000"/>
                  </a:schemeClr>
                </a:solidFill>
                <a:latin typeface="Franklin Gothic Book" panose="020B0503020102020204" pitchFamily="34" charset="0"/>
                <a:cs typeface="Arial"/>
              </a:rPr>
              <a:t> 30</a:t>
            </a:r>
            <a:r>
              <a:rPr kumimoji="0" lang="en-US" sz="1100" i="0" u="none" strike="noStrike" kern="100" cap="none" spc="0" normalizeH="0" noProof="0" dirty="0">
                <a:ln>
                  <a:noFill/>
                </a:ln>
                <a:solidFill>
                  <a:schemeClr val="tx1">
                    <a:lumMod val="65000"/>
                    <a:lumOff val="35000"/>
                  </a:schemeClr>
                </a:solidFill>
                <a:effectLst/>
                <a:uLnTx/>
                <a:uFillTx/>
                <a:latin typeface="Franklin Gothic Book" panose="020B0503020102020204" pitchFamily="34" charset="0"/>
                <a:cs typeface="Arial"/>
              </a:rPr>
              <a:t>, 2024</a:t>
            </a:r>
          </a:p>
        </p:txBody>
      </p:sp>
      <p:sp>
        <p:nvSpPr>
          <p:cNvPr id="7" name="Title 1"/>
          <p:cNvSpPr txBox="1">
            <a:spLocks/>
          </p:cNvSpPr>
          <p:nvPr/>
        </p:nvSpPr>
        <p:spPr>
          <a:xfrm>
            <a:off x="756047" y="999776"/>
            <a:ext cx="7016353" cy="1416260"/>
          </a:xfrm>
          <a:prstGeom prst="rect">
            <a:avLst/>
          </a:prstGeom>
        </p:spPr>
        <p:txBody>
          <a:bodyPr anchor="b">
            <a:normAutofit lnSpcReduction="10000"/>
          </a:bodyPr>
          <a:lstStyle>
            <a:lvl1pPr algn="l" defTabSz="914400" rtl="0" eaLnBrk="1" latinLnBrk="0" hangingPunct="1">
              <a:lnSpc>
                <a:spcPct val="85000"/>
              </a:lnSpc>
              <a:spcBef>
                <a:spcPct val="0"/>
              </a:spcBef>
              <a:buNone/>
              <a:defRPr sz="5400" b="1" kern="1200" spc="-50" baseline="0">
                <a:solidFill>
                  <a:schemeClr val="accent6">
                    <a:lumMod val="10000"/>
                  </a:schemeClr>
                </a:solidFill>
                <a:latin typeface="Franklin Gothic Book" pitchFamily="34" charset="0"/>
                <a:ea typeface="+mj-ea"/>
                <a:cs typeface="+mj-cs"/>
              </a:defRPr>
            </a:lvl1pPr>
          </a:lstStyle>
          <a:p>
            <a:pPr>
              <a:lnSpc>
                <a:spcPct val="100000"/>
              </a:lnSpc>
            </a:pPr>
            <a:r>
              <a:rPr lang="en-US" sz="4400" b="0" dirty="0">
                <a:latin typeface="Franklin Gothic Medium" panose="020B0603020102020204" pitchFamily="34" charset="0"/>
              </a:rPr>
              <a:t>Gas Constraints</a:t>
            </a:r>
          </a:p>
          <a:p>
            <a:pPr>
              <a:lnSpc>
                <a:spcPct val="100000"/>
              </a:lnSpc>
            </a:pPr>
            <a:r>
              <a:rPr lang="en-US" sz="4400" b="0" dirty="0">
                <a:latin typeface="Franklin Gothic Medium" panose="020B0603020102020204" pitchFamily="34" charset="0"/>
              </a:rPr>
              <a:t>Whitepaper Update</a:t>
            </a:r>
            <a:endParaRPr lang="en-US" sz="4400" b="0" i="1" dirty="0">
              <a:latin typeface="Franklin Gothic Medium" panose="020B06030201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7150"/>
            <a:ext cx="8229600" cy="990600"/>
          </a:xfrm>
        </p:spPr>
        <p:txBody>
          <a:bodyPr/>
          <a:lstStyle/>
          <a:p>
            <a:r>
              <a:rPr lang="en-US" dirty="0">
                <a:latin typeface="Franklin Gothic Medium" panose="020B0603020102020204" pitchFamily="34" charset="0"/>
              </a:rPr>
              <a:t>Derating Existing Generators to Model Available Fuel</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lnSpcReduction="10000"/>
          </a:bodyPr>
          <a:lstStyle/>
          <a:p>
            <a:pPr>
              <a:spcBef>
                <a:spcPts val="432"/>
              </a:spcBef>
            </a:pPr>
            <a:r>
              <a:rPr lang="en-US" sz="1400" dirty="0">
                <a:latin typeface="Franklin Gothic Medium Cond"/>
                <a:cs typeface="Aptos Serif" panose="020B0502040204020203" pitchFamily="18" charset="0"/>
              </a:rPr>
              <a:t>The NYISO recommends modeling the available fuel as follows prior to initial fuel availability elections </a:t>
            </a:r>
            <a:r>
              <a:rPr lang="en-US" sz="1400" dirty="0"/>
              <a:t>(</a:t>
            </a:r>
            <a:r>
              <a:rPr lang="en-US" sz="1400" u="sng" dirty="0"/>
              <a:t>i.e.</a:t>
            </a:r>
            <a:r>
              <a:rPr lang="en-US" sz="1400" dirty="0"/>
              <a:t>, firm/partial firm vs non-firm optionality) anticipated to occur in August 2024 under the NYISO’s currently proposed capacity accreditation enhancements</a:t>
            </a:r>
            <a:r>
              <a:rPr lang="en-US" sz="1400" dirty="0">
                <a:latin typeface="Franklin Gothic Medium Cond"/>
                <a:cs typeface="Aptos Serif" panose="020B0502040204020203" pitchFamily="18" charset="0"/>
              </a:rPr>
              <a:t>:</a:t>
            </a:r>
          </a:p>
          <a:p>
            <a:pPr lvl="1">
              <a:spcBef>
                <a:spcPts val="432"/>
              </a:spcBef>
            </a:pPr>
            <a:r>
              <a:rPr lang="en-US" sz="1200" dirty="0">
                <a:latin typeface="Franklin Gothic Medium Cond"/>
                <a:cs typeface="Aptos Serif" panose="020B0502040204020203" pitchFamily="18" charset="0"/>
              </a:rPr>
              <a:t>The assumed quantity of “available oil” (see Slide 7) is distributed across the dual fuel units in the model</a:t>
            </a:r>
          </a:p>
          <a:p>
            <a:pPr lvl="2">
              <a:spcBef>
                <a:spcPts val="432"/>
              </a:spcBef>
            </a:pPr>
            <a:r>
              <a:rPr lang="en-US" sz="1000" dirty="0">
                <a:latin typeface="Franklin Gothic Medium Cond"/>
                <a:cs typeface="Aptos Serif" panose="020B0502040204020203" pitchFamily="18" charset="0"/>
              </a:rPr>
              <a:t>The assumed quantity of “available oil” was determined based on a historical review of oil production capability reported by dual fuel units in weekly fuel surveys submitted to the NYISO</a:t>
            </a:r>
          </a:p>
          <a:p>
            <a:pPr lvl="2">
              <a:spcBef>
                <a:spcPts val="432"/>
              </a:spcBef>
            </a:pPr>
            <a:r>
              <a:rPr lang="en-US" sz="1000" dirty="0">
                <a:latin typeface="Franklin Gothic Medium Cond"/>
                <a:cs typeface="Aptos Serif" panose="020B0502040204020203" pitchFamily="18" charset="0"/>
              </a:rPr>
              <a:t>Oil-only units are assumed with their full capability prior to the first fuel availability elections</a:t>
            </a:r>
          </a:p>
          <a:p>
            <a:pPr lvl="1">
              <a:spcBef>
                <a:spcPts val="432"/>
              </a:spcBef>
            </a:pPr>
            <a:r>
              <a:rPr lang="en-US" sz="1200" dirty="0">
                <a:latin typeface="Franklin Gothic Medium Cond"/>
                <a:cs typeface="Aptos Serif" panose="020B0502040204020203" pitchFamily="18" charset="0"/>
              </a:rPr>
              <a:t>The assumed quantity of “available gas” (see Slide 7) is distributed across the gas-only units and remaining capacity of the dual fuel units in the model</a:t>
            </a:r>
          </a:p>
          <a:p>
            <a:pPr>
              <a:spcBef>
                <a:spcPts val="432"/>
              </a:spcBef>
            </a:pPr>
            <a:r>
              <a:rPr lang="en-US" sz="1400" dirty="0">
                <a:latin typeface="Franklin Gothic Medium Cond"/>
                <a:cs typeface="Aptos Serif" panose="020B0502040204020203" pitchFamily="18" charset="0"/>
              </a:rPr>
              <a:t>Once the fuel availability election decisions (</a:t>
            </a:r>
            <a:r>
              <a:rPr lang="en-US" sz="1400" u="sng" dirty="0">
                <a:latin typeface="Franklin Gothic Medium Cond"/>
                <a:cs typeface="Aptos Serif" panose="020B0502040204020203" pitchFamily="18" charset="0"/>
              </a:rPr>
              <a:t>i.e.</a:t>
            </a:r>
            <a:r>
              <a:rPr lang="en-US" sz="1400" dirty="0">
                <a:latin typeface="Franklin Gothic Medium Cond"/>
                <a:cs typeface="Aptos Serif" panose="020B0502040204020203" pitchFamily="18" charset="0"/>
              </a:rPr>
              <a:t>, firm, partial firm, or non-firm) are known for each generator, the assumed quantities of available fuel will be applied as follows:</a:t>
            </a:r>
          </a:p>
          <a:p>
            <a:pPr lvl="1">
              <a:spcBef>
                <a:spcPts val="432"/>
              </a:spcBef>
            </a:pPr>
            <a:r>
              <a:rPr lang="en-US" sz="1200" dirty="0">
                <a:latin typeface="Franklin Gothic Medium Cond"/>
                <a:cs typeface="Aptos Serif" panose="020B0502040204020203" pitchFamily="18" charset="0"/>
              </a:rPr>
              <a:t>The assumed quantity of “available oil” will be updated to reflect the total firm MW of oil-fired capability indicated in the fuel availability elections of dual fuel and oil-only units and will be distributed across the dual fuel and oil-only units in the model</a:t>
            </a:r>
          </a:p>
          <a:p>
            <a:pPr lvl="1">
              <a:spcBef>
                <a:spcPts val="432"/>
              </a:spcBef>
            </a:pPr>
            <a:r>
              <a:rPr lang="en-US" sz="1200" dirty="0">
                <a:latin typeface="Franklin Gothic Medium Cond"/>
                <a:cs typeface="Aptos Serif" panose="020B0502040204020203" pitchFamily="18" charset="0"/>
              </a:rPr>
              <a:t>The assumed quantity of “available gas” (see Slide 7) is distributed across the gas-only units and remaining capacity of the dual fuel units in the model</a:t>
            </a:r>
          </a:p>
          <a:p>
            <a:pPr>
              <a:spcBef>
                <a:spcPts val="432"/>
              </a:spcBef>
            </a:pPr>
            <a:r>
              <a:rPr lang="en-US" sz="1400" dirty="0">
                <a:latin typeface="Franklin Gothic Medium Cond"/>
                <a:cs typeface="Aptos Serif" panose="020B0502040204020203" pitchFamily="18" charset="0"/>
              </a:rPr>
              <a:t>The modeling of the assumed quantity of available gas and/or oil is applied by derating the capacity of each impacted generator (more details on following slides)</a:t>
            </a:r>
          </a:p>
        </p:txBody>
      </p:sp>
    </p:spTree>
    <p:extLst>
      <p:ext uri="{BB962C8B-B14F-4D97-AF65-F5344CB8AC3E}">
        <p14:creationId xmlns:p14="http://schemas.microsoft.com/office/powerpoint/2010/main" val="4629399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7150"/>
            <a:ext cx="8229600" cy="990600"/>
          </a:xfrm>
        </p:spPr>
        <p:txBody>
          <a:bodyPr/>
          <a:lstStyle/>
          <a:p>
            <a:r>
              <a:rPr lang="en-US" dirty="0">
                <a:latin typeface="Franklin Gothic Medium" panose="020B0603020102020204" pitchFamily="34" charset="0"/>
              </a:rPr>
              <a:t>Derate Calculation Considerations</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lnSpcReduction="10000"/>
          </a:bodyPr>
          <a:lstStyle/>
          <a:p>
            <a:pPr>
              <a:spcBef>
                <a:spcPts val="432"/>
              </a:spcBef>
            </a:pPr>
            <a:r>
              <a:rPr lang="en-US" sz="1400" dirty="0">
                <a:latin typeface="Franklin Gothic Medium Cond"/>
                <a:cs typeface="Aptos Serif" panose="020B0502040204020203" pitchFamily="18" charset="0"/>
              </a:rPr>
              <a:t>Two methodologies were considered for calculating the derate percentages to be applied to existing generators in the IRM model in order to reflect the fuel constraints:	</a:t>
            </a:r>
          </a:p>
          <a:p>
            <a:pPr lvl="1">
              <a:spcBef>
                <a:spcPts val="432"/>
              </a:spcBef>
              <a:buFont typeface="+mj-lt"/>
              <a:buAutoNum type="arabicPeriod"/>
            </a:pPr>
            <a:r>
              <a:rPr lang="en-US" sz="1050" dirty="0">
                <a:latin typeface="Franklin Gothic Medium Cond"/>
                <a:cs typeface="Aptos Serif" panose="020B0502040204020203" pitchFamily="18" charset="0"/>
              </a:rPr>
              <a:t>“ICAP Method”: Calculating the derate based on modeled capacity values</a:t>
            </a:r>
          </a:p>
          <a:p>
            <a:pPr lvl="1">
              <a:spcBef>
                <a:spcPts val="432"/>
              </a:spcBef>
              <a:buFont typeface="+mj-lt"/>
              <a:buAutoNum type="arabicPeriod"/>
            </a:pPr>
            <a:r>
              <a:rPr lang="en-US" sz="1050" dirty="0">
                <a:latin typeface="Franklin Gothic Medium Cond"/>
                <a:cs typeface="Aptos Serif" panose="020B0502040204020203" pitchFamily="18" charset="0"/>
              </a:rPr>
              <a:t>“UCAP Method”: Calculating the derate based on unforced capacity (UCAP) values (modeled capacity factoring in the impact of the equivalent demand forced outage rate (</a:t>
            </a:r>
            <a:r>
              <a:rPr lang="en-US" sz="1050" dirty="0" err="1">
                <a:latin typeface="Franklin Gothic Medium Cond"/>
                <a:cs typeface="Aptos Serif" panose="020B0502040204020203" pitchFamily="18" charset="0"/>
              </a:rPr>
              <a:t>EFORd</a:t>
            </a:r>
            <a:r>
              <a:rPr lang="en-US" sz="1050" dirty="0">
                <a:latin typeface="Franklin Gothic Medium Cond"/>
                <a:cs typeface="Aptos Serif" panose="020B0502040204020203" pitchFamily="18" charset="0"/>
              </a:rPr>
              <a:t>))</a:t>
            </a:r>
          </a:p>
          <a:p>
            <a:pPr>
              <a:spcBef>
                <a:spcPts val="432"/>
              </a:spcBef>
            </a:pPr>
            <a:r>
              <a:rPr lang="en-US" sz="1400" dirty="0">
                <a:latin typeface="Franklin Gothic Medium Cond"/>
                <a:cs typeface="Aptos Serif" panose="020B0502040204020203" pitchFamily="18" charset="0"/>
              </a:rPr>
              <a:t>Below is an example of the two calculation methodologies in practice based off the tier 1 constraints (see Slide 7)</a:t>
            </a:r>
          </a:p>
          <a:p>
            <a:pPr lvl="1">
              <a:spcBef>
                <a:spcPts val="432"/>
              </a:spcBef>
            </a:pPr>
            <a:r>
              <a:rPr lang="en-US" sz="1050" dirty="0">
                <a:latin typeface="Franklin Gothic Medium Cond"/>
                <a:cs typeface="Aptos Serif" panose="020B0502040204020203" pitchFamily="18" charset="0"/>
              </a:rPr>
              <a:t>This comparison of the two methodologies illustrates the derated capacity that would be available after applying the </a:t>
            </a:r>
            <a:r>
              <a:rPr lang="en-US" sz="1050" dirty="0" err="1">
                <a:latin typeface="Franklin Gothic Medium Cond"/>
                <a:cs typeface="Aptos Serif" panose="020B0502040204020203" pitchFamily="18" charset="0"/>
              </a:rPr>
              <a:t>EFORd</a:t>
            </a:r>
            <a:r>
              <a:rPr lang="en-US" sz="1050" dirty="0">
                <a:latin typeface="Franklin Gothic Medium Cond"/>
                <a:cs typeface="Aptos Serif" panose="020B0502040204020203" pitchFamily="18" charset="0"/>
              </a:rPr>
              <a:t> and derate % to the modeled winter capacity in order to provide an estimate of the expected capacity that could be available under an average GE MARS iteration</a:t>
            </a:r>
          </a:p>
          <a:p>
            <a:pPr lvl="2">
              <a:spcBef>
                <a:spcPts val="432"/>
              </a:spcBef>
            </a:pPr>
            <a:r>
              <a:rPr lang="en-US" sz="1000" dirty="0">
                <a:latin typeface="Franklin Gothic Medium Cond"/>
                <a:cs typeface="Aptos Serif" panose="020B0502040204020203" pitchFamily="18" charset="0"/>
              </a:rPr>
              <a:t>The actual capacity would vary based on the different simulated forced outages in each iteration</a:t>
            </a:r>
          </a:p>
          <a:p>
            <a:pPr lvl="1">
              <a:spcBef>
                <a:spcPts val="432"/>
              </a:spcBef>
            </a:pPr>
            <a:r>
              <a:rPr lang="en-US" sz="1050" dirty="0">
                <a:latin typeface="Franklin Gothic Medium Cond"/>
                <a:cs typeface="Aptos Serif" panose="020B0502040204020203" pitchFamily="18" charset="0"/>
              </a:rPr>
              <a:t>Derated Capacity = Modeled Winter Capacity x (1 – </a:t>
            </a:r>
            <a:r>
              <a:rPr lang="en-US" sz="1050" dirty="0" err="1">
                <a:latin typeface="Franklin Gothic Medium Cond"/>
                <a:cs typeface="Aptos Serif" panose="020B0502040204020203" pitchFamily="18" charset="0"/>
              </a:rPr>
              <a:t>EFORd</a:t>
            </a:r>
            <a:r>
              <a:rPr lang="en-US" sz="1050" dirty="0">
                <a:latin typeface="Franklin Gothic Medium Cond"/>
                <a:cs typeface="Aptos Serif" panose="020B0502040204020203" pitchFamily="18" charset="0"/>
              </a:rPr>
              <a:t>) x (1 – Derate %)</a:t>
            </a:r>
          </a:p>
          <a:p>
            <a:pPr lvl="1">
              <a:spcBef>
                <a:spcPts val="432"/>
              </a:spcBef>
            </a:pPr>
            <a:endParaRPr lang="en-US" sz="1050" dirty="0">
              <a:latin typeface="Franklin Gothic Medium Cond"/>
              <a:cs typeface="Aptos Serif" panose="020B0502040204020203" pitchFamily="18" charset="0"/>
            </a:endParaRPr>
          </a:p>
          <a:p>
            <a:pPr lvl="1">
              <a:spcBef>
                <a:spcPts val="432"/>
              </a:spcBef>
            </a:pPr>
            <a:endParaRPr lang="en-US" sz="1050" dirty="0">
              <a:latin typeface="Franklin Gothic Medium Cond"/>
              <a:cs typeface="Aptos Serif" panose="020B0502040204020203" pitchFamily="18" charset="0"/>
            </a:endParaRPr>
          </a:p>
          <a:p>
            <a:pPr lvl="1">
              <a:spcBef>
                <a:spcPts val="432"/>
              </a:spcBef>
            </a:pPr>
            <a:endParaRPr lang="en-US" sz="1050" dirty="0">
              <a:latin typeface="Franklin Gothic Medium Cond"/>
              <a:cs typeface="Aptos Serif" panose="020B0502040204020203" pitchFamily="18" charset="0"/>
            </a:endParaRPr>
          </a:p>
          <a:p>
            <a:pPr lvl="1">
              <a:spcBef>
                <a:spcPts val="432"/>
              </a:spcBef>
            </a:pPr>
            <a:endParaRPr lang="en-US" sz="1050" dirty="0">
              <a:latin typeface="Franklin Gothic Medium Cond"/>
              <a:cs typeface="Aptos Serif" panose="020B0502040204020203" pitchFamily="18" charset="0"/>
            </a:endParaRPr>
          </a:p>
          <a:p>
            <a:pPr lvl="1">
              <a:spcBef>
                <a:spcPts val="432"/>
              </a:spcBef>
            </a:pPr>
            <a:endParaRPr lang="en-US" sz="1050" dirty="0">
              <a:latin typeface="Franklin Gothic Medium Cond"/>
              <a:cs typeface="Aptos Serif" panose="020B0502040204020203" pitchFamily="18" charset="0"/>
            </a:endParaRPr>
          </a:p>
          <a:p>
            <a:pPr>
              <a:spcBef>
                <a:spcPts val="432"/>
              </a:spcBef>
            </a:pPr>
            <a:r>
              <a:rPr lang="en-US" sz="1400" dirty="0">
                <a:latin typeface="Franklin Gothic Medium Cond"/>
                <a:cs typeface="Aptos Serif" panose="020B0502040204020203" pitchFamily="18" charset="0"/>
              </a:rPr>
              <a:t>After review, the NYISO recommends calculating fuel constraint derates using the “UCAP Method” as this should align the amount of capacity on average in each iteration closer to the amount of capacity intended with the total available fuel in each tier</a:t>
            </a:r>
          </a:p>
          <a:p>
            <a:pPr>
              <a:spcBef>
                <a:spcPts val="432"/>
              </a:spcBef>
            </a:pPr>
            <a:endParaRPr lang="en-US" sz="1400" dirty="0">
              <a:latin typeface="Franklin Gothic Medium Cond"/>
              <a:cs typeface="Aptos Serif" panose="020B0502040204020203" pitchFamily="18" charset="0"/>
            </a:endParaRPr>
          </a:p>
        </p:txBody>
      </p:sp>
      <p:graphicFrame>
        <p:nvGraphicFramePr>
          <p:cNvPr id="2" name="Table 1">
            <a:extLst>
              <a:ext uri="{FF2B5EF4-FFF2-40B4-BE49-F238E27FC236}">
                <a16:creationId xmlns:a16="http://schemas.microsoft.com/office/drawing/2014/main" id="{352F5B71-89D5-E4CF-33B6-4F3A6DA06A5E}"/>
              </a:ext>
            </a:extLst>
          </p:cNvPr>
          <p:cNvGraphicFramePr>
            <a:graphicFrameLocks noGrp="1"/>
          </p:cNvGraphicFramePr>
          <p:nvPr>
            <p:extLst>
              <p:ext uri="{D42A27DB-BD31-4B8C-83A1-F6EECF244321}">
                <p14:modId xmlns:p14="http://schemas.microsoft.com/office/powerpoint/2010/main" val="45648434"/>
              </p:ext>
            </p:extLst>
          </p:nvPr>
        </p:nvGraphicFramePr>
        <p:xfrm>
          <a:off x="523934" y="3105150"/>
          <a:ext cx="8096131" cy="960120"/>
        </p:xfrm>
        <a:graphic>
          <a:graphicData uri="http://schemas.openxmlformats.org/drawingml/2006/table">
            <a:tbl>
              <a:tblPr firstRow="1" bandRow="1">
                <a:tableStyleId>{5C22544A-7EE6-4342-B048-85BDC9FD1C3A}</a:tableStyleId>
              </a:tblPr>
              <a:tblGrid>
                <a:gridCol w="1221294">
                  <a:extLst>
                    <a:ext uri="{9D8B030D-6E8A-4147-A177-3AD203B41FA5}">
                      <a16:colId xmlns:a16="http://schemas.microsoft.com/office/drawing/2014/main" val="1318785768"/>
                    </a:ext>
                  </a:extLst>
                </a:gridCol>
                <a:gridCol w="1221294">
                  <a:extLst>
                    <a:ext uri="{9D8B030D-6E8A-4147-A177-3AD203B41FA5}">
                      <a16:colId xmlns:a16="http://schemas.microsoft.com/office/drawing/2014/main" val="2709781256"/>
                    </a:ext>
                  </a:extLst>
                </a:gridCol>
                <a:gridCol w="848121">
                  <a:extLst>
                    <a:ext uri="{9D8B030D-6E8A-4147-A177-3AD203B41FA5}">
                      <a16:colId xmlns:a16="http://schemas.microsoft.com/office/drawing/2014/main" val="512126401"/>
                    </a:ext>
                  </a:extLst>
                </a:gridCol>
                <a:gridCol w="1221294">
                  <a:extLst>
                    <a:ext uri="{9D8B030D-6E8A-4147-A177-3AD203B41FA5}">
                      <a16:colId xmlns:a16="http://schemas.microsoft.com/office/drawing/2014/main" val="2640073301"/>
                    </a:ext>
                  </a:extLst>
                </a:gridCol>
                <a:gridCol w="848121">
                  <a:extLst>
                    <a:ext uri="{9D8B030D-6E8A-4147-A177-3AD203B41FA5}">
                      <a16:colId xmlns:a16="http://schemas.microsoft.com/office/drawing/2014/main" val="1349972543"/>
                    </a:ext>
                  </a:extLst>
                </a:gridCol>
                <a:gridCol w="1730167">
                  <a:extLst>
                    <a:ext uri="{9D8B030D-6E8A-4147-A177-3AD203B41FA5}">
                      <a16:colId xmlns:a16="http://schemas.microsoft.com/office/drawing/2014/main" val="3535753136"/>
                    </a:ext>
                  </a:extLst>
                </a:gridCol>
                <a:gridCol w="1005840">
                  <a:extLst>
                    <a:ext uri="{9D8B030D-6E8A-4147-A177-3AD203B41FA5}">
                      <a16:colId xmlns:a16="http://schemas.microsoft.com/office/drawing/2014/main" val="4150963350"/>
                    </a:ext>
                  </a:extLst>
                </a:gridCol>
              </a:tblGrid>
              <a:tr h="0">
                <a:tc>
                  <a:txBody>
                    <a:bodyPr/>
                    <a:lstStyle/>
                    <a:p>
                      <a:pPr algn="ctr"/>
                      <a:r>
                        <a:rPr lang="en-US" sz="900" b="1" dirty="0"/>
                        <a:t>Derate 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Modeled Winter Capacity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err="1"/>
                        <a:t>EFORd</a:t>
                      </a:r>
                      <a:endParaRPr 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Modeled Winter UCAP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Total Available Fuel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Derate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Derated Capacity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4189166157"/>
                  </a:ext>
                </a:extLst>
              </a:tr>
              <a:tr h="0">
                <a:tc>
                  <a:txBody>
                    <a:bodyPr/>
                    <a:lstStyle/>
                    <a:p>
                      <a:pPr algn="ctr"/>
                      <a:r>
                        <a:rPr lang="en-US" sz="900" b="1" dirty="0"/>
                        <a:t>ICAP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900" b="1" dirty="0"/>
                        <a:t>21,573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900" b="1" dirty="0"/>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900" b="1" dirty="0"/>
                        <a:t>19,803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900" b="1"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dirty="0"/>
                        <a:t>1 – (11,000 / 21,573) = 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dirty="0"/>
                        <a:t>10,097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01770"/>
                  </a:ext>
                </a:extLst>
              </a:tr>
              <a:tr h="0">
                <a:tc>
                  <a:txBody>
                    <a:bodyPr/>
                    <a:lstStyle/>
                    <a:p>
                      <a:pPr algn="ctr"/>
                      <a:r>
                        <a:rPr lang="en-US" sz="900" b="1" dirty="0"/>
                        <a:t>UCAP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en-US" sz="1100" dirty="0"/>
                        <a:t>19,803 (UCAP)</a:t>
                      </a:r>
                    </a:p>
                  </a:txBody>
                  <a:tcPr anchor="ctr"/>
                </a:tc>
                <a:tc vMerge="1">
                  <a:txBody>
                    <a:bodyPr/>
                    <a:lstStyle/>
                    <a:p>
                      <a:pPr algn="ctr"/>
                      <a:endParaRPr lang="en-US" sz="1000" dirty="0"/>
                    </a:p>
                  </a:txBody>
                  <a:tcPr anchor="ctr"/>
                </a:tc>
                <a:tc vMerge="1">
                  <a:txBody>
                    <a:bodyPr/>
                    <a:lstStyle/>
                    <a:p>
                      <a:pPr algn="ctr"/>
                      <a:endParaRPr lang="en-US" sz="1100" dirty="0"/>
                    </a:p>
                  </a:txBody>
                  <a:tcPr anchor="ctr"/>
                </a:tc>
                <a:tc vMerge="1">
                  <a:txBody>
                    <a:bodyPr/>
                    <a:lstStyle/>
                    <a:p>
                      <a:endParaRPr lang="en-US" sz="1100" dirty="0"/>
                    </a:p>
                  </a:txBody>
                  <a:tcPr/>
                </a:tc>
                <a:tc>
                  <a:txBody>
                    <a:bodyPr/>
                    <a:lstStyle/>
                    <a:p>
                      <a:pPr algn="ctr"/>
                      <a:r>
                        <a:rPr lang="en-US" sz="900" b="1" dirty="0"/>
                        <a:t>1 – (11,000 / 19,803) = 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8797979"/>
                  </a:ext>
                </a:extLst>
              </a:tr>
            </a:tbl>
          </a:graphicData>
        </a:graphic>
      </p:graphicFrame>
    </p:spTree>
    <p:extLst>
      <p:ext uri="{BB962C8B-B14F-4D97-AF65-F5344CB8AC3E}">
        <p14:creationId xmlns:p14="http://schemas.microsoft.com/office/powerpoint/2010/main" val="15111885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Generator Derate Scenario: Example 1</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a:bodyPr>
          <a:lstStyle/>
          <a:p>
            <a:pPr>
              <a:spcBef>
                <a:spcPts val="432"/>
              </a:spcBef>
            </a:pPr>
            <a:r>
              <a:rPr lang="en-US" sz="1600" dirty="0">
                <a:latin typeface="Franklin Gothic Medium Cond"/>
                <a:cs typeface="Aptos Serif" panose="020B0502040204020203" pitchFamily="18" charset="0"/>
              </a:rPr>
              <a:t>Below is an illustrative example of the generator derates applied prior to the first fuel availability election under the initial fuel constraint recommendation (see Slide 7) utilizing the modeled capacity from the 2024-2025 IRM Study (based on 2023 Gold Book and modeled </a:t>
            </a:r>
            <a:r>
              <a:rPr lang="en-US" sz="1600" dirty="0" err="1">
                <a:latin typeface="Franklin Gothic Medium Cond"/>
                <a:cs typeface="Aptos Serif" panose="020B0502040204020203" pitchFamily="18" charset="0"/>
              </a:rPr>
              <a:t>EFORd</a:t>
            </a:r>
            <a:r>
              <a:rPr lang="en-US" sz="1600" dirty="0">
                <a:latin typeface="Franklin Gothic Medium Cond"/>
                <a:cs typeface="Aptos Serif" panose="020B0502040204020203" pitchFamily="18" charset="0"/>
              </a:rPr>
              <a:t>)</a:t>
            </a:r>
          </a:p>
          <a:p>
            <a:pPr>
              <a:spcBef>
                <a:spcPts val="432"/>
              </a:spcBef>
            </a:pPr>
            <a:r>
              <a:rPr lang="en-US" sz="1600" dirty="0">
                <a:latin typeface="Franklin Gothic Medium Cond"/>
                <a:cs typeface="Aptos Serif" panose="020B0502040204020203" pitchFamily="18" charset="0"/>
              </a:rPr>
              <a:t>In the modeling, the actual derates applied to each generator will vary by unit type (</a:t>
            </a:r>
            <a:r>
              <a:rPr lang="en-US" sz="1600" u="sng" dirty="0">
                <a:latin typeface="Franklin Gothic Medium Cond"/>
                <a:cs typeface="Aptos Serif" panose="020B0502040204020203" pitchFamily="18" charset="0"/>
              </a:rPr>
              <a:t>i.e.</a:t>
            </a:r>
            <a:r>
              <a:rPr lang="en-US" sz="1600" dirty="0">
                <a:latin typeface="Franklin Gothic Medium Cond"/>
                <a:cs typeface="Aptos Serif" panose="020B0502040204020203" pitchFamily="18" charset="0"/>
              </a:rPr>
              <a:t>, gas-only, dual fuel)</a:t>
            </a:r>
            <a:endParaRPr lang="en-US" sz="1200" dirty="0">
              <a:latin typeface="Franklin Gothic Medium Cond"/>
              <a:cs typeface="Aptos Serif" panose="020B0502040204020203" pitchFamily="18" charset="0"/>
            </a:endParaRPr>
          </a:p>
        </p:txBody>
      </p:sp>
      <p:graphicFrame>
        <p:nvGraphicFramePr>
          <p:cNvPr id="2" name="Table 1">
            <a:extLst>
              <a:ext uri="{FF2B5EF4-FFF2-40B4-BE49-F238E27FC236}">
                <a16:creationId xmlns:a16="http://schemas.microsoft.com/office/drawing/2014/main" id="{E023B650-3D84-9B0C-59B0-97529ECD6ABC}"/>
              </a:ext>
            </a:extLst>
          </p:cNvPr>
          <p:cNvGraphicFramePr>
            <a:graphicFrameLocks noGrp="1"/>
          </p:cNvGraphicFramePr>
          <p:nvPr>
            <p:extLst>
              <p:ext uri="{D42A27DB-BD31-4B8C-83A1-F6EECF244321}">
                <p14:modId xmlns:p14="http://schemas.microsoft.com/office/powerpoint/2010/main" val="205404595"/>
              </p:ext>
            </p:extLst>
          </p:nvPr>
        </p:nvGraphicFramePr>
        <p:xfrm>
          <a:off x="411480" y="2560320"/>
          <a:ext cx="8321040" cy="17373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900640264"/>
                    </a:ext>
                  </a:extLst>
                </a:gridCol>
                <a:gridCol w="1463040">
                  <a:extLst>
                    <a:ext uri="{9D8B030D-6E8A-4147-A177-3AD203B41FA5}">
                      <a16:colId xmlns:a16="http://schemas.microsoft.com/office/drawing/2014/main" val="2747160088"/>
                    </a:ext>
                  </a:extLst>
                </a:gridCol>
                <a:gridCol w="1280160">
                  <a:extLst>
                    <a:ext uri="{9D8B030D-6E8A-4147-A177-3AD203B41FA5}">
                      <a16:colId xmlns:a16="http://schemas.microsoft.com/office/drawing/2014/main" val="4143267402"/>
                    </a:ext>
                  </a:extLst>
                </a:gridCol>
                <a:gridCol w="1280160">
                  <a:extLst>
                    <a:ext uri="{9D8B030D-6E8A-4147-A177-3AD203B41FA5}">
                      <a16:colId xmlns:a16="http://schemas.microsoft.com/office/drawing/2014/main" val="1657389325"/>
                    </a:ext>
                  </a:extLst>
                </a:gridCol>
                <a:gridCol w="1645920">
                  <a:extLst>
                    <a:ext uri="{9D8B030D-6E8A-4147-A177-3AD203B41FA5}">
                      <a16:colId xmlns:a16="http://schemas.microsoft.com/office/drawing/2014/main" val="3385258014"/>
                    </a:ext>
                  </a:extLst>
                </a:gridCol>
                <a:gridCol w="2194560">
                  <a:extLst>
                    <a:ext uri="{9D8B030D-6E8A-4147-A177-3AD203B41FA5}">
                      <a16:colId xmlns:a16="http://schemas.microsoft.com/office/drawing/2014/main" val="3932816584"/>
                    </a:ext>
                  </a:extLst>
                </a:gridCol>
              </a:tblGrid>
              <a:tr h="0">
                <a:tc>
                  <a:txBody>
                    <a:bodyPr/>
                    <a:lstStyle/>
                    <a:p>
                      <a:pPr algn="ctr"/>
                      <a:r>
                        <a:rPr lang="en-US" sz="900" b="1" dirty="0">
                          <a:solidFill>
                            <a:schemeClr val="bg1"/>
                          </a:solidFill>
                        </a:rPr>
                        <a:t>Tier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NYCA Load Conditions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Gas (MW)</a:t>
                      </a:r>
                      <a:endParaRPr lang="en-US" sz="900" b="1" strike="sngStrike"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Oil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Modeled Winter UCAP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Derate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1677545152"/>
                  </a:ext>
                </a:extLst>
              </a:tr>
              <a:tr h="182880">
                <a:tc>
                  <a:txBody>
                    <a:bodyPr/>
                    <a:lstStyle/>
                    <a:p>
                      <a:pPr algn="ctr"/>
                      <a:r>
                        <a:rPr lang="en-US" sz="9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&gt;26,000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t>19,803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 – (19,803 / (0 + 11,000)) = 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366489"/>
                  </a:ext>
                </a:extLst>
              </a:tr>
              <a:tr h="182880">
                <a:tc>
                  <a:txBody>
                    <a:bodyPr/>
                    <a:lstStyle/>
                    <a:p>
                      <a:pPr algn="ctr"/>
                      <a:r>
                        <a:rPr lang="en-US" sz="900" b="1"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25,000 - 26,000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(19,803 / (750 + 11,000)) = 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883577"/>
                  </a:ext>
                </a:extLst>
              </a:tr>
              <a:tr h="182880">
                <a:tc>
                  <a:txBody>
                    <a:bodyPr/>
                    <a:lstStyle/>
                    <a:p>
                      <a:pPr algn="ctr"/>
                      <a:r>
                        <a:rPr lang="en-US" sz="900" b="1"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24,000 - 25,000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(19,803 / (2,750 + 11,000)) =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387013"/>
                  </a:ext>
                </a:extLst>
              </a:tr>
              <a:tr h="182880">
                <a:tc>
                  <a:txBody>
                    <a:bodyPr/>
                    <a:lstStyle/>
                    <a:p>
                      <a:pPr algn="ctr"/>
                      <a:r>
                        <a:rPr lang="en-US" sz="900" b="1"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23,000 - 24,000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4,500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(19,803 / (4,500 + 11,000)) = 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1144511"/>
                  </a:ext>
                </a:extLst>
              </a:tr>
              <a:tr h="182880">
                <a:tc>
                  <a:txBody>
                    <a:bodyPr/>
                    <a:lstStyle/>
                    <a:p>
                      <a:pPr algn="ctr"/>
                      <a:r>
                        <a:rPr lang="en-US" sz="900" b="1"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22,000 - 23,000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5,500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(19,803 / (5,500 + 11,000)) = 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9100261"/>
                  </a:ext>
                </a:extLst>
              </a:tr>
              <a:tr h="182880">
                <a:tc>
                  <a:txBody>
                    <a:bodyPr/>
                    <a:lstStyle/>
                    <a:p>
                      <a:pPr algn="ctr"/>
                      <a:r>
                        <a:rPr lang="en-US" sz="900" b="1"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&lt;22,000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strike="noStrike" dirty="0">
                          <a:solidFill>
                            <a:schemeClr val="tx1"/>
                          </a:solidFill>
                        </a:rPr>
                        <a:t>No Constraint</a:t>
                      </a:r>
                      <a:endParaRPr lang="en-US" sz="900" b="1" strike="sngStrike"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r>
                        <a:rPr lang="en-US" sz="900" b="1" dirty="0"/>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168703"/>
                  </a:ext>
                </a:extLst>
              </a:tr>
            </a:tbl>
          </a:graphicData>
        </a:graphic>
      </p:graphicFrame>
    </p:spTree>
    <p:extLst>
      <p:ext uri="{BB962C8B-B14F-4D97-AF65-F5344CB8AC3E}">
        <p14:creationId xmlns:p14="http://schemas.microsoft.com/office/powerpoint/2010/main" val="4437860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Generator Derate Scenario: Example 2</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a:bodyPr>
          <a:lstStyle/>
          <a:p>
            <a:pPr>
              <a:spcBef>
                <a:spcPts val="432"/>
              </a:spcBef>
            </a:pPr>
            <a:r>
              <a:rPr lang="en-US" sz="1600" dirty="0">
                <a:latin typeface="Franklin Gothic Medium Cond"/>
                <a:cs typeface="Aptos Serif" panose="020B0502040204020203" pitchFamily="18" charset="0"/>
              </a:rPr>
              <a:t>Below is an illustrative example of the generator derates applied under a post-first fuel availability election scenario where 13,000 MW of firm oil is elected by dual fuel and oil-only generators </a:t>
            </a:r>
          </a:p>
          <a:p>
            <a:pPr>
              <a:spcBef>
                <a:spcPts val="432"/>
              </a:spcBef>
            </a:pPr>
            <a:r>
              <a:rPr lang="en-US" sz="1600" dirty="0">
                <a:latin typeface="Franklin Gothic Medium Cond"/>
                <a:cs typeface="Aptos Serif" panose="020B0502040204020203" pitchFamily="18" charset="0"/>
              </a:rPr>
              <a:t>Under this scenario, the fuel availability election decisions would be known for each generator and therefore would be considered when applying the derates in the modeling</a:t>
            </a:r>
            <a:endParaRPr lang="en-US" sz="1200" dirty="0">
              <a:latin typeface="Franklin Gothic Medium Cond"/>
              <a:cs typeface="Aptos Serif" panose="020B0502040204020203" pitchFamily="18" charset="0"/>
            </a:endParaRPr>
          </a:p>
        </p:txBody>
      </p:sp>
      <p:graphicFrame>
        <p:nvGraphicFramePr>
          <p:cNvPr id="2" name="Table 1">
            <a:extLst>
              <a:ext uri="{FF2B5EF4-FFF2-40B4-BE49-F238E27FC236}">
                <a16:creationId xmlns:a16="http://schemas.microsoft.com/office/drawing/2014/main" id="{E023B650-3D84-9B0C-59B0-97529ECD6ABC}"/>
              </a:ext>
            </a:extLst>
          </p:cNvPr>
          <p:cNvGraphicFramePr>
            <a:graphicFrameLocks noGrp="1"/>
          </p:cNvGraphicFramePr>
          <p:nvPr>
            <p:extLst>
              <p:ext uri="{D42A27DB-BD31-4B8C-83A1-F6EECF244321}">
                <p14:modId xmlns:p14="http://schemas.microsoft.com/office/powerpoint/2010/main" val="329362614"/>
              </p:ext>
            </p:extLst>
          </p:nvPr>
        </p:nvGraphicFramePr>
        <p:xfrm>
          <a:off x="411480" y="2560320"/>
          <a:ext cx="8321040" cy="17373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900640264"/>
                    </a:ext>
                  </a:extLst>
                </a:gridCol>
                <a:gridCol w="1463040">
                  <a:extLst>
                    <a:ext uri="{9D8B030D-6E8A-4147-A177-3AD203B41FA5}">
                      <a16:colId xmlns:a16="http://schemas.microsoft.com/office/drawing/2014/main" val="2747160088"/>
                    </a:ext>
                  </a:extLst>
                </a:gridCol>
                <a:gridCol w="1280160">
                  <a:extLst>
                    <a:ext uri="{9D8B030D-6E8A-4147-A177-3AD203B41FA5}">
                      <a16:colId xmlns:a16="http://schemas.microsoft.com/office/drawing/2014/main" val="4143267402"/>
                    </a:ext>
                  </a:extLst>
                </a:gridCol>
                <a:gridCol w="1280160">
                  <a:extLst>
                    <a:ext uri="{9D8B030D-6E8A-4147-A177-3AD203B41FA5}">
                      <a16:colId xmlns:a16="http://schemas.microsoft.com/office/drawing/2014/main" val="1657389325"/>
                    </a:ext>
                  </a:extLst>
                </a:gridCol>
                <a:gridCol w="1645920">
                  <a:extLst>
                    <a:ext uri="{9D8B030D-6E8A-4147-A177-3AD203B41FA5}">
                      <a16:colId xmlns:a16="http://schemas.microsoft.com/office/drawing/2014/main" val="3385258014"/>
                    </a:ext>
                  </a:extLst>
                </a:gridCol>
                <a:gridCol w="2194560">
                  <a:extLst>
                    <a:ext uri="{9D8B030D-6E8A-4147-A177-3AD203B41FA5}">
                      <a16:colId xmlns:a16="http://schemas.microsoft.com/office/drawing/2014/main" val="3932816584"/>
                    </a:ext>
                  </a:extLst>
                </a:gridCol>
              </a:tblGrid>
              <a:tr h="0">
                <a:tc>
                  <a:txBody>
                    <a:bodyPr/>
                    <a:lstStyle/>
                    <a:p>
                      <a:pPr algn="ctr"/>
                      <a:r>
                        <a:rPr lang="en-US" sz="900" b="1" dirty="0">
                          <a:solidFill>
                            <a:schemeClr val="bg1"/>
                          </a:solidFill>
                        </a:rPr>
                        <a:t>Tier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NYCA Load Conditions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Gas (MW)</a:t>
                      </a:r>
                      <a:endParaRPr lang="en-US" sz="900" b="1" strike="sngStrike"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Oil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Modeled Winter UCAP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Derate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1677545152"/>
                  </a:ext>
                </a:extLst>
              </a:tr>
              <a:tr h="182880">
                <a:tc>
                  <a:txBody>
                    <a:bodyPr/>
                    <a:lstStyle/>
                    <a:p>
                      <a:pPr algn="ctr"/>
                      <a:r>
                        <a:rPr lang="en-US" sz="9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&gt;26,000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t>13,000</a:t>
                      </a:r>
                    </a:p>
                    <a:p>
                      <a:pPr lvl="0" algn="ctr">
                        <a:buNone/>
                      </a:pPr>
                      <a:r>
                        <a:rPr lang="en-US" sz="900" b="1" dirty="0"/>
                        <a:t>(Illustrative 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t>20,905</a:t>
                      </a:r>
                    </a:p>
                    <a:p>
                      <a:pPr algn="ctr"/>
                      <a:r>
                        <a:rPr lang="en-US" sz="900" b="1" dirty="0"/>
                        <a:t>(Illustrative 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 – (20,905 / (0 + 13,000)) = 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366489"/>
                  </a:ext>
                </a:extLst>
              </a:tr>
              <a:tr h="182880">
                <a:tc>
                  <a:txBody>
                    <a:bodyPr/>
                    <a:lstStyle/>
                    <a:p>
                      <a:pPr algn="ctr"/>
                      <a:r>
                        <a:rPr lang="en-US" sz="900" b="1"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25,000 - 26,000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(20,905 / (750 + 13,000)) = 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883577"/>
                  </a:ext>
                </a:extLst>
              </a:tr>
              <a:tr h="182880">
                <a:tc>
                  <a:txBody>
                    <a:bodyPr/>
                    <a:lstStyle/>
                    <a:p>
                      <a:pPr algn="ctr"/>
                      <a:r>
                        <a:rPr lang="en-US" sz="900" b="1"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24,000 - 25,000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(20,905 / (2,750 + 13,000)) =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387013"/>
                  </a:ext>
                </a:extLst>
              </a:tr>
              <a:tr h="182880">
                <a:tc>
                  <a:txBody>
                    <a:bodyPr/>
                    <a:lstStyle/>
                    <a:p>
                      <a:pPr algn="ctr"/>
                      <a:r>
                        <a:rPr lang="en-US" sz="900" b="1"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23,000 - 24,000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4,500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(20,905 / (4,500 + 13,000))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1144511"/>
                  </a:ext>
                </a:extLst>
              </a:tr>
              <a:tr h="182880">
                <a:tc>
                  <a:txBody>
                    <a:bodyPr/>
                    <a:lstStyle/>
                    <a:p>
                      <a:pPr algn="ctr"/>
                      <a:r>
                        <a:rPr lang="en-US" sz="900" b="1"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22,000 - 23,000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5,500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 – (20,905 / (5,500 + 13,000)) =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9100261"/>
                  </a:ext>
                </a:extLst>
              </a:tr>
              <a:tr h="182880">
                <a:tc>
                  <a:txBody>
                    <a:bodyPr/>
                    <a:lstStyle/>
                    <a:p>
                      <a:pPr algn="ctr"/>
                      <a:r>
                        <a:rPr lang="en-US" sz="900" b="1"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&lt;22,000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strike="noStrike" dirty="0">
                          <a:solidFill>
                            <a:schemeClr val="tx1"/>
                          </a:solidFill>
                        </a:rPr>
                        <a:t>No Constraint</a:t>
                      </a:r>
                      <a:endParaRPr lang="en-US" sz="900" b="1" strike="sngStrike"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r>
                        <a:rPr lang="en-US" sz="900" b="1" dirty="0"/>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168703"/>
                  </a:ext>
                </a:extLst>
              </a:tr>
            </a:tbl>
          </a:graphicData>
        </a:graphic>
      </p:graphicFrame>
    </p:spTree>
    <p:extLst>
      <p:ext uri="{BB962C8B-B14F-4D97-AF65-F5344CB8AC3E}">
        <p14:creationId xmlns:p14="http://schemas.microsoft.com/office/powerpoint/2010/main" val="36638113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Assumptions Matrix</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a:bodyPr>
          <a:lstStyle/>
          <a:p>
            <a:pPr>
              <a:spcBef>
                <a:spcPts val="432"/>
              </a:spcBef>
            </a:pPr>
            <a:r>
              <a:rPr lang="en-US" sz="1300" dirty="0">
                <a:latin typeface="Franklin Gothic Medium Cond"/>
                <a:cs typeface="Aptos Serif" panose="020B0502040204020203" pitchFamily="18" charset="0"/>
              </a:rPr>
              <a:t>The NYISO will include a new attachment in the IRM study assumptions matrix for the fuel constraints (see example below)</a:t>
            </a:r>
          </a:p>
          <a:p>
            <a:pPr>
              <a:spcBef>
                <a:spcPts val="432"/>
              </a:spcBef>
            </a:pPr>
            <a:r>
              <a:rPr lang="en-US" sz="1300" dirty="0">
                <a:latin typeface="Franklin Gothic Medium Cond"/>
                <a:cs typeface="Aptos Serif"/>
              </a:rPr>
              <a:t>This new attachment will include the total modeled capacity impacted by the fuel constraints and the percentage of the derate on the modeled UCAP at the aggregated level</a:t>
            </a:r>
            <a:endParaRPr lang="en-US" sz="1300" dirty="0">
              <a:latin typeface="Franklin Gothic Medium Cond"/>
              <a:cs typeface="Aptos Serif" panose="020B0502040204020203" pitchFamily="18" charset="0"/>
            </a:endParaRPr>
          </a:p>
          <a:p>
            <a:pPr lvl="1">
              <a:spcBef>
                <a:spcPts val="432"/>
              </a:spcBef>
            </a:pPr>
            <a:r>
              <a:rPr lang="en-US" sz="1100" dirty="0">
                <a:latin typeface="Franklin Gothic Medium Cond"/>
                <a:cs typeface="Aptos Serif"/>
              </a:rPr>
              <a:t>In the actual modeling, the derates may vary by location based on fuel availability election decisions (</a:t>
            </a:r>
            <a:r>
              <a:rPr lang="en-US" sz="1100" u="sng" dirty="0">
                <a:latin typeface="Franklin Gothic Medium Cond"/>
                <a:cs typeface="Aptos Serif"/>
              </a:rPr>
              <a:t>i.e.</a:t>
            </a:r>
            <a:r>
              <a:rPr lang="en-US" sz="1100" dirty="0">
                <a:latin typeface="Franklin Gothic Medium Cond"/>
                <a:cs typeface="Aptos Serif"/>
              </a:rPr>
              <a:t>, firm, partial firm, or non-firm)</a:t>
            </a:r>
          </a:p>
          <a:p>
            <a:pPr>
              <a:spcBef>
                <a:spcPts val="432"/>
              </a:spcBef>
            </a:pPr>
            <a:r>
              <a:rPr lang="en-US" sz="1300" dirty="0">
                <a:latin typeface="Franklin Gothic Medium Cond"/>
                <a:cs typeface="Aptos Serif" panose="020B0502040204020203" pitchFamily="18" charset="0"/>
              </a:rPr>
              <a:t>The attachment will be updated as needed when new information (e.g., available gas, Gold Book, fuel availability elections) becomes available</a:t>
            </a:r>
          </a:p>
        </p:txBody>
      </p:sp>
      <p:graphicFrame>
        <p:nvGraphicFramePr>
          <p:cNvPr id="4" name="Table 3">
            <a:extLst>
              <a:ext uri="{FF2B5EF4-FFF2-40B4-BE49-F238E27FC236}">
                <a16:creationId xmlns:a16="http://schemas.microsoft.com/office/drawing/2014/main" id="{9B37D66D-CE1F-311D-893D-F8D2B327023D}"/>
              </a:ext>
            </a:extLst>
          </p:cNvPr>
          <p:cNvGraphicFramePr>
            <a:graphicFrameLocks noGrp="1"/>
          </p:cNvGraphicFramePr>
          <p:nvPr>
            <p:extLst>
              <p:ext uri="{D42A27DB-BD31-4B8C-83A1-F6EECF244321}">
                <p14:modId xmlns:p14="http://schemas.microsoft.com/office/powerpoint/2010/main" val="721599853"/>
              </p:ext>
            </p:extLst>
          </p:nvPr>
        </p:nvGraphicFramePr>
        <p:xfrm>
          <a:off x="1186237" y="2573831"/>
          <a:ext cx="6766560" cy="1965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690073738"/>
                    </a:ext>
                  </a:extLst>
                </a:gridCol>
                <a:gridCol w="1280160">
                  <a:extLst>
                    <a:ext uri="{9D8B030D-6E8A-4147-A177-3AD203B41FA5}">
                      <a16:colId xmlns:a16="http://schemas.microsoft.com/office/drawing/2014/main" val="3642587776"/>
                    </a:ext>
                  </a:extLst>
                </a:gridCol>
                <a:gridCol w="914400">
                  <a:extLst>
                    <a:ext uri="{9D8B030D-6E8A-4147-A177-3AD203B41FA5}">
                      <a16:colId xmlns:a16="http://schemas.microsoft.com/office/drawing/2014/main" val="1081727627"/>
                    </a:ext>
                  </a:extLst>
                </a:gridCol>
                <a:gridCol w="822960">
                  <a:extLst>
                    <a:ext uri="{9D8B030D-6E8A-4147-A177-3AD203B41FA5}">
                      <a16:colId xmlns:a16="http://schemas.microsoft.com/office/drawing/2014/main" val="612597050"/>
                    </a:ext>
                  </a:extLst>
                </a:gridCol>
                <a:gridCol w="1463040">
                  <a:extLst>
                    <a:ext uri="{9D8B030D-6E8A-4147-A177-3AD203B41FA5}">
                      <a16:colId xmlns:a16="http://schemas.microsoft.com/office/drawing/2014/main" val="1354325171"/>
                    </a:ext>
                  </a:extLst>
                </a:gridCol>
                <a:gridCol w="914400">
                  <a:extLst>
                    <a:ext uri="{9D8B030D-6E8A-4147-A177-3AD203B41FA5}">
                      <a16:colId xmlns:a16="http://schemas.microsoft.com/office/drawing/2014/main" val="1459000584"/>
                    </a:ext>
                  </a:extLst>
                </a:gridCol>
                <a:gridCol w="914400">
                  <a:extLst>
                    <a:ext uri="{9D8B030D-6E8A-4147-A177-3AD203B41FA5}">
                      <a16:colId xmlns:a16="http://schemas.microsoft.com/office/drawing/2014/main" val="1971189735"/>
                    </a:ext>
                  </a:extLst>
                </a:gridCol>
              </a:tblGrid>
              <a:tr h="0">
                <a:tc gridSpan="7">
                  <a:txBody>
                    <a:bodyPr/>
                    <a:lstStyle/>
                    <a:p>
                      <a:pPr algn="ctr"/>
                      <a:r>
                        <a:rPr lang="en-US" sz="900" b="1" dirty="0">
                          <a:solidFill>
                            <a:schemeClr val="tx1"/>
                          </a:solidFill>
                        </a:rPr>
                        <a:t>Attachment XX – Fuel Constraint Derate by Tier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hMerge="1">
                  <a:txBody>
                    <a:bodyPr/>
                    <a:lstStyle/>
                    <a:p>
                      <a:pPr algn="ctr"/>
                      <a:endParaRPr lang="en-US" sz="800" b="1" strike="sngStrike"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hMerge="1">
                  <a:txBody>
                    <a:bodyPr/>
                    <a:lstStyle/>
                    <a:p>
                      <a:pPr algn="ctr"/>
                      <a:endParaRPr lang="en-US" sz="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hMerge="1">
                  <a:txBody>
                    <a:bodyPr/>
                    <a:lstStyle/>
                    <a:p>
                      <a:pPr algn="ctr"/>
                      <a:endParaRPr lang="en-US" sz="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hMerge="1">
                  <a:txBody>
                    <a:bodyPr/>
                    <a:lstStyle/>
                    <a:p>
                      <a:endParaRPr lang="en-US"/>
                    </a:p>
                  </a:txBody>
                  <a:tcPr/>
                </a:tc>
                <a:tc hMerge="1">
                  <a:txBody>
                    <a:bodyPr/>
                    <a:lstStyle/>
                    <a:p>
                      <a:pPr algn="ctr"/>
                      <a:endParaRPr lang="en-US" sz="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2676989237"/>
                  </a:ext>
                </a:extLst>
              </a:tr>
              <a:tr h="0">
                <a:tc>
                  <a:txBody>
                    <a:bodyPr/>
                    <a:lstStyle/>
                    <a:p>
                      <a:pPr algn="ctr"/>
                      <a:r>
                        <a:rPr lang="en-US" sz="900" b="1" dirty="0">
                          <a:solidFill>
                            <a:schemeClr val="tx1"/>
                          </a:solidFill>
                        </a:rPr>
                        <a:t>Tier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NYCA Load Conditions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Available Gas (MW)</a:t>
                      </a:r>
                      <a:endParaRPr lang="en-US" sz="900" b="1" strike="sngStrike"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Available Oil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Total Available Fuel (MW)</a:t>
                      </a:r>
                    </a:p>
                    <a:p>
                      <a:pPr algn="ctr"/>
                      <a:r>
                        <a:rPr lang="en-US" sz="900" b="1" dirty="0">
                          <a:solidFill>
                            <a:schemeClr val="tx1"/>
                          </a:solidFill>
                        </a:rPr>
                        <a:t>(Gas + Oil)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Modeled UCAP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tc>
                  <a:txBody>
                    <a:bodyPr/>
                    <a:lstStyle/>
                    <a:p>
                      <a:pPr algn="ctr"/>
                      <a:r>
                        <a:rPr lang="en-US" sz="900" b="1" dirty="0">
                          <a:solidFill>
                            <a:schemeClr val="tx1"/>
                          </a:solidFill>
                        </a:rPr>
                        <a:t>Derate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69B"/>
                    </a:solidFill>
                  </a:tcPr>
                </a:tc>
                <a:extLst>
                  <a:ext uri="{0D108BD9-81ED-4DB2-BD59-A6C34878D82A}">
                    <a16:rowId xmlns:a16="http://schemas.microsoft.com/office/drawing/2014/main" val="3196467966"/>
                  </a:ext>
                </a:extLst>
              </a:tr>
              <a:tr h="0">
                <a:tc>
                  <a:txBody>
                    <a:bodyPr/>
                    <a:lstStyle/>
                    <a:p>
                      <a:pPr algn="ctr"/>
                      <a:r>
                        <a:rPr lang="en-US" sz="9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&gt;26,000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solidFill>
                            <a:schemeClr val="tx1"/>
                          </a:solidFill>
                        </a:rPr>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solidFill>
                            <a:schemeClr val="tx1"/>
                          </a:solidFill>
                        </a:rPr>
                        <a:t>19,803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8909694"/>
                  </a:ext>
                </a:extLst>
              </a:tr>
              <a:tr h="0">
                <a:tc>
                  <a:txBody>
                    <a:bodyPr/>
                    <a:lstStyle/>
                    <a:p>
                      <a:pPr algn="ctr"/>
                      <a:r>
                        <a:rPr lang="en-US" sz="9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25,000 - 26,000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11,750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2842544"/>
                  </a:ext>
                </a:extLst>
              </a:tr>
              <a:tr h="0">
                <a:tc>
                  <a:txBody>
                    <a:bodyPr/>
                    <a:lstStyle/>
                    <a:p>
                      <a:pPr algn="ctr"/>
                      <a:r>
                        <a:rPr lang="en-US" sz="9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24,000 - 25,000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2,750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13,750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507372"/>
                  </a:ext>
                </a:extLst>
              </a:tr>
              <a:tr h="0">
                <a:tc>
                  <a:txBody>
                    <a:bodyPr/>
                    <a:lstStyle/>
                    <a:p>
                      <a:pPr algn="ctr"/>
                      <a:r>
                        <a:rPr lang="en-US" sz="9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23,000 - 24,000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4,500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15,500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5000301"/>
                  </a:ext>
                </a:extLst>
              </a:tr>
              <a:tr h="0">
                <a:tc>
                  <a:txBody>
                    <a:bodyPr/>
                    <a:lstStyle/>
                    <a:p>
                      <a:pPr algn="ctr"/>
                      <a:r>
                        <a:rPr lang="en-US" sz="9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22,000 - 23,000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5,500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16,500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615080"/>
                  </a:ext>
                </a:extLst>
              </a:tr>
              <a:tr h="0">
                <a:tc>
                  <a:txBody>
                    <a:bodyPr/>
                    <a:lstStyle/>
                    <a:p>
                      <a:pPr algn="ctr"/>
                      <a:r>
                        <a:rPr lang="en-US" sz="9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chemeClr val="tx1"/>
                          </a:solidFill>
                          <a:effectLst/>
                          <a:latin typeface="+mn-lt"/>
                        </a:rPr>
                        <a:t>&lt;22,000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strike="noStrike" dirty="0">
                          <a:solidFill>
                            <a:schemeClr val="tx1"/>
                          </a:solidFill>
                        </a:rPr>
                        <a:t>No Constraint</a:t>
                      </a:r>
                      <a:endParaRPr lang="en-US" sz="900" b="1" strike="sngStrike"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solidFill>
                            <a:schemeClr val="tx1"/>
                          </a:solidFill>
                        </a:rPr>
                        <a:t>No Constraint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954695"/>
                  </a:ext>
                </a:extLst>
              </a:tr>
            </a:tbl>
          </a:graphicData>
        </a:graphic>
      </p:graphicFrame>
      <p:sp>
        <p:nvSpPr>
          <p:cNvPr id="3" name="TextBox 2">
            <a:extLst>
              <a:ext uri="{FF2B5EF4-FFF2-40B4-BE49-F238E27FC236}">
                <a16:creationId xmlns:a16="http://schemas.microsoft.com/office/drawing/2014/main" id="{D9C8528C-FDE2-8394-B1BD-A554D069A86C}"/>
              </a:ext>
            </a:extLst>
          </p:cNvPr>
          <p:cNvSpPr txBox="1"/>
          <p:nvPr/>
        </p:nvSpPr>
        <p:spPr>
          <a:xfrm>
            <a:off x="1097194" y="4520527"/>
            <a:ext cx="6858000" cy="230832"/>
          </a:xfrm>
          <a:prstGeom prst="rect">
            <a:avLst/>
          </a:prstGeom>
          <a:noFill/>
        </p:spPr>
        <p:txBody>
          <a:bodyPr wrap="square" lIns="91440" tIns="45720" rIns="91440" bIns="45720" rtlCol="0" anchor="t">
            <a:spAutoFit/>
          </a:bodyPr>
          <a:lstStyle/>
          <a:p>
            <a:r>
              <a:rPr lang="en-US" sz="900" dirty="0"/>
              <a:t>* Values represent aggregate level derate. Actual derate % applied on each units may vary by individual generator and/or generator type</a:t>
            </a:r>
          </a:p>
        </p:txBody>
      </p:sp>
    </p:spTree>
    <p:extLst>
      <p:ext uri="{BB962C8B-B14F-4D97-AF65-F5344CB8AC3E}">
        <p14:creationId xmlns:p14="http://schemas.microsoft.com/office/powerpoint/2010/main" val="676593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05171" y="4888706"/>
            <a:ext cx="2133600" cy="273844"/>
          </a:xfrm>
        </p:spPr>
        <p:txBody>
          <a:bodyPr/>
          <a:lstStyle/>
          <a:p>
            <a:fld id="{9DDE81FA-E0BB-45D2-89A6-9F2EB9CD8D45}" type="slidenum">
              <a:rPr lang="en-US" smtClean="0"/>
              <a:pPr/>
              <a:t>15</a:t>
            </a:fld>
            <a:endParaRPr lang="en-US" dirty="0"/>
          </a:p>
        </p:txBody>
      </p:sp>
      <p:sp>
        <p:nvSpPr>
          <p:cNvPr id="3" name="Title 1"/>
          <p:cNvSpPr txBox="1">
            <a:spLocks/>
          </p:cNvSpPr>
          <p:nvPr/>
        </p:nvSpPr>
        <p:spPr>
          <a:xfrm>
            <a:off x="914400" y="666750"/>
            <a:ext cx="6858000" cy="2505075"/>
          </a:xfrm>
          <a:prstGeom prst="rect">
            <a:avLst/>
          </a:prstGeom>
        </p:spPr>
        <p:txBody>
          <a:bodyPr anchor="b" anchorCtr="0"/>
          <a:lstStyle/>
          <a:p>
            <a:pPr marL="0" marR="0" lvl="0" indent="0" algn="l" defTabSz="914400" rtl="0" eaLnBrk="1" fontAlgn="auto" latinLnBrk="0" hangingPunct="1">
              <a:lnSpc>
                <a:spcPts val="6000"/>
              </a:lnSpc>
              <a:spcBef>
                <a:spcPct val="0"/>
              </a:spcBef>
              <a:spcAft>
                <a:spcPts val="0"/>
              </a:spcAft>
              <a:buClrTx/>
              <a:buSzTx/>
              <a:buFontTx/>
              <a:buNone/>
              <a:tabLst/>
              <a:defRPr/>
            </a:pPr>
            <a:r>
              <a:rPr lang="en-US" sz="6000" dirty="0">
                <a:solidFill>
                  <a:schemeClr val="bg1"/>
                </a:solidFill>
                <a:latin typeface="+mj-lt"/>
                <a:ea typeface="+mj-ea"/>
                <a:cs typeface="+mj-cs"/>
              </a:rPr>
              <a:t>Future Considerations</a:t>
            </a:r>
            <a:endParaRPr kumimoji="0" lang="en-US" sz="600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9252148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Future Considerations</a:t>
            </a:r>
            <a:endParaRPr lang="en-US" strike="sngStrike" dirty="0">
              <a:latin typeface="Franklin Gothic Medium" panose="020B0603020102020204" pitchFamily="34" charset="0"/>
            </a:endParaRPr>
          </a:p>
        </p:txBody>
      </p:sp>
      <p:sp>
        <p:nvSpPr>
          <p:cNvPr id="6" name="Content Placeholder 2"/>
          <p:cNvSpPr>
            <a:spLocks noGrp="1"/>
          </p:cNvSpPr>
          <p:nvPr>
            <p:ph idx="1"/>
          </p:nvPr>
        </p:nvSpPr>
        <p:spPr>
          <a:xfrm>
            <a:off x="457200" y="1158477"/>
            <a:ext cx="8345918" cy="3623073"/>
          </a:xfrm>
        </p:spPr>
        <p:txBody>
          <a:bodyPr lIns="91440" tIns="45720" rIns="91440" bIns="45720" anchor="t">
            <a:normAutofit/>
          </a:bodyPr>
          <a:lstStyle/>
          <a:p>
            <a:pPr>
              <a:lnSpc>
                <a:spcPct val="110000"/>
              </a:lnSpc>
              <a:spcBef>
                <a:spcPts val="384"/>
              </a:spcBef>
            </a:pPr>
            <a:r>
              <a:rPr lang="en-US" sz="2000" dirty="0">
                <a:latin typeface="Franklin Gothic Medium Cond"/>
                <a:cs typeface="Aptos Serif" panose="020B0502040204020203" pitchFamily="18" charset="0"/>
              </a:rPr>
              <a:t>The fuel constraints modeling is an important first step in properly reflecting winter risk in the IRM model</a:t>
            </a:r>
          </a:p>
          <a:p>
            <a:pPr>
              <a:lnSpc>
                <a:spcPct val="110000"/>
              </a:lnSpc>
              <a:spcBef>
                <a:spcPts val="384"/>
              </a:spcBef>
            </a:pPr>
            <a:r>
              <a:rPr lang="en-US" sz="2000" dirty="0">
                <a:latin typeface="Franklin Gothic Medium Cond"/>
                <a:cs typeface="Aptos Serif" panose="020B0502040204020203" pitchFamily="18" charset="0"/>
              </a:rPr>
              <a:t>On-going refinement and modeling updates should be considered with additional market intelligence and further research  </a:t>
            </a:r>
          </a:p>
          <a:p>
            <a:pPr>
              <a:lnSpc>
                <a:spcPct val="110000"/>
              </a:lnSpc>
              <a:spcBef>
                <a:spcPts val="384"/>
              </a:spcBef>
            </a:pPr>
            <a:r>
              <a:rPr lang="en-US" sz="2000" dirty="0">
                <a:latin typeface="Franklin Gothic Medium Cond"/>
                <a:cs typeface="Aptos Serif" panose="020B0502040204020203" pitchFamily="18" charset="0"/>
              </a:rPr>
              <a:t>Areas for future modeling improvements include:</a:t>
            </a:r>
          </a:p>
          <a:p>
            <a:pPr lvl="1">
              <a:lnSpc>
                <a:spcPct val="110000"/>
              </a:lnSpc>
              <a:spcBef>
                <a:spcPts val="384"/>
              </a:spcBef>
            </a:pPr>
            <a:r>
              <a:rPr lang="en-US" sz="1400" dirty="0">
                <a:latin typeface="Franklin Gothic Medium Cond"/>
                <a:cs typeface="Aptos Serif" panose="020B0502040204020203" pitchFamily="18" charset="0"/>
              </a:rPr>
              <a:t>Monitoring changing market behavior of firm fuel procurement and reassessing historical data trends</a:t>
            </a:r>
          </a:p>
          <a:p>
            <a:pPr lvl="1">
              <a:lnSpc>
                <a:spcPct val="110000"/>
              </a:lnSpc>
              <a:spcBef>
                <a:spcPts val="384"/>
              </a:spcBef>
            </a:pPr>
            <a:r>
              <a:rPr lang="en-US" sz="1400" dirty="0">
                <a:latin typeface="Franklin Gothic Medium Cond"/>
                <a:cs typeface="Aptos Serif" panose="020B0502040204020203" pitchFamily="18" charset="0"/>
              </a:rPr>
              <a:t>Aligning the load model to the forecasted winter peak load level</a:t>
            </a:r>
          </a:p>
          <a:p>
            <a:pPr lvl="1">
              <a:lnSpc>
                <a:spcPct val="110000"/>
              </a:lnSpc>
              <a:spcBef>
                <a:spcPts val="384"/>
              </a:spcBef>
            </a:pPr>
            <a:r>
              <a:rPr lang="en-US" sz="1400" dirty="0">
                <a:latin typeface="Franklin Gothic Medium Cond"/>
                <a:cs typeface="Aptos Serif" panose="020B0502040204020203" pitchFamily="18" charset="0"/>
              </a:rPr>
              <a:t>Impact of liquefied natural gas (LNG) on fuel constraints</a:t>
            </a:r>
          </a:p>
          <a:p>
            <a:pPr lvl="1">
              <a:lnSpc>
                <a:spcPct val="110000"/>
              </a:lnSpc>
              <a:spcBef>
                <a:spcPts val="384"/>
              </a:spcBef>
            </a:pPr>
            <a:r>
              <a:rPr lang="en-US" sz="1400" dirty="0">
                <a:latin typeface="Franklin Gothic Medium Cond"/>
                <a:cs typeface="Aptos Serif" panose="020B0502040204020203" pitchFamily="18" charset="0"/>
              </a:rPr>
              <a:t>Extension of constraints to other areas of the state not included as part of the initial modeling (Load Zones A – E)</a:t>
            </a:r>
          </a:p>
          <a:p>
            <a:pPr lvl="1">
              <a:lnSpc>
                <a:spcPct val="110000"/>
              </a:lnSpc>
              <a:spcBef>
                <a:spcPts val="384"/>
              </a:spcBef>
            </a:pPr>
            <a:r>
              <a:rPr lang="en-US" sz="1400" dirty="0">
                <a:latin typeface="Franklin Gothic Medium Cond"/>
                <a:cs typeface="Aptos Serif" panose="020B0502040204020203" pitchFamily="18" charset="0"/>
              </a:rPr>
              <a:t>Improvements to modeling fuel constraints if future MARS improvements allow</a:t>
            </a:r>
          </a:p>
        </p:txBody>
      </p:sp>
    </p:spTree>
    <p:extLst>
      <p:ext uri="{BB962C8B-B14F-4D97-AF65-F5344CB8AC3E}">
        <p14:creationId xmlns:p14="http://schemas.microsoft.com/office/powerpoint/2010/main" val="9750278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05171" y="4888706"/>
            <a:ext cx="2133600" cy="273844"/>
          </a:xfrm>
        </p:spPr>
        <p:txBody>
          <a:bodyPr/>
          <a:lstStyle/>
          <a:p>
            <a:fld id="{9DDE81FA-E0BB-45D2-89A6-9F2EB9CD8D45}" type="slidenum">
              <a:rPr lang="en-US" smtClean="0"/>
              <a:pPr/>
              <a:t>17</a:t>
            </a:fld>
            <a:endParaRPr lang="en-US" dirty="0"/>
          </a:p>
        </p:txBody>
      </p:sp>
      <p:sp>
        <p:nvSpPr>
          <p:cNvPr id="3" name="Title 1"/>
          <p:cNvSpPr txBox="1">
            <a:spLocks/>
          </p:cNvSpPr>
          <p:nvPr/>
        </p:nvSpPr>
        <p:spPr>
          <a:xfrm>
            <a:off x="914400" y="666750"/>
            <a:ext cx="6858000" cy="2505075"/>
          </a:xfrm>
          <a:prstGeom prst="rect">
            <a:avLst/>
          </a:prstGeom>
        </p:spPr>
        <p:txBody>
          <a:bodyPr anchor="b" anchorCtr="0"/>
          <a:lstStyle/>
          <a:p>
            <a:pPr marL="0" marR="0" lvl="0" indent="0" algn="l" defTabSz="914400" rtl="0" eaLnBrk="1" fontAlgn="auto" latinLnBrk="0" hangingPunct="1">
              <a:lnSpc>
                <a:spcPts val="6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Next Steps</a:t>
            </a:r>
          </a:p>
        </p:txBody>
      </p:sp>
    </p:spTree>
    <p:extLst>
      <p:ext uri="{BB962C8B-B14F-4D97-AF65-F5344CB8AC3E}">
        <p14:creationId xmlns:p14="http://schemas.microsoft.com/office/powerpoint/2010/main" val="21056455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Next Steps</a:t>
            </a:r>
          </a:p>
        </p:txBody>
      </p:sp>
      <p:sp>
        <p:nvSpPr>
          <p:cNvPr id="6" name="Content Placeholder 2"/>
          <p:cNvSpPr>
            <a:spLocks noGrp="1"/>
          </p:cNvSpPr>
          <p:nvPr>
            <p:ph idx="1"/>
          </p:nvPr>
        </p:nvSpPr>
        <p:spPr>
          <a:xfrm>
            <a:off x="457200" y="1158477"/>
            <a:ext cx="8229600" cy="3699273"/>
          </a:xfrm>
        </p:spPr>
        <p:txBody>
          <a:bodyPr>
            <a:normAutofit/>
          </a:bodyPr>
          <a:lstStyle/>
          <a:p>
            <a:pPr>
              <a:spcBef>
                <a:spcPts val="432"/>
              </a:spcBef>
              <a:spcAft>
                <a:spcPts val="600"/>
              </a:spcAft>
            </a:pPr>
            <a:r>
              <a:rPr lang="en-US" sz="2000" dirty="0"/>
              <a:t>The NYISO currently anticipates completing the whitepaper for the next ICS meeting (scheduled for 2/27/2024)</a:t>
            </a:r>
          </a:p>
          <a:p>
            <a:pPr>
              <a:spcBef>
                <a:spcPts val="432"/>
              </a:spcBef>
            </a:pPr>
            <a:r>
              <a:rPr lang="en-US" sz="2000" dirty="0"/>
              <a:t>Incorporate the fuel constraints modeling into the 2025-2026 IRM PBC as a parametric case if accepted by the NYSRC</a:t>
            </a:r>
          </a:p>
          <a:p>
            <a:pPr>
              <a:spcBef>
                <a:spcPts val="432"/>
              </a:spcBef>
            </a:pPr>
            <a:r>
              <a:rPr lang="en-US" sz="2000" dirty="0"/>
              <a:t>Based on the accepted fuel constraint model, NYISO will review appropriate methodologies for Capacity Accreditation Factor (CAF) calculations related to fuel availability elections by generators</a:t>
            </a:r>
          </a:p>
          <a:p>
            <a:pPr lvl="1">
              <a:spcBef>
                <a:spcPts val="432"/>
              </a:spcBef>
            </a:pPr>
            <a:r>
              <a:rPr lang="en-US" sz="1600" dirty="0">
                <a:latin typeface="Franklin Gothic Medium Cond" panose="020B0606030402020204" pitchFamily="34" charset="0"/>
              </a:rPr>
              <a:t>Considerations include the methodology for modeling the marginal proxy unit for the applicable CAF calculations</a:t>
            </a:r>
          </a:p>
          <a:p>
            <a:pPr lvl="1">
              <a:spcBef>
                <a:spcPts val="432"/>
              </a:spcBef>
            </a:pPr>
            <a:r>
              <a:rPr lang="en-US" sz="1600" dirty="0">
                <a:latin typeface="Franklin Gothic Medium Cond" panose="020B0606030402020204" pitchFamily="34" charset="0"/>
              </a:rPr>
              <a:t>The discussion on CAF related topics will be conducted in the ICAP Working Group meetings</a:t>
            </a:r>
          </a:p>
        </p:txBody>
      </p:sp>
    </p:spTree>
    <p:extLst>
      <p:ext uri="{BB962C8B-B14F-4D97-AF65-F5344CB8AC3E}">
        <p14:creationId xmlns:p14="http://schemas.microsoft.com/office/powerpoint/2010/main" val="13735517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916-5226-42F4-B876-CD109D93320F}"/>
              </a:ext>
            </a:extLst>
          </p:cNvPr>
          <p:cNvSpPr>
            <a:spLocks noGrp="1"/>
          </p:cNvSpPr>
          <p:nvPr>
            <p:ph type="title"/>
          </p:nvPr>
        </p:nvSpPr>
        <p:spPr>
          <a:xfrm>
            <a:off x="457200" y="348246"/>
            <a:ext cx="4572000" cy="685800"/>
          </a:xfrm>
        </p:spPr>
        <p:txBody>
          <a:bodyPr/>
          <a:lstStyle/>
          <a:p>
            <a:r>
              <a:rPr lang="en-US" dirty="0"/>
              <a:t>Our Mission &amp; Vision</a:t>
            </a:r>
          </a:p>
        </p:txBody>
      </p:sp>
      <p:sp>
        <p:nvSpPr>
          <p:cNvPr id="14" name="TextBox 13">
            <a:extLst>
              <a:ext uri="{FF2B5EF4-FFF2-40B4-BE49-F238E27FC236}">
                <a16:creationId xmlns:a16="http://schemas.microsoft.com/office/drawing/2014/main" id="{30628B81-11B7-4DA3-B49E-DB58B57060FE}"/>
              </a:ext>
            </a:extLst>
          </p:cNvPr>
          <p:cNvSpPr txBox="1"/>
          <p:nvPr/>
        </p:nvSpPr>
        <p:spPr>
          <a:xfrm>
            <a:off x="4740609" y="2343150"/>
            <a:ext cx="3777582" cy="1231106"/>
          </a:xfrm>
          <a:prstGeom prst="rect">
            <a:avLst/>
          </a:prstGeom>
          <a:noFill/>
        </p:spPr>
        <p:txBody>
          <a:bodyPr wrap="square">
            <a:spAutoFit/>
          </a:bodyPr>
          <a:lstStyle/>
          <a:p>
            <a:pPr marL="262890" algn="ctr">
              <a:spcBef>
                <a:spcPts val="90"/>
              </a:spcBef>
              <a:spcAft>
                <a:spcPts val="600"/>
              </a:spcAft>
              <a:buClr>
                <a:srgbClr val="009900"/>
              </a:buClr>
              <a:buSzPct val="106000"/>
            </a:pPr>
            <a:r>
              <a:rPr lang="en-US" sz="2000" b="1" spc="5" dirty="0">
                <a:solidFill>
                  <a:srgbClr val="009900"/>
                </a:solidFill>
                <a:latin typeface="Roboto Condensed"/>
              </a:rPr>
              <a:t>Vision</a:t>
            </a:r>
            <a:br>
              <a:rPr lang="en-US" sz="1400" spc="5" dirty="0">
                <a:solidFill>
                  <a:srgbClr val="414042"/>
                </a:solidFill>
                <a:latin typeface="Roboto Condensed"/>
                <a:cs typeface="Roboto Condensed"/>
              </a:rPr>
            </a:br>
            <a:r>
              <a:rPr lang="en-US" spc="5" dirty="0">
                <a:solidFill>
                  <a:srgbClr val="414042"/>
                </a:solidFill>
                <a:latin typeface="Roboto Condensed"/>
              </a:rPr>
              <a:t>Working together with stakeholders to build the cleanest, most reliable electric system in the nation</a:t>
            </a:r>
          </a:p>
        </p:txBody>
      </p:sp>
      <p:sp>
        <p:nvSpPr>
          <p:cNvPr id="16" name="TextBox 15">
            <a:extLst>
              <a:ext uri="{FF2B5EF4-FFF2-40B4-BE49-F238E27FC236}">
                <a16:creationId xmlns:a16="http://schemas.microsoft.com/office/drawing/2014/main" id="{E25683AB-4D87-477E-A452-4DE05712A9E3}"/>
              </a:ext>
            </a:extLst>
          </p:cNvPr>
          <p:cNvSpPr txBox="1"/>
          <p:nvPr/>
        </p:nvSpPr>
        <p:spPr>
          <a:xfrm>
            <a:off x="487057" y="2343150"/>
            <a:ext cx="3475343" cy="1231106"/>
          </a:xfrm>
          <a:prstGeom prst="rect">
            <a:avLst/>
          </a:prstGeom>
          <a:noFill/>
        </p:spPr>
        <p:txBody>
          <a:bodyPr wrap="square">
            <a:spAutoFit/>
          </a:bodyPr>
          <a:lstStyle/>
          <a:p>
            <a:pPr marL="262890" algn="ctr">
              <a:spcBef>
                <a:spcPts val="90"/>
              </a:spcBef>
              <a:spcAft>
                <a:spcPts val="600"/>
              </a:spcAft>
              <a:buClr>
                <a:srgbClr val="009900"/>
              </a:buClr>
              <a:buSzPct val="106000"/>
            </a:pPr>
            <a:r>
              <a:rPr lang="en-US" sz="2000" b="1" spc="5" dirty="0">
                <a:solidFill>
                  <a:srgbClr val="009900"/>
                </a:solidFill>
                <a:latin typeface="Roboto Condensed"/>
                <a:cs typeface="Roboto Condensed"/>
              </a:rPr>
              <a:t>Mission</a:t>
            </a:r>
            <a:br>
              <a:rPr lang="en-US" spc="5" dirty="0">
                <a:solidFill>
                  <a:srgbClr val="414042"/>
                </a:solidFill>
                <a:latin typeface="Roboto Condensed"/>
                <a:cs typeface="Roboto Condensed"/>
              </a:rPr>
            </a:br>
            <a:r>
              <a:rPr lang="en-US" spc="5" dirty="0">
                <a:solidFill>
                  <a:srgbClr val="414042"/>
                </a:solidFill>
                <a:latin typeface="Roboto Condensed"/>
                <a:cs typeface="Roboto Condensed"/>
              </a:rPr>
              <a:t>Ensure power system reliability and competitive markets for New York in a clean energy future</a:t>
            </a:r>
          </a:p>
        </p:txBody>
      </p:sp>
      <p:sp>
        <p:nvSpPr>
          <p:cNvPr id="17" name="object 68">
            <a:extLst>
              <a:ext uri="{FF2B5EF4-FFF2-40B4-BE49-F238E27FC236}">
                <a16:creationId xmlns:a16="http://schemas.microsoft.com/office/drawing/2014/main" id="{AB9BC2FE-4AB0-4C12-B083-F7A6B9D14E67}"/>
              </a:ext>
            </a:extLst>
          </p:cNvPr>
          <p:cNvSpPr/>
          <p:nvPr/>
        </p:nvSpPr>
        <p:spPr>
          <a:xfrm rot="5400000" flipV="1">
            <a:off x="4078621" y="2868418"/>
            <a:ext cx="958586" cy="180571"/>
          </a:xfrm>
          <a:custGeom>
            <a:avLst/>
            <a:gdLst/>
            <a:ahLst/>
            <a:cxnLst/>
            <a:rect l="l" t="t" r="r" b="b"/>
            <a:pathLst>
              <a:path w="504190">
                <a:moveTo>
                  <a:pt x="503935" y="0"/>
                </a:moveTo>
                <a:lnTo>
                  <a:pt x="0" y="0"/>
                </a:lnTo>
              </a:path>
            </a:pathLst>
          </a:custGeom>
          <a:ln w="12700">
            <a:solidFill>
              <a:srgbClr val="005981"/>
            </a:solidFill>
          </a:ln>
        </p:spPr>
        <p:txBody>
          <a:bodyPr wrap="square" lIns="0" tIns="0" rIns="0" bIns="0" rtlCol="0"/>
          <a:lstStyle/>
          <a:p>
            <a:endParaRPr dirty="0"/>
          </a:p>
        </p:txBody>
      </p:sp>
      <p:pic>
        <p:nvPicPr>
          <p:cNvPr id="18" name="Picture 17">
            <a:extLst>
              <a:ext uri="{FF2B5EF4-FFF2-40B4-BE49-F238E27FC236}">
                <a16:creationId xmlns:a16="http://schemas.microsoft.com/office/drawing/2014/main" id="{6E1B7360-5A98-44FB-B798-399865336B0E}"/>
              </a:ext>
            </a:extLst>
          </p:cNvPr>
          <p:cNvPicPr>
            <a:picLocks noChangeAspect="1"/>
          </p:cNvPicPr>
          <p:nvPr/>
        </p:nvPicPr>
        <p:blipFill rotWithShape="1">
          <a:blip r:embed="rId2">
            <a:extLst>
              <a:ext uri="{28A0092B-C50C-407E-A947-70E740481C1C}">
                <a14:useLocalDpi xmlns:a14="http://schemas.microsoft.com/office/drawing/2010/main" val="0"/>
              </a:ext>
            </a:extLst>
          </a:blip>
          <a:srcRect l="1" r="-39535" b="80903"/>
          <a:stretch/>
        </p:blipFill>
        <p:spPr>
          <a:xfrm>
            <a:off x="2207795" y="1738917"/>
            <a:ext cx="506992" cy="410026"/>
          </a:xfrm>
          <a:prstGeom prst="rect">
            <a:avLst/>
          </a:prstGeom>
        </p:spPr>
      </p:pic>
      <p:pic>
        <p:nvPicPr>
          <p:cNvPr id="19" name="Picture 18">
            <a:extLst>
              <a:ext uri="{FF2B5EF4-FFF2-40B4-BE49-F238E27FC236}">
                <a16:creationId xmlns:a16="http://schemas.microsoft.com/office/drawing/2014/main" id="{8B634B15-E384-4D28-B061-0B14A20A03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782" t="77346" r="-62172" b="-6241"/>
          <a:stretch/>
        </p:blipFill>
        <p:spPr>
          <a:xfrm>
            <a:off x="6408895" y="1628120"/>
            <a:ext cx="649644" cy="574858"/>
          </a:xfrm>
          <a:prstGeom prst="rect">
            <a:avLst/>
          </a:prstGeom>
        </p:spPr>
      </p:pic>
    </p:spTree>
    <p:extLst>
      <p:ext uri="{BB962C8B-B14F-4D97-AF65-F5344CB8AC3E}">
        <p14:creationId xmlns:p14="http://schemas.microsoft.com/office/powerpoint/2010/main" val="36117560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5354" y="313580"/>
            <a:ext cx="8610600" cy="616298"/>
          </a:xfrm>
        </p:spPr>
        <p:txBody>
          <a:bodyPr/>
          <a:lstStyle/>
          <a:p>
            <a:pPr algn="l"/>
            <a:r>
              <a:rPr lang="en-US" dirty="0">
                <a:latin typeface="Franklin Gothic Medium" panose="020B0603020102020204" pitchFamily="34" charset="0"/>
              </a:rPr>
              <a:t>Agenda</a:t>
            </a:r>
            <a:endParaRPr lang="en-US" sz="3600" dirty="0">
              <a:solidFill>
                <a:srgbClr val="C00000"/>
              </a:solidFill>
              <a:latin typeface="Franklin Gothic Book" pitchFamily="34" charset="0"/>
            </a:endParaRPr>
          </a:p>
        </p:txBody>
      </p:sp>
      <p:sp>
        <p:nvSpPr>
          <p:cNvPr id="8" name="Content Placeholder 2"/>
          <p:cNvSpPr>
            <a:spLocks noGrp="1"/>
          </p:cNvSpPr>
          <p:nvPr>
            <p:ph idx="1"/>
          </p:nvPr>
        </p:nvSpPr>
        <p:spPr>
          <a:xfrm>
            <a:off x="535354" y="1082278"/>
            <a:ext cx="8075246" cy="3394472"/>
          </a:xfrm>
        </p:spPr>
        <p:txBody>
          <a:bodyPr>
            <a:noAutofit/>
          </a:bodyPr>
          <a:lstStyle/>
          <a:p>
            <a:r>
              <a:rPr lang="en-US" sz="2400" dirty="0"/>
              <a:t>Background</a:t>
            </a:r>
          </a:p>
          <a:p>
            <a:r>
              <a:rPr lang="en-US" sz="2400" dirty="0"/>
              <a:t>Initial Fuel Constraint Recommendation</a:t>
            </a:r>
          </a:p>
          <a:p>
            <a:r>
              <a:rPr lang="en-US" sz="2400" dirty="0"/>
              <a:t>2025-2026 IRM Study Recommended Inputs</a:t>
            </a:r>
            <a:endParaRPr lang="en-US" sz="2400" strike="sngStrike" dirty="0"/>
          </a:p>
          <a:p>
            <a:r>
              <a:rPr lang="en-US" sz="2400" dirty="0"/>
              <a:t>Future Considerations</a:t>
            </a:r>
          </a:p>
          <a:p>
            <a:r>
              <a:rPr lang="en-US" sz="2400" dirty="0"/>
              <a:t>Next Steps</a:t>
            </a:r>
          </a:p>
          <a:p>
            <a:r>
              <a:rPr lang="en-US" sz="2400" dirty="0"/>
              <a:t>Appendix</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34200" y="4857750"/>
            <a:ext cx="2133600" cy="273844"/>
          </a:xfrm>
        </p:spPr>
        <p:txBody>
          <a:bodyPr/>
          <a:lstStyle/>
          <a:p>
            <a:fld id="{9DDE81FA-E0BB-45D2-89A6-9F2EB9CD8D45}" type="slidenum">
              <a:rPr lang="en-US" smtClean="0"/>
              <a:pPr/>
              <a:t>20</a:t>
            </a:fld>
            <a:endParaRPr lang="en-US" dirty="0"/>
          </a:p>
        </p:txBody>
      </p:sp>
      <p:sp>
        <p:nvSpPr>
          <p:cNvPr id="6" name="Title 1"/>
          <p:cNvSpPr txBox="1">
            <a:spLocks/>
          </p:cNvSpPr>
          <p:nvPr/>
        </p:nvSpPr>
        <p:spPr>
          <a:xfrm>
            <a:off x="914400" y="1885950"/>
            <a:ext cx="5867400" cy="8191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Questions?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34200" y="4857750"/>
            <a:ext cx="2133600" cy="273844"/>
          </a:xfrm>
        </p:spPr>
        <p:txBody>
          <a:bodyPr/>
          <a:lstStyle/>
          <a:p>
            <a:fld id="{9DDE81FA-E0BB-45D2-89A6-9F2EB9CD8D45}" type="slidenum">
              <a:rPr lang="en-US" smtClean="0"/>
              <a:pPr/>
              <a:t>21</a:t>
            </a:fld>
            <a:endParaRPr lang="en-US" dirty="0"/>
          </a:p>
        </p:txBody>
      </p:sp>
      <p:sp>
        <p:nvSpPr>
          <p:cNvPr id="6" name="Title 1"/>
          <p:cNvSpPr txBox="1">
            <a:spLocks/>
          </p:cNvSpPr>
          <p:nvPr/>
        </p:nvSpPr>
        <p:spPr>
          <a:xfrm>
            <a:off x="914400" y="1885950"/>
            <a:ext cx="5867400" cy="8191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Appendix</a:t>
            </a:r>
          </a:p>
        </p:txBody>
      </p:sp>
    </p:spTree>
    <p:extLst>
      <p:ext uri="{BB962C8B-B14F-4D97-AF65-F5344CB8AC3E}">
        <p14:creationId xmlns:p14="http://schemas.microsoft.com/office/powerpoint/2010/main" val="6464248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Background</a:t>
            </a:r>
          </a:p>
        </p:txBody>
      </p:sp>
      <p:sp>
        <p:nvSpPr>
          <p:cNvPr id="6" name="Content Placeholder 2"/>
          <p:cNvSpPr>
            <a:spLocks noGrp="1"/>
          </p:cNvSpPr>
          <p:nvPr>
            <p:ph idx="1"/>
          </p:nvPr>
        </p:nvSpPr>
        <p:spPr>
          <a:xfrm>
            <a:off x="457200" y="1158477"/>
            <a:ext cx="8229600" cy="3699273"/>
          </a:xfrm>
        </p:spPr>
        <p:txBody>
          <a:bodyPr>
            <a:normAutofit fontScale="92500" lnSpcReduction="20000"/>
          </a:bodyPr>
          <a:lstStyle/>
          <a:p>
            <a:r>
              <a:rPr lang="en-US" sz="1700" dirty="0"/>
              <a:t>As supported by the NYSRC and stakeholders, the NYISO is conducting research analyzing the impact of extreme winter conditions on gas availability to New York electric power generators</a:t>
            </a:r>
          </a:p>
          <a:p>
            <a:r>
              <a:rPr lang="en-US" sz="1700" dirty="0"/>
              <a:t>The gas constraints whitepaper is part of the 5-year strategic plan for Resource Adequacy (“RA”) modeling improvements</a:t>
            </a:r>
          </a:p>
          <a:p>
            <a:pPr lvl="1"/>
            <a:r>
              <a:rPr lang="en-US" sz="1200" dirty="0"/>
              <a:t>The scope of this whitepaper was discussed and accepted at the 2/1/2023 ICS meeting and an update on the modeling and research was presented at the 5/30/2023 ICS meeting</a:t>
            </a:r>
          </a:p>
          <a:p>
            <a:pPr marL="457200" lvl="1" indent="0">
              <a:buNone/>
            </a:pPr>
            <a:r>
              <a:rPr lang="en-US" sz="900" dirty="0"/>
              <a:t>            Gas Constraints Whitepaper: Scope (2/1/2023 ICS):</a:t>
            </a:r>
            <a:endParaRPr lang="en-US" sz="900" dirty="0">
              <a:hlinkClick r:id="rId3"/>
            </a:endParaRPr>
          </a:p>
          <a:p>
            <a:pPr marL="457200" lvl="1" indent="0">
              <a:buNone/>
            </a:pPr>
            <a:r>
              <a:rPr lang="en-US" sz="900" dirty="0"/>
              <a:t>            </a:t>
            </a:r>
            <a:r>
              <a:rPr lang="en-US" sz="900" dirty="0">
                <a:hlinkClick r:id="rId3"/>
              </a:rPr>
              <a:t>https://www.nysrc.org/PDF/MeetingMaterial/ICSMeetingMaterial/ICS%20Agenda%20273/Gas%20Constraints%20Whitepaper_Scope_2023.02.01_revised[13443].pdf</a:t>
            </a:r>
            <a:endParaRPr lang="en-US" sz="900" dirty="0"/>
          </a:p>
          <a:p>
            <a:pPr marL="457200" lvl="1" indent="0">
              <a:buNone/>
            </a:pPr>
            <a:r>
              <a:rPr lang="en-US" sz="900" dirty="0"/>
              <a:t>            Gas Constraints Whitepaper Update (5/30/2023 ICS):</a:t>
            </a:r>
          </a:p>
          <a:p>
            <a:pPr marL="457200" lvl="1" indent="0">
              <a:buNone/>
            </a:pPr>
            <a:r>
              <a:rPr lang="en-US" sz="900" dirty="0"/>
              <a:t>            </a:t>
            </a:r>
            <a:r>
              <a:rPr lang="en-US" sz="900" dirty="0">
                <a:hlinkClick r:id="rId4"/>
              </a:rPr>
              <a:t>https://www.nysrc.org/wp-content/uploads/2023/07/11_ICS_GasConstraintsWhitepaperUpdate_2023.05.30_v415826.pdf</a:t>
            </a:r>
            <a:endParaRPr lang="en-US" sz="900" dirty="0"/>
          </a:p>
          <a:p>
            <a:pPr lvl="1"/>
            <a:r>
              <a:rPr lang="en-US" sz="1200" dirty="0"/>
              <a:t>A Winter Constraints sensitivity relating to this modeling effort was presented at the 8/29/2023 ICS meeting</a:t>
            </a:r>
          </a:p>
          <a:p>
            <a:pPr marL="457200" lvl="1" indent="0">
              <a:buNone/>
            </a:pPr>
            <a:r>
              <a:rPr lang="en-US" sz="900" dirty="0"/>
              <a:t>           Winter Constraints Sensitivities (8/29/2023 ICS):</a:t>
            </a:r>
          </a:p>
          <a:p>
            <a:pPr marL="457200" lvl="1" indent="0">
              <a:buNone/>
            </a:pPr>
            <a:r>
              <a:rPr lang="en-US" sz="900" dirty="0"/>
              <a:t>           </a:t>
            </a:r>
            <a:r>
              <a:rPr lang="en-US" sz="900" dirty="0">
                <a:hlinkClick r:id="rId5"/>
              </a:rPr>
              <a:t>https://www.nysrc.org/wp-content/uploads/2023/08/WinterConstraintsSensitivities_2023.08.2921424.pdf</a:t>
            </a:r>
            <a:endParaRPr lang="en-US" sz="900" dirty="0"/>
          </a:p>
          <a:p>
            <a:pPr lvl="1"/>
            <a:r>
              <a:rPr lang="en-US" sz="1200" dirty="0"/>
              <a:t>This effort is also being coordinated with the Capacity Market Design’s Modeling Improvements for Capacity Accreditation Project (Previous discussions on next slide)</a:t>
            </a:r>
          </a:p>
          <a:p>
            <a:r>
              <a:rPr lang="en-US" sz="1700" dirty="0"/>
              <a:t>The objective of the whitepaper is to develop enhancements to appropriately reflect the impact of gas constraints during the winter period in the IRM study, via answering the following questions:</a:t>
            </a:r>
          </a:p>
          <a:p>
            <a:pPr lvl="1"/>
            <a:r>
              <a:rPr lang="en-US" sz="1200" dirty="0"/>
              <a:t>What are the characteristics of winter gas constraints on the availability of electric power generators?</a:t>
            </a:r>
          </a:p>
          <a:p>
            <a:pPr lvl="1"/>
            <a:r>
              <a:rPr lang="en-US" sz="1200" dirty="0"/>
              <a:t>What are the reasonable levels of such gas constraints to be reflected in the IRM study while avoiding potential double counting with an electric power generator’s forced outage rate?</a:t>
            </a:r>
          </a:p>
          <a:p>
            <a:pPr lvl="1">
              <a:spcAft>
                <a:spcPts val="600"/>
              </a:spcAft>
            </a:pPr>
            <a:r>
              <a:rPr lang="en-US" sz="1200" dirty="0"/>
              <a:t>What is the recommended modeling approach to represent these characteristics in the RA model?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Timeline</a:t>
            </a:r>
          </a:p>
        </p:txBody>
      </p:sp>
      <p:graphicFrame>
        <p:nvGraphicFramePr>
          <p:cNvPr id="2" name="Table 2">
            <a:extLst>
              <a:ext uri="{FF2B5EF4-FFF2-40B4-BE49-F238E27FC236}">
                <a16:creationId xmlns:a16="http://schemas.microsoft.com/office/drawing/2014/main" id="{A05473B1-2EA4-063D-3116-D486CC8FFEA6}"/>
              </a:ext>
            </a:extLst>
          </p:cNvPr>
          <p:cNvGraphicFramePr>
            <a:graphicFrameLocks noGrp="1"/>
          </p:cNvGraphicFramePr>
          <p:nvPr/>
        </p:nvGraphicFramePr>
        <p:xfrm>
          <a:off x="457200" y="1047750"/>
          <a:ext cx="8382000" cy="3200400"/>
        </p:xfrm>
        <a:graphic>
          <a:graphicData uri="http://schemas.openxmlformats.org/drawingml/2006/table">
            <a:tbl>
              <a:tblPr firstRow="1" bandRow="1">
                <a:tableStyleId>{5C22544A-7EE6-4342-B048-85BDC9FD1C3A}</a:tableStyleId>
              </a:tblPr>
              <a:tblGrid>
                <a:gridCol w="6172200">
                  <a:extLst>
                    <a:ext uri="{9D8B030D-6E8A-4147-A177-3AD203B41FA5}">
                      <a16:colId xmlns:a16="http://schemas.microsoft.com/office/drawing/2014/main" val="1080359761"/>
                    </a:ext>
                  </a:extLst>
                </a:gridCol>
                <a:gridCol w="2209800">
                  <a:extLst>
                    <a:ext uri="{9D8B030D-6E8A-4147-A177-3AD203B41FA5}">
                      <a16:colId xmlns:a16="http://schemas.microsoft.com/office/drawing/2014/main" val="1911091947"/>
                    </a:ext>
                  </a:extLst>
                </a:gridCol>
              </a:tblGrid>
              <a:tr h="274320">
                <a:tc>
                  <a:txBody>
                    <a:bodyPr/>
                    <a:lstStyle/>
                    <a:p>
                      <a:r>
                        <a:rPr lang="en-US" sz="1200" dirty="0"/>
                        <a:t>Milestone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r>
                        <a:rPr lang="en-US" sz="120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2913099059"/>
                  </a:ext>
                </a:extLst>
              </a:tr>
              <a:tr h="274320">
                <a:tc>
                  <a:txBody>
                    <a:bodyPr/>
                    <a:lstStyle/>
                    <a:p>
                      <a:r>
                        <a:rPr lang="en-US" sz="1200" dirty="0"/>
                        <a:t>Present Scope to NYSRC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2/1/2023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1644847"/>
                  </a:ext>
                </a:extLst>
              </a:tr>
              <a:tr h="274320">
                <a:tc>
                  <a:txBody>
                    <a:bodyPr/>
                    <a:lstStyle/>
                    <a:p>
                      <a:r>
                        <a:rPr lang="en-US" sz="1200" dirty="0"/>
                        <a:t>Finalize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2/15/2023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3756768"/>
                  </a:ext>
                </a:extLst>
              </a:tr>
              <a:tr h="274320">
                <a:tc>
                  <a:txBody>
                    <a:bodyPr/>
                    <a:lstStyle/>
                    <a:p>
                      <a:r>
                        <a:rPr lang="en-US" sz="1200" dirty="0"/>
                        <a:t>Monthly ICS Updates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Ongoing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229997"/>
                  </a:ext>
                </a:extLst>
              </a:tr>
              <a:tr h="274320">
                <a:tc>
                  <a:txBody>
                    <a:bodyPr/>
                    <a:lstStyle/>
                    <a:p>
                      <a:r>
                        <a:rPr lang="en-US" sz="1200" dirty="0"/>
                        <a:t>Identify Factors for Reasonable Gas Constraint Modeling Characteristics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Q1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098542"/>
                  </a:ext>
                </a:extLst>
              </a:tr>
              <a:tr h="274320">
                <a:tc>
                  <a:txBody>
                    <a:bodyPr/>
                    <a:lstStyle/>
                    <a:p>
                      <a:r>
                        <a:rPr lang="en-US" sz="1200" dirty="0"/>
                        <a:t>Additional Analysis and Gas Constraint Characterization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Q2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7953331"/>
                  </a:ext>
                </a:extLst>
              </a:tr>
              <a:tr h="274320">
                <a:tc>
                  <a:txBody>
                    <a:bodyPr/>
                    <a:lstStyle/>
                    <a:p>
                      <a:r>
                        <a:rPr lang="en-US" sz="1200" dirty="0"/>
                        <a:t>Research 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Q2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85207"/>
                  </a:ext>
                </a:extLst>
              </a:tr>
              <a:tr h="274320">
                <a:tc>
                  <a:txBody>
                    <a:bodyPr/>
                    <a:lstStyle/>
                    <a:p>
                      <a:r>
                        <a:rPr lang="en-US" sz="1200" dirty="0"/>
                        <a:t>Present Findings of Research at 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End of Q2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5554400"/>
                  </a:ext>
                </a:extLst>
              </a:tr>
              <a:tr h="274320">
                <a:tc>
                  <a:txBody>
                    <a:bodyPr/>
                    <a:lstStyle/>
                    <a:p>
                      <a:r>
                        <a:rPr lang="en-US" sz="1200" dirty="0"/>
                        <a:t>MARS Modeling Development and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Q3 – Q4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988682"/>
                  </a:ext>
                </a:extLst>
              </a:tr>
              <a:tr h="274320">
                <a:tc>
                  <a:txBody>
                    <a:bodyPr/>
                    <a:lstStyle/>
                    <a:p>
                      <a:r>
                        <a:rPr lang="en-US" sz="1200" dirty="0"/>
                        <a:t>Present Findings/Modeling Enhancement Recommendations to NYSRC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December ICS Meeting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569775"/>
                  </a:ext>
                </a:extLst>
              </a:tr>
              <a:tr h="365760">
                <a:tc>
                  <a:txBody>
                    <a:bodyPr/>
                    <a:lstStyle/>
                    <a:p>
                      <a:r>
                        <a:rPr lang="en-US" sz="1200" dirty="0"/>
                        <a:t>Implement NYSRC Approved Changes to IRM Model</a:t>
                      </a:r>
                    </a:p>
                    <a:p>
                      <a:r>
                        <a:rPr lang="en-US" sz="1200" dirty="0"/>
                        <a:t>     </a:t>
                      </a:r>
                      <a:r>
                        <a:rPr lang="en-US" sz="1000" i="1" dirty="0"/>
                        <a:t>-- sensitivity in the PBC and possible base case adoption in 2025-2026 IRM Study</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Following NYSRC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322236"/>
                  </a:ext>
                </a:extLst>
              </a:tr>
            </a:tbl>
          </a:graphicData>
        </a:graphic>
      </p:graphicFrame>
    </p:spTree>
    <p:extLst>
      <p:ext uri="{BB962C8B-B14F-4D97-AF65-F5344CB8AC3E}">
        <p14:creationId xmlns:p14="http://schemas.microsoft.com/office/powerpoint/2010/main" val="39190949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Previous Presentations</a:t>
            </a:r>
          </a:p>
        </p:txBody>
      </p:sp>
      <p:sp>
        <p:nvSpPr>
          <p:cNvPr id="6" name="Content Placeholder 2"/>
          <p:cNvSpPr>
            <a:spLocks noGrp="1"/>
          </p:cNvSpPr>
          <p:nvPr>
            <p:ph idx="1"/>
          </p:nvPr>
        </p:nvSpPr>
        <p:spPr>
          <a:xfrm>
            <a:off x="457200" y="1158477"/>
            <a:ext cx="8229600" cy="3699273"/>
          </a:xfrm>
        </p:spPr>
        <p:txBody>
          <a:bodyPr>
            <a:normAutofit/>
          </a:bodyPr>
          <a:lstStyle/>
          <a:p>
            <a:r>
              <a:rPr lang="en-US" sz="1600" dirty="0"/>
              <a:t>2/1/2023 ICS: Gas Constraints Whitepaper: Scope</a:t>
            </a:r>
          </a:p>
          <a:p>
            <a:pPr lvl="1"/>
            <a:r>
              <a:rPr lang="en-US" sz="1000" dirty="0">
                <a:hlinkClick r:id="rId3"/>
              </a:rPr>
              <a:t>https://www.nysrc.org/wp-content/uploads/2023/05/Gas-Constraints-Whitepaper_Scope_2023.02.01_revised13443.pdf</a:t>
            </a:r>
            <a:endParaRPr lang="en-US" sz="1000" dirty="0"/>
          </a:p>
          <a:p>
            <a:r>
              <a:rPr lang="en-US" sz="1600" dirty="0"/>
              <a:t>5/30/2023 ICS: Gas Constraints Whitepaper Update</a:t>
            </a:r>
          </a:p>
          <a:p>
            <a:pPr lvl="1"/>
            <a:r>
              <a:rPr lang="en-US" sz="1000" dirty="0">
                <a:hlinkClick r:id="rId4"/>
              </a:rPr>
              <a:t>https://www.nysrc.org/wp-content/uploads/2023/07/11_ICS_GasConstraintsWhitepaperUpdate_2023.05.30_v415826.pdf</a:t>
            </a:r>
            <a:endParaRPr lang="en-US" sz="1000" dirty="0"/>
          </a:p>
          <a:p>
            <a:r>
              <a:rPr lang="en-US" sz="1600" dirty="0"/>
              <a:t>8/29/2023 ICS: Winter Constraints Sensitivities – 2024 - 25 IRM</a:t>
            </a:r>
          </a:p>
          <a:p>
            <a:pPr lvl="1"/>
            <a:r>
              <a:rPr lang="en-US" sz="1000" dirty="0">
                <a:hlinkClick r:id="rId5"/>
              </a:rPr>
              <a:t>https://www.nysrc.org/wp-content/uploads/2023/08/WinterConstraintsSensitivities_2023.08.2921424.pdf</a:t>
            </a:r>
            <a:endParaRPr lang="en-US" sz="1000" dirty="0"/>
          </a:p>
          <a:p>
            <a:r>
              <a:rPr lang="en-US" sz="1600" dirty="0"/>
              <a:t>10/4/2023 ICS: Gas Constraints Whitepaper Update</a:t>
            </a:r>
          </a:p>
          <a:p>
            <a:pPr lvl="1"/>
            <a:r>
              <a:rPr lang="en-US" sz="1000" dirty="0">
                <a:hlinkClick r:id="rId6"/>
              </a:rPr>
              <a:t>https://www.nysrc.org/wp-content/uploads/2023/10/IRM24_GasConstraintsWhitepaperUpdate_2023.10.0422503.pdf</a:t>
            </a:r>
            <a:endParaRPr lang="en-US" sz="1000" dirty="0"/>
          </a:p>
          <a:p>
            <a:r>
              <a:rPr lang="en-US" sz="1600" dirty="0"/>
              <a:t>11/1/2023 ICS: Gas Constraints Whitepaper Update</a:t>
            </a:r>
          </a:p>
          <a:p>
            <a:pPr lvl="1"/>
            <a:endParaRPr lang="en-US" sz="100" dirty="0"/>
          </a:p>
          <a:p>
            <a:pPr lvl="1"/>
            <a:r>
              <a:rPr lang="en-US" sz="1000" dirty="0">
                <a:hlinkClick r:id="rId7"/>
              </a:rPr>
              <a:t>https://www.nysrc.org/wp-content/uploads/2023/10/GAS-Constraint-Whitepaper-Update-ICS-110122936.pdf</a:t>
            </a:r>
            <a:endParaRPr lang="en-US" sz="1000" dirty="0"/>
          </a:p>
          <a:p>
            <a:r>
              <a:rPr lang="en-US" sz="1600" dirty="0"/>
              <a:t>11/28/2023 ICS: Gas Constraints Whitepaper Update</a:t>
            </a:r>
          </a:p>
          <a:p>
            <a:pPr lvl="1"/>
            <a:r>
              <a:rPr lang="en-US" sz="1000" dirty="0">
                <a:hlinkClick r:id="rId8"/>
              </a:rPr>
              <a:t>https://www.nysrc.org/wp-content/uploads/2023/11/Gas-Constraints-Modeling-11282023-ICS23376.pdf</a:t>
            </a:r>
            <a:endParaRPr lang="en-US" sz="1000" dirty="0"/>
          </a:p>
          <a:p>
            <a:r>
              <a:rPr lang="en-US" sz="1600" dirty="0"/>
              <a:t>1/3/2024 ICS: Gas Constraints Whitepaper Update</a:t>
            </a:r>
          </a:p>
          <a:p>
            <a:pPr lvl="1"/>
            <a:r>
              <a:rPr lang="en-US" sz="1000" dirty="0">
                <a:hlinkClick r:id="rId9"/>
              </a:rPr>
              <a:t>https://www.nysrc.org/wp-content/uploads/2023/12/Gas-Constraints-Whitepaper-Update-01032024-ICS25831.pdf</a:t>
            </a:r>
            <a:endParaRPr lang="en-US" sz="1000" dirty="0"/>
          </a:p>
        </p:txBody>
      </p:sp>
    </p:spTree>
    <p:extLst>
      <p:ext uri="{BB962C8B-B14F-4D97-AF65-F5344CB8AC3E}">
        <p14:creationId xmlns:p14="http://schemas.microsoft.com/office/powerpoint/2010/main" val="258557295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7150"/>
            <a:ext cx="8229600" cy="990600"/>
          </a:xfrm>
        </p:spPr>
        <p:txBody>
          <a:bodyPr/>
          <a:lstStyle/>
          <a:p>
            <a:r>
              <a:rPr lang="en-US" dirty="0">
                <a:latin typeface="Franklin Gothic Medium" panose="020B0603020102020204" pitchFamily="34" charset="0"/>
              </a:rPr>
              <a:t>Gas Constraint Modeling: </a:t>
            </a:r>
            <a:br>
              <a:rPr lang="en-US" dirty="0">
                <a:latin typeface="Franklin Gothic Medium" panose="020B0603020102020204" pitchFamily="34" charset="0"/>
              </a:rPr>
            </a:br>
            <a:r>
              <a:rPr lang="en-US" dirty="0">
                <a:latin typeface="Franklin Gothic Medium" panose="020B0603020102020204" pitchFamily="34" charset="0"/>
              </a:rPr>
              <a:t>Initial Characteristics</a:t>
            </a:r>
          </a:p>
        </p:txBody>
      </p:sp>
      <p:sp>
        <p:nvSpPr>
          <p:cNvPr id="6" name="Content Placeholder 2"/>
          <p:cNvSpPr>
            <a:spLocks noGrp="1"/>
          </p:cNvSpPr>
          <p:nvPr>
            <p:ph idx="1"/>
          </p:nvPr>
        </p:nvSpPr>
        <p:spPr>
          <a:xfrm>
            <a:off x="457200" y="1200150"/>
            <a:ext cx="8229600" cy="3470673"/>
          </a:xfrm>
        </p:spPr>
        <p:txBody>
          <a:bodyPr>
            <a:normAutofit fontScale="77500" lnSpcReduction="20000"/>
          </a:bodyPr>
          <a:lstStyle/>
          <a:p>
            <a:r>
              <a:rPr lang="en-US" sz="1900" dirty="0"/>
              <a:t>Gas constraints are to be applied to certain thermal units in Load Zones F – K</a:t>
            </a:r>
            <a:endParaRPr lang="en-US" sz="1900" strike="sngStrike" dirty="0"/>
          </a:p>
          <a:p>
            <a:pPr lvl="1"/>
            <a:r>
              <a:rPr lang="en-US" sz="1600" dirty="0"/>
              <a:t>Prior analysis by the MMU demonstrates the current significance of pipeline bottlenecks in southeast NY</a:t>
            </a:r>
          </a:p>
          <a:p>
            <a:pPr marL="457200" lvl="1" indent="0">
              <a:buNone/>
            </a:pPr>
            <a:r>
              <a:rPr lang="en-US" sz="1000" dirty="0"/>
              <a:t>           </a:t>
            </a:r>
            <a:r>
              <a:rPr lang="en-US" sz="1000" dirty="0">
                <a:hlinkClick r:id="rId3"/>
              </a:rPr>
              <a:t>https://www.nyiso.com/documents/20142/33916814/MMU%20Gas%20Availability%20Presentation__20221020.pdf</a:t>
            </a:r>
            <a:endParaRPr lang="en-US" sz="1000" dirty="0"/>
          </a:p>
          <a:p>
            <a:pPr lvl="1"/>
            <a:r>
              <a:rPr lang="en-US" sz="1600" dirty="0"/>
              <a:t>Gas constraints will not initially be applied to units in Load Zones A – E</a:t>
            </a:r>
            <a:endParaRPr lang="en-US" sz="1600" strike="dblStrike" dirty="0"/>
          </a:p>
          <a:p>
            <a:pPr lvl="2"/>
            <a:r>
              <a:rPr lang="en-US" sz="1400" dirty="0"/>
              <a:t>Further analysis is required to determine the prevalence of significant gas constraints in Load Zones A - E</a:t>
            </a:r>
          </a:p>
          <a:p>
            <a:pPr lvl="2"/>
            <a:r>
              <a:rPr lang="en-US" sz="1400" dirty="0"/>
              <a:t>Gas constraints can be applied to Load Zones A – E if needs are identified in the future  </a:t>
            </a:r>
          </a:p>
          <a:p>
            <a:r>
              <a:rPr lang="en-US" sz="2000" dirty="0"/>
              <a:t>Gas constraints are to be applied in December, January, and February</a:t>
            </a:r>
            <a:endParaRPr lang="en-US" sz="2000" strike="sngStrike" dirty="0">
              <a:solidFill>
                <a:srgbClr val="7030A0"/>
              </a:solidFill>
            </a:endParaRPr>
          </a:p>
          <a:p>
            <a:pPr lvl="1">
              <a:spcAft>
                <a:spcPts val="600"/>
              </a:spcAft>
            </a:pPr>
            <a:r>
              <a:rPr lang="en-US" sz="1600" dirty="0"/>
              <a:t>Winter cold weather conditions are most likely to occur during these months</a:t>
            </a:r>
            <a:endParaRPr lang="en-US" sz="1600" strike="sngStrike" dirty="0"/>
          </a:p>
          <a:p>
            <a:r>
              <a:rPr lang="en-US" sz="1900" dirty="0"/>
              <a:t>Load level will be used as a proxy for temperature to trigger the gas constraint in the model</a:t>
            </a:r>
          </a:p>
          <a:p>
            <a:pPr lvl="1">
              <a:spcAft>
                <a:spcPts val="600"/>
              </a:spcAft>
            </a:pPr>
            <a:r>
              <a:rPr lang="en-US" sz="1600" dirty="0"/>
              <a:t>Demand for gas is closely related to temperature during winter</a:t>
            </a:r>
          </a:p>
          <a:p>
            <a:r>
              <a:rPr lang="en-US" sz="2000" dirty="0"/>
              <a:t>Different magnitude levels of gas constraints are to be applied to represent different winter weather scenarios across the different load forecast uncertainty (LFU) bins in the model</a:t>
            </a:r>
          </a:p>
          <a:p>
            <a:pPr lvl="1">
              <a:spcAft>
                <a:spcPts val="600"/>
              </a:spcAft>
            </a:pPr>
            <a:r>
              <a:rPr lang="en-US" sz="1600" dirty="0"/>
              <a:t>This is to represent different gas constraints effects due to different weather conditions</a:t>
            </a:r>
            <a:endParaRPr lang="en-US" sz="1600" strike="sngStrike" dirty="0"/>
          </a:p>
          <a:p>
            <a:pPr marL="0" indent="0">
              <a:buNone/>
            </a:pPr>
            <a:r>
              <a:rPr lang="en-US" sz="2400" dirty="0"/>
              <a:t>These characteristics should be revised and, as necessary, updated as new information becomes available </a:t>
            </a:r>
          </a:p>
        </p:txBody>
      </p:sp>
    </p:spTree>
    <p:extLst>
      <p:ext uri="{BB962C8B-B14F-4D97-AF65-F5344CB8AC3E}">
        <p14:creationId xmlns:p14="http://schemas.microsoft.com/office/powerpoint/2010/main" val="21273957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Concepts</a:t>
            </a:r>
          </a:p>
        </p:txBody>
      </p:sp>
      <p:sp>
        <p:nvSpPr>
          <p:cNvPr id="6" name="Content Placeholder 2"/>
          <p:cNvSpPr>
            <a:spLocks noGrp="1"/>
          </p:cNvSpPr>
          <p:nvPr>
            <p:ph idx="1"/>
          </p:nvPr>
        </p:nvSpPr>
        <p:spPr>
          <a:xfrm>
            <a:off x="457200" y="1158477"/>
            <a:ext cx="8229600" cy="3470673"/>
          </a:xfrm>
        </p:spPr>
        <p:txBody>
          <a:bodyPr>
            <a:normAutofit/>
          </a:bodyPr>
          <a:lstStyle/>
          <a:p>
            <a:r>
              <a:rPr lang="en-US" sz="1800" dirty="0"/>
              <a:t>Four modeling concepts are currently being considered:</a:t>
            </a:r>
          </a:p>
          <a:p>
            <a:pPr lvl="1"/>
            <a:r>
              <a:rPr lang="en-US" sz="1400" dirty="0"/>
              <a:t>Modeling Concept 1: Gas Constraint Triggered by Load Condition via Dummy Profile</a:t>
            </a:r>
          </a:p>
          <a:p>
            <a:pPr lvl="1"/>
            <a:r>
              <a:rPr lang="en-US" sz="1400" dirty="0"/>
              <a:t>Modeling Concept 2: Gas Constraint Triggered by Load Condition via Specific Dates</a:t>
            </a:r>
          </a:p>
          <a:p>
            <a:pPr lvl="1"/>
            <a:r>
              <a:rPr lang="en-US" sz="1400" dirty="0"/>
              <a:t>Modeling Concept 3: Gas Constraint Modeled with Dummy Bubbles and Topology Limits</a:t>
            </a:r>
          </a:p>
          <a:p>
            <a:pPr lvl="1"/>
            <a:r>
              <a:rPr lang="en-US" sz="1400" dirty="0"/>
              <a:t>Modeling Concept 4: Gas Constraint Modeled with Negative EOP Step</a:t>
            </a:r>
          </a:p>
          <a:p>
            <a:r>
              <a:rPr lang="en-US" sz="1800" dirty="0"/>
              <a:t>The NYISO has worked with GE to conduct screening of these modeling concepts to select an option for further modeling development. The screening considerations are:</a:t>
            </a:r>
          </a:p>
          <a:p>
            <a:pPr lvl="1"/>
            <a:r>
              <a:rPr lang="en-US" sz="1400" dirty="0"/>
              <a:t>Feasibility to implement the modeling concept in GE MARS</a:t>
            </a:r>
          </a:p>
          <a:p>
            <a:pPr lvl="1"/>
            <a:r>
              <a:rPr lang="en-US" sz="1400" dirty="0"/>
              <a:t>Ability to implement without affecting base case results</a:t>
            </a:r>
          </a:p>
          <a:p>
            <a:pPr lvl="1"/>
            <a:r>
              <a:rPr lang="en-US" sz="1400" dirty="0"/>
              <a:t>Ability to differentiate gas constraints by bin level</a:t>
            </a:r>
          </a:p>
          <a:p>
            <a:pPr lvl="1"/>
            <a:r>
              <a:rPr lang="en-US" sz="1400" dirty="0"/>
              <a:t>Ability to customize the constraint to the daily/hourly level</a:t>
            </a:r>
          </a:p>
          <a:p>
            <a:pPr lvl="1"/>
            <a:r>
              <a:rPr lang="en-US" sz="1400" dirty="0"/>
              <a:t>Ability to dynamically account for generator outages</a:t>
            </a:r>
          </a:p>
        </p:txBody>
      </p:sp>
    </p:spTree>
    <p:extLst>
      <p:ext uri="{BB962C8B-B14F-4D97-AF65-F5344CB8AC3E}">
        <p14:creationId xmlns:p14="http://schemas.microsoft.com/office/powerpoint/2010/main" val="11592533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 Screening</a:t>
            </a:r>
          </a:p>
        </p:txBody>
      </p:sp>
      <p:graphicFrame>
        <p:nvGraphicFramePr>
          <p:cNvPr id="2" name="Table 1">
            <a:extLst>
              <a:ext uri="{FF2B5EF4-FFF2-40B4-BE49-F238E27FC236}">
                <a16:creationId xmlns:a16="http://schemas.microsoft.com/office/drawing/2014/main" id="{640E3DB4-7DD5-A309-7447-BAF74D01D8C8}"/>
              </a:ext>
            </a:extLst>
          </p:cNvPr>
          <p:cNvGraphicFramePr>
            <a:graphicFrameLocks noGrp="1"/>
          </p:cNvGraphicFramePr>
          <p:nvPr/>
        </p:nvGraphicFramePr>
        <p:xfrm>
          <a:off x="528329" y="971551"/>
          <a:ext cx="8158473" cy="3581399"/>
        </p:xfrm>
        <a:graphic>
          <a:graphicData uri="http://schemas.openxmlformats.org/drawingml/2006/table">
            <a:tbl>
              <a:tblPr/>
              <a:tblGrid>
                <a:gridCol w="1670633">
                  <a:extLst>
                    <a:ext uri="{9D8B030D-6E8A-4147-A177-3AD203B41FA5}">
                      <a16:colId xmlns:a16="http://schemas.microsoft.com/office/drawing/2014/main" val="1267509031"/>
                    </a:ext>
                  </a:extLst>
                </a:gridCol>
                <a:gridCol w="201416">
                  <a:extLst>
                    <a:ext uri="{9D8B030D-6E8A-4147-A177-3AD203B41FA5}">
                      <a16:colId xmlns:a16="http://schemas.microsoft.com/office/drawing/2014/main" val="2349724829"/>
                    </a:ext>
                  </a:extLst>
                </a:gridCol>
                <a:gridCol w="304782">
                  <a:extLst>
                    <a:ext uri="{9D8B030D-6E8A-4147-A177-3AD203B41FA5}">
                      <a16:colId xmlns:a16="http://schemas.microsoft.com/office/drawing/2014/main" val="2134311824"/>
                    </a:ext>
                  </a:extLst>
                </a:gridCol>
                <a:gridCol w="304782">
                  <a:extLst>
                    <a:ext uri="{9D8B030D-6E8A-4147-A177-3AD203B41FA5}">
                      <a16:colId xmlns:a16="http://schemas.microsoft.com/office/drawing/2014/main" val="2589832088"/>
                    </a:ext>
                  </a:extLst>
                </a:gridCol>
                <a:gridCol w="304782">
                  <a:extLst>
                    <a:ext uri="{9D8B030D-6E8A-4147-A177-3AD203B41FA5}">
                      <a16:colId xmlns:a16="http://schemas.microsoft.com/office/drawing/2014/main" val="1488901133"/>
                    </a:ext>
                  </a:extLst>
                </a:gridCol>
                <a:gridCol w="304782">
                  <a:extLst>
                    <a:ext uri="{9D8B030D-6E8A-4147-A177-3AD203B41FA5}">
                      <a16:colId xmlns:a16="http://schemas.microsoft.com/office/drawing/2014/main" val="2546137481"/>
                    </a:ext>
                  </a:extLst>
                </a:gridCol>
                <a:gridCol w="201416">
                  <a:extLst>
                    <a:ext uri="{9D8B030D-6E8A-4147-A177-3AD203B41FA5}">
                      <a16:colId xmlns:a16="http://schemas.microsoft.com/office/drawing/2014/main" val="533807697"/>
                    </a:ext>
                  </a:extLst>
                </a:gridCol>
                <a:gridCol w="201416">
                  <a:extLst>
                    <a:ext uri="{9D8B030D-6E8A-4147-A177-3AD203B41FA5}">
                      <a16:colId xmlns:a16="http://schemas.microsoft.com/office/drawing/2014/main" val="2095209561"/>
                    </a:ext>
                  </a:extLst>
                </a:gridCol>
                <a:gridCol w="304782">
                  <a:extLst>
                    <a:ext uri="{9D8B030D-6E8A-4147-A177-3AD203B41FA5}">
                      <a16:colId xmlns:a16="http://schemas.microsoft.com/office/drawing/2014/main" val="1076118464"/>
                    </a:ext>
                  </a:extLst>
                </a:gridCol>
                <a:gridCol w="304782">
                  <a:extLst>
                    <a:ext uri="{9D8B030D-6E8A-4147-A177-3AD203B41FA5}">
                      <a16:colId xmlns:a16="http://schemas.microsoft.com/office/drawing/2014/main" val="964496894"/>
                    </a:ext>
                  </a:extLst>
                </a:gridCol>
                <a:gridCol w="304782">
                  <a:extLst>
                    <a:ext uri="{9D8B030D-6E8A-4147-A177-3AD203B41FA5}">
                      <a16:colId xmlns:a16="http://schemas.microsoft.com/office/drawing/2014/main" val="290507945"/>
                    </a:ext>
                  </a:extLst>
                </a:gridCol>
                <a:gridCol w="304782">
                  <a:extLst>
                    <a:ext uri="{9D8B030D-6E8A-4147-A177-3AD203B41FA5}">
                      <a16:colId xmlns:a16="http://schemas.microsoft.com/office/drawing/2014/main" val="573586787"/>
                    </a:ext>
                  </a:extLst>
                </a:gridCol>
                <a:gridCol w="201416">
                  <a:extLst>
                    <a:ext uri="{9D8B030D-6E8A-4147-A177-3AD203B41FA5}">
                      <a16:colId xmlns:a16="http://schemas.microsoft.com/office/drawing/2014/main" val="3024257305"/>
                    </a:ext>
                  </a:extLst>
                </a:gridCol>
                <a:gridCol w="201416">
                  <a:extLst>
                    <a:ext uri="{9D8B030D-6E8A-4147-A177-3AD203B41FA5}">
                      <a16:colId xmlns:a16="http://schemas.microsoft.com/office/drawing/2014/main" val="3246732165"/>
                    </a:ext>
                  </a:extLst>
                </a:gridCol>
                <a:gridCol w="304782">
                  <a:extLst>
                    <a:ext uri="{9D8B030D-6E8A-4147-A177-3AD203B41FA5}">
                      <a16:colId xmlns:a16="http://schemas.microsoft.com/office/drawing/2014/main" val="890387290"/>
                    </a:ext>
                  </a:extLst>
                </a:gridCol>
                <a:gridCol w="304782">
                  <a:extLst>
                    <a:ext uri="{9D8B030D-6E8A-4147-A177-3AD203B41FA5}">
                      <a16:colId xmlns:a16="http://schemas.microsoft.com/office/drawing/2014/main" val="2935882946"/>
                    </a:ext>
                  </a:extLst>
                </a:gridCol>
                <a:gridCol w="304782">
                  <a:extLst>
                    <a:ext uri="{9D8B030D-6E8A-4147-A177-3AD203B41FA5}">
                      <a16:colId xmlns:a16="http://schemas.microsoft.com/office/drawing/2014/main" val="632830115"/>
                    </a:ext>
                  </a:extLst>
                </a:gridCol>
                <a:gridCol w="304782">
                  <a:extLst>
                    <a:ext uri="{9D8B030D-6E8A-4147-A177-3AD203B41FA5}">
                      <a16:colId xmlns:a16="http://schemas.microsoft.com/office/drawing/2014/main" val="422287279"/>
                    </a:ext>
                  </a:extLst>
                </a:gridCol>
                <a:gridCol w="201416">
                  <a:extLst>
                    <a:ext uri="{9D8B030D-6E8A-4147-A177-3AD203B41FA5}">
                      <a16:colId xmlns:a16="http://schemas.microsoft.com/office/drawing/2014/main" val="1892871716"/>
                    </a:ext>
                  </a:extLst>
                </a:gridCol>
                <a:gridCol w="201416">
                  <a:extLst>
                    <a:ext uri="{9D8B030D-6E8A-4147-A177-3AD203B41FA5}">
                      <a16:colId xmlns:a16="http://schemas.microsoft.com/office/drawing/2014/main" val="1016447409"/>
                    </a:ext>
                  </a:extLst>
                </a:gridCol>
                <a:gridCol w="304782">
                  <a:extLst>
                    <a:ext uri="{9D8B030D-6E8A-4147-A177-3AD203B41FA5}">
                      <a16:colId xmlns:a16="http://schemas.microsoft.com/office/drawing/2014/main" val="1602217545"/>
                    </a:ext>
                  </a:extLst>
                </a:gridCol>
                <a:gridCol w="304782">
                  <a:extLst>
                    <a:ext uri="{9D8B030D-6E8A-4147-A177-3AD203B41FA5}">
                      <a16:colId xmlns:a16="http://schemas.microsoft.com/office/drawing/2014/main" val="2188686927"/>
                    </a:ext>
                  </a:extLst>
                </a:gridCol>
                <a:gridCol w="304782">
                  <a:extLst>
                    <a:ext uri="{9D8B030D-6E8A-4147-A177-3AD203B41FA5}">
                      <a16:colId xmlns:a16="http://schemas.microsoft.com/office/drawing/2014/main" val="236137086"/>
                    </a:ext>
                  </a:extLst>
                </a:gridCol>
                <a:gridCol w="304782">
                  <a:extLst>
                    <a:ext uri="{9D8B030D-6E8A-4147-A177-3AD203B41FA5}">
                      <a16:colId xmlns:a16="http://schemas.microsoft.com/office/drawing/2014/main" val="4132420651"/>
                    </a:ext>
                  </a:extLst>
                </a:gridCol>
                <a:gridCol w="201416">
                  <a:extLst>
                    <a:ext uri="{9D8B030D-6E8A-4147-A177-3AD203B41FA5}">
                      <a16:colId xmlns:a16="http://schemas.microsoft.com/office/drawing/2014/main" val="1611527293"/>
                    </a:ext>
                  </a:extLst>
                </a:gridCol>
              </a:tblGrid>
              <a:tr h="261580">
                <a:tc rowSpan="2">
                  <a:txBody>
                    <a:bodyPr/>
                    <a:lstStyle/>
                    <a:p>
                      <a:pPr algn="ctr" fontAlgn="ctr"/>
                      <a:r>
                        <a:rPr lang="en-US" sz="900" b="1" i="0" u="none" strike="noStrike" dirty="0">
                          <a:solidFill>
                            <a:srgbClr val="000000"/>
                          </a:solidFill>
                          <a:effectLst/>
                          <a:latin typeface="Calibri" panose="020F0502020204030204" pitchFamily="34" charset="0"/>
                        </a:rPr>
                        <a:t>Screening Considerations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4">
                  <a:txBody>
                    <a:bodyPr/>
                    <a:lstStyle/>
                    <a:p>
                      <a:pPr algn="ctr" fontAlgn="ctr"/>
                      <a:r>
                        <a:rPr lang="en-US" sz="1200" b="1" i="0" u="none" strike="noStrike" dirty="0">
                          <a:solidFill>
                            <a:srgbClr val="000000"/>
                          </a:solidFill>
                          <a:effectLst/>
                          <a:latin typeface="Calibri" panose="020F0502020204030204" pitchFamily="34" charset="0"/>
                        </a:rPr>
                        <a:t>Modeling Concepts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17016411"/>
                  </a:ext>
                </a:extLst>
              </a:tr>
              <a:tr h="470847">
                <a:tc v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Gas Constraint Triggered by Load Condition via Dummy Profile</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Gas Constraint Triggered by Load Condition via Specific Dates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Gas Constraint Modeled with Dummy Bubbles and Topology Limits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Gas Constraint Modeled with Negative EOP Step</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5385037"/>
                  </a:ext>
                </a:extLst>
              </a:tr>
              <a:tr h="153810">
                <a:tc rowSpan="3">
                  <a:txBody>
                    <a:bodyPr/>
                    <a:lstStyle/>
                    <a:p>
                      <a:pPr algn="ctr" fontAlgn="ctr"/>
                      <a:r>
                        <a:rPr lang="en-US" sz="800" b="1" i="0" u="none" strike="noStrike">
                          <a:solidFill>
                            <a:srgbClr val="000000"/>
                          </a:solidFill>
                          <a:effectLst/>
                          <a:latin typeface="Calibri" panose="020F0502020204030204" pitchFamily="34" charset="0"/>
                        </a:rPr>
                        <a:t>Feasiblity in the GE MARS Model</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800" b="0" i="0" u="none" strike="noStrike">
                          <a:solidFill>
                            <a:srgbClr val="000000"/>
                          </a:solidFill>
                          <a:effectLst/>
                          <a:latin typeface="Calibri" panose="020F0502020204030204" pitchFamily="34" charset="0"/>
                        </a:rPr>
                        <a:t>Medium 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Medium 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Medium</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8114426"/>
                  </a:ext>
                </a:extLst>
              </a:tr>
              <a:tr h="134765">
                <a:tc vMerge="1">
                  <a:txBody>
                    <a:bodyPr/>
                    <a:lstStyle/>
                    <a:p>
                      <a:endParaRPr lang="en-US"/>
                    </a:p>
                  </a:txBody>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12084948"/>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8147046"/>
                  </a:ext>
                </a:extLst>
              </a:tr>
              <a:tr h="153810">
                <a:tc rowSpan="3">
                  <a:txBody>
                    <a:bodyPr/>
                    <a:lstStyle/>
                    <a:p>
                      <a:pPr algn="ctr" fontAlgn="ctr"/>
                      <a:r>
                        <a:rPr lang="en-US" sz="800" b="1" i="0" u="none" strike="noStrike">
                          <a:solidFill>
                            <a:srgbClr val="000000"/>
                          </a:solidFill>
                          <a:effectLst/>
                          <a:latin typeface="Calibri" panose="020F0502020204030204" pitchFamily="34" charset="0"/>
                        </a:rPr>
                        <a:t>Ability to implement without affecting base case results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251295"/>
                  </a:ext>
                </a:extLst>
              </a:tr>
              <a:tr h="134765">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60287056"/>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6160911"/>
                  </a:ext>
                </a:extLst>
              </a:tr>
              <a:tr h="153810">
                <a:tc rowSpan="3">
                  <a:txBody>
                    <a:bodyPr/>
                    <a:lstStyle/>
                    <a:p>
                      <a:pPr algn="ctr" fontAlgn="ctr"/>
                      <a:r>
                        <a:rPr lang="en-US" sz="800" b="1" i="0" u="none" strike="noStrike">
                          <a:solidFill>
                            <a:srgbClr val="000000"/>
                          </a:solidFill>
                          <a:effectLst/>
                          <a:latin typeface="Calibri" panose="020F0502020204030204" pitchFamily="34" charset="0"/>
                        </a:rPr>
                        <a:t>Ability to differentiate gas constraint by bin level</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dirty="0">
                          <a:solidFill>
                            <a:schemeClr val="tx1"/>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dirty="0">
                          <a:solidFill>
                            <a:srgbClr val="000000"/>
                          </a:solidFill>
                          <a:effectLst/>
                          <a:latin typeface="Calibri" panose="020F0502020204030204" pitchFamily="34" charset="0"/>
                        </a:rPr>
                        <a:t>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9939979"/>
                  </a:ext>
                </a:extLst>
              </a:tr>
              <a:tr h="134765">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25819991"/>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6114073"/>
                  </a:ext>
                </a:extLst>
              </a:tr>
              <a:tr h="153810">
                <a:tc rowSpan="3">
                  <a:txBody>
                    <a:bodyPr/>
                    <a:lstStyle/>
                    <a:p>
                      <a:pPr algn="ctr" fontAlgn="ctr"/>
                      <a:r>
                        <a:rPr lang="en-US" sz="800" b="1" i="0" u="none" strike="noStrike" dirty="0">
                          <a:solidFill>
                            <a:srgbClr val="000000"/>
                          </a:solidFill>
                          <a:effectLst/>
                          <a:latin typeface="Calibri" panose="020F0502020204030204" pitchFamily="34" charset="0"/>
                        </a:rPr>
                        <a:t>Ability to customize constraint to daily/hourly level</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Medium</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Medium 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5416563"/>
                  </a:ext>
                </a:extLst>
              </a:tr>
              <a:tr h="134765">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94361730"/>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0079102"/>
                  </a:ext>
                </a:extLst>
              </a:tr>
              <a:tr h="153810">
                <a:tc rowSpan="3">
                  <a:txBody>
                    <a:bodyPr/>
                    <a:lstStyle/>
                    <a:p>
                      <a:pPr algn="ctr" fontAlgn="ctr"/>
                      <a:r>
                        <a:rPr lang="en-US" sz="800" b="1" i="0" u="none" strike="noStrike" dirty="0">
                          <a:solidFill>
                            <a:srgbClr val="000000"/>
                          </a:solidFill>
                          <a:effectLst/>
                          <a:latin typeface="Calibri" panose="020F0502020204030204" pitchFamily="34" charset="0"/>
                        </a:rPr>
                        <a:t>Ability to dynamically account for generator outages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800" b="0" i="0" u="none" strike="noStrike" dirty="0">
                          <a:solidFill>
                            <a:srgbClr val="000000"/>
                          </a:solidFill>
                          <a:effectLst/>
                          <a:latin typeface="Calibri" panose="020F0502020204030204" pitchFamily="34" charset="0"/>
                        </a:rPr>
                        <a:t>Medium 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dirty="0">
                          <a:solidFill>
                            <a:srgbClr val="000000"/>
                          </a:solidFill>
                          <a:effectLst/>
                          <a:latin typeface="Calibri" panose="020F0502020204030204" pitchFamily="34" charset="0"/>
                        </a:rPr>
                        <a:t>Medium 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a:solidFill>
                            <a:srgbClr val="000000"/>
                          </a:solidFill>
                          <a:effectLst/>
                          <a:latin typeface="Calibri" panose="020F0502020204030204" pitchFamily="34" charset="0"/>
                        </a:rPr>
                        <a:t>High</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800" b="0" i="0" u="none" strike="noStrike" dirty="0">
                          <a:solidFill>
                            <a:srgbClr val="000000"/>
                          </a:solidFill>
                          <a:effectLst/>
                          <a:latin typeface="Calibri" panose="020F0502020204030204" pitchFamily="34" charset="0"/>
                        </a:rPr>
                        <a:t>Medium Low</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6608961"/>
                  </a:ext>
                </a:extLst>
              </a:tr>
              <a:tr h="134765">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2802069"/>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1958678"/>
                  </a:ext>
                </a:extLst>
              </a:tr>
              <a:tr h="528628">
                <a:tc rowSpan="3">
                  <a:txBody>
                    <a:bodyPr/>
                    <a:lstStyle/>
                    <a:p>
                      <a:pPr algn="ctr" fontAlgn="ctr"/>
                      <a:r>
                        <a:rPr lang="en-US" sz="900" b="1" i="0" u="none" strike="noStrike" dirty="0">
                          <a:solidFill>
                            <a:srgbClr val="000000"/>
                          </a:solidFill>
                          <a:effectLst/>
                          <a:latin typeface="Calibri" panose="020F0502020204030204" pitchFamily="34" charset="0"/>
                        </a:rPr>
                        <a:t>Overall Comparison of Pros/Cons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en-US" sz="900" b="1" i="0" u="none" strike="noStrike" dirty="0">
                          <a:solidFill>
                            <a:srgbClr val="000000"/>
                          </a:solidFill>
                          <a:effectLst/>
                          <a:latin typeface="Calibri" panose="020F0502020204030204" pitchFamily="34" charset="0"/>
                        </a:rPr>
                        <a:t>Straightforward implementation</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Highly customizable</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No undesired impacts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Straightforward implementation</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Customizable to an extent</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No undesired impacts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Complex implementation</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Highly customizable</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May have undesired impacts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900" b="1" i="0" u="none" strike="noStrike" dirty="0">
                          <a:solidFill>
                            <a:srgbClr val="000000"/>
                          </a:solidFill>
                          <a:effectLst/>
                          <a:latin typeface="Calibri" panose="020F0502020204030204" pitchFamily="34" charset="0"/>
                        </a:rPr>
                        <a:t>Simplest implementation</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Limited customization</a:t>
                      </a:r>
                      <a:br>
                        <a:rPr lang="en-US" sz="900" b="1" i="0" u="none" strike="noStrike" dirty="0">
                          <a:solidFill>
                            <a:srgbClr val="000000"/>
                          </a:solidFill>
                          <a:effectLst/>
                          <a:latin typeface="Calibri" panose="020F0502020204030204" pitchFamily="34" charset="0"/>
                        </a:rPr>
                      </a:br>
                      <a:r>
                        <a:rPr lang="en-US" sz="900" b="1" i="0" u="none" strike="noStrike" dirty="0">
                          <a:solidFill>
                            <a:srgbClr val="000000"/>
                          </a:solidFill>
                          <a:effectLst/>
                          <a:latin typeface="Calibri" panose="020F0502020204030204" pitchFamily="34" charset="0"/>
                        </a:rPr>
                        <a:t>No undesired impacts</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7215450"/>
                  </a:ext>
                </a:extLst>
              </a:tr>
              <a:tr h="209789">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F86"/>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5124816"/>
                  </a:ext>
                </a:extLst>
              </a:tr>
              <a:tr h="111280">
                <a:tc vMerge="1">
                  <a:txBody>
                    <a:bodyPr/>
                    <a:lstStyle/>
                    <a:p>
                      <a:endParaRPr lang="en-US"/>
                    </a:p>
                  </a:txBody>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Calibri" panose="020F0502020204030204" pitchFamily="34" charset="0"/>
                        </a:rPr>
                        <a:t> </a:t>
                      </a:r>
                    </a:p>
                  </a:txBody>
                  <a:tcPr marL="2544" marR="2544" marT="254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dirty="0">
                          <a:solidFill>
                            <a:srgbClr val="000000"/>
                          </a:solidFill>
                          <a:effectLst/>
                          <a:latin typeface="Calibri" panose="020F0502020204030204" pitchFamily="34" charset="0"/>
                        </a:rPr>
                        <a:t> </a:t>
                      </a:r>
                    </a:p>
                  </a:txBody>
                  <a:tcPr marL="2544" marR="2544" marT="254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9521584"/>
                  </a:ext>
                </a:extLst>
              </a:tr>
            </a:tbl>
          </a:graphicData>
        </a:graphic>
      </p:graphicFrame>
    </p:spTree>
    <p:extLst>
      <p:ext uri="{BB962C8B-B14F-4D97-AF65-F5344CB8AC3E}">
        <p14:creationId xmlns:p14="http://schemas.microsoft.com/office/powerpoint/2010/main" val="13041714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 1</a:t>
            </a:r>
          </a:p>
        </p:txBody>
      </p:sp>
      <p:sp>
        <p:nvSpPr>
          <p:cNvPr id="6" name="Content Placeholder 2"/>
          <p:cNvSpPr>
            <a:spLocks noGrp="1"/>
          </p:cNvSpPr>
          <p:nvPr>
            <p:ph idx="1"/>
          </p:nvPr>
        </p:nvSpPr>
        <p:spPr>
          <a:xfrm>
            <a:off x="457200" y="1158477"/>
            <a:ext cx="8229600" cy="3470673"/>
          </a:xfrm>
        </p:spPr>
        <p:txBody>
          <a:bodyPr>
            <a:normAutofit/>
          </a:bodyPr>
          <a:lstStyle/>
          <a:p>
            <a:r>
              <a:rPr lang="en-US" sz="2000" dirty="0"/>
              <a:t>Gas Constraint Triggered by Load Condition via Dummy Profile</a:t>
            </a:r>
          </a:p>
          <a:p>
            <a:pPr lvl="1"/>
            <a:r>
              <a:rPr lang="en-US" sz="1400" dirty="0"/>
              <a:t>A dummy intermittent resource is added to the GE MARS model with hourly production profiles</a:t>
            </a:r>
          </a:p>
          <a:p>
            <a:pPr lvl="2"/>
            <a:r>
              <a:rPr lang="en-US" sz="1200" dirty="0"/>
              <a:t>Unit will be added to a dummy zone as to not impact base case results</a:t>
            </a:r>
          </a:p>
          <a:p>
            <a:pPr lvl="1"/>
            <a:r>
              <a:rPr lang="en-US" sz="1400" dirty="0"/>
              <a:t>The hourly production profiles are used to derate gas constrained generators to remove the desired amount of ICAP from the simulation</a:t>
            </a:r>
          </a:p>
          <a:p>
            <a:pPr marL="457200" lvl="1" indent="0">
              <a:buNone/>
            </a:pPr>
            <a:endParaRPr lang="en-US" sz="1400" dirty="0"/>
          </a:p>
        </p:txBody>
      </p:sp>
      <p:graphicFrame>
        <p:nvGraphicFramePr>
          <p:cNvPr id="2" name="Table 2">
            <a:extLst>
              <a:ext uri="{FF2B5EF4-FFF2-40B4-BE49-F238E27FC236}">
                <a16:creationId xmlns:a16="http://schemas.microsoft.com/office/drawing/2014/main" id="{74FB653E-AA5F-9795-015A-92583602DDC8}"/>
              </a:ext>
            </a:extLst>
          </p:cNvPr>
          <p:cNvGraphicFramePr>
            <a:graphicFrameLocks noGrp="1"/>
          </p:cNvGraphicFramePr>
          <p:nvPr/>
        </p:nvGraphicFramePr>
        <p:xfrm>
          <a:off x="1463040" y="2743200"/>
          <a:ext cx="6217920" cy="1923432"/>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415029688"/>
                    </a:ext>
                  </a:extLst>
                </a:gridCol>
                <a:gridCol w="3108960">
                  <a:extLst>
                    <a:ext uri="{9D8B030D-6E8A-4147-A177-3AD203B41FA5}">
                      <a16:colId xmlns:a16="http://schemas.microsoft.com/office/drawing/2014/main" val="1852275521"/>
                    </a:ext>
                  </a:extLst>
                </a:gridCol>
              </a:tblGrid>
              <a:tr h="368952">
                <a:tc>
                  <a:txBody>
                    <a:bodyPr/>
                    <a:lstStyle/>
                    <a:p>
                      <a:pPr algn="ctr"/>
                      <a:r>
                        <a:rPr lang="en-US" baseline="0" dirty="0">
                          <a:solidFill>
                            <a:schemeClr val="bg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tc>
                  <a:txBody>
                    <a:bodyPr/>
                    <a:lstStyle/>
                    <a:p>
                      <a:pPr algn="ctr"/>
                      <a:r>
                        <a:rPr lang="en-US" baseline="0" dirty="0">
                          <a:solidFill>
                            <a:schemeClr val="bg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extLst>
                  <a:ext uri="{0D108BD9-81ED-4DB2-BD59-A6C34878D82A}">
                    <a16:rowId xmlns:a16="http://schemas.microsoft.com/office/drawing/2014/main" val="3246488745"/>
                  </a:ext>
                </a:extLst>
              </a:tr>
              <a:tr h="1551288">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 GE development needed</a:t>
                      </a:r>
                    </a:p>
                    <a:p>
                      <a:pPr marL="171450" indent="-171450">
                        <a:buFont typeface="Arial" panose="020B0604020202020204" pitchFamily="34" charset="0"/>
                        <a:buChar char="•"/>
                      </a:pPr>
                      <a:r>
                        <a:rPr lang="en-US" sz="1200" dirty="0">
                          <a:solidFill>
                            <a:schemeClr val="tx1"/>
                          </a:solidFill>
                        </a:rPr>
                        <a:t>Straightforward modeling implementation</a:t>
                      </a:r>
                    </a:p>
                    <a:p>
                      <a:pPr marL="171450" indent="-171450">
                        <a:buFont typeface="Arial" panose="020B0604020202020204" pitchFamily="34" charset="0"/>
                        <a:buChar char="•"/>
                      </a:pPr>
                      <a:r>
                        <a:rPr lang="en-US" sz="1200" dirty="0">
                          <a:solidFill>
                            <a:schemeClr val="tx1"/>
                          </a:solidFill>
                        </a:rPr>
                        <a:t>No impact to base case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have different gas constraint magnitude at different load bins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customize constraint down to the daily or hourly level</a:t>
                      </a:r>
                    </a:p>
                    <a:p>
                      <a:pPr marL="171450" indent="-171450">
                        <a:buFont typeface="Arial" panose="020B0604020202020204" pitchFamily="34" charset="0"/>
                        <a:buChar char="•"/>
                      </a:pP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Unable to dynamically account for generator outages (potential to undercount desired 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2488"/>
                  </a:ext>
                </a:extLst>
              </a:tr>
            </a:tbl>
          </a:graphicData>
        </a:graphic>
      </p:graphicFrame>
    </p:spTree>
    <p:extLst>
      <p:ext uri="{BB962C8B-B14F-4D97-AF65-F5344CB8AC3E}">
        <p14:creationId xmlns:p14="http://schemas.microsoft.com/office/powerpoint/2010/main" val="12081206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 2</a:t>
            </a:r>
          </a:p>
        </p:txBody>
      </p:sp>
      <p:sp>
        <p:nvSpPr>
          <p:cNvPr id="6" name="Content Placeholder 2"/>
          <p:cNvSpPr>
            <a:spLocks noGrp="1"/>
          </p:cNvSpPr>
          <p:nvPr>
            <p:ph idx="1"/>
          </p:nvPr>
        </p:nvSpPr>
        <p:spPr>
          <a:xfrm>
            <a:off x="457200" y="1158477"/>
            <a:ext cx="8229600" cy="3470673"/>
          </a:xfrm>
        </p:spPr>
        <p:txBody>
          <a:bodyPr>
            <a:normAutofit/>
          </a:bodyPr>
          <a:lstStyle/>
          <a:p>
            <a:r>
              <a:rPr lang="en-US" sz="2000" dirty="0"/>
              <a:t>Gas Constraint Triggered by Load Condition via Specific Dates</a:t>
            </a:r>
          </a:p>
          <a:p>
            <a:pPr lvl="1"/>
            <a:r>
              <a:rPr lang="en-US" sz="1400" dirty="0"/>
              <a:t>A date range condition predetermined based on the load shapes is added to the GE MARS model</a:t>
            </a:r>
          </a:p>
          <a:p>
            <a:pPr lvl="1"/>
            <a:r>
              <a:rPr lang="en-US" sz="1400" dirty="0"/>
              <a:t>During the date range implemented, the gas constrained generators are derated to remove the desired amount of ICAP from the simulation</a:t>
            </a:r>
          </a:p>
        </p:txBody>
      </p:sp>
      <p:graphicFrame>
        <p:nvGraphicFramePr>
          <p:cNvPr id="2" name="Table 2">
            <a:extLst>
              <a:ext uri="{FF2B5EF4-FFF2-40B4-BE49-F238E27FC236}">
                <a16:creationId xmlns:a16="http://schemas.microsoft.com/office/drawing/2014/main" id="{74FB653E-AA5F-9795-015A-92583602DDC8}"/>
              </a:ext>
            </a:extLst>
          </p:cNvPr>
          <p:cNvGraphicFramePr>
            <a:graphicFrameLocks noGrp="1"/>
          </p:cNvGraphicFramePr>
          <p:nvPr/>
        </p:nvGraphicFramePr>
        <p:xfrm>
          <a:off x="1463040" y="2743200"/>
          <a:ext cx="6217920" cy="1922057"/>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415029688"/>
                    </a:ext>
                  </a:extLst>
                </a:gridCol>
                <a:gridCol w="3108960">
                  <a:extLst>
                    <a:ext uri="{9D8B030D-6E8A-4147-A177-3AD203B41FA5}">
                      <a16:colId xmlns:a16="http://schemas.microsoft.com/office/drawing/2014/main" val="1852275521"/>
                    </a:ext>
                  </a:extLst>
                </a:gridCol>
              </a:tblGrid>
              <a:tr h="367577">
                <a:tc>
                  <a:txBody>
                    <a:bodyPr/>
                    <a:lstStyle/>
                    <a:p>
                      <a:pPr algn="ctr"/>
                      <a:r>
                        <a:rPr lang="en-US" baseline="0" dirty="0">
                          <a:solidFill>
                            <a:schemeClr val="bg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tc>
                  <a:txBody>
                    <a:bodyPr/>
                    <a:lstStyle/>
                    <a:p>
                      <a:pPr algn="ctr"/>
                      <a:r>
                        <a:rPr lang="en-US" baseline="0" dirty="0">
                          <a:solidFill>
                            <a:schemeClr val="bg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extLst>
                  <a:ext uri="{0D108BD9-81ED-4DB2-BD59-A6C34878D82A}">
                    <a16:rowId xmlns:a16="http://schemas.microsoft.com/office/drawing/2014/main" val="3246488745"/>
                  </a:ext>
                </a:extLst>
              </a:tr>
              <a:tr h="1552663">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 GE development needed</a:t>
                      </a:r>
                    </a:p>
                    <a:p>
                      <a:pPr marL="171450" indent="-171450">
                        <a:buFont typeface="Arial" panose="020B0604020202020204" pitchFamily="34" charset="0"/>
                        <a:buChar char="•"/>
                      </a:pPr>
                      <a:r>
                        <a:rPr lang="en-US" sz="1200" dirty="0">
                          <a:solidFill>
                            <a:schemeClr val="tx1"/>
                          </a:solidFill>
                        </a:rPr>
                        <a:t>Straightforward modeling implementation</a:t>
                      </a:r>
                    </a:p>
                    <a:p>
                      <a:pPr marL="171450" indent="-171450">
                        <a:buFont typeface="Arial" panose="020B0604020202020204" pitchFamily="34" charset="0"/>
                        <a:buChar char="•"/>
                      </a:pPr>
                      <a:r>
                        <a:rPr lang="en-US" sz="1200" dirty="0">
                          <a:solidFill>
                            <a:schemeClr val="tx1"/>
                          </a:solidFill>
                        </a:rPr>
                        <a:t>No impact to base case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have different gas constraint magnitude at different load bins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customize constraint down to the daily level</a:t>
                      </a:r>
                    </a:p>
                    <a:p>
                      <a:pPr marL="171450" indent="-171450">
                        <a:buFont typeface="Arial" panose="020B0604020202020204" pitchFamily="34" charset="0"/>
                        <a:buChar char="•"/>
                      </a:pP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Unable to customize constraint down to the hourly level</a:t>
                      </a:r>
                    </a:p>
                    <a:p>
                      <a:pPr marL="171450" indent="-171450">
                        <a:buFont typeface="Arial" panose="020B0604020202020204" pitchFamily="34" charset="0"/>
                        <a:buChar char="•"/>
                      </a:pPr>
                      <a:r>
                        <a:rPr lang="en-US" sz="1200" dirty="0">
                          <a:solidFill>
                            <a:schemeClr val="tx1"/>
                          </a:solidFill>
                        </a:rPr>
                        <a:t>Unable to dynamically account for generator outages (potential to undercount desired 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2488"/>
                  </a:ext>
                </a:extLst>
              </a:tr>
            </a:tbl>
          </a:graphicData>
        </a:graphic>
      </p:graphicFrame>
    </p:spTree>
    <p:extLst>
      <p:ext uri="{BB962C8B-B14F-4D97-AF65-F5344CB8AC3E}">
        <p14:creationId xmlns:p14="http://schemas.microsoft.com/office/powerpoint/2010/main" val="16395136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05171" y="4888706"/>
            <a:ext cx="2133600" cy="273844"/>
          </a:xfrm>
        </p:spPr>
        <p:txBody>
          <a:bodyPr/>
          <a:lstStyle/>
          <a:p>
            <a:fld id="{9DDE81FA-E0BB-45D2-89A6-9F2EB9CD8D45}" type="slidenum">
              <a:rPr lang="en-US" smtClean="0"/>
              <a:pPr/>
              <a:t>3</a:t>
            </a:fld>
            <a:endParaRPr lang="en-US" dirty="0"/>
          </a:p>
        </p:txBody>
      </p:sp>
      <p:sp>
        <p:nvSpPr>
          <p:cNvPr id="3" name="Title 1"/>
          <p:cNvSpPr txBox="1">
            <a:spLocks/>
          </p:cNvSpPr>
          <p:nvPr/>
        </p:nvSpPr>
        <p:spPr>
          <a:xfrm>
            <a:off x="914400" y="666750"/>
            <a:ext cx="6858000" cy="2505075"/>
          </a:xfrm>
          <a:prstGeom prst="rect">
            <a:avLst/>
          </a:prstGeom>
        </p:spPr>
        <p:txBody>
          <a:bodyPr anchor="b" anchorCtr="0"/>
          <a:lstStyle/>
          <a:p>
            <a:pPr marL="0" marR="0" lvl="0" indent="0" algn="l" defTabSz="914400" rtl="0" eaLnBrk="1" fontAlgn="auto" latinLnBrk="0" hangingPunct="1">
              <a:lnSpc>
                <a:spcPts val="6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Background</a:t>
            </a:r>
          </a:p>
        </p:txBody>
      </p:sp>
    </p:spTree>
    <p:extLst>
      <p:ext uri="{BB962C8B-B14F-4D97-AF65-F5344CB8AC3E}">
        <p14:creationId xmlns:p14="http://schemas.microsoft.com/office/powerpoint/2010/main" val="45720091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 3</a:t>
            </a:r>
          </a:p>
        </p:txBody>
      </p:sp>
      <p:sp>
        <p:nvSpPr>
          <p:cNvPr id="6" name="Content Placeholder 2"/>
          <p:cNvSpPr>
            <a:spLocks noGrp="1"/>
          </p:cNvSpPr>
          <p:nvPr>
            <p:ph idx="1"/>
          </p:nvPr>
        </p:nvSpPr>
        <p:spPr>
          <a:xfrm>
            <a:off x="457200" y="1158477"/>
            <a:ext cx="8229600" cy="3470673"/>
          </a:xfrm>
        </p:spPr>
        <p:txBody>
          <a:bodyPr>
            <a:normAutofit/>
          </a:bodyPr>
          <a:lstStyle/>
          <a:p>
            <a:r>
              <a:rPr lang="en-US" sz="2000" dirty="0"/>
              <a:t>Gas Constraint Modeled with Dummy Bubbles and Topology Limits</a:t>
            </a:r>
          </a:p>
          <a:p>
            <a:pPr lvl="1"/>
            <a:r>
              <a:rPr lang="en-US" sz="1400" dirty="0"/>
              <a:t>Dummy bubbles connected to load zones are created in the GE MARS model (e.g., Zone G is connected to Zone </a:t>
            </a:r>
            <a:r>
              <a:rPr lang="en-US" sz="1400" dirty="0" err="1"/>
              <a:t>G_Dummy</a:t>
            </a:r>
            <a:r>
              <a:rPr lang="en-US" sz="1400" dirty="0"/>
              <a:t>)</a:t>
            </a:r>
          </a:p>
          <a:p>
            <a:pPr lvl="1"/>
            <a:r>
              <a:rPr lang="en-US" sz="1400" dirty="0"/>
              <a:t>All gas constrained generators are moved in the model from the load zone to the dummy bubble</a:t>
            </a:r>
          </a:p>
          <a:p>
            <a:pPr lvl="1"/>
            <a:r>
              <a:rPr lang="en-US" sz="1400" dirty="0"/>
              <a:t>Interface limits are implemented during predetermined periods to limit the amount of capacity that can be provided to the load zone from the dummy bubble</a:t>
            </a:r>
          </a:p>
        </p:txBody>
      </p:sp>
      <p:graphicFrame>
        <p:nvGraphicFramePr>
          <p:cNvPr id="2" name="Table 2">
            <a:extLst>
              <a:ext uri="{FF2B5EF4-FFF2-40B4-BE49-F238E27FC236}">
                <a16:creationId xmlns:a16="http://schemas.microsoft.com/office/drawing/2014/main" id="{74FB653E-AA5F-9795-015A-92583602DDC8}"/>
              </a:ext>
            </a:extLst>
          </p:cNvPr>
          <p:cNvGraphicFramePr>
            <a:graphicFrameLocks noGrp="1"/>
          </p:cNvGraphicFramePr>
          <p:nvPr/>
        </p:nvGraphicFramePr>
        <p:xfrm>
          <a:off x="1463040" y="2743200"/>
          <a:ext cx="6217920" cy="1922683"/>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415029688"/>
                    </a:ext>
                  </a:extLst>
                </a:gridCol>
                <a:gridCol w="3108960">
                  <a:extLst>
                    <a:ext uri="{9D8B030D-6E8A-4147-A177-3AD203B41FA5}">
                      <a16:colId xmlns:a16="http://schemas.microsoft.com/office/drawing/2014/main" val="1852275521"/>
                    </a:ext>
                  </a:extLst>
                </a:gridCol>
              </a:tblGrid>
              <a:tr h="368203">
                <a:tc>
                  <a:txBody>
                    <a:bodyPr/>
                    <a:lstStyle/>
                    <a:p>
                      <a:pPr algn="ctr"/>
                      <a:r>
                        <a:rPr lang="en-US" baseline="0" dirty="0">
                          <a:solidFill>
                            <a:schemeClr val="bg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tc>
                  <a:txBody>
                    <a:bodyPr/>
                    <a:lstStyle/>
                    <a:p>
                      <a:pPr algn="ctr"/>
                      <a:r>
                        <a:rPr lang="en-US" baseline="0" dirty="0">
                          <a:solidFill>
                            <a:schemeClr val="bg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extLst>
                  <a:ext uri="{0D108BD9-81ED-4DB2-BD59-A6C34878D82A}">
                    <a16:rowId xmlns:a16="http://schemas.microsoft.com/office/drawing/2014/main" val="3246488745"/>
                  </a:ext>
                </a:extLst>
              </a:tr>
              <a:tr h="1552037">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 GE development needed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have different gas constraint magnitude at different load bins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customize constraint down to the daily or hourly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Able to dynamically account for generator outages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Complex modeling implementation</a:t>
                      </a:r>
                    </a:p>
                    <a:p>
                      <a:pPr marL="171450" indent="-171450">
                        <a:buFont typeface="Arial" panose="020B0604020202020204" pitchFamily="34" charset="0"/>
                        <a:buChar char="•"/>
                      </a:pPr>
                      <a:r>
                        <a:rPr lang="en-US" sz="1200" dirty="0">
                          <a:solidFill>
                            <a:schemeClr val="tx1"/>
                          </a:solidFill>
                        </a:rPr>
                        <a:t>May impact base case results (undesired impacts have been identified in testing when moving large numbers of generators to dummy bubbles)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2488"/>
                  </a:ext>
                </a:extLst>
              </a:tr>
            </a:tbl>
          </a:graphicData>
        </a:graphic>
      </p:graphicFrame>
    </p:spTree>
    <p:extLst>
      <p:ext uri="{BB962C8B-B14F-4D97-AF65-F5344CB8AC3E}">
        <p14:creationId xmlns:p14="http://schemas.microsoft.com/office/powerpoint/2010/main" val="32806886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Modeling Concept 4</a:t>
            </a:r>
          </a:p>
        </p:txBody>
      </p:sp>
      <p:sp>
        <p:nvSpPr>
          <p:cNvPr id="6" name="Content Placeholder 2"/>
          <p:cNvSpPr>
            <a:spLocks noGrp="1"/>
          </p:cNvSpPr>
          <p:nvPr>
            <p:ph idx="1"/>
          </p:nvPr>
        </p:nvSpPr>
        <p:spPr>
          <a:xfrm>
            <a:off x="457200" y="1158477"/>
            <a:ext cx="8229600" cy="3470673"/>
          </a:xfrm>
        </p:spPr>
        <p:txBody>
          <a:bodyPr>
            <a:normAutofit/>
          </a:bodyPr>
          <a:lstStyle/>
          <a:p>
            <a:r>
              <a:rPr lang="en-US" sz="2000" dirty="0"/>
              <a:t>Gas Constraint Modeled with Negative EOP Step</a:t>
            </a:r>
          </a:p>
          <a:p>
            <a:pPr lvl="1"/>
            <a:r>
              <a:rPr lang="en-US" sz="1400" dirty="0"/>
              <a:t>A negative EOP step is added to the GE MARS model that effectively removes generation from the system, similar to how Operating Reserves are modeled at EOP step 1</a:t>
            </a:r>
          </a:p>
        </p:txBody>
      </p:sp>
      <p:graphicFrame>
        <p:nvGraphicFramePr>
          <p:cNvPr id="2" name="Table 2">
            <a:extLst>
              <a:ext uri="{FF2B5EF4-FFF2-40B4-BE49-F238E27FC236}">
                <a16:creationId xmlns:a16="http://schemas.microsoft.com/office/drawing/2014/main" id="{74FB653E-AA5F-9795-015A-92583602DDC8}"/>
              </a:ext>
            </a:extLst>
          </p:cNvPr>
          <p:cNvGraphicFramePr>
            <a:graphicFrameLocks noGrp="1"/>
          </p:cNvGraphicFramePr>
          <p:nvPr/>
        </p:nvGraphicFramePr>
        <p:xfrm>
          <a:off x="1463040" y="2743200"/>
          <a:ext cx="6217920" cy="192024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2415029688"/>
                    </a:ext>
                  </a:extLst>
                </a:gridCol>
                <a:gridCol w="3108960">
                  <a:extLst>
                    <a:ext uri="{9D8B030D-6E8A-4147-A177-3AD203B41FA5}">
                      <a16:colId xmlns:a16="http://schemas.microsoft.com/office/drawing/2014/main" val="1852275521"/>
                    </a:ext>
                  </a:extLst>
                </a:gridCol>
              </a:tblGrid>
              <a:tr h="366957">
                <a:tc>
                  <a:txBody>
                    <a:bodyPr/>
                    <a:lstStyle/>
                    <a:p>
                      <a:pPr algn="ctr"/>
                      <a:r>
                        <a:rPr lang="en-US" baseline="0" dirty="0">
                          <a:solidFill>
                            <a:schemeClr val="bg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tc>
                  <a:txBody>
                    <a:bodyPr/>
                    <a:lstStyle/>
                    <a:p>
                      <a:pPr algn="ctr"/>
                      <a:r>
                        <a:rPr lang="en-US" baseline="0" dirty="0">
                          <a:solidFill>
                            <a:schemeClr val="bg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D57"/>
                    </a:solidFill>
                  </a:tcPr>
                </a:tc>
                <a:extLst>
                  <a:ext uri="{0D108BD9-81ED-4DB2-BD59-A6C34878D82A}">
                    <a16:rowId xmlns:a16="http://schemas.microsoft.com/office/drawing/2014/main" val="3246488745"/>
                  </a:ext>
                </a:extLst>
              </a:tr>
              <a:tr h="1553283">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 GE development needed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Simplest modeling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 impact to base case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Unable to have different gas constraint magnitude at different load bins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Unable to customize down to the daily or hourly level</a:t>
                      </a:r>
                    </a:p>
                    <a:p>
                      <a:pPr marL="171450" indent="-171450">
                        <a:buFont typeface="Arial" panose="020B0604020202020204" pitchFamily="34" charset="0"/>
                        <a:buChar char="•"/>
                      </a:pPr>
                      <a:r>
                        <a:rPr lang="en-US" sz="1200" dirty="0">
                          <a:solidFill>
                            <a:schemeClr val="tx1"/>
                          </a:solidFill>
                        </a:rPr>
                        <a:t>Unable to dynamically account for generator outages (potential to overcount desired 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2488"/>
                  </a:ext>
                </a:extLst>
              </a:tr>
            </a:tbl>
          </a:graphicData>
        </a:graphic>
      </p:graphicFrame>
    </p:spTree>
    <p:extLst>
      <p:ext uri="{BB962C8B-B14F-4D97-AF65-F5344CB8AC3E}">
        <p14:creationId xmlns:p14="http://schemas.microsoft.com/office/powerpoint/2010/main" val="28550106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Background</a:t>
            </a:r>
          </a:p>
        </p:txBody>
      </p:sp>
      <p:sp>
        <p:nvSpPr>
          <p:cNvPr id="6" name="Content Placeholder 2"/>
          <p:cNvSpPr>
            <a:spLocks noGrp="1"/>
          </p:cNvSpPr>
          <p:nvPr>
            <p:ph idx="1"/>
          </p:nvPr>
        </p:nvSpPr>
        <p:spPr>
          <a:xfrm>
            <a:off x="457200" y="1158477"/>
            <a:ext cx="8345918" cy="3623073"/>
          </a:xfrm>
        </p:spPr>
        <p:txBody>
          <a:bodyPr lIns="91440" tIns="45720" rIns="91440" bIns="45720" anchor="t">
            <a:normAutofit/>
          </a:bodyPr>
          <a:lstStyle/>
          <a:p>
            <a:pPr>
              <a:spcBef>
                <a:spcPts val="384"/>
              </a:spcBef>
            </a:pPr>
            <a:r>
              <a:rPr lang="en-US" sz="1800" dirty="0">
                <a:latin typeface="Franklin Gothic Medium Cond"/>
                <a:cs typeface="Aptos Serif" panose="020B0502040204020203" pitchFamily="18" charset="0"/>
              </a:rPr>
              <a:t>The goal of this project is to reflect the impact of fuel constraints during varying winter load levels in Load Zones F – K</a:t>
            </a:r>
          </a:p>
          <a:p>
            <a:pPr>
              <a:spcBef>
                <a:spcPts val="384"/>
              </a:spcBef>
            </a:pPr>
            <a:r>
              <a:rPr lang="en-US" sz="1800" dirty="0">
                <a:latin typeface="Franklin Gothic Medium Cond"/>
                <a:cs typeface="Aptos Serif" panose="020B0502040204020203" pitchFamily="18" charset="0"/>
              </a:rPr>
              <a:t>Historical gas production during peak winter conditions (see Slide 5) and weekly fuel surveys were analyzed to develop an initial fuel constraint recommendation (see Slide 7)</a:t>
            </a:r>
          </a:p>
          <a:p>
            <a:pPr lvl="1">
              <a:spcBef>
                <a:spcPts val="384"/>
              </a:spcBef>
            </a:pPr>
            <a:r>
              <a:rPr lang="en-US" sz="1200" dirty="0">
                <a:latin typeface="Franklin Gothic Medium Cond"/>
                <a:cs typeface="Aptos Serif" panose="020B0502040204020203" pitchFamily="18" charset="0"/>
              </a:rPr>
              <a:t>Gas Constraints Whitepaper Update (1/3/2024 ICS):</a:t>
            </a:r>
          </a:p>
          <a:p>
            <a:pPr marL="457200" lvl="1" indent="0">
              <a:spcBef>
                <a:spcPts val="384"/>
              </a:spcBef>
              <a:buNone/>
            </a:pPr>
            <a:r>
              <a:rPr lang="en-US" sz="1200" dirty="0">
                <a:latin typeface="Franklin Gothic Medium Cond"/>
                <a:cs typeface="Aptos Serif" panose="020B0502040204020203" pitchFamily="18" charset="0"/>
              </a:rPr>
              <a:t>          </a:t>
            </a:r>
            <a:r>
              <a:rPr lang="en-US" sz="1200" dirty="0">
                <a:latin typeface="Franklin Gothic Medium Cond"/>
                <a:cs typeface="Aptos Serif" panose="020B0502040204020203" pitchFamily="18" charset="0"/>
                <a:hlinkClick r:id="rId3"/>
              </a:rPr>
              <a:t>https://www.nysrc.org/wp-content/uploads/2023/12/Gas-Constraints-Whitepaper-Update-01032024-ICS25831.pdf</a:t>
            </a:r>
            <a:endParaRPr lang="en-US" sz="1200" dirty="0">
              <a:latin typeface="Franklin Gothic Medium Cond"/>
              <a:cs typeface="Aptos Serif" panose="020B0502040204020203" pitchFamily="18" charset="0"/>
            </a:endParaRPr>
          </a:p>
          <a:p>
            <a:pPr>
              <a:spcBef>
                <a:spcPts val="384"/>
              </a:spcBef>
            </a:pPr>
            <a:r>
              <a:rPr lang="en-US" sz="2000" dirty="0">
                <a:latin typeface="Franklin Gothic Medium Cond"/>
                <a:cs typeface="Aptos Serif" panose="020B0502040204020203" pitchFamily="18" charset="0"/>
              </a:rPr>
              <a:t>Derates are applied to the capacity of existing units to reflect the impact of the fuel constraints based on the load level in the installed reserve margin (IRM) model</a:t>
            </a:r>
          </a:p>
          <a:p>
            <a:pPr>
              <a:spcBef>
                <a:spcPts val="384"/>
              </a:spcBef>
            </a:pPr>
            <a:r>
              <a:rPr lang="en-US" sz="2000" dirty="0">
                <a:latin typeface="Franklin Gothic Medium Cond"/>
                <a:cs typeface="Aptos Serif" panose="020B0502040204020203" pitchFamily="18" charset="0"/>
              </a:rPr>
              <a:t>Currently targeting to complete the whitepaper for ICS meeting #287 (scheduled for 2/27/2024)</a:t>
            </a:r>
          </a:p>
        </p:txBody>
      </p:sp>
    </p:spTree>
    <p:extLst>
      <p:ext uri="{BB962C8B-B14F-4D97-AF65-F5344CB8AC3E}">
        <p14:creationId xmlns:p14="http://schemas.microsoft.com/office/powerpoint/2010/main" val="27284495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Historical Winter Gas-Fired Production</a:t>
            </a:r>
          </a:p>
        </p:txBody>
      </p:sp>
      <p:sp>
        <p:nvSpPr>
          <p:cNvPr id="6" name="Content Placeholder 2"/>
          <p:cNvSpPr>
            <a:spLocks noGrp="1"/>
          </p:cNvSpPr>
          <p:nvPr>
            <p:ph idx="1"/>
          </p:nvPr>
        </p:nvSpPr>
        <p:spPr>
          <a:xfrm>
            <a:off x="6320589" y="1093471"/>
            <a:ext cx="2590800" cy="3688081"/>
          </a:xfrm>
        </p:spPr>
        <p:txBody>
          <a:bodyPr lIns="91440" tIns="45720" rIns="91440" bIns="45720" anchor="t">
            <a:normAutofit fontScale="92500" lnSpcReduction="10000"/>
          </a:bodyPr>
          <a:lstStyle/>
          <a:p>
            <a:pPr>
              <a:spcBef>
                <a:spcPts val="384"/>
              </a:spcBef>
            </a:pPr>
            <a:r>
              <a:rPr lang="en-US" sz="1600" dirty="0">
                <a:latin typeface="Franklin Gothic Medium Cond"/>
                <a:cs typeface="Aptos Serif" panose="020B0502040204020203" pitchFamily="18" charset="0"/>
              </a:rPr>
              <a:t>Historical winter gas-fired production in Load Zones F - K, as depicted in this chart, was utilized to assess production trends under different load conditions</a:t>
            </a:r>
          </a:p>
          <a:p>
            <a:pPr>
              <a:spcBef>
                <a:spcPts val="384"/>
              </a:spcBef>
            </a:pPr>
            <a:r>
              <a:rPr lang="en-US" sz="1600" dirty="0">
                <a:latin typeface="Franklin Gothic Medium Cond"/>
                <a:cs typeface="Aptos Serif" panose="020B0502040204020203" pitchFamily="18" charset="0"/>
              </a:rPr>
              <a:t>As NYCA winter load increases, the historical trend illustrates that gas-fired production decreases beyond approximately 21,000 MW</a:t>
            </a:r>
          </a:p>
          <a:p>
            <a:pPr>
              <a:spcBef>
                <a:spcPts val="384"/>
              </a:spcBef>
            </a:pPr>
            <a:r>
              <a:rPr lang="en-US" sz="1600" dirty="0">
                <a:latin typeface="Franklin Gothic Medium Cond"/>
                <a:cs typeface="Aptos Serif" panose="020B0502040204020203" pitchFamily="18" charset="0"/>
              </a:rPr>
              <a:t>The historical trend was used to estimate the amount of gas production available under varying NYCA load conditions (see Slide 7)</a:t>
            </a:r>
          </a:p>
        </p:txBody>
      </p:sp>
      <p:pic>
        <p:nvPicPr>
          <p:cNvPr id="9" name="Picture 8">
            <a:extLst>
              <a:ext uri="{FF2B5EF4-FFF2-40B4-BE49-F238E27FC236}">
                <a16:creationId xmlns:a16="http://schemas.microsoft.com/office/drawing/2014/main" id="{775BA810-18AA-85F9-AD84-B0446911D5F8}"/>
              </a:ext>
            </a:extLst>
          </p:cNvPr>
          <p:cNvPicPr>
            <a:picLocks noChangeAspect="1"/>
          </p:cNvPicPr>
          <p:nvPr/>
        </p:nvPicPr>
        <p:blipFill>
          <a:blip r:embed="rId3"/>
          <a:stretch>
            <a:fillRect/>
          </a:stretch>
        </p:blipFill>
        <p:spPr>
          <a:xfrm>
            <a:off x="279853" y="1093471"/>
            <a:ext cx="6044747" cy="3566160"/>
          </a:xfrm>
          <a:prstGeom prst="rect">
            <a:avLst/>
          </a:prstGeom>
          <a:ln>
            <a:solidFill>
              <a:schemeClr val="tx1"/>
            </a:solidFill>
          </a:ln>
        </p:spPr>
      </p:pic>
    </p:spTree>
    <p:extLst>
      <p:ext uri="{BB962C8B-B14F-4D97-AF65-F5344CB8AC3E}">
        <p14:creationId xmlns:p14="http://schemas.microsoft.com/office/powerpoint/2010/main" val="37773857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05171" y="4888706"/>
            <a:ext cx="2133600" cy="273844"/>
          </a:xfrm>
        </p:spPr>
        <p:txBody>
          <a:bodyPr/>
          <a:lstStyle/>
          <a:p>
            <a:fld id="{9DDE81FA-E0BB-45D2-89A6-9F2EB9CD8D45}" type="slidenum">
              <a:rPr lang="en-US" smtClean="0"/>
              <a:pPr/>
              <a:t>6</a:t>
            </a:fld>
            <a:endParaRPr lang="en-US" dirty="0"/>
          </a:p>
        </p:txBody>
      </p:sp>
      <p:sp>
        <p:nvSpPr>
          <p:cNvPr id="3" name="Title 1"/>
          <p:cNvSpPr txBox="1">
            <a:spLocks/>
          </p:cNvSpPr>
          <p:nvPr/>
        </p:nvSpPr>
        <p:spPr>
          <a:xfrm>
            <a:off x="914400" y="666750"/>
            <a:ext cx="6858000" cy="2505075"/>
          </a:xfrm>
          <a:prstGeom prst="rect">
            <a:avLst/>
          </a:prstGeom>
        </p:spPr>
        <p:txBody>
          <a:bodyPr anchor="b" anchorCtr="0"/>
          <a:lstStyle/>
          <a:p>
            <a:pPr marL="0" marR="0" lvl="0" indent="0" algn="l" defTabSz="914400" rtl="0" eaLnBrk="1" fontAlgn="auto" latinLnBrk="0" hangingPunct="1">
              <a:lnSpc>
                <a:spcPts val="6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Initial Fuel Constraint Recommendation</a:t>
            </a:r>
          </a:p>
        </p:txBody>
      </p:sp>
    </p:spTree>
    <p:extLst>
      <p:ext uri="{BB962C8B-B14F-4D97-AF65-F5344CB8AC3E}">
        <p14:creationId xmlns:p14="http://schemas.microsoft.com/office/powerpoint/2010/main" val="11858381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Initial Fuel Constraint Recommendation</a:t>
            </a:r>
          </a:p>
        </p:txBody>
      </p:sp>
      <p:sp>
        <p:nvSpPr>
          <p:cNvPr id="6" name="Content Placeholder 2"/>
          <p:cNvSpPr>
            <a:spLocks noGrp="1"/>
          </p:cNvSpPr>
          <p:nvPr>
            <p:ph idx="1"/>
          </p:nvPr>
        </p:nvSpPr>
        <p:spPr>
          <a:xfrm>
            <a:off x="457200" y="1158477"/>
            <a:ext cx="8229600" cy="3985023"/>
          </a:xfrm>
        </p:spPr>
        <p:txBody>
          <a:bodyPr lIns="91440" tIns="45720" rIns="91440" bIns="45720" anchor="t">
            <a:normAutofit/>
          </a:bodyPr>
          <a:lstStyle/>
          <a:p>
            <a:pPr>
              <a:spcBef>
                <a:spcPts val="432"/>
              </a:spcBef>
            </a:pPr>
            <a:r>
              <a:rPr lang="en-US" sz="1400" dirty="0"/>
              <a:t>Based on the analysis of the historical gas production and weekly fuel surveys, the NYISO developed the following initial recommendation of fuel constraints to model in the Preliminary Base Case (PBC) of the 2025-2026 IRM study</a:t>
            </a:r>
          </a:p>
          <a:p>
            <a:pPr marL="0" indent="0">
              <a:spcBef>
                <a:spcPts val="432"/>
              </a:spcBef>
              <a:buNone/>
            </a:pPr>
            <a:endParaRPr lang="en-US" sz="1100" dirty="0"/>
          </a:p>
          <a:p>
            <a:pPr>
              <a:spcBef>
                <a:spcPts val="432"/>
              </a:spcBef>
            </a:pPr>
            <a:endParaRPr lang="en-US" sz="1600" dirty="0"/>
          </a:p>
          <a:p>
            <a:pPr>
              <a:spcBef>
                <a:spcPts val="432"/>
              </a:spcBef>
            </a:pPr>
            <a:endParaRPr lang="en-US" sz="1600" dirty="0"/>
          </a:p>
          <a:p>
            <a:pPr>
              <a:spcBef>
                <a:spcPts val="432"/>
              </a:spcBef>
            </a:pPr>
            <a:endParaRPr lang="en-US" sz="1400" dirty="0"/>
          </a:p>
          <a:p>
            <a:pPr>
              <a:spcBef>
                <a:spcPts val="432"/>
              </a:spcBef>
            </a:pPr>
            <a:endParaRPr lang="en-US" sz="1600" dirty="0"/>
          </a:p>
          <a:p>
            <a:pPr>
              <a:spcBef>
                <a:spcPts val="432"/>
              </a:spcBef>
            </a:pPr>
            <a:endParaRPr lang="en-US" sz="1600" dirty="0"/>
          </a:p>
          <a:p>
            <a:pPr marL="0" indent="0">
              <a:spcBef>
                <a:spcPts val="432"/>
              </a:spcBef>
              <a:buNone/>
            </a:pPr>
            <a:endParaRPr lang="en-US" sz="1800" dirty="0"/>
          </a:p>
          <a:p>
            <a:pPr>
              <a:spcBef>
                <a:spcPts val="432"/>
              </a:spcBef>
            </a:pPr>
            <a:r>
              <a:rPr lang="en-US" sz="1400" dirty="0">
                <a:latin typeface="Franklin Gothic Medium Cond"/>
              </a:rPr>
              <a:t>The available gas will be reevaluated on an annual basis as new winter data is added to the analysis</a:t>
            </a:r>
          </a:p>
          <a:p>
            <a:pPr>
              <a:spcBef>
                <a:spcPts val="432"/>
              </a:spcBef>
            </a:pPr>
            <a:r>
              <a:rPr lang="en-US" sz="1400" dirty="0"/>
              <a:t>Based on the NYISO’s currently proposed capacity accreditation enhancements, the available oil would be updated each August once fuel availability elections are finalized</a:t>
            </a:r>
          </a:p>
          <a:p>
            <a:pPr lvl="1">
              <a:spcBef>
                <a:spcPts val="0"/>
              </a:spcBef>
            </a:pPr>
            <a:r>
              <a:rPr lang="en-US" sz="1100" dirty="0"/>
              <a:t>The elections should provide a reasonable estimate of the amount of reliable oil-fired production anticipated to be available each winter</a:t>
            </a:r>
          </a:p>
        </p:txBody>
      </p:sp>
      <p:graphicFrame>
        <p:nvGraphicFramePr>
          <p:cNvPr id="2" name="Table 1">
            <a:extLst>
              <a:ext uri="{FF2B5EF4-FFF2-40B4-BE49-F238E27FC236}">
                <a16:creationId xmlns:a16="http://schemas.microsoft.com/office/drawing/2014/main" id="{FC617EEA-0E22-2954-CA5B-4DC54E0FB809}"/>
              </a:ext>
            </a:extLst>
          </p:cNvPr>
          <p:cNvGraphicFramePr>
            <a:graphicFrameLocks noGrp="1"/>
          </p:cNvGraphicFramePr>
          <p:nvPr>
            <p:extLst>
              <p:ext uri="{D42A27DB-BD31-4B8C-83A1-F6EECF244321}">
                <p14:modId xmlns:p14="http://schemas.microsoft.com/office/powerpoint/2010/main" val="2955343141"/>
              </p:ext>
            </p:extLst>
          </p:nvPr>
        </p:nvGraphicFramePr>
        <p:xfrm>
          <a:off x="1138623" y="1648360"/>
          <a:ext cx="6866754" cy="1721978"/>
        </p:xfrm>
        <a:graphic>
          <a:graphicData uri="http://schemas.openxmlformats.org/drawingml/2006/table">
            <a:tbl>
              <a:tblPr firstRow="1" bandRow="1">
                <a:tableStyleId>{5C22544A-7EE6-4342-B048-85BDC9FD1C3A}</a:tableStyleId>
              </a:tblPr>
              <a:tblGrid>
                <a:gridCol w="406800">
                  <a:extLst>
                    <a:ext uri="{9D8B030D-6E8A-4147-A177-3AD203B41FA5}">
                      <a16:colId xmlns:a16="http://schemas.microsoft.com/office/drawing/2014/main" val="2074936291"/>
                    </a:ext>
                  </a:extLst>
                </a:gridCol>
                <a:gridCol w="1461449">
                  <a:extLst>
                    <a:ext uri="{9D8B030D-6E8A-4147-A177-3AD203B41FA5}">
                      <a16:colId xmlns:a16="http://schemas.microsoft.com/office/drawing/2014/main" val="529967299"/>
                    </a:ext>
                  </a:extLst>
                </a:gridCol>
                <a:gridCol w="1136023">
                  <a:extLst>
                    <a:ext uri="{9D8B030D-6E8A-4147-A177-3AD203B41FA5}">
                      <a16:colId xmlns:a16="http://schemas.microsoft.com/office/drawing/2014/main" val="2993433192"/>
                    </a:ext>
                  </a:extLst>
                </a:gridCol>
                <a:gridCol w="844077">
                  <a:extLst>
                    <a:ext uri="{9D8B030D-6E8A-4147-A177-3AD203B41FA5}">
                      <a16:colId xmlns:a16="http://schemas.microsoft.com/office/drawing/2014/main" val="2704963350"/>
                    </a:ext>
                  </a:extLst>
                </a:gridCol>
                <a:gridCol w="1583519">
                  <a:extLst>
                    <a:ext uri="{9D8B030D-6E8A-4147-A177-3AD203B41FA5}">
                      <a16:colId xmlns:a16="http://schemas.microsoft.com/office/drawing/2014/main" val="1914289043"/>
                    </a:ext>
                  </a:extLst>
                </a:gridCol>
                <a:gridCol w="1434886">
                  <a:extLst>
                    <a:ext uri="{9D8B030D-6E8A-4147-A177-3AD203B41FA5}">
                      <a16:colId xmlns:a16="http://schemas.microsoft.com/office/drawing/2014/main" val="4180453828"/>
                    </a:ext>
                  </a:extLst>
                </a:gridCol>
              </a:tblGrid>
              <a:tr h="365760">
                <a:tc>
                  <a:txBody>
                    <a:bodyPr/>
                    <a:lstStyle/>
                    <a:p>
                      <a:pPr algn="ctr"/>
                      <a:r>
                        <a:rPr lang="en-US" sz="900" b="1" dirty="0">
                          <a:solidFill>
                            <a:schemeClr val="bg1"/>
                          </a:solidFill>
                        </a:rPr>
                        <a:t>Tier</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NYCA Load Conditions (MW)</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Gas (MW)</a:t>
                      </a:r>
                      <a:endParaRPr lang="en-US" sz="900" b="1" strike="sngStrike" dirty="0">
                        <a:solidFill>
                          <a:schemeClr val="bg1"/>
                        </a:solidFill>
                      </a:endParaRP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solidFill>
                            <a:schemeClr val="bg1"/>
                          </a:solidFill>
                        </a:rPr>
                        <a:t>Available Oil (MW)</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lvl="0" algn="ctr">
                        <a:buNone/>
                      </a:pPr>
                      <a:r>
                        <a:rPr lang="en-US" sz="900" b="1" dirty="0">
                          <a:solidFill>
                            <a:schemeClr val="bg1"/>
                          </a:solidFill>
                        </a:rPr>
                        <a:t>Total Available Fuel (MW)</a:t>
                      </a:r>
                      <a:endParaRPr lang="en-US"/>
                    </a:p>
                    <a:p>
                      <a:pPr lvl="0" algn="ctr">
                        <a:buNone/>
                      </a:pPr>
                      <a:r>
                        <a:rPr lang="en-US" sz="900" b="1" dirty="0">
                          <a:solidFill>
                            <a:schemeClr val="bg1"/>
                          </a:solidFill>
                        </a:rPr>
                        <a:t>(Gas + Oil)</a:t>
                      </a:r>
                      <a:endParaRPr lang="en-US"/>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lvl="0" algn="ctr">
                        <a:buNone/>
                      </a:pPr>
                      <a:r>
                        <a:rPr lang="en-US" sz="800" b="1" i="1" dirty="0">
                          <a:solidFill>
                            <a:schemeClr val="bg1"/>
                          </a:solidFill>
                        </a:rPr>
                        <a:t>Illustrative Modeled Derate (Rounded MW)</a:t>
                      </a:r>
                    </a:p>
                    <a:p>
                      <a:pPr marL="171450" lvl="0" indent="-171450" algn="ctr">
                        <a:buFont typeface="Calibri"/>
                        <a:buChar char="-"/>
                      </a:pPr>
                      <a:r>
                        <a:rPr lang="en-US" sz="600" b="1" i="1" dirty="0">
                          <a:solidFill>
                            <a:schemeClr val="bg1"/>
                          </a:solidFill>
                        </a:rPr>
                        <a:t>Detailed on Slide 12 Example 1</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solidFill>
                      <a:srgbClr val="005F86"/>
                    </a:solidFill>
                  </a:tcPr>
                </a:tc>
                <a:extLst>
                  <a:ext uri="{0D108BD9-81ED-4DB2-BD59-A6C34878D82A}">
                    <a16:rowId xmlns:a16="http://schemas.microsoft.com/office/drawing/2014/main" val="1059983283"/>
                  </a:ext>
                </a:extLst>
              </a:tr>
              <a:tr h="182880">
                <a:tc>
                  <a:txBody>
                    <a:bodyPr/>
                    <a:lstStyle/>
                    <a:p>
                      <a:pPr algn="ctr"/>
                      <a:r>
                        <a:rPr lang="en-US" sz="900" b="1" dirty="0"/>
                        <a:t>1</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&gt;26,000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en-US" sz="900" b="1" dirty="0"/>
                        <a:t>11,000</a:t>
                      </a:r>
                    </a:p>
                  </a:txBody>
                  <a:tcPr marL="92891" marR="92891" marT="46446" marB="4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11,000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8,800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14929066"/>
                  </a:ext>
                </a:extLst>
              </a:tr>
              <a:tr h="182880">
                <a:tc>
                  <a:txBody>
                    <a:bodyPr/>
                    <a:lstStyle/>
                    <a:p>
                      <a:pPr algn="ctr"/>
                      <a:r>
                        <a:rPr lang="en-US" sz="900" b="1" dirty="0"/>
                        <a:t>2</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25,000 - 26,000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750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11,750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8,100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39589005"/>
                  </a:ext>
                </a:extLst>
              </a:tr>
              <a:tr h="182880">
                <a:tc>
                  <a:txBody>
                    <a:bodyPr/>
                    <a:lstStyle/>
                    <a:p>
                      <a:pPr algn="ctr"/>
                      <a:r>
                        <a:rPr lang="en-US" sz="900" b="1" dirty="0"/>
                        <a:t>3*</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24,000 - 25,000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2,750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13,750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6,100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39018575"/>
                  </a:ext>
                </a:extLst>
              </a:tr>
              <a:tr h="182880">
                <a:tc>
                  <a:txBody>
                    <a:bodyPr/>
                    <a:lstStyle/>
                    <a:p>
                      <a:pPr algn="ctr"/>
                      <a:r>
                        <a:rPr lang="en-US" sz="900" b="1" dirty="0"/>
                        <a:t>4*</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23,000 - 24,000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4,500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15,500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4,300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68777246"/>
                  </a:ext>
                </a:extLst>
              </a:tr>
              <a:tr h="182880">
                <a:tc>
                  <a:txBody>
                    <a:bodyPr/>
                    <a:lstStyle/>
                    <a:p>
                      <a:pPr algn="ctr"/>
                      <a:r>
                        <a:rPr lang="en-US" sz="900" b="1" dirty="0"/>
                        <a:t>5</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22,000 - 23,000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5,500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16,500</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3,300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86212184"/>
                  </a:ext>
                </a:extLst>
              </a:tr>
              <a:tr h="182880">
                <a:tc>
                  <a:txBody>
                    <a:bodyPr/>
                    <a:lstStyle/>
                    <a:p>
                      <a:pPr algn="ctr"/>
                      <a:r>
                        <a:rPr lang="en-US" sz="900" b="1" dirty="0"/>
                        <a:t>6</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mn-lt"/>
                        </a:rPr>
                        <a:t>&lt;22,000</a:t>
                      </a:r>
                    </a:p>
                  </a:txBody>
                  <a:tcPr marL="8389" marR="8389" marT="8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strike="noStrike" dirty="0">
                          <a:solidFill>
                            <a:schemeClr val="tx1"/>
                          </a:solidFill>
                        </a:rPr>
                        <a:t>No Constraint</a:t>
                      </a:r>
                      <a:endParaRPr lang="en-US" sz="900" b="1" strike="sngStrike" dirty="0">
                        <a:solidFill>
                          <a:schemeClr val="tx1"/>
                        </a:solidFill>
                      </a:endParaRP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900" b="1" dirty="0"/>
                        <a:t>No Constraint</a:t>
                      </a:r>
                    </a:p>
                  </a:txBody>
                  <a:tcPr marL="80534" marR="80534" marT="40267" marB="40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800" b="1" i="1" dirty="0"/>
                        <a:t>0</a:t>
                      </a:r>
                    </a:p>
                  </a:txBody>
                  <a:tcPr marL="80534" marR="80534" marT="40267" marB="40267"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88984463"/>
                  </a:ext>
                </a:extLst>
              </a:tr>
            </a:tbl>
          </a:graphicData>
        </a:graphic>
      </p:graphicFrame>
      <p:sp>
        <p:nvSpPr>
          <p:cNvPr id="3" name="TextBox 2">
            <a:extLst>
              <a:ext uri="{FF2B5EF4-FFF2-40B4-BE49-F238E27FC236}">
                <a16:creationId xmlns:a16="http://schemas.microsoft.com/office/drawing/2014/main" id="{9CC9CFF2-927F-CE55-B564-6BBB285BBA91}"/>
              </a:ext>
            </a:extLst>
          </p:cNvPr>
          <p:cNvSpPr txBox="1"/>
          <p:nvPr/>
        </p:nvSpPr>
        <p:spPr>
          <a:xfrm>
            <a:off x="1078787" y="3358364"/>
            <a:ext cx="6864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 Tier 3 and 4 load levels comprise the actual peak loads observed in recent winter operating conditions.  The illustrative MW derates are generally consistent with the typical reduction in generator capability experienced during those operating conditions.</a:t>
            </a:r>
            <a:endParaRPr lang="en-US" sz="2000" dirty="0"/>
          </a:p>
        </p:txBody>
      </p:sp>
    </p:spTree>
    <p:extLst>
      <p:ext uri="{BB962C8B-B14F-4D97-AF65-F5344CB8AC3E}">
        <p14:creationId xmlns:p14="http://schemas.microsoft.com/office/powerpoint/2010/main" val="41063289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9050"/>
            <a:ext cx="8229600" cy="990600"/>
          </a:xfrm>
        </p:spPr>
        <p:txBody>
          <a:bodyPr/>
          <a:lstStyle/>
          <a:p>
            <a:r>
              <a:rPr lang="en-US" dirty="0">
                <a:latin typeface="Franklin Gothic Medium" panose="020B0603020102020204" pitchFamily="34" charset="0"/>
              </a:rPr>
              <a:t>Initial Recommendation Test Results</a:t>
            </a:r>
          </a:p>
        </p:txBody>
      </p:sp>
      <p:sp>
        <p:nvSpPr>
          <p:cNvPr id="6" name="Content Placeholder 2"/>
          <p:cNvSpPr>
            <a:spLocks noGrp="1"/>
          </p:cNvSpPr>
          <p:nvPr>
            <p:ph idx="1"/>
          </p:nvPr>
        </p:nvSpPr>
        <p:spPr>
          <a:xfrm>
            <a:off x="457200" y="1158477"/>
            <a:ext cx="8229600" cy="3699273"/>
          </a:xfrm>
        </p:spPr>
        <p:txBody>
          <a:bodyPr>
            <a:normAutofit/>
          </a:bodyPr>
          <a:lstStyle/>
          <a:p>
            <a:pPr>
              <a:spcBef>
                <a:spcPts val="432"/>
              </a:spcBef>
            </a:pPr>
            <a:r>
              <a:rPr lang="en-US" sz="1200" dirty="0"/>
              <a:t>At the 1/3/2024 ICS meeting, the NYISO presented Tan45 results with the initial fuel constraint recommendations implemented on the 2024-2025 IRM Final Base Case (FBC)</a:t>
            </a:r>
          </a:p>
          <a:p>
            <a:pPr lvl="1">
              <a:spcBef>
                <a:spcPts val="432"/>
              </a:spcBef>
            </a:pPr>
            <a:r>
              <a:rPr lang="en-US" sz="1000" dirty="0"/>
              <a:t>Gas Constraints Whitepaper Update</a:t>
            </a:r>
          </a:p>
          <a:p>
            <a:pPr marL="457200" lvl="1" indent="0">
              <a:spcBef>
                <a:spcPts val="432"/>
              </a:spcBef>
              <a:buNone/>
            </a:pPr>
            <a:r>
              <a:rPr lang="en-US" sz="1000" dirty="0"/>
              <a:t>         </a:t>
            </a:r>
            <a:r>
              <a:rPr lang="en-US" sz="1000" dirty="0">
                <a:hlinkClick r:id="rId3"/>
              </a:rPr>
              <a:t>https://www.nysrc.org/wp-content/uploads/2023/12/Gas-Constraints-Whitepaper-Update-01032024-ICS25831.pdf</a:t>
            </a:r>
            <a:endParaRPr lang="en-US" sz="1000" dirty="0"/>
          </a:p>
          <a:p>
            <a:pPr>
              <a:spcBef>
                <a:spcPts val="432"/>
              </a:spcBef>
            </a:pPr>
            <a:r>
              <a:rPr lang="en-US" sz="1200" dirty="0"/>
              <a:t>ICS also requested a test be conducted considering the transmission security limit (TSL) floor values to provide a comparison to the TSL floor assessment presented at the 11/1/2023 ICS</a:t>
            </a:r>
          </a:p>
          <a:p>
            <a:pPr lvl="1">
              <a:spcBef>
                <a:spcPts val="432"/>
              </a:spcBef>
            </a:pPr>
            <a:r>
              <a:rPr lang="en-US" sz="1000" dirty="0"/>
              <a:t>Impact Assessment of TSL Floor Implementation:</a:t>
            </a:r>
          </a:p>
          <a:p>
            <a:pPr marL="457200" lvl="1" indent="0">
              <a:spcBef>
                <a:spcPts val="432"/>
              </a:spcBef>
              <a:buNone/>
            </a:pPr>
            <a:r>
              <a:rPr lang="en-US" sz="1000" dirty="0"/>
              <a:t>         </a:t>
            </a:r>
            <a:r>
              <a:rPr lang="en-US" sz="1000" dirty="0">
                <a:hlinkClick r:id="rId4"/>
              </a:rPr>
              <a:t>https://www.nysrc.org/wp-content/uploads/2023/10/TSL-Floor-Assessment-ICS-11012023-Draft-v5-Market-Sensitive22933.pdf</a:t>
            </a:r>
            <a:endParaRPr lang="en-US" sz="1000" dirty="0"/>
          </a:p>
          <a:p>
            <a:pPr marL="457200" lvl="1" indent="0">
              <a:spcBef>
                <a:spcPts val="432"/>
              </a:spcBef>
              <a:buNone/>
            </a:pPr>
            <a:endParaRPr lang="en-US" sz="800" dirty="0"/>
          </a:p>
          <a:p>
            <a:pPr>
              <a:spcBef>
                <a:spcPts val="432"/>
              </a:spcBef>
            </a:pPr>
            <a:endParaRPr lang="en-US" sz="1400" dirty="0"/>
          </a:p>
        </p:txBody>
      </p:sp>
      <p:graphicFrame>
        <p:nvGraphicFramePr>
          <p:cNvPr id="2" name="Table 1">
            <a:extLst>
              <a:ext uri="{FF2B5EF4-FFF2-40B4-BE49-F238E27FC236}">
                <a16:creationId xmlns:a16="http://schemas.microsoft.com/office/drawing/2014/main" id="{709DDD88-191B-D9E6-E5DE-C84060B6F356}"/>
              </a:ext>
            </a:extLst>
          </p:cNvPr>
          <p:cNvGraphicFramePr>
            <a:graphicFrameLocks noGrp="1"/>
          </p:cNvGraphicFramePr>
          <p:nvPr>
            <p:extLst>
              <p:ext uri="{D42A27DB-BD31-4B8C-83A1-F6EECF244321}">
                <p14:modId xmlns:p14="http://schemas.microsoft.com/office/powerpoint/2010/main" val="2444997408"/>
              </p:ext>
            </p:extLst>
          </p:nvPr>
        </p:nvGraphicFramePr>
        <p:xfrm>
          <a:off x="1325880" y="2834640"/>
          <a:ext cx="6492240" cy="1808480"/>
        </p:xfrm>
        <a:graphic>
          <a:graphicData uri="http://schemas.openxmlformats.org/drawingml/2006/table">
            <a:tbl>
              <a:tblPr firstRow="1" bandRow="1">
                <a:tableStyleId>{5C22544A-7EE6-4342-B048-85BDC9FD1C3A}</a:tableStyleId>
              </a:tblPr>
              <a:tblGrid>
                <a:gridCol w="2468880">
                  <a:extLst>
                    <a:ext uri="{9D8B030D-6E8A-4147-A177-3AD203B41FA5}">
                      <a16:colId xmlns:a16="http://schemas.microsoft.com/office/drawing/2014/main" val="7735092"/>
                    </a:ext>
                  </a:extLst>
                </a:gridCol>
                <a:gridCol w="1005840">
                  <a:extLst>
                    <a:ext uri="{9D8B030D-6E8A-4147-A177-3AD203B41FA5}">
                      <a16:colId xmlns:a16="http://schemas.microsoft.com/office/drawing/2014/main" val="665195570"/>
                    </a:ext>
                  </a:extLst>
                </a:gridCol>
                <a:gridCol w="1005840">
                  <a:extLst>
                    <a:ext uri="{9D8B030D-6E8A-4147-A177-3AD203B41FA5}">
                      <a16:colId xmlns:a16="http://schemas.microsoft.com/office/drawing/2014/main" val="4200230652"/>
                    </a:ext>
                  </a:extLst>
                </a:gridCol>
                <a:gridCol w="1005840">
                  <a:extLst>
                    <a:ext uri="{9D8B030D-6E8A-4147-A177-3AD203B41FA5}">
                      <a16:colId xmlns:a16="http://schemas.microsoft.com/office/drawing/2014/main" val="2435471505"/>
                    </a:ext>
                  </a:extLst>
                </a:gridCol>
                <a:gridCol w="1005840">
                  <a:extLst>
                    <a:ext uri="{9D8B030D-6E8A-4147-A177-3AD203B41FA5}">
                      <a16:colId xmlns:a16="http://schemas.microsoft.com/office/drawing/2014/main" val="4246549276"/>
                    </a:ext>
                  </a:extLst>
                </a:gridCol>
              </a:tblGrid>
              <a:tr h="0">
                <a:tc>
                  <a:txBody>
                    <a:bodyPr/>
                    <a:lstStyle/>
                    <a:p>
                      <a:pPr algn="ctr"/>
                      <a:r>
                        <a:rPr lang="en-US" sz="900" b="1" dirty="0"/>
                        <a:t>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IRM (Delta)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J LCR (Delta)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K LCR (Delta)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r>
                        <a:rPr lang="en-US" sz="900" b="1" dirty="0"/>
                        <a:t>G – J (Delta)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1164808233"/>
                  </a:ext>
                </a:extLst>
              </a:tr>
              <a:tr h="0">
                <a:tc>
                  <a:txBody>
                    <a:bodyPr/>
                    <a:lstStyle/>
                    <a:p>
                      <a:pPr algn="ctr"/>
                      <a:r>
                        <a:rPr lang="en-US" sz="900" b="1" dirty="0">
                          <a:solidFill>
                            <a:schemeClr val="tx1"/>
                          </a:solidFill>
                        </a:rPr>
                        <a:t>2024-2025 IRM FBC </a:t>
                      </a:r>
                    </a:p>
                    <a:p>
                      <a:pPr algn="ctr"/>
                      <a:r>
                        <a:rPr lang="en-US" sz="900" b="1" dirty="0">
                          <a:solidFill>
                            <a:schemeClr val="tx1"/>
                          </a:solidFill>
                        </a:rPr>
                        <a:t>(Base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72.7%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975821"/>
                  </a:ext>
                </a:extLst>
              </a:tr>
              <a:tr h="0">
                <a:tc>
                  <a:txBody>
                    <a:bodyPr/>
                    <a:lstStyle/>
                    <a:p>
                      <a:pPr algn="ctr"/>
                      <a:r>
                        <a:rPr lang="en-US" sz="900" b="1" dirty="0"/>
                        <a:t>Initial Fuel Constraint Recommendation (Tan45)*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23.4% (+0.3)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72.7%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103.1%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84.6%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038221"/>
                  </a:ext>
                </a:extLst>
              </a:tr>
              <a:tr h="0">
                <a:tc>
                  <a:txBody>
                    <a:bodyPr/>
                    <a:lstStyle/>
                    <a:p>
                      <a:pPr algn="ctr"/>
                      <a:endParaRPr lang="en-US"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endParaRPr lang="en-US"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endParaRPr lang="en-US"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endParaRPr lang="en-US"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tc>
                  <a:txBody>
                    <a:bodyPr/>
                    <a:lstStyle/>
                    <a:p>
                      <a:pPr algn="ctr"/>
                      <a:endParaRPr lang="en-US" sz="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F86"/>
                    </a:solidFill>
                  </a:tcPr>
                </a:tc>
                <a:extLst>
                  <a:ext uri="{0D108BD9-81ED-4DB2-BD59-A6C34878D82A}">
                    <a16:rowId xmlns:a16="http://schemas.microsoft.com/office/drawing/2014/main" val="3219986590"/>
                  </a:ext>
                </a:extLst>
              </a:tr>
              <a:tr h="0">
                <a:tc>
                  <a:txBody>
                    <a:bodyPr/>
                    <a:lstStyle/>
                    <a:p>
                      <a:pPr algn="ctr"/>
                      <a:r>
                        <a:rPr lang="en-US" sz="900" b="1" dirty="0"/>
                        <a:t>2024-2025 IRM FBC Sensitivity</a:t>
                      </a:r>
                    </a:p>
                    <a:p>
                      <a:pPr algn="ctr"/>
                      <a:r>
                        <a:rPr lang="en-US" sz="900" b="1" dirty="0"/>
                        <a:t>(Respecting TSL floor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105.3%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32411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Initial Fuel Constraint Recommendation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(Respecting TSL floor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21.7%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105.3%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a:t>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0625711"/>
                  </a:ext>
                </a:extLst>
              </a:tr>
            </a:tbl>
          </a:graphicData>
        </a:graphic>
      </p:graphicFrame>
      <p:sp>
        <p:nvSpPr>
          <p:cNvPr id="3" name="TextBox 2">
            <a:extLst>
              <a:ext uri="{FF2B5EF4-FFF2-40B4-BE49-F238E27FC236}">
                <a16:creationId xmlns:a16="http://schemas.microsoft.com/office/drawing/2014/main" id="{1D385F20-9EE4-1D5D-7BD4-6ABFD79AD4F1}"/>
              </a:ext>
            </a:extLst>
          </p:cNvPr>
          <p:cNvSpPr txBox="1"/>
          <p:nvPr/>
        </p:nvSpPr>
        <p:spPr>
          <a:xfrm>
            <a:off x="1295400" y="4611866"/>
            <a:ext cx="6705600" cy="261610"/>
          </a:xfrm>
          <a:prstGeom prst="rect">
            <a:avLst/>
          </a:prstGeom>
          <a:noFill/>
        </p:spPr>
        <p:txBody>
          <a:bodyPr wrap="square" rtlCol="0">
            <a:spAutoFit/>
          </a:bodyPr>
          <a:lstStyle/>
          <a:p>
            <a:r>
              <a:rPr lang="en-US" sz="1050" dirty="0"/>
              <a:t>* Fuel constraints applied in the modeling using “UCAP Method” described later in this presentation </a:t>
            </a:r>
            <a:r>
              <a:rPr lang="en-US" sz="1050"/>
              <a:t>on Slide </a:t>
            </a:r>
            <a:r>
              <a:rPr lang="en-US" sz="1050" dirty="0"/>
              <a:t>11</a:t>
            </a:r>
          </a:p>
        </p:txBody>
      </p:sp>
    </p:spTree>
    <p:extLst>
      <p:ext uri="{BB962C8B-B14F-4D97-AF65-F5344CB8AC3E}">
        <p14:creationId xmlns:p14="http://schemas.microsoft.com/office/powerpoint/2010/main" val="713553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05171" y="4888706"/>
            <a:ext cx="2133600" cy="273844"/>
          </a:xfrm>
        </p:spPr>
        <p:txBody>
          <a:bodyPr/>
          <a:lstStyle/>
          <a:p>
            <a:fld id="{9DDE81FA-E0BB-45D2-89A6-9F2EB9CD8D45}" type="slidenum">
              <a:rPr lang="en-US" smtClean="0"/>
              <a:pPr/>
              <a:t>9</a:t>
            </a:fld>
            <a:endParaRPr lang="en-US" dirty="0"/>
          </a:p>
        </p:txBody>
      </p:sp>
      <p:sp>
        <p:nvSpPr>
          <p:cNvPr id="3" name="Title 1"/>
          <p:cNvSpPr txBox="1">
            <a:spLocks/>
          </p:cNvSpPr>
          <p:nvPr/>
        </p:nvSpPr>
        <p:spPr>
          <a:xfrm>
            <a:off x="914400" y="666750"/>
            <a:ext cx="7315200" cy="2505075"/>
          </a:xfrm>
          <a:prstGeom prst="rect">
            <a:avLst/>
          </a:prstGeom>
        </p:spPr>
        <p:txBody>
          <a:bodyPr anchor="b" anchorCtr="0"/>
          <a:lstStyle/>
          <a:p>
            <a:pPr marL="0" marR="0" lvl="0" indent="0" algn="l" defTabSz="914400" rtl="0" eaLnBrk="1" fontAlgn="auto" latinLnBrk="0" hangingPunct="1">
              <a:lnSpc>
                <a:spcPts val="6000"/>
              </a:lnSpc>
              <a:spcBef>
                <a:spcPct val="0"/>
              </a:spcBef>
              <a:spcAft>
                <a:spcPts val="0"/>
              </a:spcAft>
              <a:buClrTx/>
              <a:buSzTx/>
              <a:buFontTx/>
              <a:buNone/>
              <a:tabLst/>
              <a:defRPr/>
            </a:pPr>
            <a:r>
              <a:rPr kumimoji="0" lang="en-US" sz="6000" i="0" u="none" strike="noStrike" kern="1200" cap="none" spc="0" normalizeH="0" baseline="0" noProof="0" dirty="0">
                <a:ln>
                  <a:noFill/>
                </a:ln>
                <a:solidFill>
                  <a:schemeClr val="bg1"/>
                </a:solidFill>
                <a:effectLst/>
                <a:uLnTx/>
                <a:uFillTx/>
                <a:latin typeface="+mj-lt"/>
                <a:ea typeface="+mj-ea"/>
                <a:cs typeface="+mj-cs"/>
              </a:rPr>
              <a:t>2025-2026 IRM Study Recommended Inputs</a:t>
            </a:r>
          </a:p>
        </p:txBody>
      </p:sp>
    </p:spTree>
    <p:extLst>
      <p:ext uri="{BB962C8B-B14F-4D97-AF65-F5344CB8AC3E}">
        <p14:creationId xmlns:p14="http://schemas.microsoft.com/office/powerpoint/2010/main" val="614110843"/>
      </p:ext>
    </p:extLst>
  </p:cSld>
  <p:clrMapOvr>
    <a:masterClrMapping/>
  </p:clrMapOvr>
  <p:transition/>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B5F1DC652FC34983F7BD69212C7224" ma:contentTypeVersion="1" ma:contentTypeDescription="Create a new document." ma:contentTypeScope="" ma:versionID="9dab43056dbde125381f6b4e85d9e120">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9E09DA-C57C-4936-997F-27A661AB1C37}">
  <ds:schemaRefs>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0CBE6A00-DC80-4AB9-8FFD-851366B7E9B7}">
  <ds:schemaRefs>
    <ds:schemaRef ds:uri="http://schemas.microsoft.com/sharepoint/v3/contenttype/forms"/>
  </ds:schemaRefs>
</ds:datastoreItem>
</file>

<file path=customXml/itemProps3.xml><?xml version="1.0" encoding="utf-8"?>
<ds:datastoreItem xmlns:ds="http://schemas.openxmlformats.org/officeDocument/2006/customXml" ds:itemID="{0587210B-B7D4-4309-9313-A72E7E1FD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14361</TotalTime>
  <Words>4021</Words>
  <Application>Microsoft Office PowerPoint</Application>
  <PresentationFormat>On-screen Show (16:9)</PresentationFormat>
  <Paragraphs>775</Paragraphs>
  <Slides>31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Franklin Gothic Book</vt:lpstr>
      <vt:lpstr>Franklin Gothic Medium</vt:lpstr>
      <vt:lpstr>Franklin Gothic Medium Cond</vt:lpstr>
      <vt:lpstr>Roboto Condensed</vt:lpstr>
      <vt:lpstr>Wingdings</vt:lpstr>
      <vt:lpstr>Office Theme</vt:lpstr>
      <vt:lpstr>PowerPoint Presentation</vt:lpstr>
      <vt:lpstr>Agenda</vt:lpstr>
      <vt:lpstr>PowerPoint Presentation</vt:lpstr>
      <vt:lpstr>Background</vt:lpstr>
      <vt:lpstr>Historical Winter Gas-Fired Production</vt:lpstr>
      <vt:lpstr>PowerPoint Presentation</vt:lpstr>
      <vt:lpstr>Initial Fuel Constraint Recommendation</vt:lpstr>
      <vt:lpstr>Initial Recommendation Test Results</vt:lpstr>
      <vt:lpstr>PowerPoint Presentation</vt:lpstr>
      <vt:lpstr>Derating Existing Generators to Model Available Fuel</vt:lpstr>
      <vt:lpstr>Derate Calculation Considerations</vt:lpstr>
      <vt:lpstr>Generator Derate Scenario: Example 1</vt:lpstr>
      <vt:lpstr>Generator Derate Scenario: Example 2</vt:lpstr>
      <vt:lpstr>Assumptions Matrix</vt:lpstr>
      <vt:lpstr>PowerPoint Presentation</vt:lpstr>
      <vt:lpstr>Future Considerations</vt:lpstr>
      <vt:lpstr>PowerPoint Presentation</vt:lpstr>
      <vt:lpstr>Next Steps</vt:lpstr>
      <vt:lpstr>Our Mission &amp; Vision</vt:lpstr>
      <vt:lpstr>PowerPoint Presentation</vt:lpstr>
      <vt:lpstr>PowerPoint Presentation</vt:lpstr>
      <vt:lpstr>Background</vt:lpstr>
      <vt:lpstr>Timeline</vt:lpstr>
      <vt:lpstr>Previous Presentations</vt:lpstr>
      <vt:lpstr>Gas Constraint Modeling:  Initial Characteristics</vt:lpstr>
      <vt:lpstr>Modeling Concepts</vt:lpstr>
      <vt:lpstr>Modeling Concept Screening</vt:lpstr>
      <vt:lpstr>Modeling Concept 1</vt:lpstr>
      <vt:lpstr>Modeling Concept 2</vt:lpstr>
      <vt:lpstr>Modeling Concept 3</vt:lpstr>
      <vt:lpstr>Modeling Concept 4</vt:lpstr>
    </vt:vector>
  </TitlesOfParts>
  <Company>NYISO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Constraints Whitepaper Update</dc:title>
  <dc:creator>schanstram</dc:creator>
  <cp:lastModifiedBy>Carr, Lucas</cp:lastModifiedBy>
  <cp:revision>652</cp:revision>
  <dcterms:created xsi:type="dcterms:W3CDTF">2017-02-01T17:45:55Z</dcterms:created>
  <dcterms:modified xsi:type="dcterms:W3CDTF">2024-01-26T21:23:48Z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-1683277563</vt:i4>
  </property>
  <property fmtid="{D5CDD505-2E9C-101B-9397-08002B2CF9AE}" pid="3" name="_NewReviewCycle">
    <vt:lpwstr/>
  </property>
  <property fmtid="{D5CDD505-2E9C-101B-9397-08002B2CF9AE}" pid="4" name="_EmailSubject">
    <vt:lpwstr>For Review and Approval: Gas Constraints Whitepaper Update</vt:lpwstr>
  </property>
  <property fmtid="{D5CDD505-2E9C-101B-9397-08002B2CF9AE}" pid="5" name="_AuthorEmail">
    <vt:lpwstr>LCarr@nyiso.com</vt:lpwstr>
  </property>
  <property fmtid="{D5CDD505-2E9C-101B-9397-08002B2CF9AE}" pid="6" name="_AuthorEmailDisplayName">
    <vt:lpwstr>Carr, Lucas</vt:lpwstr>
  </property>
  <property fmtid="{D5CDD505-2E9C-101B-9397-08002B2CF9AE}" pid="7" name="_PreviousAdHocReviewCycleID">
    <vt:i4>718519795</vt:i4>
  </property>
  <property fmtid="{D5CDD505-2E9C-101B-9397-08002B2CF9AE}" pid="8" name="ContentTypeId">
    <vt:lpwstr>0x01010099B5F1DC652FC34983F7BD69212C7224</vt:lpwstr>
  </property>
  <property fmtid="{D5CDD505-2E9C-101B-9397-08002B2CF9AE}" pid="9" name="MSIP_Label_a5049dce-8671-4c79-90d7-f6ec79470f4e_Enabled">
    <vt:lpwstr>true</vt:lpwstr>
  </property>
  <property fmtid="{D5CDD505-2E9C-101B-9397-08002B2CF9AE}" pid="10" name="MSIP_Label_a5049dce-8671-4c79-90d7-f6ec79470f4e_SetDate">
    <vt:lpwstr>2022-12-08T15:41:57Z</vt:lpwstr>
  </property>
  <property fmtid="{D5CDD505-2E9C-101B-9397-08002B2CF9AE}" pid="11" name="MSIP_Label_a5049dce-8671-4c79-90d7-f6ec79470f4e_Method">
    <vt:lpwstr>Privileged</vt:lpwstr>
  </property>
  <property fmtid="{D5CDD505-2E9C-101B-9397-08002B2CF9AE}" pid="12" name="MSIP_Label_a5049dce-8671-4c79-90d7-f6ec79470f4e_Name">
    <vt:lpwstr>Public</vt:lpwstr>
  </property>
  <property fmtid="{D5CDD505-2E9C-101B-9397-08002B2CF9AE}" pid="13" name="MSIP_Label_a5049dce-8671-4c79-90d7-f6ec79470f4e_SiteId">
    <vt:lpwstr>7658602a-f7b9-4209-bc62-d2bfc30dea0d</vt:lpwstr>
  </property>
  <property fmtid="{D5CDD505-2E9C-101B-9397-08002B2CF9AE}" pid="14" name="MSIP_Label_a5049dce-8671-4c79-90d7-f6ec79470f4e_ActionId">
    <vt:lpwstr>d88a03f1-cb73-4d51-b11c-305406f826bb</vt:lpwstr>
  </property>
  <property fmtid="{D5CDD505-2E9C-101B-9397-08002B2CF9AE}" pid="15" name="MSIP_Label_a5049dce-8671-4c79-90d7-f6ec79470f4e_ContentBits">
    <vt:lpwstr>0</vt:lpwstr>
  </property>
</Properties>
</file>