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5" r:id="rId2"/>
    <p:sldId id="333" r:id="rId3"/>
    <p:sldId id="320" r:id="rId4"/>
    <p:sldId id="336" r:id="rId5"/>
    <p:sldId id="344" r:id="rId6"/>
    <p:sldId id="345" r:id="rId7"/>
    <p:sldId id="314" r:id="rId8"/>
    <p:sldId id="346" r:id="rId9"/>
    <p:sldId id="340" r:id="rId10"/>
    <p:sldId id="341" r:id="rId11"/>
    <p:sldId id="342" r:id="rId12"/>
    <p:sldId id="335" r:id="rId13"/>
    <p:sldId id="337" r:id="rId14"/>
    <p:sldId id="319" r:id="rId15"/>
    <p:sldId id="322" r:id="rId16"/>
    <p:sldId id="321" r:id="rId17"/>
    <p:sldId id="326" r:id="rId18"/>
    <p:sldId id="327" r:id="rId19"/>
    <p:sldId id="328" r:id="rId20"/>
    <p:sldId id="324" r:id="rId21"/>
    <p:sldId id="329" r:id="rId22"/>
  </p:sldIdLst>
  <p:sldSz cx="2437765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1087438" indent="-6302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2176463" indent="-12620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3263900" indent="-1892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4352925" indent="-25241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FFFE84"/>
    <a:srgbClr val="FFE383"/>
    <a:srgbClr val="FFE583"/>
    <a:srgbClr val="FECA7E"/>
    <a:srgbClr val="FB9D75"/>
    <a:srgbClr val="FCAA78"/>
    <a:srgbClr val="FFE14B"/>
    <a:srgbClr val="FA8E50"/>
    <a:srgbClr val="FCB435"/>
    <a:srgbClr val="F978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4066" autoAdjust="0"/>
  </p:normalViewPr>
  <p:slideViewPr>
    <p:cSldViewPr>
      <p:cViewPr varScale="1">
        <p:scale>
          <a:sx n="30" d="100"/>
          <a:sy n="30" d="100"/>
        </p:scale>
        <p:origin x="-1074" y="-18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3B3537B-7A53-4B83-96F5-625597F93B99}" type="datetimeFigureOut">
              <a:rPr lang="en-US"/>
              <a:pPr>
                <a:defRPr/>
              </a:pPr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4235F7B-8C6B-48C3-BEEE-BC857F33D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0E406D-711C-46A7-BDCA-0E21BC7E7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1pPr>
    <a:lvl2pPr marL="1087438" algn="l" rtl="0" eaLnBrk="0" fontAlgn="base" hangingPunct="0">
      <a:spcBef>
        <a:spcPct val="3000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2pPr>
    <a:lvl3pPr marL="2176463" algn="l" rtl="0" eaLnBrk="0" fontAlgn="base" hangingPunct="0">
      <a:spcBef>
        <a:spcPct val="3000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3pPr>
    <a:lvl4pPr marL="3263900" algn="l" rtl="0" eaLnBrk="0" fontAlgn="base" hangingPunct="0">
      <a:spcBef>
        <a:spcPct val="3000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4pPr>
    <a:lvl5pPr marL="4352925" algn="l" rtl="0" eaLnBrk="0" fontAlgn="base" hangingPunct="0">
      <a:spcBef>
        <a:spcPct val="3000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+mn-cs"/>
      </a:defRPr>
    </a:lvl5pPr>
    <a:lvl6pPr marL="5441823" algn="l" defTabSz="217672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530188" algn="l" defTabSz="217672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618552" algn="l" defTabSz="217672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706917" algn="l" defTabSz="217672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E406D-711C-46A7-BDCA-0E21BC7E741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E406D-711C-46A7-BDCA-0E21BC7E741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17184688" y="13335000"/>
            <a:ext cx="62055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dirty="0"/>
              <a:t>DRAFT – FOR </a:t>
            </a:r>
            <a:r>
              <a:rPr lang="en-US" sz="2000" b="1" dirty="0" smtClean="0"/>
              <a:t>DISCUSSION </a:t>
            </a:r>
            <a:r>
              <a:rPr lang="en-US" sz="2000" b="1" dirty="0"/>
              <a:t>PURPOSES ONLY</a:t>
            </a:r>
          </a:p>
        </p:txBody>
      </p:sp>
      <p:pic>
        <p:nvPicPr>
          <p:cNvPr id="6" name="Picture 5" descr="nyiso_logo_final-jan2016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25" y="838200"/>
            <a:ext cx="116586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6" y="4260851"/>
            <a:ext cx="20721003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650" y="7772400"/>
            <a:ext cx="17064355" cy="5257800"/>
          </a:xfrm>
        </p:spPr>
        <p:txBody>
          <a:bodyPr/>
          <a:lstStyle>
            <a:lvl1pPr marL="0" indent="0" algn="ctr">
              <a:buNone/>
              <a:defRPr sz="6600">
                <a:solidFill>
                  <a:srgbClr val="1E5A3C"/>
                </a:solidFill>
              </a:defRPr>
            </a:lvl1pPr>
            <a:lvl2pPr marL="1088365" indent="0" algn="ctr">
              <a:buNone/>
              <a:defRPr/>
            </a:lvl2pPr>
            <a:lvl3pPr marL="2176729" indent="0" algn="ctr">
              <a:buNone/>
              <a:defRPr/>
            </a:lvl3pPr>
            <a:lvl4pPr marL="3265094" indent="0" algn="ctr">
              <a:buNone/>
              <a:defRPr/>
            </a:lvl4pPr>
            <a:lvl5pPr marL="4353458" indent="0" algn="ctr">
              <a:buNone/>
              <a:defRPr/>
            </a:lvl5pPr>
            <a:lvl6pPr marL="5441823" indent="0" algn="ctr">
              <a:buNone/>
              <a:defRPr/>
            </a:lvl6pPr>
            <a:lvl7pPr marL="6530188" indent="0" algn="ctr">
              <a:buNone/>
              <a:defRPr/>
            </a:lvl7pPr>
            <a:lvl8pPr marL="7618552" indent="0" algn="ctr">
              <a:buNone/>
              <a:defRPr/>
            </a:lvl8pPr>
            <a:lvl9pPr marL="8706917" indent="0" algn="ctr">
              <a:buNone/>
              <a:defRPr/>
            </a:lvl9pPr>
          </a:lstStyle>
          <a:p>
            <a:r>
              <a:rPr lang="en-US" altLang="en-US" smtClean="0"/>
              <a:t>Click to edit Master subtitle style</a:t>
            </a:r>
            <a:endParaRPr lang="en-US" alt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1E5A3C"/>
                </a:solidFill>
              </a:defRPr>
            </a:lvl1pPr>
          </a:lstStyle>
          <a:p>
            <a:pPr>
              <a:defRPr/>
            </a:pPr>
            <a:fld id="{069EC4C6-610D-4EE3-8E26-F6A8A771C6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1A6B7A20-C9CA-4FDF-8124-D3A4D643C3FA}" type="slidenum">
              <a:rPr lang="en-US" altLang="en-US" sz="2400">
                <a:solidFill>
                  <a:srgbClr val="1E5A3C"/>
                </a:solidFill>
              </a:rPr>
              <a:pPr algn="r">
                <a:defRPr/>
              </a:pPr>
              <a:t>‹#›</a:t>
            </a:fld>
            <a:endParaRPr lang="en-US" altLang="en-US" sz="2400" dirty="0">
              <a:solidFill>
                <a:srgbClr val="1E5A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B7DCFAA0-4664-410B-A87C-EF9352CB5932}" type="slidenum">
              <a:rPr lang="en-US" altLang="en-US" sz="2400">
                <a:solidFill>
                  <a:srgbClr val="1E5A3C"/>
                </a:solidFill>
              </a:rPr>
              <a:pPr algn="r">
                <a:defRPr/>
              </a:pPr>
              <a:t>‹#›</a:t>
            </a:fld>
            <a:endParaRPr lang="en-US" altLang="en-US" sz="2400" dirty="0">
              <a:solidFill>
                <a:srgbClr val="1E5A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68" y="8813801"/>
            <a:ext cx="20721003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68" y="5813427"/>
            <a:ext cx="20721003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rgbClr val="1E5A3C"/>
                </a:solidFill>
              </a:defRPr>
            </a:lvl1pPr>
            <a:lvl2pPr marL="1088365" indent="0">
              <a:buNone/>
              <a:defRPr sz="4300"/>
            </a:lvl2pPr>
            <a:lvl3pPr marL="2176729" indent="0">
              <a:buNone/>
              <a:defRPr sz="3800"/>
            </a:lvl3pPr>
            <a:lvl4pPr marL="3265094" indent="0">
              <a:buNone/>
              <a:defRPr sz="3300"/>
            </a:lvl4pPr>
            <a:lvl5pPr marL="4353458" indent="0">
              <a:buNone/>
              <a:defRPr sz="3300"/>
            </a:lvl5pPr>
            <a:lvl6pPr marL="5441823" indent="0">
              <a:buNone/>
              <a:defRPr sz="3300"/>
            </a:lvl6pPr>
            <a:lvl7pPr marL="6530188" indent="0">
              <a:buNone/>
              <a:defRPr sz="3300"/>
            </a:lvl7pPr>
            <a:lvl8pPr marL="7618552" indent="0">
              <a:buNone/>
              <a:defRPr sz="3300"/>
            </a:lvl8pPr>
            <a:lvl9pPr marL="8706917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7A01243D-D6EC-4764-AD90-6DAFEA45C7A6}" type="slidenum">
              <a:rPr lang="en-US" altLang="en-US" sz="2400">
                <a:solidFill>
                  <a:srgbClr val="1E5A3C"/>
                </a:solidFill>
              </a:rPr>
              <a:pPr algn="r">
                <a:defRPr/>
              </a:pPr>
              <a:t>‹#›</a:t>
            </a:fld>
            <a:endParaRPr lang="en-US" altLang="en-US" sz="2400" dirty="0">
              <a:solidFill>
                <a:srgbClr val="1E5A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5" y="3200401"/>
            <a:ext cx="10766795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1972" y="3200401"/>
            <a:ext cx="10766795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59AE29BE-0200-4C7E-A744-A768A6B2CCA1}" type="slidenum">
              <a:rPr lang="en-US" altLang="en-US" sz="2400">
                <a:solidFill>
                  <a:srgbClr val="1E5A3C"/>
                </a:solidFill>
              </a:rPr>
              <a:pPr algn="r">
                <a:defRPr/>
              </a:pPr>
              <a:t>‹#›</a:t>
            </a:fld>
            <a:endParaRPr lang="en-US" altLang="en-US" sz="2400" dirty="0">
              <a:solidFill>
                <a:srgbClr val="1E5A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3070226"/>
            <a:ext cx="10771029" cy="1279524"/>
          </a:xfrm>
        </p:spPr>
        <p:txBody>
          <a:bodyPr anchor="b"/>
          <a:lstStyle>
            <a:lvl1pPr marL="0" indent="0">
              <a:buNone/>
              <a:defRPr sz="6000" b="1">
                <a:latin typeface="Arial Black" pitchFamily="34" charset="0"/>
              </a:defRPr>
            </a:lvl1pPr>
            <a:lvl2pPr marL="1088365" indent="0">
              <a:buNone/>
              <a:defRPr sz="4800" b="1"/>
            </a:lvl2pPr>
            <a:lvl3pPr marL="2176729" indent="0">
              <a:buNone/>
              <a:defRPr sz="4300" b="1"/>
            </a:lvl3pPr>
            <a:lvl4pPr marL="3265094" indent="0">
              <a:buNone/>
              <a:defRPr sz="3800" b="1"/>
            </a:lvl4pPr>
            <a:lvl5pPr marL="4353458" indent="0">
              <a:buNone/>
              <a:defRPr sz="3800" b="1"/>
            </a:lvl5pPr>
            <a:lvl6pPr marL="5441823" indent="0">
              <a:buNone/>
              <a:defRPr sz="3800" b="1"/>
            </a:lvl6pPr>
            <a:lvl7pPr marL="6530188" indent="0">
              <a:buNone/>
              <a:defRPr sz="3800" b="1"/>
            </a:lvl7pPr>
            <a:lvl8pPr marL="7618552" indent="0">
              <a:buNone/>
              <a:defRPr sz="3800" b="1"/>
            </a:lvl8pPr>
            <a:lvl9pPr marL="8706917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4349750"/>
            <a:ext cx="10771029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3509" y="3070226"/>
            <a:ext cx="10775260" cy="1279524"/>
          </a:xfrm>
        </p:spPr>
        <p:txBody>
          <a:bodyPr anchor="b"/>
          <a:lstStyle>
            <a:lvl1pPr marL="0" indent="0">
              <a:buNone/>
              <a:defRPr sz="6000" b="1">
                <a:latin typeface="Arial Black" pitchFamily="34" charset="0"/>
              </a:defRPr>
            </a:lvl1pPr>
            <a:lvl2pPr marL="1088365" indent="0">
              <a:buNone/>
              <a:defRPr sz="4800" b="1"/>
            </a:lvl2pPr>
            <a:lvl3pPr marL="2176729" indent="0">
              <a:buNone/>
              <a:defRPr sz="4300" b="1"/>
            </a:lvl3pPr>
            <a:lvl4pPr marL="3265094" indent="0">
              <a:buNone/>
              <a:defRPr sz="3800" b="1"/>
            </a:lvl4pPr>
            <a:lvl5pPr marL="4353458" indent="0">
              <a:buNone/>
              <a:defRPr sz="3800" b="1"/>
            </a:lvl5pPr>
            <a:lvl6pPr marL="5441823" indent="0">
              <a:buNone/>
              <a:defRPr sz="3800" b="1"/>
            </a:lvl6pPr>
            <a:lvl7pPr marL="6530188" indent="0">
              <a:buNone/>
              <a:defRPr sz="3800" b="1"/>
            </a:lvl7pPr>
            <a:lvl8pPr marL="7618552" indent="0">
              <a:buNone/>
              <a:defRPr sz="3800" b="1"/>
            </a:lvl8pPr>
            <a:lvl9pPr marL="8706917" indent="0">
              <a:buNone/>
              <a:defRPr sz="3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3509" y="4349750"/>
            <a:ext cx="1077526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/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CC9CB230-EC7D-4D14-BF78-E69742425C25}" type="slidenum">
              <a:rPr lang="en-US" altLang="en-US" sz="2400">
                <a:solidFill>
                  <a:srgbClr val="1E5A3C"/>
                </a:solidFill>
              </a:rPr>
              <a:pPr algn="r">
                <a:defRPr/>
              </a:pPr>
              <a:t>‹#›</a:t>
            </a:fld>
            <a:endParaRPr lang="en-US" altLang="en-US" sz="2400" dirty="0">
              <a:solidFill>
                <a:srgbClr val="1E5A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fld id="{5C8FE0B8-7F1F-4189-AF1F-D8B155B219C3}" type="slidenum">
              <a:rPr lang="en-US" altLang="en-US" sz="2400">
                <a:solidFill>
                  <a:srgbClr val="1E5A3C"/>
                </a:solidFill>
              </a:rPr>
              <a:pPr algn="r">
                <a:defRPr/>
              </a:pPr>
              <a:t>‹#›</a:t>
            </a:fld>
            <a:endParaRPr lang="en-US" altLang="en-US" sz="2400" dirty="0">
              <a:solidFill>
                <a:srgbClr val="1E5A3C"/>
              </a:solidFill>
            </a:endParaRPr>
          </a:p>
        </p:txBody>
      </p:sp>
    </p:spTree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549275"/>
            <a:ext cx="21939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673" tIns="108836" rIns="217673" bIns="1088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00400"/>
            <a:ext cx="21939250" cy="905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673" tIns="108836" rIns="217673" bIns="1088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17"/>
          <p:cNvSpPr txBox="1">
            <a:spLocks noChangeArrowheads="1"/>
          </p:cNvSpPr>
          <p:nvPr/>
        </p:nvSpPr>
        <p:spPr bwMode="auto">
          <a:xfrm>
            <a:off x="0" y="13408025"/>
            <a:ext cx="799782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dirty="0">
                <a:latin typeface="Verdana" pitchFamily="34" charset="0"/>
              </a:rPr>
              <a:t>© </a:t>
            </a:r>
            <a:r>
              <a:rPr lang="en-US" sz="1400" dirty="0" smtClean="0">
                <a:latin typeface="Verdana" pitchFamily="34" charset="0"/>
              </a:rPr>
              <a:t>2000-2017 </a:t>
            </a:r>
            <a:r>
              <a:rPr lang="en-US" sz="1400" dirty="0">
                <a:latin typeface="Verdana" pitchFamily="34" charset="0"/>
              </a:rPr>
              <a:t>New York Independent System Operator, Inc.  All Rights Reserved.</a:t>
            </a:r>
          </a:p>
        </p:txBody>
      </p:sp>
      <p:sp>
        <p:nvSpPr>
          <p:cNvPr id="1029" name="Text Box 16"/>
          <p:cNvSpPr txBox="1">
            <a:spLocks noChangeArrowheads="1"/>
          </p:cNvSpPr>
          <p:nvPr/>
        </p:nvSpPr>
        <p:spPr bwMode="auto">
          <a:xfrm>
            <a:off x="17184688" y="13335000"/>
            <a:ext cx="62055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dirty="0"/>
              <a:t>DRAFT – FOR DISCUSSION PURPOSES ONLY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14025" y="13258800"/>
            <a:ext cx="1063625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0" smtClean="0">
                <a:solidFill>
                  <a:srgbClr val="005C42"/>
                </a:solidFill>
              </a:defRPr>
            </a:lvl1pPr>
          </a:lstStyle>
          <a:p>
            <a:pPr>
              <a:defRPr/>
            </a:pPr>
            <a:fld id="{D3428614-0EA3-4F71-99F8-37A1224CDC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ransition spd="slow" advClick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Black" panose="020B0A040201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Black" panose="020B0A040201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Black" panose="020B0A040201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9600">
          <a:solidFill>
            <a:schemeClr val="tx2"/>
          </a:solidFill>
          <a:latin typeface="Arial Black" panose="020B0A04020102020204" pitchFamily="34" charset="0"/>
        </a:defRPr>
      </a:lvl5pPr>
      <a:lvl6pPr marL="1088365" algn="ctr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</a:defRPr>
      </a:lvl6pPr>
      <a:lvl7pPr marL="2176729" algn="ctr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</a:defRPr>
      </a:lvl7pPr>
      <a:lvl8pPr marL="3265094" algn="ctr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</a:defRPr>
      </a:lvl8pPr>
      <a:lvl9pPr marL="4353458" algn="ctr" rtl="0" eaLnBrk="1" fontAlgn="base" hangingPunct="1">
        <a:spcBef>
          <a:spcPct val="0"/>
        </a:spcBef>
        <a:spcAft>
          <a:spcPct val="0"/>
        </a:spcAft>
        <a:defRPr sz="10500">
          <a:solidFill>
            <a:schemeClr val="tx2"/>
          </a:solidFill>
          <a:latin typeface="Arial" charset="0"/>
        </a:defRPr>
      </a:lvl9pPr>
    </p:titleStyle>
    <p:bodyStyle>
      <a:lvl1pPr marL="815975" indent="-815975" algn="l" rtl="0" eaLnBrk="1" fontAlgn="base" hangingPunct="1">
        <a:spcBef>
          <a:spcPct val="20000"/>
        </a:spcBef>
        <a:spcAft>
          <a:spcPct val="0"/>
        </a:spcAft>
        <a:buClr>
          <a:srgbClr val="005C42"/>
        </a:buClr>
        <a:buChar char="•"/>
        <a:defRPr sz="7600" b="1">
          <a:solidFill>
            <a:schemeClr val="tx1"/>
          </a:solidFill>
          <a:latin typeface="+mn-lt"/>
          <a:ea typeface="+mn-ea"/>
          <a:cs typeface="+mn-cs"/>
        </a:defRPr>
      </a:lvl1pPr>
      <a:lvl2pPr marL="1768475" indent="-679450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Font typeface="Wingdings" pitchFamily="2" charset="2"/>
        <a:buChar char="§"/>
        <a:defRPr sz="6700" b="1" i="1">
          <a:solidFill>
            <a:srgbClr val="005C42"/>
          </a:solidFill>
          <a:latin typeface="+mn-lt"/>
        </a:defRPr>
      </a:lvl2pPr>
      <a:lvl3pPr marL="2719388" indent="-542925" algn="l" rtl="0" eaLnBrk="1" fontAlgn="base" hangingPunct="1">
        <a:spcBef>
          <a:spcPct val="20000"/>
        </a:spcBef>
        <a:spcAft>
          <a:spcPct val="0"/>
        </a:spcAft>
        <a:buChar char="•"/>
        <a:defRPr sz="5700" b="1">
          <a:solidFill>
            <a:schemeClr val="tx1"/>
          </a:solidFill>
          <a:latin typeface="+mn-lt"/>
        </a:defRPr>
      </a:lvl3pPr>
      <a:lvl4pPr marL="3808413" indent="-542925" algn="l" rtl="0" eaLnBrk="1" fontAlgn="base" hangingPunct="1">
        <a:spcBef>
          <a:spcPct val="20000"/>
        </a:spcBef>
        <a:spcAft>
          <a:spcPct val="0"/>
        </a:spcAft>
        <a:buChar char="–"/>
        <a:defRPr sz="4800" i="1">
          <a:solidFill>
            <a:srgbClr val="005C42"/>
          </a:solidFill>
          <a:latin typeface="+mn-lt"/>
        </a:defRPr>
      </a:lvl4pPr>
      <a:lvl5pPr marL="4897438" indent="-542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4400">
          <a:solidFill>
            <a:schemeClr val="tx1"/>
          </a:solidFill>
          <a:latin typeface="+mn-lt"/>
        </a:defRPr>
      </a:lvl5pPr>
      <a:lvl6pPr marL="5986005" indent="-544182" algn="l" rtl="0" eaLnBrk="1" fontAlgn="base" hangingPunct="1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6pPr>
      <a:lvl7pPr marL="7074370" indent="-544182" algn="l" rtl="0" eaLnBrk="1" fontAlgn="base" hangingPunct="1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7pPr>
      <a:lvl8pPr marL="8162735" indent="-544182" algn="l" rtl="0" eaLnBrk="1" fontAlgn="base" hangingPunct="1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8pPr>
      <a:lvl9pPr marL="9251099" indent="-544182" algn="l" rtl="0" eaLnBrk="1" fontAlgn="base" hangingPunct="1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Distribution of Loss of Load Events in 2017 IRM PBC</a:t>
            </a: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Mike Welch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5400" i="1" dirty="0" smtClean="0"/>
              <a:t>Planning Engineer, Reliability Planning</a:t>
            </a:r>
          </a:p>
          <a:p>
            <a:pPr eaLnBrk="1" hangingPunct="1"/>
            <a:r>
              <a:rPr lang="en-US" altLang="en-US" sz="6000" dirty="0" smtClean="0">
                <a:solidFill>
                  <a:schemeClr val="tx1"/>
                </a:solidFill>
              </a:rPr>
              <a:t>NYSRC ICS</a:t>
            </a:r>
          </a:p>
          <a:p>
            <a:pPr eaLnBrk="1" hangingPunct="1"/>
            <a:r>
              <a:rPr lang="en-US" altLang="en-US" sz="4400" i="1" dirty="0" smtClean="0"/>
              <a:t>March 1, 2017</a:t>
            </a:r>
          </a:p>
          <a:p>
            <a:pPr eaLnBrk="1" hangingPunct="1"/>
            <a:r>
              <a:rPr lang="en-US" altLang="en-US" sz="4400" i="1" dirty="0" smtClean="0"/>
              <a:t>Rensselaer, NY</a:t>
            </a:r>
          </a:p>
        </p:txBody>
      </p:sp>
      <p:pic>
        <p:nvPicPr>
          <p:cNvPr id="9220" name="Picture 5" descr="nyiso_logo_final-jan2016-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25" y="838200"/>
            <a:ext cx="116586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IRM 2017 PBC Results</a:t>
            </a:r>
            <a:endParaRPr lang="en-US" sz="8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49426" y="4571999"/>
          <a:ext cx="20878799" cy="6857992"/>
        </p:xfrm>
        <a:graphic>
          <a:graphicData uri="http://schemas.openxmlformats.org/drawingml/2006/table">
            <a:tbl>
              <a:tblPr/>
              <a:tblGrid>
                <a:gridCol w="2774107"/>
                <a:gridCol w="2336088"/>
                <a:gridCol w="2336088"/>
                <a:gridCol w="2336088"/>
                <a:gridCol w="2774107"/>
                <a:gridCol w="2774107"/>
                <a:gridCol w="2774107"/>
                <a:gridCol w="2774107"/>
              </a:tblGrid>
              <a:tr h="505831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Base Shape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NYCA Events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Reliability Metrics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8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Hourly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Daily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LOLE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LOLE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667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(hrs/yr)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(dys/yr)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(MWh/yr)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18,186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0.3830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5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Total: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1.0000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23,148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0.2931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169.17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 2017 PBC Results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39250" cy="9051925"/>
          </a:xfrm>
        </p:spPr>
        <p:txBody>
          <a:bodyPr/>
          <a:lstStyle/>
          <a:p>
            <a:pPr>
              <a:buNone/>
            </a:pPr>
            <a:r>
              <a:rPr lang="en-US" sz="6600" dirty="0" smtClean="0"/>
              <a:t>NYCA LFU Multipliers (Calculated)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7825" y="4953000"/>
          <a:ext cx="23591521" cy="6473950"/>
        </p:xfrm>
        <a:graphic>
          <a:graphicData uri="http://schemas.openxmlformats.org/drawingml/2006/table">
            <a:tbl>
              <a:tblPr/>
              <a:tblGrid>
                <a:gridCol w="1286810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</a:tblGrid>
              <a:tr h="1294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r" fontAlgn="b"/>
                      <a:endParaRPr lang="en-US" sz="3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IRM 2017 PBC Results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600" dirty="0" smtClean="0"/>
              <a:t>LOLE (hrs/yr)</a:t>
            </a:r>
            <a:endParaRPr lang="en-US" sz="66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95285" y="4953001"/>
          <a:ext cx="23587080" cy="6476999"/>
        </p:xfrm>
        <a:graphic>
          <a:graphicData uri="http://schemas.openxmlformats.org/drawingml/2006/table">
            <a:tbl>
              <a:tblPr/>
              <a:tblGrid>
                <a:gridCol w="1286568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</a:tblGrid>
              <a:tr h="1295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1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8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IRM 2017 PBC Results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600" dirty="0" smtClean="0"/>
              <a:t>LOEE (</a:t>
            </a:r>
            <a:r>
              <a:rPr lang="en-US" sz="6600" dirty="0" err="1" smtClean="0"/>
              <a:t>MWh</a:t>
            </a:r>
            <a:r>
              <a:rPr lang="en-US" sz="6600" dirty="0" smtClean="0"/>
              <a:t>/yr)</a:t>
            </a:r>
            <a:endParaRPr lang="en-US" sz="66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395285" y="4953001"/>
          <a:ext cx="23587080" cy="6476999"/>
        </p:xfrm>
        <a:graphic>
          <a:graphicData uri="http://schemas.openxmlformats.org/drawingml/2006/table">
            <a:tbl>
              <a:tblPr/>
              <a:tblGrid>
                <a:gridCol w="1286568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</a:tblGrid>
              <a:tr h="1295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C2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8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E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2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2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4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169.17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4825" y="23622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Load: 33,363 MW</a:t>
            </a:r>
            <a:endParaRPr lang="en-US" dirty="0"/>
          </a:p>
        </p:txBody>
      </p:sp>
      <p:pic>
        <p:nvPicPr>
          <p:cNvPr id="1026" name="Picture 2" descr="\\aphpcfs\MARS\IRM_2017\Welch\PBC\Sensitivities\S10_MW\00-S00\LOLE_all(2)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" y="0"/>
            <a:ext cx="24377904" cy="142703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941426" y="1828800"/>
            <a:ext cx="4114799" cy="1231345"/>
            <a:chOff x="13941426" y="1828800"/>
            <a:chExt cx="4114799" cy="1231345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3941426" y="2013466"/>
              <a:ext cx="12953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236825" y="18288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Peak Hour, Load Level 1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14703426" y="2394466"/>
              <a:ext cx="5333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236825" y="22098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Peak Hour, Load Level 2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4322425" y="2875479"/>
              <a:ext cx="9144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236825" y="2690813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Peak Hour, Load Level 3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112625" y="1219200"/>
            <a:ext cx="2667000" cy="10896600"/>
            <a:chOff x="12112625" y="1219200"/>
            <a:chExt cx="2667000" cy="10896600"/>
          </a:xfrm>
        </p:grpSpPr>
        <p:sp>
          <p:nvSpPr>
            <p:cNvPr id="26" name="Rectangle 25"/>
            <p:cNvSpPr/>
            <p:nvPr/>
          </p:nvSpPr>
          <p:spPr>
            <a:xfrm flipH="1">
              <a:off x="12112625" y="1219200"/>
              <a:ext cx="381000" cy="108966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flipH="1">
              <a:off x="13636625" y="1219200"/>
              <a:ext cx="381000" cy="108966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4398625" y="1219200"/>
              <a:ext cx="381000" cy="108966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OLE_2006_0730-08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4377904" cy="14271231"/>
          </a:xfrm>
        </p:spPr>
      </p:pic>
      <p:sp>
        <p:nvSpPr>
          <p:cNvPr id="5" name="TextBox 4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417175" y="1168400"/>
            <a:ext cx="4000500" cy="762000"/>
            <a:chOff x="10398125" y="1143000"/>
            <a:chExt cx="4000500" cy="7620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398375" y="1524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398125" y="1143000"/>
              <a:ext cx="4000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Peak Hour, Load Level 1</a:t>
              </a:r>
              <a:endParaRPr lang="en-US" sz="2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16225" y="9982200"/>
            <a:ext cx="18745200" cy="1981200"/>
            <a:chOff x="2816225" y="9982200"/>
            <a:chExt cx="18745200" cy="1981200"/>
          </a:xfrm>
        </p:grpSpPr>
        <p:sp>
          <p:nvSpPr>
            <p:cNvPr id="14" name="TextBox 13"/>
            <p:cNvSpPr txBox="1"/>
            <p:nvPr/>
          </p:nvSpPr>
          <p:spPr>
            <a:xfrm>
              <a:off x="19504025" y="11501735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(No Events)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6225" y="11501735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(No Events)</a:t>
              </a:r>
              <a:endParaRPr lang="en-US" sz="2400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645275" y="10591800"/>
              <a:ext cx="762000" cy="304800"/>
              <a:chOff x="6702425" y="10668000"/>
              <a:chExt cx="762000" cy="3048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702425" y="108204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464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702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9345613" y="10591800"/>
              <a:ext cx="942975" cy="304800"/>
              <a:chOff x="6702425" y="10668000"/>
              <a:chExt cx="762000" cy="304800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6702425" y="108204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464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02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1988800" y="10591800"/>
              <a:ext cx="1066800" cy="304800"/>
              <a:chOff x="6702425" y="10668000"/>
              <a:chExt cx="762000" cy="30480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6702425" y="108204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464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702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4912975" y="10591800"/>
              <a:ext cx="857250" cy="304800"/>
              <a:chOff x="6702425" y="10668000"/>
              <a:chExt cx="762000" cy="30480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6702425" y="108204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64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702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7808575" y="10591800"/>
              <a:ext cx="476250" cy="304800"/>
              <a:chOff x="6702425" y="10668000"/>
              <a:chExt cx="762000" cy="3048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02425" y="10820400"/>
                <a:ext cx="7620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464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702425" y="10668000"/>
                <a:ext cx="0" cy="304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5997575" y="100584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Up To 6 hrs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788400" y="100584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Up To 8 hrs</a:t>
              </a:r>
              <a:endParaRPr lang="en-US" sz="2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493500" y="100584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Up To 9 hrs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312900" y="99822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Up To 7 hrs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018000" y="100584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Up To 4 hrs</a:t>
              </a:r>
              <a:endParaRPr lang="en-US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100_hours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4377904" cy="137633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LE_2006_073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54" y="0"/>
            <a:ext cx="24377904" cy="14271231"/>
          </a:xfrm>
        </p:spPr>
      </p:pic>
      <p:sp>
        <p:nvSpPr>
          <p:cNvPr id="5" name="TextBox 4"/>
          <p:cNvSpPr txBox="1"/>
          <p:nvPr/>
        </p:nvSpPr>
        <p:spPr>
          <a:xfrm>
            <a:off x="20113625" y="12782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Monday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741025" y="1676400"/>
            <a:ext cx="8610600" cy="8839200"/>
            <a:chOff x="10664825" y="1676400"/>
            <a:chExt cx="8610600" cy="8839200"/>
          </a:xfrm>
        </p:grpSpPr>
        <p:sp>
          <p:nvSpPr>
            <p:cNvPr id="7" name="TextBox 6"/>
            <p:cNvSpPr txBox="1"/>
            <p:nvPr/>
          </p:nvSpPr>
          <p:spPr>
            <a:xfrm>
              <a:off x="10664825" y="9677400"/>
              <a:ext cx="8610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Up to 6 hours in duration, Level 2</a:t>
              </a:r>
              <a:endParaRPr lang="en-US" sz="40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950825" y="10515600"/>
              <a:ext cx="40386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950825" y="2971800"/>
              <a:ext cx="40386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93625" y="1676400"/>
              <a:ext cx="495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Loss of Load Hours</a:t>
              </a:r>
              <a:endParaRPr lang="en-US" sz="4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LE_2006_080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4377904" cy="14271231"/>
          </a:xfrm>
        </p:spPr>
      </p:pic>
      <p:sp>
        <p:nvSpPr>
          <p:cNvPr id="5" name="TextBox 4"/>
          <p:cNvSpPr txBox="1"/>
          <p:nvPr/>
        </p:nvSpPr>
        <p:spPr>
          <a:xfrm>
            <a:off x="20113625" y="12782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Tuesday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0893425" y="1447800"/>
            <a:ext cx="8077200" cy="9067800"/>
            <a:chOff x="12036425" y="1447800"/>
            <a:chExt cx="5867400" cy="9067800"/>
          </a:xfrm>
        </p:grpSpPr>
        <p:sp>
          <p:nvSpPr>
            <p:cNvPr id="8" name="TextBox 7"/>
            <p:cNvSpPr txBox="1"/>
            <p:nvPr/>
          </p:nvSpPr>
          <p:spPr>
            <a:xfrm>
              <a:off x="12036425" y="9677400"/>
              <a:ext cx="586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Up to 5 hours in duration, Level 2</a:t>
              </a:r>
              <a:endParaRPr lang="en-US" sz="40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950825" y="10515600"/>
              <a:ext cx="40386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2950825" y="2743200"/>
              <a:ext cx="40386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493625" y="1447800"/>
              <a:ext cx="495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Loss of Load Hours</a:t>
              </a:r>
              <a:endParaRPr lang="en-US" sz="4000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2950825" y="27432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3425" y="9067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Up to 8 hours in duration, Level 1</a:t>
            </a:r>
            <a:endParaRPr lang="en-US" sz="4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50825" y="10515600"/>
            <a:ext cx="3276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LE_2006_080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4377904" cy="14271231"/>
          </a:xfrm>
        </p:spPr>
      </p:pic>
      <p:sp>
        <p:nvSpPr>
          <p:cNvPr id="5" name="TextBox 4"/>
          <p:cNvSpPr txBox="1"/>
          <p:nvPr/>
        </p:nvSpPr>
        <p:spPr>
          <a:xfrm>
            <a:off x="20113625" y="12782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Wednesday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Case Description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600" dirty="0" smtClean="0"/>
              <a:t>2017 IRM Preliminary Base Case (PBC)</a:t>
            </a:r>
          </a:p>
          <a:p>
            <a:pPr lvl="1"/>
            <a:r>
              <a:rPr lang="en-US" sz="5700" dirty="0" smtClean="0"/>
              <a:t>1500 Replications</a:t>
            </a:r>
          </a:p>
          <a:p>
            <a:pPr lvl="1"/>
            <a:r>
              <a:rPr lang="en-US" sz="5700" dirty="0" smtClean="0"/>
              <a:t>NYCA LOLE of 0.0998</a:t>
            </a:r>
          </a:p>
          <a:p>
            <a:pPr>
              <a:buNone/>
            </a:pPr>
            <a:r>
              <a:rPr lang="en-US" sz="6600" dirty="0" smtClean="0"/>
              <a:t>Summer Peak Load Forecast from 2016 GB</a:t>
            </a:r>
          </a:p>
          <a:p>
            <a:pPr lvl="1"/>
            <a:r>
              <a:rPr lang="en-US" sz="5400" dirty="0" smtClean="0"/>
              <a:t>Zone J: 11,795 MW</a:t>
            </a:r>
          </a:p>
          <a:p>
            <a:pPr lvl="1"/>
            <a:r>
              <a:rPr lang="en-US" sz="5400" dirty="0" smtClean="0"/>
              <a:t>Zone K: 5,422 MW</a:t>
            </a:r>
          </a:p>
          <a:p>
            <a:pPr lvl="1"/>
            <a:r>
              <a:rPr lang="en-US" sz="5400" dirty="0" smtClean="0"/>
              <a:t>G – J Locality:  16,313 MW</a:t>
            </a:r>
          </a:p>
          <a:p>
            <a:pPr lvl="1"/>
            <a:r>
              <a:rPr lang="en-US" sz="5400" dirty="0" smtClean="0"/>
              <a:t>NYCA: 33,363 MW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LOLE_2006_080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4377904" cy="14271231"/>
          </a:xfrm>
        </p:spPr>
      </p:pic>
      <p:sp>
        <p:nvSpPr>
          <p:cNvPr id="5" name="TextBox 4"/>
          <p:cNvSpPr txBox="1"/>
          <p:nvPr/>
        </p:nvSpPr>
        <p:spPr>
          <a:xfrm>
            <a:off x="20113625" y="12782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Thursday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OLE_2006_0804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4377904" cy="14271231"/>
          </a:xfrm>
        </p:spPr>
      </p:pic>
      <p:sp>
        <p:nvSpPr>
          <p:cNvPr id="5" name="TextBox 4"/>
          <p:cNvSpPr txBox="1"/>
          <p:nvPr/>
        </p:nvSpPr>
        <p:spPr>
          <a:xfrm>
            <a:off x="20113625" y="12782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Friday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3825" y="3048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Peak Load: 33,363 MW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IRM 2017 PBC Results</a:t>
            </a:r>
            <a:endParaRPr lang="en-US" sz="8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49400" y="4571999"/>
          <a:ext cx="11678850" cy="6163653"/>
        </p:xfrm>
        <a:graphic>
          <a:graphicData uri="http://schemas.openxmlformats.org/drawingml/2006/table">
            <a:tbl>
              <a:tblPr/>
              <a:tblGrid>
                <a:gridCol w="762000"/>
                <a:gridCol w="1828800"/>
                <a:gridCol w="2590801"/>
                <a:gridCol w="1925109"/>
                <a:gridCol w="2286070"/>
                <a:gridCol w="2286070"/>
              </a:tblGrid>
              <a:tr h="66756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Base Shape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NYCA</a:t>
                      </a:r>
                    </a:p>
                    <a:p>
                      <a:pPr algn="ctr" rtl="0" fontAlgn="b"/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Daily</a:t>
                      </a:r>
                      <a:r>
                        <a:rPr lang="en-US" sz="32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Events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767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NYCA</a:t>
                      </a:r>
                    </a:p>
                    <a:p>
                      <a:pPr marL="0" marR="0" indent="0" algn="ctr" defTabSz="21767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LOLE (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dys</a:t>
                      </a: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/yr)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(Highest)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0.3830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64445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(Lowest)</a:t>
                      </a:r>
                      <a:endParaRPr lang="en-US" sz="32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7562">
                <a:tc gridSpan="3"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Total: 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1.0000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IRM 2017 PBC Results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600" dirty="0" smtClean="0"/>
              <a:t>NYCA LOLE (</a:t>
            </a:r>
            <a:r>
              <a:rPr lang="en-US" sz="6600" dirty="0" err="1" smtClean="0"/>
              <a:t>dys</a:t>
            </a:r>
            <a:r>
              <a:rPr lang="en-US" sz="6600" dirty="0" smtClean="0"/>
              <a:t>/yr)</a:t>
            </a:r>
            <a:endParaRPr lang="en-US" sz="66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395285" y="4953001"/>
          <a:ext cx="23587080" cy="6476999"/>
        </p:xfrm>
        <a:graphic>
          <a:graphicData uri="http://schemas.openxmlformats.org/drawingml/2006/table">
            <a:tbl>
              <a:tblPr/>
              <a:tblGrid>
                <a:gridCol w="1286568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  <a:gridCol w="1715424"/>
              </a:tblGrid>
              <a:tr h="1295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</a:t>
                      </a:r>
                    </a:p>
                  </a:txBody>
                  <a:tcPr marL="26803" marR="26803" marT="26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 2017 PBC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3065" y="4953000"/>
          <a:ext cx="23591520" cy="6473949"/>
        </p:xfrm>
        <a:graphic>
          <a:graphicData uri="http://schemas.openxmlformats.org/drawingml/2006/table">
            <a:tbl>
              <a:tblPr/>
              <a:tblGrid>
                <a:gridCol w="1286809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  <a:gridCol w="1715747"/>
              </a:tblGrid>
              <a:tr h="1294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Load Level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18101" marR="18101" marT="18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24,514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24,551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24,341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21,404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28,733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30,072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35,149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F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37,278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25,858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23,788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23,566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25,546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22,467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21,963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21,475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23,415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25,130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33,442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35,641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36,223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31,165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27,627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23,236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25,252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23,841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24,885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24,340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20,758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26,521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7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33,596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F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34,186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34,891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31,057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9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27,693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22,513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24,600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23,418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24,444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23,909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20,390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C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25,187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31,908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32,466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33,127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4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29,500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26,302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22,114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24,164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22,879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23,881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23,358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19,920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23,775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30,121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30,646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31,262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27,853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24,830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21,604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23,607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22,151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23,121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22,615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19,287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22,337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28,299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28,789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29,360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26,175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23,329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20,917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22,856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21,236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22,166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21,681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18,490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21,023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26,634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27,094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27,630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24,638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21,962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20,053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21,912 </a:t>
                      </a: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395">
                <a:tc>
                  <a:txBody>
                    <a:bodyPr/>
                    <a:lstStyle/>
                    <a:p>
                      <a:pPr algn="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8101" marR="18101" marT="181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39250" cy="9051925"/>
          </a:xfrm>
        </p:spPr>
        <p:txBody>
          <a:bodyPr/>
          <a:lstStyle/>
          <a:p>
            <a:pPr>
              <a:buNone/>
            </a:pPr>
            <a:r>
              <a:rPr lang="en-US" sz="6600" dirty="0" smtClean="0"/>
              <a:t>NYCA LFU-Adjusted Load (MW)</a:t>
            </a:r>
            <a:endParaRPr lang="en-US" sz="66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Top_10_days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-1"/>
            <a:ext cx="24377904" cy="13763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5062" y="3429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30525" y="3429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92925" y="35052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8/03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753975" y="3657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7/31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646525" y="3657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97937" y="11049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5062" y="11049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646525" y="11049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92925" y="708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7/31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53975" y="735553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8/03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22475" y="73152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46525" y="73152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8/04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897937" y="35814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7/17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779125" y="3657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7/18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722475" y="3657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7/27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703925" y="3657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8/07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0608925" y="36576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7/26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930525" y="5943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8/16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45062" y="7162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7/05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897937" y="7239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8/15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79125" y="73533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7/05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703925" y="735553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8/18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0608925" y="73533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8/17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525" y="109728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8/09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892925" y="11049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7/11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779125" y="110871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7/10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753975" y="110871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6/28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4722475" y="110871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6/27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03925" y="109728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8/08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608925" y="110871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6/29</a:t>
            </a:r>
            <a:endParaRPr lang="en-US" sz="24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 txBox="1">
            <a:spLocks noChangeAspect="1"/>
          </p:cNvSpPr>
          <p:nvPr/>
        </p:nvSpPr>
        <p:spPr>
          <a:xfrm>
            <a:off x="2435225" y="1828800"/>
            <a:ext cx="19812000" cy="8915400"/>
          </a:xfrm>
          <a:prstGeom prst="rect">
            <a:avLst/>
          </a:prstGeom>
          <a:solidFill>
            <a:srgbClr val="1E5A3C"/>
          </a:solidFill>
          <a:ln w="127000" cmpd="sng">
            <a:solidFill>
              <a:srgbClr val="F8F8F8"/>
            </a:solidFill>
            <a:miter lim="800000"/>
          </a:ln>
        </p:spPr>
        <p:txBody>
          <a:bodyPr lIns="914400" tIns="457200" rIns="914400" bIns="457200" anchor="ctr"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14800" b="1" dirty="0">
                <a:solidFill>
                  <a:schemeClr val="bg1"/>
                </a:solidFill>
                <a:cs typeface="+mn-cs"/>
              </a:rPr>
              <a:t>The Mission of the New York Independent System Operator, in collaboration with its stakeholders, is to serve the public interest and provide benefit to consumers by: </a:t>
            </a:r>
            <a:endParaRPr lang="en-US" sz="1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7005" lvl="1" indent="-81627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23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and enhancing regional reliability</a:t>
            </a:r>
            <a:endParaRPr lang="en-US" sz="12300" i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7005" lvl="1" indent="-81627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23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open, fair and competitive wholesale electricity markets</a:t>
            </a:r>
            <a:endParaRPr lang="en-US" sz="12300" i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7005" lvl="1" indent="-81627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23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the power system for the future</a:t>
            </a:r>
            <a:endParaRPr lang="en-US" sz="12300" i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7005" lvl="1" indent="-816273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123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factual information to policy makers, stakeholders and investors in the power system</a:t>
            </a:r>
          </a:p>
          <a:p>
            <a:pPr marL="548640" indent="-816273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6200" b="1" i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indent="-816273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5200" b="1" i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www.nyiso.com</a:t>
            </a:r>
            <a:endParaRPr lang="en-US" sz="152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</a:t>
            </a:r>
            <a:r>
              <a:rPr lang="en-US" dirty="0" err="1" smtClean="0"/>
              <a:t>Inforamtion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Reliability Metric Definitions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6600" dirty="0" smtClean="0"/>
              <a:t>Loss of Load Event (hrs/yr)</a:t>
            </a:r>
          </a:p>
          <a:p>
            <a:pPr lvl="1"/>
            <a:r>
              <a:rPr lang="en-US" sz="5400" dirty="0" smtClean="0"/>
              <a:t>Max Value of 8760 (8784</a:t>
            </a:r>
            <a:r>
              <a:rPr lang="en-US" sz="6600" dirty="0" smtClean="0"/>
              <a:t>)</a:t>
            </a:r>
          </a:p>
          <a:p>
            <a:pPr>
              <a:buNone/>
            </a:pPr>
            <a:r>
              <a:rPr lang="en-US" sz="6600" dirty="0" smtClean="0"/>
              <a:t>Loss of Load Event (</a:t>
            </a:r>
            <a:r>
              <a:rPr lang="en-US" sz="6600" dirty="0" err="1" smtClean="0"/>
              <a:t>dys</a:t>
            </a:r>
            <a:r>
              <a:rPr lang="en-US" sz="6600" dirty="0" smtClean="0"/>
              <a:t>/yr)</a:t>
            </a:r>
          </a:p>
          <a:p>
            <a:pPr lvl="1"/>
            <a:r>
              <a:rPr lang="en-US" sz="5400" dirty="0" smtClean="0"/>
              <a:t>Max Value of 365 (366)</a:t>
            </a:r>
          </a:p>
          <a:p>
            <a:pPr lvl="1"/>
            <a:r>
              <a:rPr lang="en-US" sz="5400" dirty="0" smtClean="0"/>
              <a:t>Reliability Criteria: 0.100 </a:t>
            </a:r>
          </a:p>
          <a:p>
            <a:pPr>
              <a:buNone/>
            </a:pPr>
            <a:r>
              <a:rPr lang="en-US" sz="6600" dirty="0" smtClean="0"/>
              <a:t>Loss of Expected Energy (</a:t>
            </a:r>
            <a:r>
              <a:rPr lang="en-US" sz="6600" dirty="0" err="1" smtClean="0"/>
              <a:t>MWh</a:t>
            </a:r>
            <a:r>
              <a:rPr lang="en-US" sz="6600" dirty="0" smtClean="0"/>
              <a:t>/yr)</a:t>
            </a:r>
          </a:p>
          <a:p>
            <a:pPr lvl="1"/>
            <a:r>
              <a:rPr lang="en-US" sz="5400" dirty="0" smtClean="0"/>
              <a:t>Maximum Determined by Energy in Load Shape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72450" y="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INTERNAL USE ONLY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ISO_Template_2016_Internal_Larg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1270</Words>
  <Application>Microsoft Office PowerPoint</Application>
  <PresentationFormat>Custom</PresentationFormat>
  <Paragraphs>830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NYISO_Template_2016_Internal_Large</vt:lpstr>
      <vt:lpstr>Distribution of Loss of Load Events in 2017 IRM PBC</vt:lpstr>
      <vt:lpstr>Case Description</vt:lpstr>
      <vt:lpstr>IRM 2017 PBC Results</vt:lpstr>
      <vt:lpstr>IRM 2017 PBC Results</vt:lpstr>
      <vt:lpstr>IRM 2017 PBC Results</vt:lpstr>
      <vt:lpstr>Slide 6</vt:lpstr>
      <vt:lpstr>Slide 7</vt:lpstr>
      <vt:lpstr>Supplemental Inforamtion</vt:lpstr>
      <vt:lpstr>Reliability Metric Definitions</vt:lpstr>
      <vt:lpstr>IRM 2017 PBC Results</vt:lpstr>
      <vt:lpstr>IRM 2017 PBC Results</vt:lpstr>
      <vt:lpstr>IRM 2017 PBC Results</vt:lpstr>
      <vt:lpstr>IRM 2017 PBC Results</vt:lpstr>
      <vt:lpstr> 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NYISO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welchmw</dc:creator>
  <cp:lastModifiedBy>popa</cp:lastModifiedBy>
  <cp:revision>139</cp:revision>
  <dcterms:created xsi:type="dcterms:W3CDTF">2016-10-04T02:40:44Z</dcterms:created>
  <dcterms:modified xsi:type="dcterms:W3CDTF">2017-02-24T14:32:19Z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1416857648</vt:i4>
  </property>
  <property fmtid="{D5CDD505-2E9C-101B-9397-08002B2CF9AE}" pid="3" name="_NewReviewCycle">
    <vt:lpwstr/>
  </property>
  <property fmtid="{D5CDD505-2E9C-101B-9397-08002B2CF9AE}" pid="4" name="_EmailSubject">
    <vt:lpwstr>LOLE events vs peak load ICS presentation</vt:lpwstr>
  </property>
  <property fmtid="{D5CDD505-2E9C-101B-9397-08002B2CF9AE}" pid="5" name="_AuthorEmail">
    <vt:lpwstr>mwelch@nyiso.com</vt:lpwstr>
  </property>
  <property fmtid="{D5CDD505-2E9C-101B-9397-08002B2CF9AE}" pid="6" name="_AuthorEmailDisplayName">
    <vt:lpwstr>Welch, Michael W</vt:lpwstr>
  </property>
  <property fmtid="{D5CDD505-2E9C-101B-9397-08002B2CF9AE}" pid="7" name="_PreviousAdHocReviewCycleID">
    <vt:i4>-872635186</vt:i4>
  </property>
</Properties>
</file>