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3" r:id="rId6"/>
    <p:sldId id="265" r:id="rId7"/>
    <p:sldId id="268" r:id="rId8"/>
    <p:sldId id="269" r:id="rId9"/>
    <p:sldId id="270" r:id="rId10"/>
    <p:sldId id="272" r:id="rId11"/>
    <p:sldId id="271" r:id="rId12"/>
    <p:sldId id="266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bg>
      <p:bgPr>
        <a:solidFill>
          <a:srgbClr val="4AB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YISO logo white text 20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40800" y="5969000"/>
            <a:ext cx="2992821" cy="533400"/>
          </a:xfrm>
          <a:prstGeom prst="rect">
            <a:avLst/>
          </a:prstGeom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101600" y="6477000"/>
            <a:ext cx="44704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lvl1pPr algn="r">
              <a:defRPr sz="800">
                <a:solidFill>
                  <a:schemeClr val="bg2"/>
                </a:solidFill>
                <a:latin typeface="Franklin Gothic Demi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+mn-cs"/>
              </a:rPr>
              <a:t>© </a:t>
            </a:r>
            <a:r>
              <a:rPr kumimoji="0" lang="en-US" sz="1067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+mn-cs"/>
              </a:rPr>
              <a:t>COPYRIGHT NYISO 2019. ALL RIGHTS RESERVED.</a:t>
            </a: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Franklin Gothic Medium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7200" y="65182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bg1"/>
                </a:solidFill>
                <a:latin typeface="Franklin Gothic Book" pitchFamily="34" charset="0"/>
              </a:defRPr>
            </a:lvl1pPr>
          </a:lstStyle>
          <a:p>
            <a:fld id="{04EF249D-2724-48FF-8759-375390C90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15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bg>
      <p:bgPr>
        <a:solidFill>
          <a:srgbClr val="005F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ISO logo white text 20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40800" y="5969000"/>
            <a:ext cx="2992821" cy="533400"/>
          </a:xfrm>
          <a:prstGeom prst="rect">
            <a:avLst/>
          </a:prstGeom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101600" y="6477000"/>
            <a:ext cx="44704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lvl1pPr algn="r">
              <a:defRPr sz="800">
                <a:solidFill>
                  <a:schemeClr val="bg2"/>
                </a:solidFill>
                <a:latin typeface="Franklin Gothic Demi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+mn-cs"/>
              </a:rPr>
              <a:t>© </a:t>
            </a:r>
            <a:r>
              <a:rPr kumimoji="0" lang="en-US" sz="1067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+mn-cs"/>
              </a:rPr>
              <a:t>COPYRIGHT NYISO 2019. ALL RIGHTS RESERVED.</a:t>
            </a: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Franklin Gothic Medium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7200" y="65182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bg1"/>
                </a:solidFill>
                <a:latin typeface="Franklin Gothic Book" pitchFamily="34" charset="0"/>
              </a:defRPr>
            </a:lvl1pPr>
          </a:lstStyle>
          <a:p>
            <a:fld id="{04EF249D-2724-48FF-8759-375390C90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317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101600" y="6477000"/>
            <a:ext cx="44704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lvl1pPr algn="r">
              <a:defRPr sz="800">
                <a:solidFill>
                  <a:schemeClr val="bg2"/>
                </a:solidFill>
                <a:latin typeface="Franklin Gothic Demi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+mn-cs"/>
              </a:rPr>
              <a:t>© </a:t>
            </a:r>
            <a:r>
              <a:rPr kumimoji="0" lang="en-US" sz="1067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+mn-cs"/>
              </a:rPr>
              <a:t>COPYRIGHT NYISO 2019. ALL RIGHTS RESERVED.</a:t>
            </a: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Franklin Gothic Medium" pitchFamily="34" charset="0"/>
              <a:ea typeface="+mn-ea"/>
              <a:cs typeface="+mn-cs"/>
            </a:endParaRPr>
          </a:p>
        </p:txBody>
      </p:sp>
      <p:pic>
        <p:nvPicPr>
          <p:cNvPr id="7" name="Picture 6" descr="NYISO logo white text 20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40800" y="5969000"/>
            <a:ext cx="2992821" cy="533400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7200" y="65182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bg1"/>
                </a:solidFill>
                <a:latin typeface="Franklin Gothic Book" pitchFamily="34" charset="0"/>
              </a:defRPr>
            </a:lvl1pPr>
          </a:lstStyle>
          <a:p>
            <a:fld id="{04EF249D-2724-48FF-8759-375390C90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7676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4800" b="1">
                <a:latin typeface="Franklin Gothic Medium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7200" y="65690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rgbClr val="005F86"/>
                </a:solidFill>
                <a:latin typeface="Franklin Gothic Book" pitchFamily="34" charset="0"/>
              </a:defRPr>
            </a:lvl1pPr>
          </a:lstStyle>
          <a:p>
            <a:fld id="{04EF249D-2724-48FF-8759-375390C90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006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320800"/>
          </a:xfrm>
          <a:prstGeom prst="rect">
            <a:avLst/>
          </a:prstGeom>
        </p:spPr>
        <p:txBody>
          <a:bodyPr bIns="0" anchor="b" anchorCtr="0"/>
          <a:lstStyle>
            <a:lvl1pPr algn="l">
              <a:lnSpc>
                <a:spcPts val="5333"/>
              </a:lnSpc>
              <a:defRPr sz="4000" b="0">
                <a:latin typeface="Franklin Gothic Demi Con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1"/>
            <a:ext cx="10972800" cy="4221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005F86"/>
              </a:buClr>
              <a:buFont typeface="Wingdings" pitchFamily="2" charset="2"/>
              <a:buChar char="§"/>
              <a:defRPr sz="3600" b="0">
                <a:latin typeface="Franklin Gothic Medium Cond" pitchFamily="34" charset="0"/>
              </a:defRPr>
            </a:lvl1pPr>
            <a:lvl2pPr>
              <a:buClrTx/>
              <a:buFont typeface="Arial" pitchFamily="34" charset="0"/>
              <a:buChar char="•"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</a:defRPr>
            </a:lvl2pPr>
            <a:lvl3pPr>
              <a:defRPr sz="2000">
                <a:latin typeface="Franklin Gothic Book" pitchFamily="34" charset="0"/>
              </a:defRPr>
            </a:lvl3pPr>
            <a:lvl4pPr>
              <a:defRPr>
                <a:latin typeface="Franklin Gothic Book" pitchFamily="34" charset="0"/>
              </a:defRPr>
            </a:lvl4pPr>
            <a:lvl5pPr>
              <a:defRPr>
                <a:latin typeface="Franklin Gothic Book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 smtClean="0"/>
              <a:t>level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7200" y="65690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rgbClr val="005F86"/>
                </a:solidFill>
                <a:latin typeface="Franklin Gothic Book" pitchFamily="34" charset="0"/>
              </a:defRPr>
            </a:lvl1pPr>
          </a:lstStyle>
          <a:p>
            <a:fld id="{04EF249D-2724-48FF-8759-375390C90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1955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066800"/>
          </a:xfrm>
          <a:prstGeom prst="rect">
            <a:avLst/>
          </a:prstGeom>
        </p:spPr>
        <p:txBody>
          <a:bodyPr bIns="0" anchor="b" anchorCtr="0"/>
          <a:lstStyle>
            <a:lvl1pPr algn="l" defTabSz="1219170" rtl="0" eaLnBrk="1" latinLnBrk="0" hangingPunct="1">
              <a:lnSpc>
                <a:spcPts val="5333"/>
              </a:lnSpc>
              <a:spcBef>
                <a:spcPct val="0"/>
              </a:spcBef>
              <a:buNone/>
              <a:defRPr lang="en-US" sz="4800" b="0" kern="1200" dirty="0">
                <a:solidFill>
                  <a:schemeClr val="tx1"/>
                </a:solidFill>
                <a:latin typeface="Franklin Gothic Demi Cond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lang="en-US" sz="3733" b="0" kern="1200" dirty="0">
                <a:solidFill>
                  <a:schemeClr val="tx1"/>
                </a:solidFill>
                <a:latin typeface="Franklin Gothic Medium Cond" pitchFamily="34" charset="0"/>
                <a:ea typeface="+mn-ea"/>
                <a:cs typeface="+mn-cs"/>
              </a:defRPr>
            </a:lvl1pPr>
            <a:lvl2pPr>
              <a:def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+mn-ea"/>
                <a:cs typeface="+mn-cs"/>
              </a:defRPr>
            </a:lvl2pPr>
            <a:lvl3pPr>
              <a:defRPr lang="en-US" sz="2667" kern="1200" dirty="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>
              <a:defRPr lang="en-US" sz="2400" kern="1200" dirty="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4pPr>
            <a:lvl5pPr>
              <a:defRPr lang="en-US" sz="2400" kern="1200" dirty="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457189" lvl="0" indent="-457189" algn="l" defTabSz="1219170" rtl="0" eaLnBrk="1" latinLnBrk="0" hangingPunct="1">
              <a:spcBef>
                <a:spcPct val="20000"/>
              </a:spcBef>
              <a:buClr>
                <a:srgbClr val="005F86"/>
              </a:buClr>
              <a:buFont typeface="Wingdings" pitchFamily="2" charset="2"/>
              <a:buChar char="§"/>
            </a:pPr>
            <a:r>
              <a:rPr lang="en-US" smtClean="0"/>
              <a:t>Edit Master text styles</a:t>
            </a:r>
          </a:p>
          <a:p>
            <a:pPr marL="457189" lvl="1" indent="-457189" algn="l" defTabSz="1219170" rtl="0" eaLnBrk="1" latinLnBrk="0" hangingPunct="1">
              <a:spcBef>
                <a:spcPct val="20000"/>
              </a:spcBef>
              <a:buClr>
                <a:srgbClr val="005F86"/>
              </a:buClr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457189" lvl="2" indent="-457189" algn="l" defTabSz="1219170" rtl="0" eaLnBrk="1" latinLnBrk="0" hangingPunct="1">
              <a:spcBef>
                <a:spcPct val="20000"/>
              </a:spcBef>
              <a:buClr>
                <a:srgbClr val="005F86"/>
              </a:buClr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457189" lvl="3" indent="-457189" algn="l" defTabSz="1219170" rtl="0" eaLnBrk="1" latinLnBrk="0" hangingPunct="1">
              <a:spcBef>
                <a:spcPct val="20000"/>
              </a:spcBef>
              <a:buClr>
                <a:srgbClr val="005F86"/>
              </a:buClr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457189" lvl="4" indent="-457189" algn="l" defTabSz="1219170" rtl="0" eaLnBrk="1" latinLnBrk="0" hangingPunct="1">
              <a:spcBef>
                <a:spcPct val="20000"/>
              </a:spcBef>
              <a:buClr>
                <a:srgbClr val="005F86"/>
              </a:buClr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lang="en-US" sz="3733" b="0" kern="1200" dirty="0">
                <a:solidFill>
                  <a:schemeClr val="tx1"/>
                </a:solidFill>
                <a:latin typeface="Franklin Gothic Medium Cond" pitchFamily="34" charset="0"/>
                <a:ea typeface="+mn-ea"/>
                <a:cs typeface="+mn-cs"/>
              </a:defRPr>
            </a:lvl1pPr>
            <a:lvl2pPr>
              <a:def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+mn-ea"/>
                <a:cs typeface="+mn-cs"/>
              </a:defRPr>
            </a:lvl2pPr>
            <a:lvl3pPr>
              <a:defRPr lang="en-US" sz="2667" kern="1200" dirty="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>
              <a:defRPr lang="en-US" sz="2400" kern="1200" dirty="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4pPr>
            <a:lvl5pPr>
              <a:defRPr lang="en-US" sz="2400" kern="1200" dirty="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457189" lvl="0" indent="-457189" algn="l" defTabSz="1219170" rtl="0" eaLnBrk="1" latinLnBrk="0" hangingPunct="1">
              <a:spcBef>
                <a:spcPct val="20000"/>
              </a:spcBef>
              <a:buClr>
                <a:srgbClr val="005F86"/>
              </a:buClr>
              <a:buFont typeface="Wingdings" pitchFamily="2" charset="2"/>
              <a:buChar char="§"/>
            </a:pPr>
            <a:r>
              <a:rPr lang="en-US" smtClean="0"/>
              <a:t>Edit Master text styles</a:t>
            </a:r>
          </a:p>
          <a:p>
            <a:pPr marL="457189" lvl="1" indent="-457189" algn="l" defTabSz="1219170" rtl="0" eaLnBrk="1" latinLnBrk="0" hangingPunct="1">
              <a:spcBef>
                <a:spcPct val="20000"/>
              </a:spcBef>
              <a:buClr>
                <a:srgbClr val="005F86"/>
              </a:buClr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457189" lvl="2" indent="-457189" algn="l" defTabSz="1219170" rtl="0" eaLnBrk="1" latinLnBrk="0" hangingPunct="1">
              <a:spcBef>
                <a:spcPct val="20000"/>
              </a:spcBef>
              <a:buClr>
                <a:srgbClr val="005F86"/>
              </a:buClr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457189" lvl="3" indent="-457189" algn="l" defTabSz="1219170" rtl="0" eaLnBrk="1" latinLnBrk="0" hangingPunct="1">
              <a:spcBef>
                <a:spcPct val="20000"/>
              </a:spcBef>
              <a:buClr>
                <a:srgbClr val="005F86"/>
              </a:buClr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457189" lvl="4" indent="-457189" algn="l" defTabSz="1219170" rtl="0" eaLnBrk="1" latinLnBrk="0" hangingPunct="1">
              <a:spcBef>
                <a:spcPct val="20000"/>
              </a:spcBef>
              <a:buClr>
                <a:srgbClr val="005F86"/>
              </a:buClr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7200" y="65690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rgbClr val="005F86"/>
                </a:solidFill>
                <a:latin typeface="Franklin Gothic Book" pitchFamily="34" charset="0"/>
              </a:defRPr>
            </a:lvl1pPr>
          </a:lstStyle>
          <a:p>
            <a:fld id="{04EF249D-2724-48FF-8759-375390C90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5280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7200" y="65690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rgbClr val="005F86"/>
                </a:solidFill>
                <a:latin typeface="Franklin Gothic Book" pitchFamily="34" charset="0"/>
              </a:defRPr>
            </a:lvl1pPr>
          </a:lstStyle>
          <a:p>
            <a:fld id="{04EF249D-2724-48FF-8759-375390C90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0472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 triangle grid lines bottom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571658" y="6121401"/>
            <a:ext cx="12763652" cy="1168399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7200" y="65690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rgbClr val="005F86"/>
                </a:solidFill>
                <a:latin typeface="Franklin Gothic Book" pitchFamily="34" charset="0"/>
              </a:defRPr>
            </a:lvl1pPr>
          </a:lstStyle>
          <a:p>
            <a:fld id="{04EF249D-2724-48FF-8759-375390C9027D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 descr="PPT triangle grid lines top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0" y="-533398"/>
            <a:ext cx="12265152" cy="1352265"/>
          </a:xfrm>
          <a:prstGeom prst="rect">
            <a:avLst/>
          </a:prstGeom>
        </p:spPr>
      </p:pic>
      <p:pic>
        <p:nvPicPr>
          <p:cNvPr id="7" name="Picture 6" descr="NYISO logo blue text 2017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125823" y="6000783"/>
            <a:ext cx="2770637" cy="477779"/>
          </a:xfrm>
          <a:prstGeom prst="rect">
            <a:avLst/>
          </a:prstGeom>
        </p:spPr>
      </p:pic>
      <p:sp>
        <p:nvSpPr>
          <p:cNvPr id="8" name="Slide Number Placeholder 3"/>
          <p:cNvSpPr txBox="1">
            <a:spLocks/>
          </p:cNvSpPr>
          <p:nvPr/>
        </p:nvSpPr>
        <p:spPr>
          <a:xfrm>
            <a:off x="4064000" y="6578600"/>
            <a:ext cx="42672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lvl1pPr algn="r">
              <a:defRPr sz="800">
                <a:solidFill>
                  <a:schemeClr val="accent4"/>
                </a:solidFill>
                <a:latin typeface="Franklin Gothic Demi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005F86"/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 ©</a:t>
            </a:r>
            <a:r>
              <a:rPr kumimoji="0" lang="en-US" sz="106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F86"/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COPYRIGHT NYISO 2019. ALL RIGHTS RESERVED</a:t>
            </a: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05F86"/>
              </a:solidFill>
              <a:effectLst/>
              <a:uLnTx/>
              <a:uFillTx/>
              <a:latin typeface="Franklin Gothic Boo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004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/>
  <p:txStyles>
    <p:titleStyle>
      <a:lvl1pPr algn="ctr" defTabSz="1219170" rtl="0" eaLnBrk="1" latinLnBrk="0" hangingPunct="1">
        <a:spcBef>
          <a:spcPct val="0"/>
        </a:spcBef>
        <a:buNone/>
        <a:defRPr sz="5867" b="1" kern="1200">
          <a:solidFill>
            <a:schemeClr val="tx1"/>
          </a:solidFill>
          <a:latin typeface="Franklin Gothic Book" pitchFamily="34" charset="0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file:///\\kpspislns1\MARS\_Users\ORourke\_MARS_debug\20190313\Forced_Outage_Debug.xlsx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440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54332"/>
            <a:ext cx="10363200" cy="2146120"/>
          </a:xfrm>
        </p:spPr>
        <p:txBody>
          <a:bodyPr/>
          <a:lstStyle/>
          <a:p>
            <a:r>
              <a:rPr lang="en-US" sz="4400" dirty="0" smtClean="0"/>
              <a:t>Possible Monte Carlo Seed 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Use Error In the MARS </a:t>
            </a:r>
            <a:r>
              <a:rPr lang="en-US" sz="4400" dirty="0" smtClean="0"/>
              <a:t>Model</a:t>
            </a:r>
            <a:br>
              <a:rPr lang="en-US" sz="4400" dirty="0" smtClean="0"/>
            </a:br>
            <a:r>
              <a:rPr lang="en-US" sz="4400" dirty="0" smtClean="0"/>
              <a:t>(with feedback from GE)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/>
              <a:t>SRP Resource Planning </a:t>
            </a:r>
            <a:r>
              <a:rPr lang="en-US" sz="3200" dirty="0" smtClean="0"/>
              <a:t>Team</a:t>
            </a:r>
          </a:p>
          <a:p>
            <a:r>
              <a:rPr lang="en-US" sz="3200" dirty="0" smtClean="0"/>
              <a:t>Biweekly Touchpoint with Ops</a:t>
            </a:r>
            <a:endParaRPr lang="en-US" sz="3200" dirty="0" smtClean="0"/>
          </a:p>
          <a:p>
            <a:r>
              <a:rPr lang="en-US" sz="3200" dirty="0" smtClean="0"/>
              <a:t>2019-03-22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405385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with Business as Usual while GE investigates</a:t>
            </a:r>
          </a:p>
          <a:p>
            <a:r>
              <a:rPr lang="en-US" dirty="0" smtClean="0"/>
              <a:t>Develop a set of seed numbers for future years, such as:</a:t>
            </a:r>
          </a:p>
          <a:p>
            <a:pPr lvl="1"/>
            <a:r>
              <a:rPr lang="en-US" dirty="0" smtClean="0"/>
              <a:t>A block of 10 seeds to use for each RNA</a:t>
            </a:r>
          </a:p>
          <a:p>
            <a:pPr lvl="1"/>
            <a:r>
              <a:rPr lang="en-US" dirty="0" smtClean="0"/>
              <a:t>A lookup table of seeds for 2001 – 2100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2250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MARS Release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05001"/>
            <a:ext cx="11434355" cy="4221164"/>
          </a:xfrm>
        </p:spPr>
        <p:txBody>
          <a:bodyPr/>
          <a:lstStyle/>
          <a:p>
            <a:r>
              <a:rPr lang="en-US" dirty="0" smtClean="0"/>
              <a:t>Version 3.22.8 Available Now</a:t>
            </a:r>
          </a:p>
          <a:p>
            <a:pPr lvl="1"/>
            <a:r>
              <a:rPr lang="en-US" dirty="0" smtClean="0"/>
              <a:t>No one ever told us… it’s been available for months</a:t>
            </a:r>
          </a:p>
          <a:p>
            <a:pPr lvl="1"/>
            <a:endParaRPr lang="en-US" dirty="0"/>
          </a:p>
          <a:p>
            <a:r>
              <a:rPr lang="en-US" dirty="0" smtClean="0"/>
              <a:t>Version 3.22.9 Available by Apr 5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snappy module has recently been updated to version 0.1.28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5401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75959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33400"/>
            <a:ext cx="11347269" cy="1066800"/>
          </a:xfrm>
        </p:spPr>
        <p:txBody>
          <a:bodyPr/>
          <a:lstStyle/>
          <a:p>
            <a:r>
              <a:rPr lang="en-US" dirty="0" smtClean="0"/>
              <a:t>Additional Information – Testing Different Seeds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763589" cy="4525963"/>
          </a:xfrm>
        </p:spPr>
        <p:txBody>
          <a:bodyPr/>
          <a:lstStyle/>
          <a:p>
            <a:r>
              <a:rPr lang="en-US" sz="2800" dirty="0" smtClean="0"/>
              <a:t>Ben performed work in 2016 to gauge the impact of changing the seed on LOLE</a:t>
            </a:r>
          </a:p>
          <a:p>
            <a:r>
              <a:rPr lang="en-US" sz="2800" dirty="0" smtClean="0"/>
              <a:t>We observed that for the first 2500 replications the current seed had a lower LOLE than the other tested values</a:t>
            </a:r>
          </a:p>
          <a:p>
            <a:r>
              <a:rPr lang="en-US" sz="2800" dirty="0" smtClean="0"/>
              <a:t>In aggregate, the current seed had the lowest LOLE for 5341 observations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73189" y="1667231"/>
            <a:ext cx="6757851" cy="490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7602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381000"/>
            <a:ext cx="11277600" cy="1320800"/>
          </a:xfrm>
        </p:spPr>
        <p:txBody>
          <a:bodyPr/>
          <a:lstStyle/>
          <a:p>
            <a:r>
              <a:rPr lang="en-US" dirty="0" smtClean="0"/>
              <a:t>Description of Monte Carlo Application in MARS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The Monte Carlo simulation uses a random </a:t>
            </a:r>
            <a:r>
              <a:rPr lang="en-US" sz="3200" dirty="0" smtClean="0"/>
              <a:t>number generator </a:t>
            </a:r>
            <a:r>
              <a:rPr lang="en-US" sz="3200" dirty="0"/>
              <a:t>to determine the availability of units </a:t>
            </a:r>
            <a:r>
              <a:rPr lang="en-US" sz="3200" dirty="0" smtClean="0"/>
              <a:t>through time.</a:t>
            </a:r>
          </a:p>
          <a:p>
            <a:pPr lvl="1"/>
            <a:r>
              <a:rPr lang="en-US" sz="2600" dirty="0" smtClean="0"/>
              <a:t>The </a:t>
            </a:r>
            <a:r>
              <a:rPr lang="en-US" sz="2600" dirty="0"/>
              <a:t>seed for the random number </a:t>
            </a:r>
            <a:r>
              <a:rPr lang="en-US" sz="2600" dirty="0" smtClean="0"/>
              <a:t>generator should </a:t>
            </a:r>
            <a:r>
              <a:rPr lang="en-US" sz="2600" dirty="0"/>
              <a:t>be a six- to eight-digit integer ending in 1, 3, </a:t>
            </a:r>
            <a:r>
              <a:rPr lang="en-US" sz="2600" dirty="0" smtClean="0"/>
              <a:t>7, or </a:t>
            </a:r>
            <a:r>
              <a:rPr lang="en-US" sz="2600" dirty="0"/>
              <a:t>9.</a:t>
            </a:r>
          </a:p>
          <a:p>
            <a:pPr lvl="1"/>
            <a:r>
              <a:rPr lang="en-US" sz="2600" dirty="0"/>
              <a:t>This seed will be used to generate the seeds used by </a:t>
            </a:r>
            <a:r>
              <a:rPr lang="en-US" sz="2600" dirty="0" smtClean="0"/>
              <a:t>the random </a:t>
            </a:r>
            <a:r>
              <a:rPr lang="en-US" sz="2600" dirty="0"/>
              <a:t>number generators assigned to the </a:t>
            </a:r>
            <a:r>
              <a:rPr lang="en-US" sz="2600" dirty="0" smtClean="0"/>
              <a:t>individual generating </a:t>
            </a:r>
            <a:r>
              <a:rPr lang="en-US" sz="2600" dirty="0"/>
              <a:t>units</a:t>
            </a:r>
            <a:r>
              <a:rPr lang="en-US" sz="2600" dirty="0" smtClean="0"/>
              <a:t>.</a:t>
            </a:r>
          </a:p>
          <a:p>
            <a:r>
              <a:rPr lang="en-US" sz="3200" dirty="0" smtClean="0"/>
              <a:t>INTVAL(8) </a:t>
            </a:r>
          </a:p>
          <a:p>
            <a:pPr lvl="1"/>
            <a:r>
              <a:rPr lang="en-US" sz="2400" dirty="0" smtClean="0"/>
              <a:t>Input </a:t>
            </a:r>
            <a:r>
              <a:rPr lang="en-US" sz="2400" dirty="0"/>
              <a:t>1 to use the same random number </a:t>
            </a:r>
            <a:r>
              <a:rPr lang="en-US" sz="2400" dirty="0" smtClean="0"/>
              <a:t>generator seed </a:t>
            </a:r>
            <a:r>
              <a:rPr lang="en-US" sz="2400" dirty="0"/>
              <a:t>for each year of a multi-year study. </a:t>
            </a:r>
            <a:endParaRPr lang="en-US" sz="2400" dirty="0" smtClean="0"/>
          </a:p>
          <a:p>
            <a:pPr lvl="1"/>
            <a:r>
              <a:rPr lang="en-US" sz="2400" dirty="0" smtClean="0"/>
              <a:t>Otherwise</a:t>
            </a:r>
            <a:r>
              <a:rPr lang="en-US" sz="2400" dirty="0"/>
              <a:t>, </a:t>
            </a:r>
            <a:r>
              <a:rPr lang="en-US" sz="2400" dirty="0" smtClean="0"/>
              <a:t>a new </a:t>
            </a:r>
            <a:r>
              <a:rPr lang="en-US" sz="2400" dirty="0"/>
              <a:t>random seed will be generated for each year. </a:t>
            </a:r>
            <a:r>
              <a:rPr lang="en-US" sz="2400" dirty="0" smtClean="0"/>
              <a:t>The default </a:t>
            </a:r>
            <a:r>
              <a:rPr lang="en-US" sz="2400" dirty="0"/>
              <a:t>is 0.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5916756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RNA 2018 Use of Monte Carlo Seed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599" y="1905001"/>
            <a:ext cx="11234057" cy="4221164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Seed for Random Number Generator (ISEED)</a:t>
            </a:r>
          </a:p>
          <a:p>
            <a:pPr lvl="1"/>
            <a:r>
              <a:rPr lang="en-US" sz="3066" dirty="0" smtClean="0"/>
              <a:t>73951247</a:t>
            </a:r>
          </a:p>
          <a:p>
            <a:pPr lvl="1"/>
            <a:r>
              <a:rPr lang="en-US" sz="3066" dirty="0" smtClean="0"/>
              <a:t>This seed has remained unchanged for all documented case runs going back to 2009. We do not have data beyond that.</a:t>
            </a:r>
          </a:p>
          <a:p>
            <a:r>
              <a:rPr lang="en-US" sz="3600" dirty="0" smtClean="0"/>
              <a:t>Same Seed for Multi-Year (INTVAL8)</a:t>
            </a:r>
          </a:p>
          <a:p>
            <a:pPr lvl="1"/>
            <a:r>
              <a:rPr lang="en-US" sz="2800" dirty="0" smtClean="0"/>
              <a:t>0</a:t>
            </a:r>
          </a:p>
          <a:p>
            <a:pPr lvl="1"/>
            <a:r>
              <a:rPr lang="en-US" sz="2800" dirty="0" smtClean="0"/>
              <a:t>This is the default value. It tells MARS to generate a new random seed for every year of the study.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965951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Possible Error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 smtClean="0"/>
              <a:t>When running MARS, the Monte Carlo Seed remains unchanged for all years of the study</a:t>
            </a:r>
          </a:p>
          <a:p>
            <a:pPr lvl="1"/>
            <a:r>
              <a:rPr lang="en-US" sz="3066" dirty="0" smtClean="0"/>
              <a:t>We run our 10-year study using 10 separate cases in MARS.</a:t>
            </a:r>
          </a:p>
          <a:p>
            <a:pPr lvl="1"/>
            <a:r>
              <a:rPr lang="en-US" sz="3066" dirty="0" smtClean="0"/>
              <a:t>This sets the Monte Carlo Seed </a:t>
            </a:r>
            <a:r>
              <a:rPr lang="en-US" sz="3066" dirty="0"/>
              <a:t>to </a:t>
            </a:r>
            <a:r>
              <a:rPr lang="en-US" sz="3066" dirty="0" smtClean="0"/>
              <a:t>73951247 (our set value) for every year of the study.</a:t>
            </a:r>
          </a:p>
          <a:p>
            <a:pPr lvl="1"/>
            <a:r>
              <a:rPr lang="en-US" sz="3066" dirty="0" smtClean="0"/>
              <a:t>As the case is set up to be the same MIF for the 10 years (other than the GEN-TIME table for setting the study year), the same forced outage schedule for all non-DS units is used.</a:t>
            </a:r>
          </a:p>
        </p:txBody>
      </p:sp>
    </p:spTree>
    <p:extLst>
      <p:ext uri="{BB962C8B-B14F-4D97-AF65-F5344CB8AC3E}">
        <p14:creationId xmlns:p14="http://schemas.microsoft.com/office/powerpoint/2010/main" val="295558287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of Behavior: Set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Cases used: Y2026 and Y2027 of CRP-Peaker Base Case</a:t>
            </a:r>
          </a:p>
          <a:p>
            <a:r>
              <a:rPr lang="en-US" sz="2800" dirty="0" smtClean="0"/>
              <a:t>Alterations Made:</a:t>
            </a:r>
          </a:p>
          <a:p>
            <a:pPr lvl="1"/>
            <a:r>
              <a:rPr lang="en-US" sz="2200" dirty="0" smtClean="0"/>
              <a:t>Removed Fixed Maintenance (MNT-FIXD)</a:t>
            </a:r>
          </a:p>
          <a:p>
            <a:pPr lvl="1"/>
            <a:r>
              <a:rPr lang="en-US" sz="2200" dirty="0" smtClean="0"/>
              <a:t>Removed Unplanned Maintenance (MNT-UNOP)</a:t>
            </a:r>
          </a:p>
          <a:p>
            <a:pPr lvl="1"/>
            <a:r>
              <a:rPr lang="en-US" sz="2200" dirty="0" smtClean="0"/>
              <a:t>Removed Unit Derations (UNT-DERT)</a:t>
            </a:r>
          </a:p>
          <a:p>
            <a:pPr lvl="1"/>
            <a:r>
              <a:rPr lang="en-US" sz="2200" dirty="0" smtClean="0"/>
              <a:t>These alterations were made to isolate the forced outages/</a:t>
            </a:r>
            <a:r>
              <a:rPr lang="en-US" sz="2200" dirty="0" err="1" smtClean="0"/>
              <a:t>derates</a:t>
            </a:r>
            <a:r>
              <a:rPr lang="en-US" sz="2200" dirty="0" smtClean="0"/>
              <a:t> being applied to all non-DS units</a:t>
            </a:r>
          </a:p>
          <a:p>
            <a:r>
              <a:rPr lang="en-US" sz="2800" dirty="0" smtClean="0"/>
              <a:t>Data collected:</a:t>
            </a:r>
          </a:p>
          <a:p>
            <a:pPr lvl="1"/>
            <a:r>
              <a:rPr lang="en-US" sz="2200" dirty="0" smtClean="0"/>
              <a:t>Isolated Margins</a:t>
            </a:r>
          </a:p>
          <a:p>
            <a:pPr lvl="1"/>
            <a:r>
              <a:rPr lang="en-US" sz="2200" dirty="0" smtClean="0"/>
              <a:t>Hourly Loads (LFU-weighted)</a:t>
            </a:r>
          </a:p>
          <a:p>
            <a:pPr lvl="1"/>
            <a:r>
              <a:rPr lang="en-US" sz="2200" dirty="0" smtClean="0"/>
              <a:t>DS Shape values</a:t>
            </a:r>
          </a:p>
          <a:p>
            <a:pPr lvl="1"/>
            <a:r>
              <a:rPr lang="en-US" sz="2200" dirty="0" smtClean="0"/>
              <a:t>Operational Reserves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792860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of Behavior: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1"/>
            <a:ext cx="8031061" cy="422116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Zonal Capacity = Isolated Margin + LFU Load – DS Shape – Op Reserve</a:t>
            </a:r>
          </a:p>
          <a:p>
            <a:r>
              <a:rPr lang="en-US" sz="2000" dirty="0" smtClean="0"/>
              <a:t>Capacity Delta = ABS( Y2026 Zonal Capacities – Y2027 Zonal Capacities )</a:t>
            </a:r>
          </a:p>
          <a:p>
            <a:r>
              <a:rPr lang="en-US" sz="2000" dirty="0" smtClean="0"/>
              <a:t>All non-Zero values are </a:t>
            </a:r>
            <a:r>
              <a:rPr lang="en-US" sz="2000" dirty="0" smtClean="0"/>
              <a:t>due </a:t>
            </a:r>
            <a:r>
              <a:rPr lang="en-US" sz="2000" dirty="0" smtClean="0"/>
              <a:t>to MARS </a:t>
            </a:r>
            <a:r>
              <a:rPr lang="en-US" sz="2000" dirty="0" smtClean="0"/>
              <a:t>truncating values in hourly-modifers.csv</a:t>
            </a:r>
            <a:endParaRPr lang="en-US" sz="1400" dirty="0" smtClean="0"/>
          </a:p>
          <a:p>
            <a:pPr lvl="1"/>
            <a:r>
              <a:rPr lang="en-US" sz="1600" dirty="0" smtClean="0"/>
              <a:t>DS </a:t>
            </a:r>
            <a:r>
              <a:rPr lang="en-US" sz="1600" dirty="0" smtClean="0"/>
              <a:t>data is input in .h5 format rounded to 2 decimal places.</a:t>
            </a:r>
          </a:p>
          <a:p>
            <a:pPr lvl="1"/>
            <a:r>
              <a:rPr lang="en-US" sz="1600" dirty="0" smtClean="0"/>
              <a:t>MARS uses the data exactly as input </a:t>
            </a:r>
            <a:r>
              <a:rPr lang="en-US" sz="1600" dirty="0" smtClean="0"/>
              <a:t>but outputs the data by truncating to the tenths place</a:t>
            </a:r>
            <a:endParaRPr lang="en-US" sz="1600" dirty="0" smtClean="0"/>
          </a:p>
          <a:p>
            <a:r>
              <a:rPr lang="en-US" sz="2000" dirty="0" smtClean="0"/>
              <a:t>This </a:t>
            </a:r>
            <a:r>
              <a:rPr lang="en-US" sz="2000" dirty="0" smtClean="0"/>
              <a:t>behavior is likely causing the large LOLE shift between years that we previously attributed to </a:t>
            </a:r>
            <a:r>
              <a:rPr lang="en-US" sz="2000" dirty="0" smtClean="0"/>
              <a:t>(only) SCRs</a:t>
            </a:r>
            <a:r>
              <a:rPr lang="en-US" sz="2000" dirty="0" smtClean="0"/>
              <a:t>.</a:t>
            </a:r>
          </a:p>
          <a:p>
            <a:pPr lvl="1"/>
            <a:r>
              <a:rPr lang="en-US" sz="1600" dirty="0" smtClean="0"/>
              <a:t>This is due to the forced outage schedule remaining the same as the underlying load shape is shifted up to 6 days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The SCR impact, while measurable, is only a component </a:t>
            </a:r>
            <a:endParaRPr lang="en-US" sz="1600" dirty="0"/>
          </a:p>
        </p:txBody>
      </p:sp>
      <p:pic>
        <p:nvPicPr>
          <p:cNvPr id="5" name="Picture 4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423" y="2000441"/>
            <a:ext cx="2360138" cy="334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33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researching this issue, we also found that EL1 unit forced outage schedules change when a leap year is run.</a:t>
            </a:r>
          </a:p>
          <a:p>
            <a:r>
              <a:rPr lang="en-US" dirty="0" smtClean="0"/>
              <a:t>It was our understanding that when no energy limit is being applied to EL1 units that they would behave as thermal units.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1411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from Discussion with 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05001"/>
            <a:ext cx="11355977" cy="4221164"/>
          </a:xfrm>
        </p:spPr>
        <p:txBody>
          <a:bodyPr>
            <a:normAutofit fontScale="92500" lnSpcReduction="10000"/>
          </a:bodyPr>
          <a:lstStyle/>
          <a:p>
            <a:r>
              <a:rPr lang="en-US" sz="3900" dirty="0" smtClean="0"/>
              <a:t>Is the observed seed behavior intended?</a:t>
            </a:r>
            <a:endParaRPr lang="en-US" sz="3900" dirty="0"/>
          </a:p>
          <a:p>
            <a:pPr lvl="1"/>
            <a:r>
              <a:rPr lang="en-US" sz="3000" dirty="0" smtClean="0"/>
              <a:t>Wes: </a:t>
            </a:r>
            <a:endParaRPr lang="en-US" sz="3000" dirty="0"/>
          </a:p>
          <a:p>
            <a:pPr lvl="2"/>
            <a:r>
              <a:rPr lang="en-US" sz="2200" dirty="0" smtClean="0"/>
              <a:t>If only one year is being simulated it should use the same seed</a:t>
            </a:r>
          </a:p>
          <a:p>
            <a:pPr lvl="2"/>
            <a:r>
              <a:rPr lang="en-US" sz="2200" dirty="0" smtClean="0"/>
              <a:t>For each year of a 10 year study a different seed should be used, if this is not being done (with correct INTVAL(8) setting) then the behavior should be reviewed</a:t>
            </a:r>
            <a:endParaRPr lang="en-US" sz="2200" dirty="0"/>
          </a:p>
          <a:p>
            <a:pPr lvl="1"/>
            <a:r>
              <a:rPr lang="en-US" sz="3000" dirty="0" smtClean="0"/>
              <a:t>Gary:</a:t>
            </a:r>
          </a:p>
          <a:p>
            <a:pPr lvl="2"/>
            <a:r>
              <a:rPr lang="en-US" sz="2200" dirty="0" smtClean="0"/>
              <a:t>If 2025 is being evaluated in two different studies they should use the same random seed</a:t>
            </a:r>
          </a:p>
          <a:p>
            <a:pPr lvl="1"/>
            <a:r>
              <a:rPr lang="en-US" sz="3000" dirty="0" smtClean="0"/>
              <a:t>Both stated that running multiple years in a single MARS case is not a good design practice due to runtime and output file constraints</a:t>
            </a:r>
          </a:p>
          <a:p>
            <a:pPr lvl="1"/>
            <a:r>
              <a:rPr lang="en-US" sz="3000" dirty="0" smtClean="0"/>
              <a:t>GE will be looking into this to validate behavior</a:t>
            </a:r>
          </a:p>
          <a:p>
            <a:pPr marL="609585" lvl="1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40123368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from Discussion with </a:t>
            </a:r>
            <a:r>
              <a:rPr lang="en-US" dirty="0" smtClean="0"/>
              <a:t>GE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the EL1 outage schedule changing when TH is consistent for leap years?</a:t>
            </a:r>
          </a:p>
          <a:p>
            <a:pPr lvl="1"/>
            <a:r>
              <a:rPr lang="en-US" dirty="0"/>
              <a:t>GE will be looking into this, </a:t>
            </a:r>
            <a:r>
              <a:rPr lang="en-US" dirty="0" smtClean="0"/>
              <a:t>consistency is expected</a:t>
            </a:r>
          </a:p>
          <a:p>
            <a:r>
              <a:rPr lang="en-US" dirty="0" smtClean="0"/>
              <a:t>Wes like to have a monthly conference call to promote better developer/customer communication</a:t>
            </a:r>
          </a:p>
          <a:p>
            <a:r>
              <a:rPr lang="en-US" dirty="0" smtClean="0"/>
              <a:t>Future MARS versions will feature a new versioning scheme</a:t>
            </a:r>
          </a:p>
          <a:p>
            <a:pPr lvl="1"/>
            <a:r>
              <a:rPr lang="en-US" dirty="0" smtClean="0"/>
              <a:t>[Major].[Minor].[Build] (see </a:t>
            </a:r>
            <a:r>
              <a:rPr lang="en-US" dirty="0">
                <a:hlinkClick r:id="rId2"/>
              </a:rPr>
              <a:t>PEP </a:t>
            </a:r>
            <a:r>
              <a:rPr lang="en-US" dirty="0" smtClean="0">
                <a:hlinkClick r:id="rId2"/>
              </a:rPr>
              <a:t>440</a:t>
            </a:r>
            <a:r>
              <a:rPr lang="en-US" dirty="0" smtClean="0"/>
              <a:t> for reference)</a:t>
            </a:r>
          </a:p>
        </p:txBody>
      </p:sp>
    </p:spTree>
    <p:extLst>
      <p:ext uri="{BB962C8B-B14F-4D97-AF65-F5344CB8AC3E}">
        <p14:creationId xmlns:p14="http://schemas.microsoft.com/office/powerpoint/2010/main" val="194876241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019_Simpl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_Simple" id="{4836E7CB-A621-4DA0-BB9E-3FC311175345}" vid="{06F11ED6-F0C5-4F7C-BEF5-7A2488BC0C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2019_Simple</Template>
  <TotalTime>185</TotalTime>
  <Words>838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Franklin Gothic Book</vt:lpstr>
      <vt:lpstr>Franklin Gothic Demi Cond</vt:lpstr>
      <vt:lpstr>Franklin Gothic Medium</vt:lpstr>
      <vt:lpstr>Franklin Gothic Medium Cond</vt:lpstr>
      <vt:lpstr>Wingdings</vt:lpstr>
      <vt:lpstr>2019_Simple</vt:lpstr>
      <vt:lpstr>Possible Monte Carlo Seed  Use Error In the MARS Model (with feedback from GE)</vt:lpstr>
      <vt:lpstr>Description of Monte Carlo Application in MARS</vt:lpstr>
      <vt:lpstr>RNA 2018 Use of Monte Carlo Seed</vt:lpstr>
      <vt:lpstr>Description of Possible Error</vt:lpstr>
      <vt:lpstr>Verification of Behavior: Set Up</vt:lpstr>
      <vt:lpstr>Verification of Behavior: Results</vt:lpstr>
      <vt:lpstr>Other Notes</vt:lpstr>
      <vt:lpstr>Notes from Discussion with GE</vt:lpstr>
      <vt:lpstr>Notes from Discussion with GE (cont.)</vt:lpstr>
      <vt:lpstr>Possible Next Steps</vt:lpstr>
      <vt:lpstr>MARS Release Schedule</vt:lpstr>
      <vt:lpstr>PowerPoint Presentation</vt:lpstr>
      <vt:lpstr>Additional Information – Testing Different Seeds</vt:lpstr>
    </vt:vector>
  </TitlesOfParts>
  <Company>NYISO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 in MARS Fixed Maintenance Model</dc:title>
  <dc:creator>Welch, Michael W</dc:creator>
  <cp:lastModifiedBy>Welch, Michael W</cp:lastModifiedBy>
  <cp:revision>24</cp:revision>
  <dcterms:created xsi:type="dcterms:W3CDTF">2019-03-07T15:33:49Z</dcterms:created>
  <dcterms:modified xsi:type="dcterms:W3CDTF">2019-03-21T18:25:10Z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1648542543</vt:i4>
  </property>
  <property fmtid="{D5CDD505-2E9C-101B-9397-08002B2CF9AE}" pid="3" name="_NewReviewCycle">
    <vt:lpwstr/>
  </property>
  <property fmtid="{D5CDD505-2E9C-101B-9397-08002B2CF9AE}" pid="4" name="_EmailSubject">
    <vt:lpwstr>MARS Behavior Discussion</vt:lpwstr>
  </property>
  <property fmtid="{D5CDD505-2E9C-101B-9397-08002B2CF9AE}" pid="5" name="_AuthorEmail">
    <vt:lpwstr>mwelch@nyiso.com</vt:lpwstr>
  </property>
  <property fmtid="{D5CDD505-2E9C-101B-9397-08002B2CF9AE}" pid="6" name="_AuthorEmailDisplayName">
    <vt:lpwstr>Welch, Michael W</vt:lpwstr>
  </property>
</Properties>
</file>