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sldIdLst>
    <p:sldId id="256" r:id="rId2"/>
    <p:sldId id="262" r:id="rId3"/>
    <p:sldId id="263" r:id="rId4"/>
    <p:sldId id="257" r:id="rId5"/>
    <p:sldId id="282" r:id="rId6"/>
    <p:sldId id="271" r:id="rId7"/>
    <p:sldId id="283" r:id="rId8"/>
    <p:sldId id="270" r:id="rId9"/>
    <p:sldId id="269" r:id="rId10"/>
    <p:sldId id="278" r:id="rId11"/>
    <p:sldId id="260" r:id="rId12"/>
    <p:sldId id="273" r:id="rId13"/>
    <p:sldId id="266" r:id="rId14"/>
    <p:sldId id="261" r:id="rId15"/>
    <p:sldId id="281" r:id="rId16"/>
    <p:sldId id="274" r:id="rId17"/>
    <p:sldId id="26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ch, Michael W" initials="MWW" lastIdx="3" clrIdx="0">
    <p:extLst>
      <p:ext uri="{19B8F6BF-5375-455C-9EA6-DF929625EA0E}">
        <p15:presenceInfo xmlns:p15="http://schemas.microsoft.com/office/powerpoint/2012/main" userId="Welch, Michael 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8" autoAdjust="0"/>
    <p:restoredTop sz="90129" autoAdjust="0"/>
  </p:normalViewPr>
  <p:slideViewPr>
    <p:cSldViewPr snapToGrid="0">
      <p:cViewPr varScale="1">
        <p:scale>
          <a:sx n="119" d="100"/>
          <a:sy n="119" d="100"/>
        </p:scale>
        <p:origin x="23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14898-E0E7-4B0E-A1E2-C0804A5184C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2FE43-40AE-44F3-A9A5-6AAD4F9ED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was the peak load in 2018? Overall?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FE43-40AE-44F3-A9A5-6AAD4F9EDF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FE43-40AE-44F3-A9A5-6AAD4F9EDF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4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FE43-40AE-44F3-A9A5-6AAD4F9EDF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FE43-40AE-44F3-A9A5-6AAD4F9EDF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bg>
      <p:bgPr>
        <a:solidFill>
          <a:srgbClr val="4AB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>
          <a:xfrm>
            <a:off x="101600" y="6477000"/>
            <a:ext cx="44704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800">
                <a:solidFill>
                  <a:schemeClr val="bg2"/>
                </a:solidFill>
                <a:latin typeface="Franklin Gothic Demi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© </a:t>
            </a:r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COPYRIGHT NYISO 2019. ALL RIGHTS RESERVED.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182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bg1"/>
                </a:solidFill>
                <a:latin typeface="Franklin Gothic Book" pitchFamily="34" charset="0"/>
              </a:defRPr>
            </a:lvl1pPr>
          </a:lstStyle>
          <a:p>
            <a:fld id="{7BCE504C-6BA7-45A0-8792-D6364F09C01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NYISO logo white text 20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5200" y="6172200"/>
            <a:ext cx="2112181" cy="3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33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bg>
      <p:bgPr>
        <a:solidFill>
          <a:srgbClr val="005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>
          <a:xfrm>
            <a:off x="101600" y="6477000"/>
            <a:ext cx="44704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800">
                <a:solidFill>
                  <a:schemeClr val="bg2"/>
                </a:solidFill>
                <a:latin typeface="Franklin Gothic Demi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© </a:t>
            </a:r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COPYRIGHT NYISO 2019. ALL RIGHTS RESERVED.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182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bg1"/>
                </a:solidFill>
                <a:latin typeface="Franklin Gothic Book" pitchFamily="34" charset="0"/>
              </a:defRPr>
            </a:lvl1pPr>
          </a:lstStyle>
          <a:p>
            <a:fld id="{7BCE504C-6BA7-45A0-8792-D6364F09C01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NYISO logo white text 20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5200" y="6172200"/>
            <a:ext cx="2112181" cy="3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247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 txBox="1">
            <a:spLocks/>
          </p:cNvSpPr>
          <p:nvPr/>
        </p:nvSpPr>
        <p:spPr>
          <a:xfrm>
            <a:off x="101600" y="6477000"/>
            <a:ext cx="44704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800">
                <a:solidFill>
                  <a:schemeClr val="bg2"/>
                </a:solidFill>
                <a:latin typeface="Franklin Gothic Demi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© </a:t>
            </a:r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COPYRIGHT NYISO 2019. ALL RIGHTS RESERVED.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182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bg1"/>
                </a:solidFill>
                <a:latin typeface="Franklin Gothic Book" pitchFamily="34" charset="0"/>
              </a:defRPr>
            </a:lvl1pPr>
          </a:lstStyle>
          <a:p>
            <a:fld id="{7BCE504C-6BA7-45A0-8792-D6364F09C01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NYISO logo white text 20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5200" y="6172200"/>
            <a:ext cx="2112181" cy="3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929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005F86"/>
                </a:solidFill>
                <a:latin typeface="Franklin Gothic Book" pitchFamily="34" charset="0"/>
              </a:defRPr>
            </a:lvl1pPr>
          </a:lstStyle>
          <a:p>
            <a:fld id="{7BCE504C-6BA7-45A0-8792-D6364F09C0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1092201"/>
            <a:ext cx="10363200" cy="1470025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Franklin Gothic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828800" y="29210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695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0352"/>
            <a:ext cx="10972800" cy="1069848"/>
          </a:xfrm>
          <a:prstGeom prst="rect">
            <a:avLst/>
          </a:prstGeom>
        </p:spPr>
        <p:txBody>
          <a:bodyPr bIns="0" anchor="b" anchorCtr="0"/>
          <a:lstStyle>
            <a:lvl1pPr algn="l">
              <a:lnSpc>
                <a:spcPts val="5333"/>
              </a:lnSpc>
              <a:defRPr sz="4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2976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05F86"/>
              </a:buClr>
              <a:buFont typeface="Wingdings" pitchFamily="2" charset="2"/>
              <a:buChar char="§"/>
              <a:defRPr sz="3600" b="0">
                <a:latin typeface="Franklin Gothic Medium Cond" pitchFamily="34" charset="0"/>
              </a:defRPr>
            </a:lvl1pPr>
            <a:lvl2pPr>
              <a:buClrTx/>
              <a:buFont typeface="Arial" pitchFamily="34" charset="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</a:defRPr>
            </a:lvl2pPr>
            <a:lvl3pPr>
              <a:defRPr sz="2000">
                <a:latin typeface="Franklin Gothic Book" pitchFamily="34" charset="0"/>
              </a:defRPr>
            </a:lvl3pPr>
            <a:lvl4pPr>
              <a:defRPr sz="2133">
                <a:latin typeface="Franklin Gothic Book" pitchFamily="34" charset="0"/>
              </a:defRPr>
            </a:lvl4pPr>
            <a:lvl5pPr>
              <a:defRPr sz="1867">
                <a:latin typeface="Franklin Gothic Book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005F86"/>
                </a:solidFill>
                <a:latin typeface="Franklin Gothic Book" pitchFamily="34" charset="0"/>
              </a:defRPr>
            </a:lvl1pPr>
          </a:lstStyle>
          <a:p>
            <a:fld id="{7BCE504C-6BA7-45A0-8792-D6364F09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163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066800"/>
          </a:xfrm>
          <a:prstGeom prst="rect">
            <a:avLst/>
          </a:prstGeom>
        </p:spPr>
        <p:txBody>
          <a:bodyPr bIns="0" anchor="b" anchorCtr="0"/>
          <a:lstStyle>
            <a:lvl1pPr algn="l" defTabSz="121917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84800" cy="4297680"/>
          </a:xfrm>
          <a:prstGeom prst="rect">
            <a:avLst/>
          </a:prstGeom>
        </p:spPr>
        <p:txBody>
          <a:bodyPr/>
          <a:lstStyle>
            <a:lvl1pPr>
              <a:defRPr lang="en-US" sz="3600" b="0" kern="1200" dirty="0">
                <a:solidFill>
                  <a:schemeClr val="tx1"/>
                </a:solidFill>
                <a:latin typeface="Franklin Gothic Medium Cond" pitchFamily="34" charset="0"/>
                <a:ea typeface="+mn-ea"/>
                <a:cs typeface="+mn-cs"/>
              </a:defRPr>
            </a:lvl1pPr>
            <a:lvl2pPr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2pPr>
            <a:lvl3pPr>
              <a:defRPr lang="en-US" sz="2000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>
              <a:defRPr lang="en-US" sz="2133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>
              <a:defRPr lang="en-US" sz="1867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457189" lvl="0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dirty="0" smtClean="0"/>
              <a:t>Edit Master text styles</a:t>
            </a:r>
          </a:p>
          <a:p>
            <a:pPr marL="457189" lvl="1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457189" lvl="2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384800" cy="4297680"/>
          </a:xfrm>
          <a:prstGeom prst="rect">
            <a:avLst/>
          </a:prstGeom>
        </p:spPr>
        <p:txBody>
          <a:bodyPr/>
          <a:lstStyle>
            <a:lvl1pPr>
              <a:defRPr lang="en-US" sz="3600" b="0" kern="1200" dirty="0">
                <a:solidFill>
                  <a:schemeClr val="tx1"/>
                </a:solidFill>
                <a:latin typeface="Franklin Gothic Medium Cond" pitchFamily="34" charset="0"/>
                <a:ea typeface="+mn-ea"/>
                <a:cs typeface="+mn-cs"/>
              </a:defRPr>
            </a:lvl1pPr>
            <a:lvl2pPr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2pPr>
            <a:lvl3pPr>
              <a:defRPr lang="en-US" sz="2000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>
              <a:defRPr lang="en-US" sz="2133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>
              <a:defRPr lang="en-US" sz="1867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457189" lvl="0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dirty="0" smtClean="0"/>
              <a:t>Edit Master text styles</a:t>
            </a:r>
          </a:p>
          <a:p>
            <a:pPr marL="457189" lvl="1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457189" lvl="2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005F86"/>
                </a:solidFill>
                <a:latin typeface="Franklin Gothic Book" pitchFamily="34" charset="0"/>
              </a:defRPr>
            </a:lvl1pPr>
          </a:lstStyle>
          <a:p>
            <a:fld id="{7BCE504C-6BA7-45A0-8792-D6364F09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5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20800"/>
          </a:xfrm>
          <a:prstGeom prst="rect">
            <a:avLst/>
          </a:prstGeom>
        </p:spPr>
        <p:txBody>
          <a:bodyPr bIns="0" anchor="b" anchorCtr="0"/>
          <a:lstStyle>
            <a:lvl1pPr algn="l">
              <a:lnSpc>
                <a:spcPts val="5333"/>
              </a:lnSpc>
              <a:defRPr sz="4800" b="0">
                <a:latin typeface="Franklin Gothic Medium" panose="020B06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2976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05F86"/>
              </a:buClr>
              <a:buFont typeface="Wingdings" pitchFamily="2" charset="2"/>
              <a:buChar char="§"/>
              <a:defRPr b="0">
                <a:latin typeface="Franklin Gothic Medium Cond" pitchFamily="34" charset="0"/>
              </a:defRPr>
            </a:lvl1pPr>
            <a:lvl2pPr>
              <a:buClrTx/>
              <a:buFont typeface="Arial" pitchFamily="34" charset="0"/>
              <a:buChar char="•"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</a:defRPr>
            </a:lvl2pPr>
            <a:lvl3pPr>
              <a:defRPr sz="2400">
                <a:latin typeface="Franklin Gothic Book" pitchFamily="34" charset="0"/>
              </a:defRPr>
            </a:lvl3pPr>
            <a:lvl4pPr>
              <a:defRPr sz="2133">
                <a:latin typeface="Franklin Gothic Book" pitchFamily="34" charset="0"/>
              </a:defRPr>
            </a:lvl4pPr>
            <a:lvl5pPr>
              <a:defRPr sz="1867">
                <a:latin typeface="Franklin Gothic Book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005F86"/>
                </a:solidFill>
                <a:latin typeface="Franklin Gothic Book" pitchFamily="34" charset="0"/>
              </a:defRPr>
            </a:lvl1pPr>
          </a:lstStyle>
          <a:p>
            <a:fld id="{7BCE504C-6BA7-45A0-8792-D6364F09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78600"/>
            <a:ext cx="12192000" cy="279400"/>
          </a:xfrm>
          <a:prstGeom prst="rect">
            <a:avLst/>
          </a:prstGeom>
          <a:solidFill>
            <a:srgbClr val="59C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357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005F86"/>
                </a:solidFill>
                <a:latin typeface="Franklin Gothic Book" pitchFamily="34" charset="0"/>
              </a:defRPr>
            </a:lvl1pPr>
          </a:lstStyle>
          <a:p>
            <a:fld id="{7BCE504C-6BA7-45A0-8792-D6364F09C01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NYISO logo blue text 201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34899" y="6070600"/>
            <a:ext cx="2153901" cy="3714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177800"/>
          </a:xfrm>
          <a:prstGeom prst="rect">
            <a:avLst/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0" y="6518275"/>
            <a:ext cx="42672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800">
                <a:solidFill>
                  <a:schemeClr val="accent4"/>
                </a:solidFill>
                <a:latin typeface="Franklin Gothic Demi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5F86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 ©</a:t>
            </a:r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86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COPYRIGHT NYISO 2019. ALL RIGHTS RESERVED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5F86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28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</p:sldLayoutIdLst>
  <p:transition/>
  <p:txStyles>
    <p:titleStyle>
      <a:lvl1pPr algn="ctr" defTabSz="1219170" rtl="0" eaLnBrk="1" latinLnBrk="0" hangingPunct="1">
        <a:spcBef>
          <a:spcPct val="0"/>
        </a:spcBef>
        <a:buNone/>
        <a:defRPr sz="5867" b="1" kern="1200">
          <a:solidFill>
            <a:schemeClr val="tx1"/>
          </a:solidFill>
          <a:latin typeface="Franklin Gothic Book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945" y="587703"/>
            <a:ext cx="9764110" cy="2523358"/>
          </a:xfrm>
        </p:spPr>
        <p:txBody>
          <a:bodyPr/>
          <a:lstStyle/>
          <a:p>
            <a:r>
              <a:rPr lang="en-US" sz="8000" dirty="0">
                <a:latin typeface="Franklin Gothic Demi" panose="020B0703020102020204" pitchFamily="34" charset="0"/>
              </a:rPr>
              <a:t>Analyzing </a:t>
            </a:r>
            <a:r>
              <a:rPr lang="en-US" sz="8000" dirty="0" smtClean="0">
                <a:latin typeface="Franklin Gothic Demi" panose="020B0703020102020204" pitchFamily="34" charset="0"/>
              </a:rPr>
              <a:t/>
            </a:r>
            <a:br>
              <a:rPr lang="en-US" sz="8000" dirty="0" smtClean="0">
                <a:latin typeface="Franklin Gothic Demi" panose="020B0703020102020204" pitchFamily="34" charset="0"/>
              </a:rPr>
            </a:br>
            <a:r>
              <a:rPr lang="en-US" sz="8000" dirty="0" smtClean="0">
                <a:latin typeface="Franklin Gothic Demi" panose="020B0703020102020204" pitchFamily="34" charset="0"/>
              </a:rPr>
              <a:t>Loss </a:t>
            </a:r>
            <a:r>
              <a:rPr lang="en-US" sz="8000" dirty="0">
                <a:latin typeface="Franklin Gothic Demi" panose="020B0703020102020204" pitchFamily="34" charset="0"/>
              </a:rPr>
              <a:t>of Load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4814" y="3583150"/>
            <a:ext cx="10857186" cy="1987331"/>
          </a:xfrm>
        </p:spPr>
        <p:txBody>
          <a:bodyPr/>
          <a:lstStyle/>
          <a:p>
            <a:pPr algn="l"/>
            <a:r>
              <a:rPr lang="en-US" sz="4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  <a:cs typeface="Arial"/>
              </a:rPr>
              <a:t>Mike Welch</a:t>
            </a:r>
            <a:endParaRPr lang="en-US" sz="4000" kern="1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  <a:cs typeface="Arial"/>
            </a:endParaRPr>
          </a:p>
          <a:p>
            <a:pPr algn="l"/>
            <a:r>
              <a:rPr lang="en-US" sz="36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SENIOR PLANNING ENGINEER, </a:t>
            </a:r>
            <a:br>
              <a:rPr lang="en-US" sz="36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sz="36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SYSTEM &amp; RESOURCE PLANNING, NYISO</a:t>
            </a:r>
            <a:endParaRPr lang="en-US" sz="3600" kern="100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21676" y="3307474"/>
            <a:ext cx="8789276" cy="0"/>
          </a:xfrm>
          <a:prstGeom prst="line">
            <a:avLst/>
          </a:prstGeom>
          <a:ln w="38100">
            <a:solidFill>
              <a:srgbClr val="5BC2E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34814" y="5673238"/>
            <a:ext cx="173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NERC PAF 2019</a:t>
            </a:r>
          </a:p>
        </p:txBody>
      </p:sp>
    </p:spTree>
    <p:extLst>
      <p:ext uri="{BB962C8B-B14F-4D97-AF65-F5344CB8AC3E}">
        <p14:creationId xmlns:p14="http://schemas.microsoft.com/office/powerpoint/2010/main" val="361901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DE81FA-E0BB-45D2-89A6-9F2EB9CD8D4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889001"/>
            <a:ext cx="9144000" cy="3340100"/>
          </a:xfrm>
          <a:prstGeom prst="rect">
            <a:avLst/>
          </a:prstGeom>
        </p:spPr>
        <p:txBody>
          <a:bodyPr anchor="b" anchorCtr="0"/>
          <a:lstStyle/>
          <a:p>
            <a:pPr defTabSz="1219170">
              <a:lnSpc>
                <a:spcPts val="8000"/>
              </a:lnSpc>
              <a:spcBef>
                <a:spcPct val="0"/>
              </a:spcBef>
              <a:defRPr/>
            </a:pPr>
            <a:r>
              <a:rPr lang="en-US" sz="8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Developing </a:t>
            </a:r>
          </a:p>
          <a:p>
            <a:pPr defTabSz="1219170">
              <a:lnSpc>
                <a:spcPts val="8000"/>
              </a:lnSpc>
              <a:spcBef>
                <a:spcPct val="0"/>
              </a:spcBef>
              <a:defRPr/>
            </a:pPr>
            <a:r>
              <a:rPr lang="en-US" sz="8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Insights</a:t>
            </a:r>
            <a:endParaRPr lang="en-US" sz="8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7550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005F86"/>
              </a:buClr>
              <a:buFont typeface="Wingdings" panose="05000000000000000000" pitchFamily="2" charset="2"/>
              <a:buChar char="§"/>
            </a:pPr>
            <a:r>
              <a:rPr lang="en-US" sz="3600" dirty="0" smtClean="0"/>
              <a:t>By processing the margin data for each area, we were able aggregate the hourly events into daily events</a:t>
            </a:r>
          </a:p>
          <a:p>
            <a:pPr>
              <a:buClr>
                <a:srgbClr val="005F86"/>
              </a:buClr>
              <a:buFont typeface="Wingdings" panose="05000000000000000000" pitchFamily="2" charset="2"/>
              <a:buChar char="§"/>
            </a:pPr>
            <a:r>
              <a:rPr lang="en-US" sz="3600" dirty="0" smtClean="0"/>
              <a:t>The higher load levels show a bias for longer events</a:t>
            </a:r>
            <a:endParaRPr lang="en-US" sz="36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00" y="0"/>
            <a:ext cx="5291700" cy="649224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99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Summary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09600" y="3818486"/>
            <a:ext cx="10972800" cy="2307994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Summarizes the hourly deficiencies – </a:t>
            </a:r>
            <a:r>
              <a:rPr lang="en-US" sz="2000" dirty="0" err="1" smtClean="0"/>
              <a:t>MinDef</a:t>
            </a:r>
            <a:r>
              <a:rPr lang="en-US" sz="2000" dirty="0" smtClean="0"/>
              <a:t>/</a:t>
            </a:r>
            <a:r>
              <a:rPr lang="en-US" sz="2000" dirty="0" err="1" smtClean="0"/>
              <a:t>MaxDef</a:t>
            </a:r>
            <a:endParaRPr lang="en-US" sz="2000" dirty="0" smtClean="0"/>
          </a:p>
          <a:p>
            <a:pPr lvl="1"/>
            <a:r>
              <a:rPr lang="en-US" sz="2000" dirty="0" smtClean="0"/>
              <a:t>Total unserved energy – </a:t>
            </a:r>
            <a:r>
              <a:rPr lang="en-US" sz="2000" dirty="0" err="1" smtClean="0"/>
              <a:t>EnergyDef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1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13993"/>
              </p:ext>
            </p:extLst>
          </p:nvPr>
        </p:nvGraphicFramePr>
        <p:xfrm>
          <a:off x="609600" y="1833211"/>
          <a:ext cx="10972801" cy="19852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105794876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06537335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82368926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54110326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07828715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88422461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262948374"/>
                    </a:ext>
                  </a:extLst>
                </a:gridCol>
              </a:tblGrid>
              <a:tr h="2857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Replication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Load</a:t>
                      </a:r>
                    </a:p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Duration</a:t>
                      </a:r>
                    </a:p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(hours)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err="1" smtClean="0">
                          <a:effectLst/>
                          <a:latin typeface="+mn-lt"/>
                        </a:rPr>
                        <a:t>MinDef</a:t>
                      </a:r>
                      <a:endParaRPr lang="en-US" sz="1800" b="1" u="none" strike="noStrike" dirty="0" smtClean="0">
                        <a:effectLst/>
                        <a:latin typeface="+mn-lt"/>
                      </a:endParaRPr>
                    </a:p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(MW)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err="1" smtClean="0">
                          <a:effectLst/>
                          <a:latin typeface="+mn-lt"/>
                        </a:rPr>
                        <a:t>MaxDef</a:t>
                      </a:r>
                      <a:endParaRPr lang="en-US" sz="1800" b="1" u="none" strike="noStrike" dirty="0" smtClean="0">
                        <a:effectLst/>
                        <a:latin typeface="+mn-lt"/>
                      </a:endParaRPr>
                    </a:p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(MW)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 err="1" smtClean="0">
                          <a:effectLst/>
                          <a:latin typeface="+mn-lt"/>
                        </a:rPr>
                        <a:t>EnergyDef</a:t>
                      </a:r>
                      <a:endParaRPr lang="en-US" sz="1800" b="1" u="none" strike="noStrike" dirty="0" smtClean="0">
                        <a:effectLst/>
                        <a:latin typeface="+mn-lt"/>
                      </a:endParaRPr>
                    </a:p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(MWh)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1502943402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2026-08-04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325.00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1,688.57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5,547.22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1823987440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2026-08-05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116.69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2,032.46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10,890.41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4037822498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2026-08-06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893.04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1,133.82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3,105.14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3108139787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2026-08-04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559.09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663.13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3750990659"/>
                  </a:ext>
                </a:extLst>
              </a:tr>
              <a:tr h="2857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2026-08-05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1,023.90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4361.00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37531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934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DE81FA-E0BB-45D2-89A6-9F2EB9CD8D4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342463"/>
            <a:ext cx="9144000" cy="3340100"/>
          </a:xfrm>
          <a:prstGeom prst="rect">
            <a:avLst/>
          </a:prstGeom>
        </p:spPr>
        <p:txBody>
          <a:bodyPr anchor="b" anchorCtr="0"/>
          <a:lstStyle/>
          <a:p>
            <a:pPr defTabSz="1219170">
              <a:lnSpc>
                <a:spcPts val="8000"/>
              </a:lnSpc>
              <a:spcBef>
                <a:spcPct val="0"/>
              </a:spcBef>
              <a:defRPr/>
            </a:pPr>
            <a:r>
              <a:rPr lang="en-US" sz="8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What’s Next?</a:t>
            </a:r>
            <a:endParaRPr lang="en-US" sz="8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677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Analysis to Energy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Event Summary contains the information to model </a:t>
            </a:r>
            <a:br>
              <a:rPr lang="en-US" sz="3600" dirty="0" smtClean="0"/>
            </a:br>
            <a:r>
              <a:rPr lang="en-US" sz="3600" dirty="0" smtClean="0"/>
              <a:t>a simple energy storage resource, such as:</a:t>
            </a:r>
          </a:p>
          <a:p>
            <a:pPr lvl="1"/>
            <a:r>
              <a:rPr lang="en-US" sz="2400" dirty="0" smtClean="0"/>
              <a:t>Length of Event</a:t>
            </a:r>
          </a:p>
          <a:p>
            <a:pPr lvl="1"/>
            <a:r>
              <a:rPr lang="en-US" sz="2400" dirty="0" smtClean="0"/>
              <a:t>Maximum Deficit during the Event</a:t>
            </a:r>
          </a:p>
          <a:p>
            <a:pPr lvl="1"/>
            <a:r>
              <a:rPr lang="en-US" sz="2400" dirty="0" smtClean="0"/>
              <a:t>Overall Energy Deficit from the Event</a:t>
            </a:r>
          </a:p>
          <a:p>
            <a:r>
              <a:rPr lang="en-US" sz="3600" dirty="0" smtClean="0"/>
              <a:t>Using MATLAB</a:t>
            </a:r>
            <a:r>
              <a:rPr lang="en-US" sz="3600" baseline="30000" dirty="0" smtClean="0"/>
              <a:t>®</a:t>
            </a:r>
            <a:r>
              <a:rPr lang="en-US" sz="3600" dirty="0" smtClean="0"/>
              <a:t> we developed a simple battery storage model to reduce deficits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7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Battery Storage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Assumptions</a:t>
            </a:r>
            <a:r>
              <a:rPr lang="en-US" sz="3600" dirty="0"/>
              <a:t>:</a:t>
            </a:r>
          </a:p>
          <a:p>
            <a:pPr lvl="1"/>
            <a:r>
              <a:rPr lang="en-US" sz="2400" dirty="0"/>
              <a:t>Batteries are fully charged at the start of each event</a:t>
            </a:r>
          </a:p>
          <a:p>
            <a:pPr lvl="1"/>
            <a:r>
              <a:rPr lang="en-US" sz="2400" dirty="0"/>
              <a:t>Batteries are local resources and cannot assist neighboring </a:t>
            </a:r>
            <a:r>
              <a:rPr lang="en-US" sz="2400" dirty="0" smtClean="0"/>
              <a:t>areas</a:t>
            </a:r>
          </a:p>
          <a:p>
            <a:r>
              <a:rPr lang="en-US" sz="3600" dirty="0"/>
              <a:t>Parameters:</a:t>
            </a:r>
          </a:p>
          <a:p>
            <a:pPr lvl="1"/>
            <a:r>
              <a:rPr lang="en-US" sz="2400" dirty="0"/>
              <a:t>23 Batteries Modeled in </a:t>
            </a:r>
            <a:r>
              <a:rPr lang="en-US" sz="2400" dirty="0" smtClean="0"/>
              <a:t>New York</a:t>
            </a:r>
            <a:endParaRPr lang="en-US" sz="2400" dirty="0"/>
          </a:p>
          <a:p>
            <a:pPr lvl="1"/>
            <a:r>
              <a:rPr lang="en-US" sz="2400" dirty="0"/>
              <a:t>Total </a:t>
            </a:r>
            <a:r>
              <a:rPr lang="en-US" sz="2400" dirty="0" smtClean="0"/>
              <a:t>2,000 </a:t>
            </a:r>
            <a:r>
              <a:rPr lang="en-US" sz="2400" dirty="0"/>
              <a:t>MW nameplate</a:t>
            </a:r>
          </a:p>
          <a:p>
            <a:pPr lvl="1"/>
            <a:r>
              <a:rPr lang="en-US" sz="2400" dirty="0"/>
              <a:t>Total </a:t>
            </a:r>
            <a:r>
              <a:rPr lang="en-US" sz="2400" dirty="0" smtClean="0"/>
              <a:t>9,000 </a:t>
            </a:r>
            <a:r>
              <a:rPr lang="en-US" sz="2400" dirty="0"/>
              <a:t>MWh of </a:t>
            </a:r>
            <a:r>
              <a:rPr lang="en-US" sz="2400" dirty="0" smtClean="0"/>
              <a:t>storage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80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530352"/>
            <a:ext cx="4391971" cy="1069848"/>
          </a:xfrm>
        </p:spPr>
        <p:txBody>
          <a:bodyPr/>
          <a:lstStyle/>
          <a:p>
            <a:r>
              <a:rPr lang="en-US" dirty="0" smtClean="0"/>
              <a:t>Impact of Battery Storage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7999" y="4428777"/>
            <a:ext cx="5188608" cy="2294393"/>
          </a:xfrm>
        </p:spPr>
        <p:txBody>
          <a:bodyPr/>
          <a:lstStyle/>
          <a:p>
            <a:pPr>
              <a:buClr>
                <a:srgbClr val="005F86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Future 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Add a charging constraint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Define round-trip efficiency constraint </a:t>
            </a:r>
          </a:p>
          <a:p>
            <a:pPr marL="609585" lvl="1" indent="0">
              <a:buNone/>
            </a:pPr>
            <a:endParaRPr lang="en-US" dirty="0" smtClean="0"/>
          </a:p>
          <a:p>
            <a:pPr marL="121917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0" y="0"/>
            <a:ext cx="5288150" cy="6487886"/>
          </a:xfrm>
        </p:spPr>
      </p:pic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654772"/>
              </p:ext>
            </p:extLst>
          </p:nvPr>
        </p:nvGraphicFramePr>
        <p:xfrm>
          <a:off x="609598" y="2230821"/>
          <a:ext cx="6497054" cy="20383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2466">
                  <a:extLst>
                    <a:ext uri="{9D8B030D-6E8A-4147-A177-3AD203B41FA5}">
                      <a16:colId xmlns:a16="http://schemas.microsoft.com/office/drawing/2014/main" val="2139258703"/>
                    </a:ext>
                  </a:extLst>
                </a:gridCol>
                <a:gridCol w="1546062">
                  <a:extLst>
                    <a:ext uri="{9D8B030D-6E8A-4147-A177-3AD203B41FA5}">
                      <a16:colId xmlns:a16="http://schemas.microsoft.com/office/drawing/2014/main" val="3856377091"/>
                    </a:ext>
                  </a:extLst>
                </a:gridCol>
                <a:gridCol w="1624263">
                  <a:extLst>
                    <a:ext uri="{9D8B030D-6E8A-4147-A177-3AD203B41FA5}">
                      <a16:colId xmlns:a16="http://schemas.microsoft.com/office/drawing/2014/main" val="1169503560"/>
                    </a:ext>
                  </a:extLst>
                </a:gridCol>
                <a:gridCol w="1624263">
                  <a:extLst>
                    <a:ext uri="{9D8B030D-6E8A-4147-A177-3AD203B41FA5}">
                      <a16:colId xmlns:a16="http://schemas.microsoft.com/office/drawing/2014/main" val="2608122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Metric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Base Case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Battery </a:t>
                      </a:r>
                      <a:r>
                        <a:rPr lang="en-US" sz="1800" u="none" strike="noStrike" dirty="0">
                          <a:effectLst/>
                        </a:rPr>
                        <a:t>Scenario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Delta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96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LOLE (</a:t>
                      </a:r>
                      <a:r>
                        <a:rPr lang="en-US" sz="1800" b="1" u="none" strike="noStrike" dirty="0" err="1">
                          <a:effectLst/>
                        </a:rPr>
                        <a:t>dy</a:t>
                      </a:r>
                      <a:r>
                        <a:rPr lang="en-US" sz="1800" b="1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 err="1">
                          <a:effectLst/>
                        </a:rPr>
                        <a:t>yr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0.0881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0.0208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669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LOLH (</a:t>
                      </a:r>
                      <a:r>
                        <a:rPr lang="en-US" sz="1800" b="1" u="none" strike="noStrike" dirty="0" err="1">
                          <a:effectLst/>
                        </a:rPr>
                        <a:t>hr</a:t>
                      </a:r>
                      <a:r>
                        <a:rPr lang="en-US" sz="1800" b="1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 err="1">
                          <a:effectLst/>
                        </a:rPr>
                        <a:t>yr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0.3188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917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LOEE (MWh/</a:t>
                      </a:r>
                      <a:r>
                        <a:rPr lang="en-US" sz="1800" b="1" u="none" strike="noStrike" dirty="0" err="1">
                          <a:effectLst/>
                        </a:rPr>
                        <a:t>yr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187.19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49.53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-134.66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61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Avg. Duration (</a:t>
                      </a:r>
                      <a:r>
                        <a:rPr lang="en-US" sz="1800" b="1" u="none" strike="noStrike" dirty="0" err="1">
                          <a:effectLst/>
                        </a:rPr>
                        <a:t>hr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026088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40608"/>
            <a:ext cx="2844800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95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45600" y="6477000"/>
            <a:ext cx="2844800" cy="365125"/>
          </a:xfrm>
        </p:spPr>
        <p:txBody>
          <a:bodyPr/>
          <a:lstStyle/>
          <a:p>
            <a:fld id="{9DDE81FA-E0BB-45D2-89A6-9F2EB9CD8D4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2514600"/>
            <a:ext cx="7823200" cy="1092200"/>
          </a:xfrm>
          <a:prstGeom prst="rect">
            <a:avLst/>
          </a:prstGeom>
        </p:spPr>
        <p:txBody>
          <a:bodyPr/>
          <a:lstStyle/>
          <a:p>
            <a:pPr defTabSz="1219170">
              <a:spcBef>
                <a:spcPct val="0"/>
              </a:spcBef>
              <a:defRPr/>
            </a:pPr>
            <a:r>
              <a:rPr lang="en-US" sz="8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60687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0" y="584200"/>
            <a:ext cx="10972800" cy="111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Our mission, in collaboration with our stakeholders, is to </a:t>
            </a:r>
            <a:br>
              <a:rPr lang="en-US" sz="3200" dirty="0"/>
            </a:br>
            <a:r>
              <a:rPr lang="en-US" sz="3200" dirty="0"/>
              <a:t>serve the public interest and provide benefit to consumers by: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3200" y="2052637"/>
            <a:ext cx="6604000" cy="3306764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sz="2133" dirty="0"/>
              <a:t>Maintaining and enhancing regional reliability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sz="2133" dirty="0"/>
              <a:t>Operating open, fair and competitive </a:t>
            </a:r>
            <a:br>
              <a:rPr lang="en-US" sz="2133" dirty="0"/>
            </a:br>
            <a:r>
              <a:rPr lang="en-US" sz="2133" dirty="0"/>
              <a:t>wholesale electricity markets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sz="2133" dirty="0"/>
              <a:t>Planning the power system for the future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sz="2133" dirty="0"/>
              <a:t>Providing factual information to </a:t>
            </a:r>
            <a:br>
              <a:rPr lang="en-US" sz="2133" dirty="0"/>
            </a:br>
            <a:r>
              <a:rPr lang="en-US" sz="2133" dirty="0"/>
              <a:t>policymakers, stakeholders and investors </a:t>
            </a:r>
            <a:br>
              <a:rPr lang="en-US" sz="2133" dirty="0"/>
            </a:br>
            <a:r>
              <a:rPr lang="en-US" sz="2133" dirty="0"/>
              <a:t>in the power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40608"/>
            <a:ext cx="2844800" cy="365125"/>
          </a:xfrm>
        </p:spPr>
        <p:txBody>
          <a:bodyPr/>
          <a:lstStyle/>
          <a:p>
            <a:fld id="{9DDE81FA-E0BB-45D2-89A6-9F2EB9CD8D4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 descr="Control Center_PP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7201" y="2209800"/>
            <a:ext cx="4696279" cy="2946400"/>
          </a:xfrm>
          <a:prstGeom prst="rect">
            <a:avLst/>
          </a:prstGeom>
          <a:ln w="6350">
            <a:solidFill>
              <a:schemeClr val="tx2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799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20800"/>
          </a:xfrm>
        </p:spPr>
        <p:txBody>
          <a:bodyPr/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Roles of the NYISO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9200" y="1600200"/>
            <a:ext cx="5181600" cy="4673600"/>
          </a:xfrm>
        </p:spPr>
        <p:txBody>
          <a:bodyPr>
            <a:noAutofit/>
          </a:bodyPr>
          <a:lstStyle/>
          <a:p>
            <a:r>
              <a:rPr lang="en-US" sz="2400" dirty="0"/>
              <a:t>Planning for New York’s energy future</a:t>
            </a:r>
          </a:p>
          <a:p>
            <a:pPr lvl="1"/>
            <a:r>
              <a:rPr lang="en-US" sz="1867" dirty="0"/>
              <a:t>Assessing needs over a 10-year horizon and evaluating projects proposed to meet those needs</a:t>
            </a:r>
          </a:p>
          <a:p>
            <a:r>
              <a:rPr lang="en-US" sz="2400" dirty="0"/>
              <a:t>Advancing the technological infrastructure of the electric system</a:t>
            </a:r>
          </a:p>
          <a:p>
            <a:pPr lvl="1"/>
            <a:r>
              <a:rPr lang="en-US" sz="1867" dirty="0"/>
              <a:t>Developing and deploying information technology and tools to make the</a:t>
            </a:r>
            <a:br>
              <a:rPr lang="en-US" sz="1867" dirty="0"/>
            </a:br>
            <a:r>
              <a:rPr lang="en-US" sz="1867" dirty="0"/>
              <a:t>grid smarter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40608"/>
            <a:ext cx="2844800" cy="365125"/>
          </a:xfrm>
        </p:spPr>
        <p:txBody>
          <a:bodyPr/>
          <a:lstStyle/>
          <a:p>
            <a:fld id="{9DDE81FA-E0BB-45D2-89A6-9F2EB9CD8D4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1200" y="1600200"/>
            <a:ext cx="5181600" cy="4673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  <a:defRPr sz="3200" b="0" kern="1200">
                <a:solidFill>
                  <a:schemeClr val="tx1"/>
                </a:solidFill>
                <a:latin typeface="Franklin Gothic Medium Cond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Reliable operation of the bulk </a:t>
            </a:r>
            <a:br>
              <a:rPr lang="en-US" sz="2400" dirty="0"/>
            </a:br>
            <a:r>
              <a:rPr lang="en-US" sz="2400" dirty="0"/>
              <a:t>electricity grid</a:t>
            </a:r>
          </a:p>
          <a:p>
            <a:pPr lvl="1"/>
            <a:r>
              <a:rPr lang="en-US" sz="1867" dirty="0"/>
              <a:t>Managing the flow of power on </a:t>
            </a:r>
            <a:br>
              <a:rPr lang="en-US" sz="1867" dirty="0"/>
            </a:br>
            <a:r>
              <a:rPr lang="en-US" sz="1867" dirty="0"/>
              <a:t>11,000 circuit-miles of transmission lines from hundreds of generating units</a:t>
            </a:r>
          </a:p>
          <a:p>
            <a:r>
              <a:rPr lang="en-US" sz="2400" dirty="0"/>
              <a:t>Administration of open and competitive wholesale electricity markets</a:t>
            </a:r>
          </a:p>
          <a:p>
            <a:pPr lvl="1"/>
            <a:r>
              <a:rPr lang="en-US" sz="1867" dirty="0"/>
              <a:t>Bringing together buyers and </a:t>
            </a:r>
            <a:br>
              <a:rPr lang="en-US" sz="1867" dirty="0"/>
            </a:br>
            <a:r>
              <a:rPr lang="en-US" sz="1867" dirty="0"/>
              <a:t>sellers of energy and related 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1725212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" y="0"/>
            <a:ext cx="12173967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1200" y="0"/>
            <a:ext cx="10972800" cy="1320800"/>
          </a:xfrm>
          <a:prstGeom prst="rect">
            <a:avLst/>
          </a:prstGeom>
        </p:spPr>
        <p:txBody>
          <a:bodyPr bIns="0" anchor="b" anchorCtr="0"/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Franklin Gothic Demi Cond" pitchFamily="34" charset="0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Franklin Gothic Medium" panose="020B0603020102020204" pitchFamily="34" charset="0"/>
              </a:rPr>
              <a:t>NYISO by the numbers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40608"/>
            <a:ext cx="2844800" cy="36512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0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Reliability Planning at the NYISO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Reliability Planning Process (RPP) is one of the foundational components of the Comprehensive System Planning Process (CSPP)</a:t>
            </a:r>
          </a:p>
          <a:p>
            <a:r>
              <a:rPr lang="en-US" dirty="0" smtClean="0"/>
              <a:t>The RPP sets a biennial process where we perform: </a:t>
            </a:r>
          </a:p>
          <a:p>
            <a:pPr lvl="1"/>
            <a:r>
              <a:rPr lang="en-US" dirty="0" smtClean="0"/>
              <a:t>The Reliability Needs Assessment (RNA) to understand possible threats to reliability in the next 10 years</a:t>
            </a:r>
          </a:p>
          <a:p>
            <a:pPr lvl="1"/>
            <a:r>
              <a:rPr lang="en-US" dirty="0" smtClean="0"/>
              <a:t>The Comprehensive Reliability Plan (CRP) to </a:t>
            </a:r>
            <a:r>
              <a:rPr lang="en-US" dirty="0"/>
              <a:t>evaluate and if necessary select </a:t>
            </a:r>
            <a:r>
              <a:rPr lang="en-US" dirty="0" smtClean="0"/>
              <a:t>solutions to identified needs from the RNA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28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Probabilistic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NYISO uses GE MARS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We </a:t>
            </a:r>
            <a:r>
              <a:rPr lang="en-US" dirty="0">
                <a:solidFill>
                  <a:schemeClr val="accent5"/>
                </a:solidFill>
              </a:rPr>
              <a:t>apply a criterion that at no point in time will the probability of the unplanned disconnection of firm load exceed 0.1 days per </a:t>
            </a:r>
            <a:r>
              <a:rPr lang="en-US" dirty="0" smtClean="0">
                <a:solidFill>
                  <a:schemeClr val="accent5"/>
                </a:solidFill>
              </a:rPr>
              <a:t>year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General study parameters:</a:t>
            </a:r>
          </a:p>
          <a:p>
            <a:pPr lvl="1"/>
            <a:r>
              <a:rPr lang="en-US" dirty="0" smtClean="0"/>
              <a:t>A 10 year study period (e.g. 2021-2030 for the upcoming 2020 RNA)</a:t>
            </a:r>
          </a:p>
          <a:p>
            <a:pPr lvl="1"/>
            <a:r>
              <a:rPr lang="en-US" dirty="0" smtClean="0"/>
              <a:t>We apply 7 load forecast uncertainty levels to the load forecast</a:t>
            </a:r>
          </a:p>
          <a:p>
            <a:r>
              <a:rPr lang="en-US" dirty="0" smtClean="0"/>
              <a:t>We have started looking at new ways to review our case results, as described in this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17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Assumptions for a hypothetical 2026 power system:</a:t>
            </a:r>
          </a:p>
          <a:p>
            <a:pPr lvl="1"/>
            <a:r>
              <a:rPr lang="en-US" sz="2000" dirty="0" smtClean="0"/>
              <a:t>Use 2026 load forecast from the 2019 “Gold Book” Load and Capacity Data</a:t>
            </a:r>
          </a:p>
          <a:p>
            <a:pPr lvl="1"/>
            <a:r>
              <a:rPr lang="en-US" sz="2000" dirty="0" smtClean="0"/>
              <a:t>Resource mix adjusted from the existing generation fleet</a:t>
            </a:r>
          </a:p>
          <a:p>
            <a:pPr lvl="1"/>
            <a:r>
              <a:rPr lang="en-US" sz="2000" dirty="0" smtClean="0"/>
              <a:t>Transfer limits based on 2019 CRP topology</a:t>
            </a:r>
          </a:p>
          <a:p>
            <a:pPr lvl="1"/>
            <a:r>
              <a:rPr lang="en-US" sz="2000" dirty="0" smtClean="0"/>
              <a:t>No energy storage resources are modeled (e.g. batteries)</a:t>
            </a:r>
          </a:p>
          <a:p>
            <a:r>
              <a:rPr lang="en-US" sz="3600" dirty="0"/>
              <a:t>We </a:t>
            </a:r>
            <a:r>
              <a:rPr lang="en-US" sz="3600" dirty="0" smtClean="0"/>
              <a:t>simulate </a:t>
            </a:r>
            <a:r>
              <a:rPr lang="en-US" sz="3600" dirty="0"/>
              <a:t>10,000 Monte Carlo </a:t>
            </a:r>
            <a:r>
              <a:rPr lang="en-US" sz="3600" dirty="0" smtClean="0"/>
              <a:t>replications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56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4719484" cy="1069848"/>
          </a:xfrm>
        </p:spPr>
        <p:txBody>
          <a:bodyPr/>
          <a:lstStyle/>
          <a:p>
            <a:r>
              <a:rPr lang="en-US" dirty="0" smtClean="0"/>
              <a:t>Test Case Results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40608"/>
            <a:ext cx="2844800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57982891"/>
              </p:ext>
            </p:extLst>
          </p:nvPr>
        </p:nvGraphicFramePr>
        <p:xfrm>
          <a:off x="609600" y="2220913"/>
          <a:ext cx="3165436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0415">
                  <a:extLst>
                    <a:ext uri="{9D8B030D-6E8A-4147-A177-3AD203B41FA5}">
                      <a16:colId xmlns:a16="http://schemas.microsoft.com/office/drawing/2014/main" val="2139258703"/>
                    </a:ext>
                  </a:extLst>
                </a:gridCol>
                <a:gridCol w="1545021">
                  <a:extLst>
                    <a:ext uri="{9D8B030D-6E8A-4147-A177-3AD203B41FA5}">
                      <a16:colId xmlns:a16="http://schemas.microsoft.com/office/drawing/2014/main" val="385637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Metric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Base Case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96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LOLE (</a:t>
                      </a:r>
                      <a:r>
                        <a:rPr lang="en-US" sz="1800" b="1" u="none" strike="noStrike" dirty="0" err="1">
                          <a:effectLst/>
                        </a:rPr>
                        <a:t>dy</a:t>
                      </a:r>
                      <a:r>
                        <a:rPr lang="en-US" sz="1800" b="1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 err="1">
                          <a:effectLst/>
                        </a:rPr>
                        <a:t>yr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0.0881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669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LOLH (</a:t>
                      </a:r>
                      <a:r>
                        <a:rPr lang="en-US" sz="1800" b="1" u="none" strike="noStrike" dirty="0" err="1">
                          <a:effectLst/>
                        </a:rPr>
                        <a:t>hr</a:t>
                      </a:r>
                      <a:r>
                        <a:rPr lang="en-US" sz="1800" b="1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 err="1">
                          <a:effectLst/>
                        </a:rPr>
                        <a:t>yr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0.3188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917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LOEE (MWh/</a:t>
                      </a:r>
                      <a:r>
                        <a:rPr lang="en-US" sz="1800" b="1" u="none" strike="noStrike" dirty="0" err="1">
                          <a:effectLst/>
                        </a:rPr>
                        <a:t>yr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187.19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149066"/>
                  </a:ext>
                </a:extLst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31" y="256673"/>
            <a:ext cx="9632547" cy="5943599"/>
          </a:xfrm>
        </p:spPr>
      </p:pic>
    </p:spTree>
    <p:extLst>
      <p:ext uri="{BB962C8B-B14F-4D97-AF65-F5344CB8AC3E}">
        <p14:creationId xmlns:p14="http://schemas.microsoft.com/office/powerpoint/2010/main" val="1141828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Insights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We can superimpose load and event data, plotting: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adjusted load values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hourly energy deficiencies (LOEE)</a:t>
            </a:r>
          </a:p>
          <a:p>
            <a:r>
              <a:rPr lang="en-US" sz="3600" dirty="0" smtClean="0"/>
              <a:t>This lets us see where the events are occurring</a:t>
            </a:r>
            <a:endParaRPr lang="en-US" sz="36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10" y="0"/>
            <a:ext cx="6617907" cy="685800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12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Insights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We can create a </a:t>
            </a:r>
            <a:r>
              <a:rPr lang="en-US" sz="3600" dirty="0" err="1" smtClean="0"/>
              <a:t>heatmap</a:t>
            </a:r>
            <a:r>
              <a:rPr lang="en-US" sz="3600" dirty="0" smtClean="0"/>
              <a:t> to show where the events are occurring</a:t>
            </a:r>
            <a:endParaRPr lang="en-US" sz="3600" dirty="0"/>
          </a:p>
          <a:p>
            <a:r>
              <a:rPr lang="en-US" sz="3600" dirty="0" smtClean="0"/>
              <a:t>For the test case, events are concentrated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</a:t>
            </a:r>
            <a:r>
              <a:rPr lang="en-US" sz="2000" dirty="0" smtClean="0"/>
              <a:t>ummer months,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highest load levels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88231"/>
            <a:ext cx="6197600" cy="5902477"/>
          </a:xfrm>
        </p:spPr>
      </p:pic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3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 PPT Ex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PPT External</Template>
  <TotalTime>6122</TotalTime>
  <Words>632</Words>
  <Application>Microsoft Office PowerPoint</Application>
  <PresentationFormat>Widescreen</PresentationFormat>
  <Paragraphs>179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Franklin Gothic Medium</vt:lpstr>
      <vt:lpstr>Franklin Gothic Medium Cond</vt:lpstr>
      <vt:lpstr>Wingdings</vt:lpstr>
      <vt:lpstr>2019 PPT External</vt:lpstr>
      <vt:lpstr>Analyzing  Loss of Load Events</vt:lpstr>
      <vt:lpstr>Roles of the NYISO</vt:lpstr>
      <vt:lpstr>PowerPoint Presentation</vt:lpstr>
      <vt:lpstr>Reliability Planning at the NYISO</vt:lpstr>
      <vt:lpstr>Performing Probabilistic Studies</vt:lpstr>
      <vt:lpstr>Test Case Overview</vt:lpstr>
      <vt:lpstr>Test Case Results</vt:lpstr>
      <vt:lpstr>Developing Insights</vt:lpstr>
      <vt:lpstr>Developing Insights</vt:lpstr>
      <vt:lpstr>PowerPoint Presentation</vt:lpstr>
      <vt:lpstr>Event Duration</vt:lpstr>
      <vt:lpstr>Event Summary</vt:lpstr>
      <vt:lpstr>PowerPoint Presentation</vt:lpstr>
      <vt:lpstr>Applying Analysis to Energy Storage</vt:lpstr>
      <vt:lpstr>Simple Battery Storage Model</vt:lpstr>
      <vt:lpstr>Impact of Battery Storage</vt:lpstr>
      <vt:lpstr>PowerPoint Presentation</vt:lpstr>
      <vt:lpstr>Our mission, in collaboration with our stakeholders, is to  serve the public interest and provide benefit to consumers by:</vt:lpstr>
    </vt:vector>
  </TitlesOfParts>
  <Company>NYISO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Reliability Metrics</dc:title>
  <dc:creator>Welch, Michael W</dc:creator>
  <cp:lastModifiedBy>Welch, Michael W</cp:lastModifiedBy>
  <cp:revision>75</cp:revision>
  <dcterms:created xsi:type="dcterms:W3CDTF">2019-11-12T16:38:52Z</dcterms:created>
  <dcterms:modified xsi:type="dcterms:W3CDTF">2019-12-02T21:10:24Z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-666617344</vt:i4>
  </property>
  <property fmtid="{D5CDD505-2E9C-101B-9397-08002B2CF9AE}" pid="3" name="_NewReviewCycle">
    <vt:lpwstr/>
  </property>
  <property fmtid="{D5CDD505-2E9C-101B-9397-08002B2CF9AE}" pid="4" name="_EmailSubject">
    <vt:lpwstr>Emailing: Welch_PAF.pptx</vt:lpwstr>
  </property>
  <property fmtid="{D5CDD505-2E9C-101B-9397-08002B2CF9AE}" pid="5" name="_AuthorEmail">
    <vt:lpwstr>mwelch@nyiso.com</vt:lpwstr>
  </property>
  <property fmtid="{D5CDD505-2E9C-101B-9397-08002B2CF9AE}" pid="6" name="_AuthorEmailDisplayName">
    <vt:lpwstr>Welch, Michael W</vt:lpwstr>
  </property>
  <property fmtid="{D5CDD505-2E9C-101B-9397-08002B2CF9AE}" pid="7" name="_PreviousAdHocReviewCycleID">
    <vt:i4>-1524516580</vt:i4>
  </property>
</Properties>
</file>