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146847058" r:id="rId11"/>
    <p:sldId id="2146847060" r:id="rId12"/>
    <p:sldId id="267" r:id="rId13"/>
    <p:sldId id="2146847061" r:id="rId14"/>
    <p:sldId id="2146847063" r:id="rId15"/>
    <p:sldId id="2146847062" r:id="rId16"/>
    <p:sldId id="2146847064" r:id="rId17"/>
    <p:sldId id="268" r:id="rId18"/>
    <p:sldId id="2146847055" r:id="rId19"/>
    <p:sldId id="269" r:id="rId20"/>
    <p:sldId id="2146847056" r:id="rId21"/>
    <p:sldId id="2146847057"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1" d="100"/>
          <a:sy n="91" d="100"/>
        </p:scale>
        <p:origin x="1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Diabetes prediction and classification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JOSIN JOSE</a:t>
            </a:r>
          </a:p>
          <a:p>
            <a:r>
              <a:rPr lang="en-US" sz="2000" b="1" dirty="0">
                <a:solidFill>
                  <a:schemeClr val="accent1">
                    <a:lumMod val="75000"/>
                  </a:schemeClr>
                </a:solidFill>
                <a:latin typeface="Arial"/>
                <a:cs typeface="Arial"/>
              </a:rPr>
              <a:t>COLLEGE OF ENGINEERING KALLOOPPARA ,KERALA</a:t>
            </a:r>
          </a:p>
          <a:p>
            <a:r>
              <a:rPr lang="en-US" sz="2000" b="1" dirty="0">
                <a:solidFill>
                  <a:schemeClr val="accent1">
                    <a:lumMod val="75000"/>
                  </a:schemeClr>
                </a:solidFill>
                <a:latin typeface="Arial"/>
                <a:cs typeface="Arial"/>
              </a:rPr>
              <a:t>COMPUTER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CODE AND Result</a:t>
            </a:r>
            <a:endParaRPr lang="en-US" dirty="0"/>
          </a:p>
        </p:txBody>
      </p:sp>
      <p:pic>
        <p:nvPicPr>
          <p:cNvPr id="8" name="Content Placeholder 7">
            <a:extLst>
              <a:ext uri="{FF2B5EF4-FFF2-40B4-BE49-F238E27FC236}">
                <a16:creationId xmlns:a16="http://schemas.microsoft.com/office/drawing/2014/main" id="{0D5838C6-5359-D0A3-989C-6BF2568C334D}"/>
              </a:ext>
            </a:extLst>
          </p:cNvPr>
          <p:cNvPicPr>
            <a:picLocks noGrp="1" noChangeAspect="1"/>
          </p:cNvPicPr>
          <p:nvPr>
            <p:ph idx="1"/>
          </p:nvPr>
        </p:nvPicPr>
        <p:blipFill>
          <a:blip r:embed="rId2"/>
          <a:stretch>
            <a:fillRect/>
          </a:stretch>
        </p:blipFill>
        <p:spPr>
          <a:xfrm>
            <a:off x="581191" y="1228629"/>
            <a:ext cx="8167953" cy="2903105"/>
          </a:xfrm>
        </p:spPr>
      </p:pic>
      <p:pic>
        <p:nvPicPr>
          <p:cNvPr id="10" name="Picture 9">
            <a:extLst>
              <a:ext uri="{FF2B5EF4-FFF2-40B4-BE49-F238E27FC236}">
                <a16:creationId xmlns:a16="http://schemas.microsoft.com/office/drawing/2014/main" id="{43D5C7B6-8EE7-4302-951D-E60001A8B100}"/>
              </a:ext>
            </a:extLst>
          </p:cNvPr>
          <p:cNvPicPr>
            <a:picLocks noChangeAspect="1"/>
          </p:cNvPicPr>
          <p:nvPr/>
        </p:nvPicPr>
        <p:blipFill>
          <a:blip r:embed="rId3"/>
          <a:stretch>
            <a:fillRect/>
          </a:stretch>
        </p:blipFill>
        <p:spPr>
          <a:xfrm>
            <a:off x="675058" y="4200128"/>
            <a:ext cx="7980217" cy="2382127"/>
          </a:xfrm>
          <a:prstGeom prst="rect">
            <a:avLst/>
          </a:prstGeom>
        </p:spPr>
      </p:pic>
    </p:spTree>
    <p:extLst>
      <p:ext uri="{BB962C8B-B14F-4D97-AF65-F5344CB8AC3E}">
        <p14:creationId xmlns:p14="http://schemas.microsoft.com/office/powerpoint/2010/main" val="82213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CODE AND Result</a:t>
            </a:r>
            <a:endParaRPr lang="en-US" dirty="0"/>
          </a:p>
        </p:txBody>
      </p:sp>
      <p:pic>
        <p:nvPicPr>
          <p:cNvPr id="4" name="Content Placeholder 3">
            <a:extLst>
              <a:ext uri="{FF2B5EF4-FFF2-40B4-BE49-F238E27FC236}">
                <a16:creationId xmlns:a16="http://schemas.microsoft.com/office/drawing/2014/main" id="{0279B954-1751-7738-1B43-47405C115CED}"/>
              </a:ext>
            </a:extLst>
          </p:cNvPr>
          <p:cNvPicPr>
            <a:picLocks noGrp="1" noChangeAspect="1"/>
          </p:cNvPicPr>
          <p:nvPr>
            <p:ph idx="1"/>
          </p:nvPr>
        </p:nvPicPr>
        <p:blipFill>
          <a:blip r:embed="rId2"/>
          <a:stretch>
            <a:fillRect/>
          </a:stretch>
        </p:blipFill>
        <p:spPr>
          <a:xfrm>
            <a:off x="1075841" y="1301750"/>
            <a:ext cx="8539214" cy="2643130"/>
          </a:xfrm>
        </p:spPr>
      </p:pic>
      <p:pic>
        <p:nvPicPr>
          <p:cNvPr id="7" name="Picture 6">
            <a:extLst>
              <a:ext uri="{FF2B5EF4-FFF2-40B4-BE49-F238E27FC236}">
                <a16:creationId xmlns:a16="http://schemas.microsoft.com/office/drawing/2014/main" id="{EDA2490C-6BE4-614A-FDAF-0546F1C73F33}"/>
              </a:ext>
            </a:extLst>
          </p:cNvPr>
          <p:cNvPicPr>
            <a:picLocks noChangeAspect="1"/>
          </p:cNvPicPr>
          <p:nvPr/>
        </p:nvPicPr>
        <p:blipFill>
          <a:blip r:embed="rId3"/>
          <a:stretch>
            <a:fillRect/>
          </a:stretch>
        </p:blipFill>
        <p:spPr>
          <a:xfrm>
            <a:off x="1075841" y="3803592"/>
            <a:ext cx="8539214" cy="2865925"/>
          </a:xfrm>
          <a:prstGeom prst="rect">
            <a:avLst/>
          </a:prstGeom>
        </p:spPr>
      </p:pic>
    </p:spTree>
    <p:extLst>
      <p:ext uri="{BB962C8B-B14F-4D97-AF65-F5344CB8AC3E}">
        <p14:creationId xmlns:p14="http://schemas.microsoft.com/office/powerpoint/2010/main" val="365101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CODE AND Result</a:t>
            </a:r>
            <a:endParaRPr lang="en-US" dirty="0"/>
          </a:p>
        </p:txBody>
      </p:sp>
      <p:pic>
        <p:nvPicPr>
          <p:cNvPr id="4" name="Content Placeholder 3">
            <a:extLst>
              <a:ext uri="{FF2B5EF4-FFF2-40B4-BE49-F238E27FC236}">
                <a16:creationId xmlns:a16="http://schemas.microsoft.com/office/drawing/2014/main" id="{FEA0B505-E124-0AF8-2CE0-F8284032E8F6}"/>
              </a:ext>
            </a:extLst>
          </p:cNvPr>
          <p:cNvPicPr>
            <a:picLocks noGrp="1" noChangeAspect="1"/>
          </p:cNvPicPr>
          <p:nvPr>
            <p:ph idx="1"/>
          </p:nvPr>
        </p:nvPicPr>
        <p:blipFill>
          <a:blip r:embed="rId2"/>
          <a:stretch>
            <a:fillRect/>
          </a:stretch>
        </p:blipFill>
        <p:spPr>
          <a:xfrm>
            <a:off x="498064" y="1232452"/>
            <a:ext cx="10266917" cy="2896177"/>
          </a:xfrm>
        </p:spPr>
      </p:pic>
      <p:pic>
        <p:nvPicPr>
          <p:cNvPr id="7" name="Picture 6">
            <a:extLst>
              <a:ext uri="{FF2B5EF4-FFF2-40B4-BE49-F238E27FC236}">
                <a16:creationId xmlns:a16="http://schemas.microsoft.com/office/drawing/2014/main" id="{9C9D59D4-B069-9E4A-B6B2-DB6DC4F75DC2}"/>
              </a:ext>
            </a:extLst>
          </p:cNvPr>
          <p:cNvPicPr>
            <a:picLocks noChangeAspect="1"/>
          </p:cNvPicPr>
          <p:nvPr/>
        </p:nvPicPr>
        <p:blipFill>
          <a:blip r:embed="rId3"/>
          <a:stretch>
            <a:fillRect/>
          </a:stretch>
        </p:blipFill>
        <p:spPr>
          <a:xfrm>
            <a:off x="471753" y="3587795"/>
            <a:ext cx="11290755" cy="2809286"/>
          </a:xfrm>
          <a:prstGeom prst="rect">
            <a:avLst/>
          </a:prstGeom>
        </p:spPr>
      </p:pic>
    </p:spTree>
    <p:extLst>
      <p:ext uri="{BB962C8B-B14F-4D97-AF65-F5344CB8AC3E}">
        <p14:creationId xmlns:p14="http://schemas.microsoft.com/office/powerpoint/2010/main" val="342393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CODE AND Result</a:t>
            </a:r>
            <a:endParaRPr lang="en-US" dirty="0"/>
          </a:p>
        </p:txBody>
      </p:sp>
      <p:pic>
        <p:nvPicPr>
          <p:cNvPr id="4" name="Content Placeholder 3">
            <a:extLst>
              <a:ext uri="{FF2B5EF4-FFF2-40B4-BE49-F238E27FC236}">
                <a16:creationId xmlns:a16="http://schemas.microsoft.com/office/drawing/2014/main" id="{8958ABD7-38A2-51E7-67B2-3CCAB20DB913}"/>
              </a:ext>
            </a:extLst>
          </p:cNvPr>
          <p:cNvPicPr>
            <a:picLocks noGrp="1" noChangeAspect="1"/>
          </p:cNvPicPr>
          <p:nvPr>
            <p:ph idx="1"/>
          </p:nvPr>
        </p:nvPicPr>
        <p:blipFill>
          <a:blip r:embed="rId2"/>
          <a:stretch>
            <a:fillRect/>
          </a:stretch>
        </p:blipFill>
        <p:spPr>
          <a:xfrm>
            <a:off x="580858" y="1509553"/>
            <a:ext cx="11029950" cy="4465811"/>
          </a:xfrm>
        </p:spPr>
      </p:pic>
    </p:spTree>
    <p:extLst>
      <p:ext uri="{BB962C8B-B14F-4D97-AF65-F5344CB8AC3E}">
        <p14:creationId xmlns:p14="http://schemas.microsoft.com/office/powerpoint/2010/main" val="103406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the utilization of Support Vector Machine (SVM) algorithms for diabetes prediction showcases significant potential in enhancing early detection and personalized healthcare interventions. By leveraging historical data encompassing demographic details, medical history, and clinical measurements, our solution demonstrates effectiveness in accurately predicting diabetes onset. Through timely intervention and tailored treatment strategies facilitated by accurate predictions, we aim to mitigate the risk of complications and improve overall patient outcomes. Moving forward, continuous refinement and collaboration with healthcare professionals are imperative to ensure the seamless integration of predictive models into clinical practice, thereby advancing patient care and wellness.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In the realm of diabetes prediction, numerous avenues for advancement and expansion present opportunities for improving disease management and patient outcomes. Integrating additional data sources, such as genetic information and dietary/lifestyle factors, holds promise for enhancing the predictive power of the model. Optimization of algorithm performance through exploration of diverse kernel functions, implementation of ensemble methods, and feature selection techniques can further refine the accuracy and generalization capabilities of the system. Expanding the system's scope to include multi-class classification for diabetes subtypes, predictive analytics for complications, and real-time monitoring with personalized feedback will enable a more comprehensive approach to diabetes care. Moreover, ensuring ethical and regulatory compliance, addressing biases, and fostering collaboration with healthcare professionals are crucial steps toward deploying a robust and clinically relevant diabetes prediction system. By embracing these advancements, we can pave the way for more effective disease management strategies and improved patient care.</a:t>
            </a:r>
          </a:p>
          <a:p>
            <a:pPr marL="0" indent="0">
              <a:buNone/>
            </a:pPr>
            <a:r>
              <a:rPr lang="en-US" sz="1400" dirty="0">
                <a:latin typeface="Times New Roman" panose="02020603050405020304" pitchFamily="18" charset="0"/>
                <a:ea typeface="+mn-lt"/>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1400" dirty="0"/>
              <a:t>[1]. </a:t>
            </a:r>
            <a:r>
              <a:rPr lang="en-IN" sz="1400" dirty="0" err="1"/>
              <a:t>Aljumah</a:t>
            </a:r>
            <a:r>
              <a:rPr lang="en-IN" sz="1400" dirty="0"/>
              <a:t>,  A.A.,  Ahamad,  M.G.,  Siddiqui,  M.K., 2013.  Application  of  data  mining:  Diabetes health care in young and old patients. Journal of King  Saud  University  -  Computer  and Information  Sciences  25,  127–136. doi:10.1016/j.jksuci.2012.10.003. </a:t>
            </a:r>
          </a:p>
          <a:p>
            <a:pPr marL="305435" indent="-305435"/>
            <a:r>
              <a:rPr lang="en-IN" sz="1400" dirty="0"/>
              <a:t>[2]. Arora, R., Suman, 2012. Comparative Analysis of Classification  Algorithms  on  Different  Datasets using WEKA. International Journal of Computer Applications 54, 21–25. doi:10.5120/8626-2492. </a:t>
            </a:r>
          </a:p>
          <a:p>
            <a:pPr marL="305435" indent="-305435"/>
            <a:r>
              <a:rPr lang="en-IN" sz="1400" dirty="0"/>
              <a:t>[3]. </a:t>
            </a:r>
            <a:r>
              <a:rPr lang="en-IN" sz="1400" dirty="0" err="1"/>
              <a:t>Bamnote</a:t>
            </a:r>
            <a:r>
              <a:rPr lang="en-IN" sz="1400" dirty="0"/>
              <a:t>,  M.P.,  G.R., 2014.  Design  of  Classifier for Detection of Diabetes Mellitus Using Genetic Programming.  Advances  in  Intelligent  Systems and  Computing  1,  763–770.  doi:10.1007/978-3-319-11933-5.  </a:t>
            </a:r>
          </a:p>
          <a:p>
            <a:pPr marL="305435" indent="-305435"/>
            <a:r>
              <a:rPr lang="en-IN" sz="1400" dirty="0"/>
              <a:t>[4]. Choubey,  D.K.,  Paul,  S.,  Kumar,  S.,  Kumar,  S., 2017.  Classification  of  Pima  </a:t>
            </a:r>
            <a:r>
              <a:rPr lang="en-IN" sz="1400" dirty="0" err="1"/>
              <a:t>indian</a:t>
            </a:r>
            <a:r>
              <a:rPr lang="en-IN" sz="1400" dirty="0"/>
              <a:t>  diabetes dataset using naive bayes with genetic algorithm as an attribute selection, in: Communication and Computing  Systems:  Proceedings  of  the International  Conference  on  Communication and  Computing  System  (ICCCS  2016),  pp.  451–455. </a:t>
            </a:r>
          </a:p>
          <a:p>
            <a:pPr marL="305435" indent="-305435"/>
            <a:r>
              <a:rPr lang="en-IN" sz="1400" dirty="0"/>
              <a:t>[5]. </a:t>
            </a:r>
            <a:r>
              <a:rPr lang="en-IN" sz="1400" dirty="0" err="1"/>
              <a:t>Dhomse</a:t>
            </a:r>
            <a:r>
              <a:rPr lang="en-IN" sz="1400" dirty="0"/>
              <a:t>  Kanchan  B.,  M.K.M.,  2016.  Study  of Machine  Learning  Algorithms  for  Special Disease Prediction using Principal of Component Analysis,  in:  2016  International  Conference  on Global Trends in Signal Processing, Information Computing and Communication, IEEE. pp. 5–10</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936F6F5F-CBF4-8FA7-3371-DCA5EAF83982}"/>
              </a:ext>
            </a:extLst>
          </p:cNvPr>
          <p:cNvPicPr>
            <a:picLocks noChangeAspect="1"/>
          </p:cNvPicPr>
          <p:nvPr/>
        </p:nvPicPr>
        <p:blipFill>
          <a:blip r:embed="rId2"/>
          <a:stretch>
            <a:fillRect/>
          </a:stretch>
        </p:blipFill>
        <p:spPr>
          <a:xfrm>
            <a:off x="2516594" y="1500151"/>
            <a:ext cx="6260262" cy="4856863"/>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A885E52A-4EFC-0F31-4CEE-8650A4E39E5D}"/>
              </a:ext>
            </a:extLst>
          </p:cNvPr>
          <p:cNvPicPr>
            <a:picLocks noChangeAspect="1"/>
          </p:cNvPicPr>
          <p:nvPr/>
        </p:nvPicPr>
        <p:blipFill>
          <a:blip r:embed="rId2"/>
          <a:stretch>
            <a:fillRect/>
          </a:stretch>
        </p:blipFill>
        <p:spPr>
          <a:xfrm>
            <a:off x="2454449" y="1586346"/>
            <a:ext cx="6211569" cy="4791659"/>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b="0" i="0" dirty="0">
                <a:solidFill>
                  <a:srgbClr val="0D0D0D"/>
                </a:solidFill>
                <a:effectLst/>
                <a:latin typeface="Times New Roman" panose="02020603050405020304" pitchFamily="18" charset="0"/>
                <a:cs typeface="Times New Roman" panose="02020603050405020304" pitchFamily="18" charset="0"/>
              </a:rPr>
              <a:t>Diabetes, a prevalent metabolic disorder, poses serious health risks including cardiovascular diseases, kidney failure, and neuropathy if left untreated. Early detection plays a crucial role in enabling healthcare professionals to intervene promptly with preventive measures and personalized treatment plans, thereby mitigating the risk of complications and improving patient prognosis. Even today many individuals often receive a diabetes diagnosis at a later stage leading to delayed intervention and increased health complications. So an detection system is necessary.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8" name="TextBox 7">
            <a:extLst>
              <a:ext uri="{FF2B5EF4-FFF2-40B4-BE49-F238E27FC236}">
                <a16:creationId xmlns:a16="http://schemas.microsoft.com/office/drawing/2014/main" id="{64BC4D7D-17BA-F8BE-092C-65098B0DF471}"/>
              </a:ext>
            </a:extLst>
          </p:cNvPr>
          <p:cNvSpPr txBox="1"/>
          <p:nvPr/>
        </p:nvSpPr>
        <p:spPr>
          <a:xfrm>
            <a:off x="297873" y="2306782"/>
            <a:ext cx="1144385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focuses on developing a machine learning solution for the early detection and classification of diabetes, emphasizing its significant impact on patient health outcomes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system is trained using  Indian PIMA dataset for diabetes as binary classification problem. It aims to predict the likelihood of an individual developing diabetes based on various parameters such as pregnancies, glucose levels, BMI, age etc.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proposed system we use SVM (support vector machine) algorithm for the classification. </a:t>
            </a:r>
            <a:br>
              <a:rPr lang="en-US" dirty="0">
                <a:latin typeface="Times New Roman" panose="02020603050405020304" pitchFamily="18" charset="0"/>
                <a:cs typeface="Times New Roman" panose="02020603050405020304" pitchFamily="18" charset="0"/>
              </a:rPr>
            </a:br>
            <a:r>
              <a:rPr lang="en-US" b="0" i="0" dirty="0">
                <a:solidFill>
                  <a:srgbClr val="0D0D0D"/>
                </a:solidFill>
                <a:effectLst/>
                <a:latin typeface="Times New Roman" panose="02020603050405020304" pitchFamily="18" charset="0"/>
                <a:cs typeface="Times New Roman" panose="02020603050405020304" pitchFamily="18" charset="0"/>
              </a:rPr>
              <a:t>Support Vector Machine (SVM) is a powerful supervised learning algorithm used for classification and regression tasks. It works by finding the optimal hyperplane that best separates different classes in a dataset. SVM aims to maximize the margin between classes, making it robust to outliers and effective in high-dimensional spaces.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E2193321-36CE-123B-66E8-5F7784F4FA0C}"/>
              </a:ext>
            </a:extLst>
          </p:cNvPr>
          <p:cNvSpPr txBox="1"/>
          <p:nvPr/>
        </p:nvSpPr>
        <p:spPr>
          <a:xfrm>
            <a:off x="876822" y="1640910"/>
            <a:ext cx="10733986" cy="3847207"/>
          </a:xfrm>
          <a:prstGeom prst="rect">
            <a:avLst/>
          </a:prstGeom>
          <a:noFill/>
        </p:spPr>
        <p:txBody>
          <a:bodyPr wrap="square" rtlCol="0">
            <a:spAutoFit/>
          </a:bodyPr>
          <a:lstStyle/>
          <a:p>
            <a:r>
              <a:rPr lang="en-IN" sz="2800" b="1" dirty="0"/>
              <a:t>REQUIREMENTS</a:t>
            </a:r>
          </a:p>
          <a:p>
            <a:endParaRPr lang="en-IN" dirty="0"/>
          </a:p>
          <a:p>
            <a:endParaRPr lang="en-IN" dirty="0"/>
          </a:p>
          <a:p>
            <a:endParaRPr lang="en-IN" dirty="0"/>
          </a:p>
          <a:p>
            <a:r>
              <a:rPr lang="en-IN" u="sng" dirty="0"/>
              <a:t>HARDWARE REQUIREMENTS</a:t>
            </a:r>
          </a:p>
          <a:p>
            <a:r>
              <a:rPr lang="en-IN" dirty="0"/>
              <a:t>Processor                       : any processor above 500 MHz</a:t>
            </a:r>
          </a:p>
          <a:p>
            <a:r>
              <a:rPr lang="en-IN" dirty="0"/>
              <a:t>Ram                                :4GB</a:t>
            </a:r>
          </a:p>
          <a:p>
            <a:r>
              <a:rPr lang="en-IN" dirty="0"/>
              <a:t>Hard Disk                       :4GB</a:t>
            </a:r>
          </a:p>
          <a:p>
            <a:endParaRPr lang="en-IN" dirty="0"/>
          </a:p>
          <a:p>
            <a:endParaRPr lang="en-IN" dirty="0"/>
          </a:p>
          <a:p>
            <a:r>
              <a:rPr lang="en-IN" u="sng" dirty="0"/>
              <a:t>SOFTWARE REQUIREMENTS</a:t>
            </a:r>
          </a:p>
          <a:p>
            <a:r>
              <a:rPr lang="en-IN" dirty="0"/>
              <a:t>O.S                                  : windows7 or higher</a:t>
            </a:r>
          </a:p>
          <a:p>
            <a:r>
              <a:rPr lang="en-IN" dirty="0"/>
              <a:t>Programming                 : python 3.6 and related libraries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25774" y="1599898"/>
            <a:ext cx="11029615" cy="4673324"/>
          </a:xfrm>
        </p:spPr>
        <p:txBody>
          <a:bodyPr>
            <a:normAutofit/>
          </a:bodyPr>
          <a:lstStyle/>
          <a:p>
            <a:pPr marL="305435" indent="-305435"/>
            <a:r>
              <a:rPr lang="en-IN" sz="2000" b="1" u="sng" dirty="0">
                <a:latin typeface="Times New Roman" panose="02020603050405020304" pitchFamily="18" charset="0"/>
                <a:ea typeface="+mn-lt"/>
                <a:cs typeface="Times New Roman" panose="02020603050405020304" pitchFamily="18" charset="0"/>
              </a:rPr>
              <a:t>Algorithm Selection</a:t>
            </a:r>
            <a:r>
              <a:rPr lang="en-IN" sz="1400" b="1" dirty="0">
                <a:latin typeface="Times New Roman" panose="02020603050405020304" pitchFamily="18" charset="0"/>
                <a:ea typeface="+mn-lt"/>
                <a:cs typeface="Times New Roman" panose="02020603050405020304" pitchFamily="18" charset="0"/>
              </a:rPr>
              <a:t>:</a:t>
            </a:r>
            <a:endParaRPr lang="en-IN" sz="1400" dirty="0">
              <a:latin typeface="Times New Roman" panose="02020603050405020304" pitchFamily="18" charset="0"/>
              <a:ea typeface="+mn-lt"/>
              <a:cs typeface="Times New Roman" panose="02020603050405020304" pitchFamily="18" charset="0"/>
            </a:endParaRPr>
          </a:p>
          <a:p>
            <a:pPr marL="0" indent="0">
              <a:buNone/>
            </a:pPr>
            <a:r>
              <a:rPr lang="en-US" b="0" i="0" dirty="0">
                <a:solidFill>
                  <a:srgbClr val="0D0D0D"/>
                </a:solidFill>
                <a:effectLst/>
                <a:latin typeface="Times New Roman" panose="02020603050405020304" pitchFamily="18" charset="0"/>
                <a:cs typeface="Times New Roman" panose="02020603050405020304" pitchFamily="18" charset="0"/>
              </a:rPr>
              <a:t>Support Vector Machine (SVM) is a powerful supervised learning algorithm used for classification and regression tasks. It works by finding the optimal hyperplane that best separates different classes in a dataset. SVM aims to maximize the margin between classes, making it robust to outliers and effective in high-dimensional spaces. </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2000" b="1" u="sng" dirty="0">
                <a:latin typeface="Times New Roman" panose="02020603050405020304" pitchFamily="18" charset="0"/>
                <a:ea typeface="+mn-lt"/>
                <a:cs typeface="Times New Roman" panose="02020603050405020304" pitchFamily="18" charset="0"/>
              </a:rPr>
              <a:t>Dataset:</a:t>
            </a:r>
          </a:p>
          <a:p>
            <a:pPr marL="0" indent="0">
              <a:buNone/>
            </a:pPr>
            <a:r>
              <a:rPr lang="en-US" sz="1600" dirty="0">
                <a:latin typeface="Times New Roman" panose="02020603050405020304" pitchFamily="18" charset="0"/>
                <a:cs typeface="Times New Roman" panose="02020603050405020304" pitchFamily="18" charset="0"/>
              </a:rPr>
              <a:t>Pima Indian Diabetes dataset used here has 9 attributes in total. All the person in records are females and the number of pregnancies they have had has been recorded as the first attribute of the dataset. Second is the value of Plasma glucose concentration a 2 hours in an oral glucose tolerance test and then is the Diastolic blood pressure (mm Hg), fourth in line is the Triceps skin fold thickness (mm), then is the 2-Hour serum insulin (mu U/ml), sixth is Body mass index (weight in kg/ (height in m) ^2) and then seventh is the Diabetes pedigree function and the second last value is the that of the Age (years). The ninth column is that of the Class variable (0 or 1), 0 for no diabetes and 1 for the presence.  </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D8A2-8AC8-71E0-8BC9-A99E7503FEFF}"/>
              </a:ext>
            </a:extLst>
          </p:cNvPr>
          <p:cNvSpPr>
            <a:spLocks noGrp="1"/>
          </p:cNvSpPr>
          <p:nvPr>
            <p:ph type="title"/>
          </p:nvPr>
        </p:nvSpPr>
        <p:spPr/>
        <p:txBody>
          <a:bodyPr>
            <a:noAutofit/>
          </a:bodyPr>
          <a:lstStyle/>
          <a:p>
            <a:r>
              <a:rPr lang="en-IN" sz="4000" dirty="0">
                <a:solidFill>
                  <a:schemeClr val="accent1"/>
                </a:solidFill>
              </a:rPr>
              <a:t>Algorithm &amp; Deployment</a:t>
            </a:r>
          </a:p>
        </p:txBody>
      </p:sp>
      <p:sp>
        <p:nvSpPr>
          <p:cNvPr id="3" name="Content Placeholder 2">
            <a:extLst>
              <a:ext uri="{FF2B5EF4-FFF2-40B4-BE49-F238E27FC236}">
                <a16:creationId xmlns:a16="http://schemas.microsoft.com/office/drawing/2014/main" id="{0F27A7C4-8F12-6879-42E4-7BF7B29F60F4}"/>
              </a:ext>
            </a:extLst>
          </p:cNvPr>
          <p:cNvSpPr>
            <a:spLocks noGrp="1"/>
          </p:cNvSpPr>
          <p:nvPr>
            <p:ph idx="1"/>
          </p:nvPr>
        </p:nvSpPr>
        <p:spPr>
          <a:xfrm>
            <a:off x="435719" y="1454208"/>
            <a:ext cx="11175089" cy="5057428"/>
          </a:xfrm>
        </p:spPr>
        <p:txBody>
          <a:bodyPr>
            <a:normAutofit fontScale="47500" lnSpcReduction="20000"/>
          </a:bodyPr>
          <a:lstStyle/>
          <a:p>
            <a:r>
              <a:rPr lang="en-US" sz="3600" b="1" u="sng" dirty="0">
                <a:latin typeface="Times New Roman" panose="02020603050405020304" pitchFamily="18" charset="0"/>
                <a:cs typeface="Times New Roman" panose="02020603050405020304" pitchFamily="18" charset="0"/>
              </a:rPr>
              <a:t>Training Process:</a:t>
            </a:r>
          </a:p>
          <a:p>
            <a:pPr marL="0" indent="0">
              <a:buNone/>
            </a:pPr>
            <a:r>
              <a:rPr lang="en-US" sz="3000" dirty="0">
                <a:latin typeface="Times New Roman" panose="02020603050405020304" pitchFamily="18" charset="0"/>
                <a:cs typeface="Times New Roman" panose="02020603050405020304" pitchFamily="18" charset="0"/>
              </a:rPr>
              <a:t>The SVM algorithm is trained using historical data through the following steps: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Data Preprocessing: Before training the SVM model, the data is preprocessed. This includes standardizing the features using </a:t>
            </a:r>
            <a:r>
              <a:rPr lang="en-US" sz="3000" dirty="0" err="1">
                <a:latin typeface="Times New Roman" panose="02020603050405020304" pitchFamily="18" charset="0"/>
                <a:cs typeface="Times New Roman" panose="02020603050405020304" pitchFamily="18" charset="0"/>
              </a:rPr>
              <a:t>StandardScaler</a:t>
            </a:r>
            <a:r>
              <a:rPr lang="en-US" sz="3000" dirty="0">
                <a:latin typeface="Times New Roman" panose="02020603050405020304" pitchFamily="18" charset="0"/>
                <a:cs typeface="Times New Roman" panose="02020603050405020304" pitchFamily="18" charset="0"/>
              </a:rPr>
              <a:t>. Standardization ensures that all features have a mean of 0 and a standard deviation of 1, which helps in bringing all features to a similar scale and prevents features with larger magnitudes from dominating the model training process.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Train Test Split: The dataset is split into training and testing sets using the </a:t>
            </a:r>
            <a:r>
              <a:rPr lang="en-US" sz="3000" dirty="0" err="1">
                <a:latin typeface="Times New Roman" panose="02020603050405020304" pitchFamily="18" charset="0"/>
                <a:cs typeface="Times New Roman" panose="02020603050405020304" pitchFamily="18" charset="0"/>
              </a:rPr>
              <a:t>train_test_split</a:t>
            </a:r>
            <a:r>
              <a:rPr lang="en-US" sz="3000" dirty="0">
                <a:latin typeface="Times New Roman" panose="02020603050405020304" pitchFamily="18" charset="0"/>
                <a:cs typeface="Times New Roman" panose="02020603050405020304" pitchFamily="18" charset="0"/>
              </a:rPr>
              <a:t> function. This step is crucial to evaluate the model's performance on unseen data. By reserving a portion of the data as the testing set, the model's ability to generalize to new, unseen data can be assessed.</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Training the Model: The SVM classifier is instantiated with a linear kernel and then trained on the training data using the fit method. During training, the SVM algorithm optimizes the hyperplane that best separates the data points into different classes (diabetic or non-diabetic) while maximizing the margin between the classes. The objective is to find the hyperplane that maximizes the margin and minimizes classification errors.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Model Evaluation: After training, the accuracy of the model is evaluated using both the training and testing data. This step helps assess the model's performance in terms of its ability to correctly classify instances from the training data (training accuracy) as well as unseen instances from the testing data (test accuracy). Accuracy score is calculated using the </a:t>
            </a:r>
            <a:r>
              <a:rPr lang="en-US" sz="3000" dirty="0" err="1">
                <a:latin typeface="Times New Roman" panose="02020603050405020304" pitchFamily="18" charset="0"/>
                <a:cs typeface="Times New Roman" panose="02020603050405020304" pitchFamily="18" charset="0"/>
              </a:rPr>
              <a:t>accuracy_score</a:t>
            </a:r>
            <a:r>
              <a:rPr lang="en-US" sz="3000" dirty="0">
                <a:latin typeface="Times New Roman" panose="02020603050405020304" pitchFamily="18" charset="0"/>
                <a:cs typeface="Times New Roman" panose="02020603050405020304" pitchFamily="18" charset="0"/>
              </a:rPr>
              <a:t> function from </a:t>
            </a:r>
            <a:r>
              <a:rPr lang="en-US" sz="3000" dirty="0" err="1">
                <a:latin typeface="Times New Roman" panose="02020603050405020304" pitchFamily="18" charset="0"/>
                <a:cs typeface="Times New Roman" panose="02020603050405020304" pitchFamily="18" charset="0"/>
              </a:rPr>
              <a:t>sklearn.metrics</a:t>
            </a:r>
            <a:r>
              <a:rPr lang="en-US" sz="3000" dirty="0">
                <a:latin typeface="Times New Roman" panose="02020603050405020304" pitchFamily="18" charset="0"/>
                <a:cs typeface="Times New Roman" panose="02020603050405020304" pitchFamily="18" charset="0"/>
              </a:rPr>
              <a:t>.</a:t>
            </a:r>
          </a:p>
          <a:p>
            <a:pPr marL="0" indent="0">
              <a:buNone/>
            </a:pPr>
            <a:r>
              <a:rPr lang="en-US" sz="3000" dirty="0">
                <a:latin typeface="Times New Roman" panose="02020603050405020304" pitchFamily="18" charset="0"/>
                <a:cs typeface="Times New Roman" panose="02020603050405020304" pitchFamily="18" charset="0"/>
              </a:rPr>
              <a:t>Specific considerations and techniques employed in the training process:</a:t>
            </a:r>
          </a:p>
          <a:p>
            <a:pPr marL="0" indent="0">
              <a:buNone/>
            </a:pPr>
            <a:r>
              <a:rPr lang="en-US" sz="3000" dirty="0">
                <a:latin typeface="Times New Roman" panose="02020603050405020304" pitchFamily="18" charset="0"/>
                <a:cs typeface="Times New Roman" panose="02020603050405020304" pitchFamily="18" charset="0"/>
              </a:rPr>
              <a:t>Train Test Split: The dataset is split into training and testing sets using the </a:t>
            </a:r>
            <a:r>
              <a:rPr lang="en-US" sz="3000" dirty="0" err="1">
                <a:latin typeface="Times New Roman" panose="02020603050405020304" pitchFamily="18" charset="0"/>
                <a:cs typeface="Times New Roman" panose="02020603050405020304" pitchFamily="18" charset="0"/>
              </a:rPr>
              <a:t>train_test_split</a:t>
            </a:r>
            <a:r>
              <a:rPr lang="en-US" sz="3000" dirty="0">
                <a:latin typeface="Times New Roman" panose="02020603050405020304" pitchFamily="18" charset="0"/>
                <a:cs typeface="Times New Roman" panose="02020603050405020304" pitchFamily="18" charset="0"/>
              </a:rPr>
              <a:t> function. This ensures that the model's performance is evaluated on unseen data, providing a more realistic assessment of its generalization ability.</a:t>
            </a:r>
          </a:p>
          <a:p>
            <a:pPr marL="0" indent="0">
              <a:buNone/>
            </a:pPr>
            <a:r>
              <a:rPr lang="en-US" sz="3000" dirty="0">
                <a:latin typeface="Times New Roman" panose="02020603050405020304" pitchFamily="18" charset="0"/>
                <a:cs typeface="Times New Roman" panose="02020603050405020304" pitchFamily="18" charset="0"/>
              </a:rPr>
              <a:t>Hyperparameter Tuning: In this code, the SVM model is instantiated with a linear kernel without explicitly tuning hyperparameters</a:t>
            </a:r>
          </a:p>
          <a:p>
            <a:endParaRPr lang="en-IN" dirty="0"/>
          </a:p>
        </p:txBody>
      </p:sp>
    </p:spTree>
    <p:extLst>
      <p:ext uri="{BB962C8B-B14F-4D97-AF65-F5344CB8AC3E}">
        <p14:creationId xmlns:p14="http://schemas.microsoft.com/office/powerpoint/2010/main" val="3744064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D8A2-8AC8-71E0-8BC9-A99E7503FEFF}"/>
              </a:ext>
            </a:extLst>
          </p:cNvPr>
          <p:cNvSpPr>
            <a:spLocks noGrp="1"/>
          </p:cNvSpPr>
          <p:nvPr>
            <p:ph type="title"/>
          </p:nvPr>
        </p:nvSpPr>
        <p:spPr/>
        <p:txBody>
          <a:bodyPr>
            <a:noAutofit/>
          </a:bodyPr>
          <a:lstStyle/>
          <a:p>
            <a:r>
              <a:rPr lang="en-IN" sz="4000" b="1" dirty="0">
                <a:solidFill>
                  <a:schemeClr val="accent1"/>
                </a:solidFill>
                <a:latin typeface="Times New Roman" panose="02020603050405020304" pitchFamily="18" charset="0"/>
                <a:cs typeface="Times New Roman" panose="02020603050405020304" pitchFamily="18" charset="0"/>
              </a:rPr>
              <a:t>Algorithm &amp; Deployment</a:t>
            </a:r>
          </a:p>
        </p:txBody>
      </p:sp>
      <p:sp>
        <p:nvSpPr>
          <p:cNvPr id="4" name="TextBox 3">
            <a:extLst>
              <a:ext uri="{FF2B5EF4-FFF2-40B4-BE49-F238E27FC236}">
                <a16:creationId xmlns:a16="http://schemas.microsoft.com/office/drawing/2014/main" id="{AD5631BF-6921-9AE8-B3BB-6FDE9830C45D}"/>
              </a:ext>
            </a:extLst>
          </p:cNvPr>
          <p:cNvSpPr txBox="1"/>
          <p:nvPr/>
        </p:nvSpPr>
        <p:spPr>
          <a:xfrm>
            <a:off x="581192" y="1378527"/>
            <a:ext cx="10861963" cy="4247317"/>
          </a:xfrm>
          <a:prstGeom prst="rect">
            <a:avLst/>
          </a:prstGeom>
          <a:noFill/>
        </p:spPr>
        <p:txBody>
          <a:bodyPr wrap="square" rtlCol="0">
            <a:spAutoFit/>
          </a:bodyPr>
          <a:lstStyle/>
          <a:p>
            <a:pPr marL="285750" indent="-285750">
              <a:buFont typeface="Wingdings" panose="05000000000000000000" pitchFamily="2" charset="2"/>
              <a:buChar char="q"/>
            </a:pPr>
            <a:r>
              <a:rPr lang="en-IN" sz="2000" u="sng" dirty="0"/>
              <a:t>PREDICTION PROCESS</a:t>
            </a:r>
          </a:p>
          <a:p>
            <a:endParaRPr lang="en-IN" u="sng" dirty="0"/>
          </a:p>
          <a:p>
            <a:pPr algn="l">
              <a:buFont typeface="+mj-lt"/>
              <a:buAutoNum type="arabicPeriod"/>
            </a:pPr>
            <a:r>
              <a:rPr lang="en-US" b="1" i="0" dirty="0">
                <a:solidFill>
                  <a:srgbClr val="0D0D0D"/>
                </a:solidFill>
                <a:effectLst/>
                <a:latin typeface="Söhne"/>
              </a:rPr>
              <a:t>Standardization of Input Data</a:t>
            </a:r>
            <a:r>
              <a:rPr lang="en-US" b="0" i="0" dirty="0">
                <a:solidFill>
                  <a:srgbClr val="0D0D0D"/>
                </a:solidFill>
                <a:effectLst/>
                <a:latin typeface="Söhne"/>
              </a:rPr>
              <a:t>: Before making predictions, any new input data (features of individuals) must be standardized using the same scaling parameters (mean and standard deviation) as the training data. This ensures consistency in feature scaling between the training and prediction phases.</a:t>
            </a:r>
          </a:p>
          <a:p>
            <a:pPr algn="l">
              <a:buFont typeface="+mj-lt"/>
              <a:buAutoNum type="arabicPeriod"/>
            </a:pPr>
            <a:r>
              <a:rPr lang="en-US" b="1" i="0" dirty="0">
                <a:solidFill>
                  <a:srgbClr val="0D0D0D"/>
                </a:solidFill>
                <a:effectLst/>
                <a:latin typeface="Söhne"/>
              </a:rPr>
              <a:t>Feature Extraction and Transformation</a:t>
            </a:r>
            <a:r>
              <a:rPr lang="en-US" b="0" i="0" dirty="0">
                <a:solidFill>
                  <a:srgbClr val="0D0D0D"/>
                </a:solidFill>
                <a:effectLst/>
                <a:latin typeface="Söhne"/>
              </a:rPr>
              <a:t>: The input data (features) are extracted and transformed into the format expected by the trained SVM model. This typically involves reshaping the input data and applying the same transformations (e.g., standardization) as done during training.</a:t>
            </a:r>
          </a:p>
          <a:p>
            <a:pPr algn="l">
              <a:buFont typeface="+mj-lt"/>
              <a:buAutoNum type="arabicPeriod"/>
            </a:pPr>
            <a:r>
              <a:rPr lang="en-US" b="1" i="0" dirty="0">
                <a:solidFill>
                  <a:srgbClr val="0D0D0D"/>
                </a:solidFill>
                <a:effectLst/>
                <a:latin typeface="Söhne"/>
              </a:rPr>
              <a:t>Prediction</a:t>
            </a:r>
            <a:r>
              <a:rPr lang="en-US" b="0" i="0" dirty="0">
                <a:solidFill>
                  <a:srgbClr val="0D0D0D"/>
                </a:solidFill>
                <a:effectLst/>
                <a:latin typeface="Söhne"/>
              </a:rPr>
              <a:t>: Once the input data is standardized and transformed, the trained SVM model is used to predict the target variable (diabetes outcome) for each instance. The SVM model predicts the class labels (0 for non-diabetic, 1 for diabetic) based on the learned decision boundary (hyperplane) and the input features.</a:t>
            </a:r>
          </a:p>
          <a:p>
            <a:pPr algn="l">
              <a:buFont typeface="+mj-lt"/>
              <a:buAutoNum type="arabicPeriod"/>
            </a:pPr>
            <a:r>
              <a:rPr lang="en-US" b="1" i="0" dirty="0">
                <a:solidFill>
                  <a:srgbClr val="0D0D0D"/>
                </a:solidFill>
                <a:effectLst/>
                <a:latin typeface="Söhne"/>
              </a:rPr>
              <a:t>Decision Making</a:t>
            </a:r>
            <a:r>
              <a:rPr lang="en-US" b="0" i="0" dirty="0">
                <a:solidFill>
                  <a:srgbClr val="0D0D0D"/>
                </a:solidFill>
                <a:effectLst/>
                <a:latin typeface="Söhne"/>
              </a:rPr>
              <a:t>: The predicted class labels (0 or 1) represent the model's decision regarding the diabetes status of the individuals. Depending on the application, these predictions can be further interpreted or used for making informed decisions regarding patient care, intervention strategies, or healthcare resource allocation.</a:t>
            </a:r>
          </a:p>
          <a:p>
            <a:endParaRPr lang="en-IN" u="sng" dirty="0"/>
          </a:p>
        </p:txBody>
      </p:sp>
    </p:spTree>
    <p:extLst>
      <p:ext uri="{BB962C8B-B14F-4D97-AF65-F5344CB8AC3E}">
        <p14:creationId xmlns:p14="http://schemas.microsoft.com/office/powerpoint/2010/main" val="11673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CODE AND Result</a:t>
            </a:r>
            <a:endParaRPr lang="en-US" dirty="0"/>
          </a:p>
        </p:txBody>
      </p:sp>
      <p:pic>
        <p:nvPicPr>
          <p:cNvPr id="4" name="Content Placeholder 3">
            <a:extLst>
              <a:ext uri="{FF2B5EF4-FFF2-40B4-BE49-F238E27FC236}">
                <a16:creationId xmlns:a16="http://schemas.microsoft.com/office/drawing/2014/main" id="{45895349-88FA-2269-1672-E2E4E84AA67C}"/>
              </a:ext>
            </a:extLst>
          </p:cNvPr>
          <p:cNvPicPr>
            <a:picLocks noGrp="1" noChangeAspect="1"/>
          </p:cNvPicPr>
          <p:nvPr>
            <p:ph idx="1"/>
          </p:nvPr>
        </p:nvPicPr>
        <p:blipFill>
          <a:blip r:embed="rId2"/>
          <a:stretch>
            <a:fillRect/>
          </a:stretch>
        </p:blipFill>
        <p:spPr>
          <a:xfrm>
            <a:off x="1031465" y="1232452"/>
            <a:ext cx="8057117" cy="2807461"/>
          </a:xfrm>
        </p:spPr>
      </p:pic>
      <p:pic>
        <p:nvPicPr>
          <p:cNvPr id="7" name="Picture 6">
            <a:extLst>
              <a:ext uri="{FF2B5EF4-FFF2-40B4-BE49-F238E27FC236}">
                <a16:creationId xmlns:a16="http://schemas.microsoft.com/office/drawing/2014/main" id="{F0863E38-FE39-9418-4BEB-476C14879AFE}"/>
              </a:ext>
            </a:extLst>
          </p:cNvPr>
          <p:cNvPicPr>
            <a:picLocks noChangeAspect="1"/>
          </p:cNvPicPr>
          <p:nvPr/>
        </p:nvPicPr>
        <p:blipFill>
          <a:blip r:embed="rId3"/>
          <a:stretch>
            <a:fillRect/>
          </a:stretch>
        </p:blipFill>
        <p:spPr>
          <a:xfrm>
            <a:off x="1357746" y="3776677"/>
            <a:ext cx="7730836" cy="2630611"/>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1663</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Diabetes prediction and classification </vt:lpstr>
      <vt:lpstr>OUTLINE</vt:lpstr>
      <vt:lpstr>Problem Statement</vt:lpstr>
      <vt:lpstr>Proposed Solution</vt:lpstr>
      <vt:lpstr>System  Approach</vt:lpstr>
      <vt:lpstr>Algorithm &amp; Deployment</vt:lpstr>
      <vt:lpstr>Algorithm &amp; Deployment</vt:lpstr>
      <vt:lpstr>Algorithm &amp; Deployment</vt:lpstr>
      <vt:lpstr>CODE AND Result</vt:lpstr>
      <vt:lpstr>CODE AND Result</vt:lpstr>
      <vt:lpstr>CODE AND Result</vt:lpstr>
      <vt:lpstr>CODE AND Result</vt:lpstr>
      <vt:lpstr>CODE AND 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JOSIN JOSE</cp:lastModifiedBy>
  <cp:revision>22</cp:revision>
  <dcterms:created xsi:type="dcterms:W3CDTF">2021-05-26T16:50:10Z</dcterms:created>
  <dcterms:modified xsi:type="dcterms:W3CDTF">2024-03-23T15:22:19Z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