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324681-A9BA-461C-91F9-3D5B9F7B9421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CC69E6-8AE7-475E-9FCE-685620853EBA}" type="datetime1">
              <a:rPr lang="sr-Latn-RS" smtClean="0"/>
              <a:t>25.6.2022.</a:t>
            </a:fld>
            <a:endParaRPr lang="en-US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"/>
              <a:t>Kliknite da biste uredili stilove teksta matrice</a:t>
            </a:r>
            <a:endParaRPr lang="en-US"/>
          </a:p>
          <a:p>
            <a:pPr lvl="1" rtl="0"/>
            <a:r>
              <a:rPr lang="hr"/>
              <a:t>Druga razina</a:t>
            </a:r>
          </a:p>
          <a:p>
            <a:pPr lvl="2" rtl="0"/>
            <a:r>
              <a:rPr lang="hr"/>
              <a:t>Treća razina</a:t>
            </a:r>
          </a:p>
          <a:p>
            <a:pPr lvl="3" rtl="0"/>
            <a:r>
              <a:rPr lang="hr"/>
              <a:t>Četvrta razina</a:t>
            </a:r>
          </a:p>
          <a:p>
            <a:pPr lvl="4" rtl="0"/>
            <a:r>
              <a:rPr lang="hr"/>
              <a:t>Peta razina</a:t>
            </a:r>
            <a:endParaRPr lang="en-US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r-HR"/>
              <a:t>Kliknite da biste uredili stil podnaslova matrice</a:t>
            </a:r>
            <a:endParaRPr lang="en-US" dirty="0"/>
          </a:p>
        </p:txBody>
      </p:sp>
      <p:cxnSp>
        <p:nvCxnSpPr>
          <p:cNvPr id="9" name="Ravni poveznik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DCDA0C-E0B3-4C95-96EA-4A0C23D879C7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Rezervirano mjesto za datum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A7471F-05B2-4773-8B78-2036EB11328E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8" name="Rezervirano mjesto za podnožj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Rezervirano mjesto za broj slajd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utni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Rezervirano mjesto za datum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086D3-D273-4426-9DE2-880009129396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8" name="Rezervirano mjesto za podnožj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Rezervirano mjesto za broj slajd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Rezervirano mjesto za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A59B55-CF02-4C49-AD8A-D397FF8A11E2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8" name="Rezervirano mjesto za podnožj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Rezervirano mjesto za broj slajd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cxnSp>
        <p:nvCxnSpPr>
          <p:cNvPr id="9" name="Ravni poveznik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zervirano mjesto za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F4BB3-EB9D-4EA1-8362-7E06FBD9A1C4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8" name="Rezervirano mjesto za podnožj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Rezervirano mjesto za broj slajd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" name="Rezervirano mjesto za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92415-6ABB-4C27-8BFC-4CF3FE9A4CF9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9" name="Rezervirano mjesto za podnožj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Rezervirano mjesto za broj slajd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slov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" name="Rezervirano mjesto za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B60608-0379-4E0F-8DAF-92F8BAC0B4AA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11" name="Rezervirano mjesto za podnožj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Rezervirano mjesto za broj slajd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6" name="Rezervirano mjesto za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2A698-15A0-42F0-94BD-6DD450F2B912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7" name="Rezervirano mjesto za podnožj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Rezervirano mjesto za broj slajd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zervirano mjesto za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1AC0BB-F5C9-48F6-963D-A862C86D0349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3" name="Rezervirano mjesto za podnožj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73D2AE3-9DB2-4FE7-9845-29E1013E415B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zervirano mjesto za sliku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B233090-2BAD-40A9-BE7E-C43344694F1D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r" dirty="0"/>
              <a:t>Kliknite da biste uredili stil naslova matrice</a:t>
            </a:r>
            <a:endParaRPr lang="en-US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hr"/>
              <a:t>Kliknite da biste uredili stilove teksta matrice</a:t>
            </a:r>
          </a:p>
          <a:p>
            <a:pPr lvl="1" rtl="0"/>
            <a:r>
              <a:rPr lang="hr"/>
              <a:t>Druga razina</a:t>
            </a:r>
          </a:p>
          <a:p>
            <a:pPr lvl="2" rtl="0"/>
            <a:r>
              <a:rPr lang="hr"/>
              <a:t>Treća razina</a:t>
            </a:r>
          </a:p>
          <a:p>
            <a:pPr lvl="3" rtl="0"/>
            <a:r>
              <a:rPr lang="hr"/>
              <a:t>Četvrta razina</a:t>
            </a:r>
          </a:p>
          <a:p>
            <a:pPr lvl="4" rtl="0"/>
            <a:r>
              <a:rPr lang="hr"/>
              <a:t>Peta razina</a:t>
            </a:r>
            <a:endParaRPr lang="en-US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8A5FE3C9-88F6-4048-B440-425359B83D07}" type="datetime1">
              <a:rPr lang="sr-Latn-RS" smtClean="0"/>
              <a:t>25.6.2022.</a:t>
            </a:fld>
            <a:endParaRPr lang="en-US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ravokutni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pPr rtl="0"/>
            <a:r>
              <a:rPr lang="hr" sz="4400" dirty="0"/>
              <a:t>Klasifikacija pacijenata na temelju mogućnosti oboljenja od bolesti srca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h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Raspoznavanje uzoraka i strojno učenje</a:t>
            </a:r>
          </a:p>
        </p:txBody>
      </p: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BBBF9CC5-E07C-472D-9EE8-225DCBA66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C9B34F67-14C9-E4C9-054B-DEE70B29CCA2}"/>
              </a:ext>
            </a:extLst>
          </p:cNvPr>
          <p:cNvSpPr txBox="1"/>
          <p:nvPr/>
        </p:nvSpPr>
        <p:spPr>
          <a:xfrm>
            <a:off x="10946415" y="6483241"/>
            <a:ext cx="2021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Josip </a:t>
            </a:r>
            <a:r>
              <a:rPr lang="hr-HR" sz="1400" dirty="0" err="1"/>
              <a:t>Rizner</a:t>
            </a:r>
            <a:endParaRPr lang="hr-HR" sz="1400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EFD3FFBA-99D2-9B40-9A9D-17C093C7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65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3B12828-8D9B-7C58-647B-62341630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hr-HR" dirty="0"/>
              <a:t>Analiza rezultata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C90F31B-D5B0-5357-9D68-BA9EF817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hr-HR" dirty="0"/>
              <a:t>Nasumične šume odlučivanja</a:t>
            </a:r>
            <a:endParaRPr lang="en-US" dirty="0"/>
          </a:p>
        </p:txBody>
      </p:sp>
      <p:pic>
        <p:nvPicPr>
          <p:cNvPr id="9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27DB1F42-E389-6A30-250D-CE2C833F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DED9FE83-74ED-9C3D-0F26-08FBA1834A33}"/>
              </a:ext>
            </a:extLst>
          </p:cNvPr>
          <p:cNvSpPr txBox="1"/>
          <p:nvPr/>
        </p:nvSpPr>
        <p:spPr>
          <a:xfrm>
            <a:off x="6400800" y="4575302"/>
            <a:ext cx="40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Točnost – 0.8496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Odziv – 0.9552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B72E7A91-A1E3-1213-BC5A-59A404D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68124"/>
            <a:ext cx="4067175" cy="35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7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3B12828-8D9B-7C58-647B-62341630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hr-HR" dirty="0"/>
              <a:t>Analiza rezultata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C90F31B-D5B0-5357-9D68-BA9EF817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hr-HR" dirty="0"/>
              <a:t>Stroj potpornih vektora</a:t>
            </a:r>
            <a:endParaRPr lang="en-US" dirty="0"/>
          </a:p>
        </p:txBody>
      </p:sp>
      <p:pic>
        <p:nvPicPr>
          <p:cNvPr id="9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27DB1F42-E389-6A30-250D-CE2C833F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1164375A-5565-264C-0635-C64187C1BB7C}"/>
              </a:ext>
            </a:extLst>
          </p:cNvPr>
          <p:cNvSpPr txBox="1"/>
          <p:nvPr/>
        </p:nvSpPr>
        <p:spPr>
          <a:xfrm>
            <a:off x="6400800" y="4575302"/>
            <a:ext cx="40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Točnost – 0.8407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Odziv – 0.9403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30056633-ADF4-FE6C-1DDD-791A99A5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02171"/>
            <a:ext cx="4067175" cy="347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3B12828-8D9B-7C58-647B-62341630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hr-HR" dirty="0"/>
              <a:t>Analiza rezultata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C90F31B-D5B0-5357-9D68-BA9EF817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hr-HR" dirty="0" err="1"/>
              <a:t>Gaussov</a:t>
            </a:r>
            <a:r>
              <a:rPr lang="hr-HR" dirty="0"/>
              <a:t> Naivni Bayes</a:t>
            </a:r>
            <a:endParaRPr lang="en-US" dirty="0"/>
          </a:p>
        </p:txBody>
      </p:sp>
      <p:pic>
        <p:nvPicPr>
          <p:cNvPr id="9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27DB1F42-E389-6A30-250D-CE2C833F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54A18411-A524-B8A7-BAB8-202B0DB7CAA8}"/>
              </a:ext>
            </a:extLst>
          </p:cNvPr>
          <p:cNvSpPr txBox="1"/>
          <p:nvPr/>
        </p:nvSpPr>
        <p:spPr>
          <a:xfrm>
            <a:off x="6400800" y="4575302"/>
            <a:ext cx="40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Točnost – 0.8407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Odziv – 0.8955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6CA19B34-3665-7971-713A-D314C0FD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050560"/>
            <a:ext cx="406717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3B12828-8D9B-7C58-647B-62341630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hr-HR" dirty="0"/>
              <a:t>Analiza rezultata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C90F31B-D5B0-5357-9D68-BA9EF817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hr-HR" dirty="0"/>
              <a:t>K najbližih susjeda</a:t>
            </a:r>
            <a:endParaRPr lang="en-US" dirty="0"/>
          </a:p>
        </p:txBody>
      </p:sp>
      <p:pic>
        <p:nvPicPr>
          <p:cNvPr id="9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27DB1F42-E389-6A30-250D-CE2C833F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25D8E865-5B03-FA37-5E66-143E1A668774}"/>
              </a:ext>
            </a:extLst>
          </p:cNvPr>
          <p:cNvSpPr txBox="1"/>
          <p:nvPr/>
        </p:nvSpPr>
        <p:spPr>
          <a:xfrm>
            <a:off x="4845520" y="4149010"/>
            <a:ext cx="224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k=3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Točnost – 0.7434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Odziv – 0.8657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EF44D741-CDD7-93DF-B125-4129E29C7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20" y="1722692"/>
            <a:ext cx="6920431" cy="19775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C53BF330-614F-5AB2-D6A7-A77C1F947023}"/>
              </a:ext>
            </a:extLst>
          </p:cNvPr>
          <p:cNvSpPr txBox="1"/>
          <p:nvPr/>
        </p:nvSpPr>
        <p:spPr>
          <a:xfrm>
            <a:off x="7091315" y="4149010"/>
            <a:ext cx="237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k=4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Točnost – 0.7788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Odziv – 0.8806</a:t>
            </a: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3575FC6-4922-66A0-B763-12ECA60D1757}"/>
              </a:ext>
            </a:extLst>
          </p:cNvPr>
          <p:cNvSpPr txBox="1"/>
          <p:nvPr/>
        </p:nvSpPr>
        <p:spPr>
          <a:xfrm>
            <a:off x="9463040" y="4149009"/>
            <a:ext cx="261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k=5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Točnost – 0.7345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Odziv – 0.8507</a:t>
            </a:r>
          </a:p>
        </p:txBody>
      </p:sp>
    </p:spTree>
    <p:extLst>
      <p:ext uri="{BB962C8B-B14F-4D97-AF65-F5344CB8AC3E}">
        <p14:creationId xmlns:p14="http://schemas.microsoft.com/office/powerpoint/2010/main" val="348163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6A181FC-E0B6-FE51-70DD-755E431E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" dirty="0"/>
              <a:t>Streamlit aplikacija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5B037DE-1418-E771-2E68-A27D17DA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218002"/>
            <a:ext cx="10118801" cy="374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https://josip-rizner-heart-disease-classification-streamlitapp-0dgorj.streamlitapp.com/</a:t>
            </a:r>
            <a:endParaRPr lang="en-US" dirty="0"/>
          </a:p>
        </p:txBody>
      </p:sp>
      <p:pic>
        <p:nvPicPr>
          <p:cNvPr id="9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BB060B08-2A80-9F99-EFD3-399F5846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7F06A823-35F2-76E1-B638-1C398C69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29" y="3147974"/>
            <a:ext cx="6509207" cy="3058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44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CC04B8-8F56-7F25-C236-7A66006E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pozornosti</a:t>
            </a:r>
          </a:p>
        </p:txBody>
      </p:sp>
      <p:pic>
        <p:nvPicPr>
          <p:cNvPr id="6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0DB69A65-D7B5-123C-1F09-06EA6B570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lvl="0" rtl="0"/>
            <a:r>
              <a:rPr lang="hr" sz="3300" i="1" dirty="0"/>
              <a:t>Sadržaj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097" y="2009805"/>
            <a:ext cx="8387921" cy="3748194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" dirty="0"/>
              <a:t>Izvorni podatci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" dirty="0"/>
              <a:t>Obrada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" dirty="0"/>
              <a:t>Učenje i testiranje modela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" dirty="0"/>
              <a:t>Analiza rezultata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" dirty="0"/>
              <a:t>Streamlit aplikacija</a:t>
            </a:r>
          </a:p>
          <a:p>
            <a:pPr rtl="0"/>
            <a:endParaRPr lang="hr" dirty="0"/>
          </a:p>
        </p:txBody>
      </p:sp>
      <p:pic>
        <p:nvPicPr>
          <p:cNvPr id="9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700A3EF4-3F03-C83F-7DD2-36F3CCCCC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25C6B0-834F-720C-E7A0-2D74E7F0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681690"/>
          </a:xfrm>
        </p:spPr>
        <p:txBody>
          <a:bodyPr anchor="b">
            <a:normAutofit/>
          </a:bodyPr>
          <a:lstStyle/>
          <a:p>
            <a:r>
              <a:rPr lang="hr-HR" dirty="0"/>
              <a:t>Izvorni podatci</a:t>
            </a:r>
          </a:p>
        </p:txBody>
      </p:sp>
      <p:pic>
        <p:nvPicPr>
          <p:cNvPr id="6" name="Slika 5" descr="Slika na kojoj se prikazuje stol&#10;&#10;Opis je automatski generiran">
            <a:extLst>
              <a:ext uri="{FF2B5EF4-FFF2-40B4-BE49-F238E27FC236}">
                <a16:creationId xmlns:a16="http://schemas.microsoft.com/office/drawing/2014/main" id="{65AAA457-A90D-4F9C-CAC7-DAAFA35C6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09" y="1837256"/>
            <a:ext cx="6239274" cy="3696769"/>
          </a:xfrm>
          <a:prstGeom prst="rect">
            <a:avLst/>
          </a:prstGeom>
          <a:noFill/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96DC40A-CE1B-CA0C-EED6-F3937CFC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281" y="1717589"/>
            <a:ext cx="4446165" cy="435402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r-HR" dirty="0"/>
              <a:t>Prikupljeni na: 	</a:t>
            </a: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r-H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Klinika u Clevelandu</a:t>
            </a:r>
            <a:endParaRPr lang="hr-HR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r-H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Mađarski institut za kardiologiju, Budimpešta</a:t>
            </a:r>
            <a:endParaRPr lang="hr-HR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r-H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V.A. Medicinski centar, </a:t>
            </a:r>
            <a:r>
              <a:rPr lang="hr-HR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hr-H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Beach, CA</a:t>
            </a:r>
            <a:endParaRPr lang="hr-HR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r-H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Sveučilišna bolnica, Zürich, Švicarska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76 atributa -&gt; 14 iskoristivo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Sve su numeričke vrijednosti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Tx/>
              <a:buChar char="-"/>
            </a:pPr>
            <a:endParaRPr lang="hr-HR" dirty="0"/>
          </a:p>
          <a:p>
            <a:pPr marL="285750" indent="-285750">
              <a:buFontTx/>
              <a:buChar char="-"/>
            </a:pPr>
            <a:endParaRPr lang="hr-HR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5DBF85A2-8183-8919-81D5-1BD90D6451BC}"/>
              </a:ext>
            </a:extLst>
          </p:cNvPr>
          <p:cNvSpPr txBox="1"/>
          <p:nvPr/>
        </p:nvSpPr>
        <p:spPr>
          <a:xfrm>
            <a:off x="6233020" y="436228"/>
            <a:ext cx="5108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UCI </a:t>
            </a:r>
            <a:r>
              <a:rPr lang="hr-HR" dirty="0" err="1"/>
              <a:t>Machine</a:t>
            </a:r>
            <a:r>
              <a:rPr lang="hr-HR" dirty="0"/>
              <a:t> </a:t>
            </a:r>
            <a:r>
              <a:rPr lang="hr-HR" dirty="0" err="1"/>
              <a:t>Learning</a:t>
            </a:r>
            <a:r>
              <a:rPr lang="hr-HR" dirty="0"/>
              <a:t> </a:t>
            </a:r>
            <a:r>
              <a:rPr lang="hr-HR" dirty="0" err="1"/>
              <a:t>Repository</a:t>
            </a:r>
            <a:r>
              <a:rPr lang="hr-HR" dirty="0"/>
              <a:t>: https://archive.ics.uci.edu/ml/datasets/Heart+Disease </a:t>
            </a:r>
          </a:p>
          <a:p>
            <a:endParaRPr lang="hr-HR" dirty="0"/>
          </a:p>
        </p:txBody>
      </p:sp>
      <p:pic>
        <p:nvPicPr>
          <p:cNvPr id="8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B5227785-22AA-B193-F42D-188F8643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6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D58E88-E694-1CA8-763D-AE033DF7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hr-HR" dirty="0"/>
              <a:t>Obrada podataka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1B361EF-A603-09DB-0911-00370346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169" y="2502429"/>
            <a:ext cx="2966761" cy="374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Korištene </a:t>
            </a:r>
            <a:r>
              <a:rPr lang="hr-HR" dirty="0" err="1"/>
              <a:t>bibliote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Zamjena svih podataka koji nedostaju u </a:t>
            </a:r>
            <a:r>
              <a:rPr lang="hr-HR" dirty="0" err="1"/>
              <a:t>np.nan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Odvajanje oznaka klasa od ostatka podataka   </a:t>
            </a:r>
          </a:p>
        </p:txBody>
      </p:sp>
      <p:pic>
        <p:nvPicPr>
          <p:cNvPr id="10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818472C3-340A-4FCA-C60C-260297AF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F60F85F7-6DF7-A42F-DDB3-7D55C2BF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30" y="2178126"/>
            <a:ext cx="5029200" cy="1250874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86964326-7A00-49E7-C27C-1AEC7338E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930" y="3727397"/>
            <a:ext cx="7733463" cy="24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3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556BAF7-12A3-BE09-BC23-EA106C11E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531870" cy="37481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Obrada podataka koji nedostaju i skaliranje podataka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Podjela na set za učenje i set za testiranje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Spremanje podataka </a:t>
            </a:r>
          </a:p>
        </p:txBody>
      </p:sp>
      <p:pic>
        <p:nvPicPr>
          <p:cNvPr id="6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7D00609D-66F1-6038-6075-7E3F4CB7A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57976A10-FA20-EB0D-E26A-29E144A3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89" y="2018366"/>
            <a:ext cx="6564684" cy="1690057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42536B1E-F021-18E6-C38C-E7CA6C65C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689" y="3863244"/>
            <a:ext cx="6132385" cy="2160670"/>
          </a:xfrm>
          <a:prstGeom prst="rect">
            <a:avLst/>
          </a:prstGeom>
        </p:spPr>
      </p:pic>
      <p:sp>
        <p:nvSpPr>
          <p:cNvPr id="11" name="Naslov 1">
            <a:extLst>
              <a:ext uri="{FF2B5EF4-FFF2-40B4-BE49-F238E27FC236}">
                <a16:creationId xmlns:a16="http://schemas.microsoft.com/office/drawing/2014/main" id="{3D0CF9CF-C158-27C1-35A2-35524C6C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hr-HR" dirty="0"/>
              <a:t>Obrada podataka</a:t>
            </a:r>
          </a:p>
        </p:txBody>
      </p:sp>
    </p:spTree>
    <p:extLst>
      <p:ext uri="{BB962C8B-B14F-4D97-AF65-F5344CB8AC3E}">
        <p14:creationId xmlns:p14="http://schemas.microsoft.com/office/powerpoint/2010/main" val="130659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9DDC14-0A73-7598-A713-BE56495F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Učenje i testiranje modela</a:t>
            </a:r>
          </a:p>
        </p:txBody>
      </p:sp>
      <p:pic>
        <p:nvPicPr>
          <p:cNvPr id="6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2FB768F4-DCB3-A76D-9E3D-6FFFFBD1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2212346-E34C-FB19-B76F-6A74F465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2016760"/>
            <a:ext cx="3689350" cy="229108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D63BC5A4-010F-E096-7654-FCFCCD4CE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901" y="1916112"/>
            <a:ext cx="3401584" cy="2094865"/>
          </a:xfrm>
          <a:prstGeom prst="rect">
            <a:avLst/>
          </a:prstGeom>
        </p:spPr>
      </p:pic>
      <p:pic>
        <p:nvPicPr>
          <p:cNvPr id="9" name="Slika 8" descr="Support Vector Machine (SVM) Algorithm - Javatpoint">
            <a:extLst>
              <a:ext uri="{FF2B5EF4-FFF2-40B4-BE49-F238E27FC236}">
                <a16:creationId xmlns:a16="http://schemas.microsoft.com/office/drawing/2014/main" id="{6C9D068B-9831-7E13-2BBE-75452147C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7" y="1916112"/>
            <a:ext cx="3591885" cy="239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lika 10" descr="Naive Bayes Classifier in R Programming - GeeksforGeeks">
            <a:extLst>
              <a:ext uri="{FF2B5EF4-FFF2-40B4-BE49-F238E27FC236}">
                <a16:creationId xmlns:a16="http://schemas.microsoft.com/office/drawing/2014/main" id="{9EF5E3E0-9B81-CC98-FEC0-2F3268BC2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32" y="4587240"/>
            <a:ext cx="2026285" cy="145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5E4E74B2-9ADC-E12F-DB2E-E1E8767A2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450" y="4213185"/>
            <a:ext cx="2429510" cy="20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6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87C0494F-8F61-2259-74BE-07C97E7A2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sp>
        <p:nvSpPr>
          <p:cNvPr id="7" name="Naslov 1">
            <a:extLst>
              <a:ext uri="{FF2B5EF4-FFF2-40B4-BE49-F238E27FC236}">
                <a16:creationId xmlns:a16="http://schemas.microsoft.com/office/drawing/2014/main" id="{D8A5FD5D-245D-0C9C-D489-BE2BC568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 dirty="0"/>
              <a:t>Učenje i testiranje modela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71551CCE-F2AD-55FC-614E-24F52E6D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45" y="2120900"/>
            <a:ext cx="5973009" cy="1762371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80F6D281-F7C5-CBCE-90FC-51A9AC799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145" y="3994996"/>
            <a:ext cx="4305901" cy="1686160"/>
          </a:xfrm>
          <a:prstGeom prst="rect">
            <a:avLst/>
          </a:prstGeom>
        </p:spPr>
      </p:pic>
      <p:sp>
        <p:nvSpPr>
          <p:cNvPr id="15" name="Rezervirano mjesto sadržaja 2">
            <a:extLst>
              <a:ext uri="{FF2B5EF4-FFF2-40B4-BE49-F238E27FC236}">
                <a16:creationId xmlns:a16="http://schemas.microsoft.com/office/drawing/2014/main" id="{1D58BAA0-DACF-68C5-3B3B-6A1C3B4F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021865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Učitavanje setova podataka za učenje i testiranje, učenje modela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Predikcija, prikaz matrice zabune, točnosti i odziva</a:t>
            </a:r>
          </a:p>
        </p:txBody>
      </p:sp>
    </p:spTree>
    <p:extLst>
      <p:ext uri="{BB962C8B-B14F-4D97-AF65-F5344CB8AC3E}">
        <p14:creationId xmlns:p14="http://schemas.microsoft.com/office/powerpoint/2010/main" val="22346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9110F5-2437-F9AE-4BBC-519562D53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1"/>
            <a:ext cx="4639736" cy="14507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Spremanje modela i podataka validacije modela </a:t>
            </a:r>
          </a:p>
        </p:txBody>
      </p:sp>
      <p:pic>
        <p:nvPicPr>
          <p:cNvPr id="6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BB15FCDA-38A8-3D49-89B5-65AD25C1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sp>
        <p:nvSpPr>
          <p:cNvPr id="7" name="Naslov 1">
            <a:extLst>
              <a:ext uri="{FF2B5EF4-FFF2-40B4-BE49-F238E27FC236}">
                <a16:creationId xmlns:a16="http://schemas.microsoft.com/office/drawing/2014/main" id="{4CC446A3-0618-C5A1-0D38-695E6844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 dirty="0"/>
              <a:t>Učenje i testiranje modela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18B2EFB2-559B-98AC-F9B2-6A0885D6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94" y="3767059"/>
            <a:ext cx="965017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6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3B12828-8D9B-7C58-647B-62341630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hr-HR" dirty="0"/>
              <a:t>Analiza rezultata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C90F31B-D5B0-5357-9D68-BA9EF817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hr-HR" dirty="0"/>
              <a:t>Logistička regresija</a:t>
            </a:r>
            <a:endParaRPr lang="en-US" dirty="0"/>
          </a:p>
        </p:txBody>
      </p:sp>
      <p:pic>
        <p:nvPicPr>
          <p:cNvPr id="9" name="Picture 7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27DB1F42-E389-6A30-250D-CE2C833F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334" y="55131"/>
            <a:ext cx="638081" cy="858405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C6CF524C-7B83-C987-1760-1B0DA1F3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35" y="1182124"/>
            <a:ext cx="3959740" cy="3393178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B3A3839B-78AB-3C12-A431-86C47B71D7E6}"/>
              </a:ext>
            </a:extLst>
          </p:cNvPr>
          <p:cNvSpPr txBox="1"/>
          <p:nvPr/>
        </p:nvSpPr>
        <p:spPr>
          <a:xfrm>
            <a:off x="6400800" y="4575302"/>
            <a:ext cx="40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Točnost – 0.8496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Odziv – 0.9254</a:t>
            </a:r>
          </a:p>
        </p:txBody>
      </p:sp>
    </p:spTree>
    <p:extLst>
      <p:ext uri="{BB962C8B-B14F-4D97-AF65-F5344CB8AC3E}">
        <p14:creationId xmlns:p14="http://schemas.microsoft.com/office/powerpoint/2010/main" val="40388445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80_TF56160789" id="{030350C7-63BE-472F-BA86-1A5CED38468E}" vid="{16B45413-4BBC-4643-B39A-FBE02D5A6830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{89E8EFFE-244B-48F0-9B99-6462D9019A24}tf56160789_win32</Template>
  <TotalTime>52</TotalTime>
  <Words>266</Words>
  <Application>Microsoft Office PowerPoint</Application>
  <PresentationFormat>Široki zaslon</PresentationFormat>
  <Paragraphs>70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Symbol</vt:lpstr>
      <vt:lpstr>Times New Roman</vt:lpstr>
      <vt:lpstr>Wingdings</vt:lpstr>
      <vt:lpstr>1_RetrospectVTI</vt:lpstr>
      <vt:lpstr>Klasifikacija pacijenata na temelju mogućnosti oboljenja od bolesti srca</vt:lpstr>
      <vt:lpstr>Sadržaj</vt:lpstr>
      <vt:lpstr>Izvorni podatci</vt:lpstr>
      <vt:lpstr>Obrada podataka</vt:lpstr>
      <vt:lpstr>Obrada podataka</vt:lpstr>
      <vt:lpstr>Učenje i testiranje modela</vt:lpstr>
      <vt:lpstr>Učenje i testiranje modela</vt:lpstr>
      <vt:lpstr>Učenje i testiranje modela</vt:lpstr>
      <vt:lpstr>Analiza rezultata</vt:lpstr>
      <vt:lpstr>Analiza rezultata</vt:lpstr>
      <vt:lpstr>Analiza rezultata</vt:lpstr>
      <vt:lpstr>Analiza rezultata</vt:lpstr>
      <vt:lpstr>Analiza rezultata</vt:lpstr>
      <vt:lpstr>Streamlit aplikacija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pacijenata na temelju mogućnosti oboljenja od bolesti srca</dc:title>
  <dc:creator>josip.rizner@gmail.com</dc:creator>
  <cp:lastModifiedBy>josip.rizner@gmail.com</cp:lastModifiedBy>
  <cp:revision>25</cp:revision>
  <dcterms:created xsi:type="dcterms:W3CDTF">2022-06-25T15:30:39Z</dcterms:created>
  <dcterms:modified xsi:type="dcterms:W3CDTF">2022-06-25T16:26:19Z</dcterms:modified>
</cp:coreProperties>
</file>