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257" r:id="rId2"/>
    <p:sldId id="303" r:id="rId3"/>
    <p:sldId id="311" r:id="rId4"/>
    <p:sldId id="312" r:id="rId5"/>
    <p:sldId id="258" r:id="rId6"/>
    <p:sldId id="302" r:id="rId7"/>
    <p:sldId id="259" r:id="rId8"/>
    <p:sldId id="313" r:id="rId9"/>
    <p:sldId id="260" r:id="rId10"/>
    <p:sldId id="314" r:id="rId11"/>
    <p:sldId id="262" r:id="rId12"/>
    <p:sldId id="263" r:id="rId13"/>
    <p:sldId id="329" r:id="rId14"/>
    <p:sldId id="264" r:id="rId15"/>
    <p:sldId id="336" r:id="rId16"/>
    <p:sldId id="324" r:id="rId17"/>
    <p:sldId id="268" r:id="rId18"/>
    <p:sldId id="270" r:id="rId19"/>
    <p:sldId id="325" r:id="rId20"/>
    <p:sldId id="272" r:id="rId21"/>
    <p:sldId id="330" r:id="rId22"/>
    <p:sldId id="326" r:id="rId23"/>
    <p:sldId id="327" r:id="rId24"/>
    <p:sldId id="328" r:id="rId25"/>
    <p:sldId id="334" r:id="rId26"/>
    <p:sldId id="335" r:id="rId27"/>
    <p:sldId id="278" r:id="rId28"/>
    <p:sldId id="279" r:id="rId29"/>
    <p:sldId id="283" r:id="rId30"/>
    <p:sldId id="337" r:id="rId31"/>
    <p:sldId id="338" r:id="rId32"/>
    <p:sldId id="287" r:id="rId33"/>
    <p:sldId id="288" r:id="rId34"/>
    <p:sldId id="289" r:id="rId35"/>
    <p:sldId id="290" r:id="rId36"/>
    <p:sldId id="291" r:id="rId37"/>
    <p:sldId id="292" r:id="rId38"/>
    <p:sldId id="293" r:id="rId39"/>
    <p:sldId id="294" r:id="rId40"/>
    <p:sldId id="295" r:id="rId41"/>
    <p:sldId id="296" r:id="rId42"/>
    <p:sldId id="297" r:id="rId43"/>
    <p:sldId id="339" r:id="rId44"/>
    <p:sldId id="298" r:id="rId45"/>
    <p:sldId id="299" r:id="rId46"/>
    <p:sldId id="300" r:id="rId47"/>
    <p:sldId id="304" r:id="rId48"/>
    <p:sldId id="305" r:id="rId49"/>
    <p:sldId id="306" r:id="rId50"/>
    <p:sldId id="307" r:id="rId51"/>
    <p:sldId id="309" r:id="rId52"/>
    <p:sldId id="308" r:id="rId53"/>
    <p:sldId id="310" r:id="rId54"/>
    <p:sldId id="331" r:id="rId55"/>
    <p:sldId id="332" r:id="rId56"/>
    <p:sldId id="33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731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88710" autoAdjust="0"/>
  </p:normalViewPr>
  <p:slideViewPr>
    <p:cSldViewPr>
      <p:cViewPr>
        <p:scale>
          <a:sx n="70" d="100"/>
          <a:sy n="70" d="100"/>
        </p:scale>
        <p:origin x="-828"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3" Type="http://schemas.openxmlformats.org/officeDocument/2006/relationships/slide" Target="slides/slide8.xml"/><Relationship Id="rId7" Type="http://schemas.openxmlformats.org/officeDocument/2006/relationships/slide" Target="slides/slide23.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9.xml"/><Relationship Id="rId5" Type="http://schemas.openxmlformats.org/officeDocument/2006/relationships/slide" Target="slides/slide16.xml"/><Relationship Id="rId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41F633EE-D645-42D9-9905-F6579167852D}" type="datetimeFigureOut">
              <a:rPr lang="he-IL" smtClean="0"/>
              <a:t>כ"ד/כסלו/תשע"ד</a:t>
            </a:fld>
            <a:endParaRPr lang="he-IL"/>
          </a:p>
        </p:txBody>
      </p:sp>
      <p:sp>
        <p:nvSpPr>
          <p:cNvPr id="4" name="מציין מיקום של כותרת תחתונה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A37BA98-3E52-46BC-B6F3-E91FF5712E5D}" type="slidenum">
              <a:rPr lang="he-IL" smtClean="0"/>
              <a:t>‹#›</a:t>
            </a:fld>
            <a:endParaRPr lang="he-I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54B19EB-B761-4180-8414-D7C351DB37E6}" type="datetimeFigureOut">
              <a:rPr lang="he-IL" smtClean="0"/>
              <a:t>כ"ב/כסלו/תשע"ד</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911D253B-6798-49E9-91A3-1D4AEBDD8151}" type="slidenum">
              <a:rPr lang="he-IL" smtClean="0"/>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1</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6ECD1EC-7A03-496F-BE4D-B3DC77D86F7A}" type="slidenum">
              <a:rPr lang="en-US" smtClean="0">
                <a:latin typeface="Times New Roman" pitchFamily="18" charset="0"/>
              </a:rPr>
              <a:pPr/>
              <a:t>10</a:t>
            </a:fld>
            <a:endParaRPr lang="en-US" smtClean="0">
              <a:latin typeface="Times New Roman" pitchFamily="18" charset="0"/>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he-IL"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11</a:t>
            </a:fld>
            <a:endParaRPr 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12</a:t>
            </a:fld>
            <a:endParaRPr lang="he-I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13</a:t>
            </a:fld>
            <a:endParaRPr lang="he-I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14</a:t>
            </a:fld>
            <a:endParaRPr lang="he-I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B2DEF7E-D9B2-4A3B-B432-8F3C1E45B67C}" type="slidenum">
              <a:rPr lang="en-US" smtClean="0">
                <a:latin typeface="Times New Roman" pitchFamily="18" charset="0"/>
              </a:rPr>
              <a:pPr/>
              <a:t>15</a:t>
            </a:fld>
            <a:endParaRPr 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algn="l" rtl="0" eaLnBrk="1" hangingPunct="1"/>
            <a:r>
              <a:rPr lang="en-US" dirty="0" smtClean="0">
                <a:latin typeface="Arial" pitchFamily="34" charset="0"/>
              </a:rPr>
              <a:t>Convergence test – examine average difference between transformation required to align each shape to the recalculated mean and the identity transform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E51D57A-478E-4962-A857-375BE6B7EEFF}" type="slidenum">
              <a:rPr lang="en-US" smtClean="0">
                <a:latin typeface="Times New Roman" pitchFamily="18" charset="0"/>
              </a:rPr>
              <a:pPr/>
              <a:t>16</a:t>
            </a:fld>
            <a:endParaRPr lang="en-US" smtClean="0">
              <a:latin typeface="Times New Roman" pitchFamily="18" charset="0"/>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he-IL"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17</a:t>
            </a:fld>
            <a:endParaRPr lang="he-I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18</a:t>
            </a:fld>
            <a:endParaRPr lang="he-I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037FD00-A051-4DEC-840A-1F86236A7DBF}" type="slidenum">
              <a:rPr lang="en-US" smtClean="0">
                <a:latin typeface="Times New Roman" pitchFamily="18" charset="0"/>
              </a:rPr>
              <a:pPr/>
              <a:t>19</a:t>
            </a:fld>
            <a:endParaRPr lang="en-US" smtClean="0">
              <a:latin typeface="Times New Roman" pitchFamily="18" charset="0"/>
            </a:endParaRPr>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he-IL"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2</a:t>
            </a:fld>
            <a:endParaRPr lang="he-I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20</a:t>
            </a:fld>
            <a:endParaRPr lang="he-I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21</a:t>
            </a:fld>
            <a:endParaRPr lang="he-I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50D3B6F-CDD9-4C0B-B449-384AB883C1D2}" type="slidenum">
              <a:rPr lang="en-US" smtClean="0">
                <a:latin typeface="Times New Roman" pitchFamily="18" charset="0"/>
              </a:rPr>
              <a:pPr/>
              <a:t>22</a:t>
            </a:fld>
            <a:endParaRPr lang="en-US" smtClean="0">
              <a:latin typeface="Times New Roman" pitchFamily="18" charset="0"/>
            </a:endParaRPr>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he-IL"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C9217DA-25BD-43C8-92D7-84E6F77E949D}" type="slidenum">
              <a:rPr lang="en-US" smtClean="0">
                <a:latin typeface="Times New Roman" pitchFamily="18" charset="0"/>
              </a:rPr>
              <a:pPr/>
              <a:t>23</a:t>
            </a:fld>
            <a:endParaRPr lang="en-US" smtClean="0">
              <a:latin typeface="Times New Roman" pitchFamily="18" charset="0"/>
            </a:endParaRPr>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algn="l" rtl="0" eaLnBrk="1" hangingPunct="1"/>
            <a:r>
              <a:rPr lang="en-US" dirty="0" smtClean="0">
                <a:latin typeface="Arial" pitchFamily="34" charset="0"/>
              </a:rPr>
              <a:t>M(s,</a:t>
            </a:r>
            <a:r>
              <a:rPr lang="el-GR" dirty="0" smtClean="0">
                <a:latin typeface="Arial" pitchFamily="34" charset="0"/>
              </a:rPr>
              <a:t>θ</a:t>
            </a:r>
            <a:r>
              <a:rPr lang="en-US" dirty="0" smtClean="0">
                <a:latin typeface="Arial" pitchFamily="34" charset="0"/>
              </a:rPr>
              <a:t>)[] is a rotation by </a:t>
            </a:r>
            <a:r>
              <a:rPr lang="el-GR" dirty="0" smtClean="0">
                <a:latin typeface="Arial" pitchFamily="34" charset="0"/>
              </a:rPr>
              <a:t>θ</a:t>
            </a:r>
            <a:r>
              <a:rPr lang="en-US" dirty="0" smtClean="0">
                <a:latin typeface="Arial" pitchFamily="34" charset="0"/>
              </a:rPr>
              <a:t> and a scaling by s. </a:t>
            </a:r>
          </a:p>
          <a:p>
            <a:pPr algn="l" rtl="0" eaLnBrk="1" hangingPunct="1"/>
            <a:r>
              <a:rPr lang="en-US" dirty="0" smtClean="0">
                <a:latin typeface="Arial" pitchFamily="34" charset="0"/>
              </a:rPr>
              <a:t>(</a:t>
            </a:r>
            <a:r>
              <a:rPr lang="en-US" dirty="0" err="1" smtClean="0">
                <a:latin typeface="Arial" pitchFamily="34" charset="0"/>
              </a:rPr>
              <a:t>Xc,Yc</a:t>
            </a:r>
            <a:r>
              <a:rPr lang="en-US" dirty="0" smtClean="0">
                <a:latin typeface="Arial" pitchFamily="34" charset="0"/>
              </a:rPr>
              <a:t>) is the position of the module center in </a:t>
            </a:r>
            <a:r>
              <a:rPr lang="en-US" dirty="0" err="1" smtClean="0">
                <a:latin typeface="Arial" pitchFamily="34" charset="0"/>
              </a:rPr>
              <a:t>te</a:t>
            </a:r>
            <a:r>
              <a:rPr lang="en-US" dirty="0" smtClean="0">
                <a:latin typeface="Arial" pitchFamily="34" charset="0"/>
              </a:rPr>
              <a:t> image frame</a:t>
            </a:r>
          </a:p>
          <a:p>
            <a:pPr algn="l" rtl="0" eaLnBrk="1" hangingPunct="1"/>
            <a:r>
              <a:rPr lang="en-US" dirty="0" smtClean="0">
                <a:latin typeface="Arial" pitchFamily="34" charset="0"/>
              </a:rPr>
              <a:t>This equation gives a way of calculating the suggested movement to the</a:t>
            </a:r>
            <a:r>
              <a:rPr lang="en-US" baseline="0" dirty="0" smtClean="0">
                <a:latin typeface="Arial" pitchFamily="34" charset="0"/>
              </a:rPr>
              <a:t> points x in the local model coordinate frame.</a:t>
            </a:r>
            <a:endParaRPr lang="he-IL"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9326D8D-BD46-4D9C-9FC9-3E4C49384C6A}" type="slidenum">
              <a:rPr lang="en-US" smtClean="0">
                <a:latin typeface="Times New Roman" pitchFamily="18" charset="0"/>
              </a:rPr>
              <a:pPr/>
              <a:t>24</a:t>
            </a:fld>
            <a:endParaRPr lang="en-US" smtClean="0">
              <a:latin typeface="Times New Roman" pitchFamily="18" charset="0"/>
            </a:endParaRPr>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he-IL"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sz="1200" kern="1200" baseline="0" dirty="0" smtClean="0">
                <a:solidFill>
                  <a:schemeClr val="tx1"/>
                </a:solidFill>
                <a:latin typeface="+mn-lt"/>
                <a:ea typeface="+mn-ea"/>
                <a:cs typeface="+mn-cs"/>
              </a:rPr>
              <a:t>where x’ is the mean shape, Ps is a set of orthogonal </a:t>
            </a:r>
            <a:r>
              <a:rPr lang="en-US" sz="1200" i="1" kern="1200" baseline="0" dirty="0" smtClean="0">
                <a:solidFill>
                  <a:schemeClr val="tx1"/>
                </a:solidFill>
                <a:latin typeface="+mn-lt"/>
                <a:ea typeface="+mn-ea"/>
                <a:cs typeface="+mn-cs"/>
              </a:rPr>
              <a:t>modes of variation and </a:t>
            </a:r>
            <a:r>
              <a:rPr lang="en-US" sz="1200" kern="1200" baseline="0" dirty="0" err="1" smtClean="0">
                <a:solidFill>
                  <a:schemeClr val="tx1"/>
                </a:solidFill>
                <a:latin typeface="+mn-lt"/>
                <a:ea typeface="+mn-ea"/>
                <a:cs typeface="+mn-cs"/>
              </a:rPr>
              <a:t>bs</a:t>
            </a:r>
            <a:r>
              <a:rPr lang="en-US" sz="1200" kern="1200" baseline="0" dirty="0" smtClean="0">
                <a:solidFill>
                  <a:schemeClr val="tx1"/>
                </a:solidFill>
                <a:latin typeface="+mn-lt"/>
                <a:ea typeface="+mn-ea"/>
                <a:cs typeface="+mn-cs"/>
              </a:rPr>
              <a:t> is a set of shape parameters.</a:t>
            </a:r>
            <a:endParaRPr lang="he-IL" dirty="0"/>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27</a:t>
            </a:fld>
            <a:endParaRPr lang="he-I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sz="1200" kern="1200" baseline="0" dirty="0" smtClean="0">
                <a:solidFill>
                  <a:schemeClr val="tx1"/>
                </a:solidFill>
                <a:latin typeface="+mn-lt"/>
                <a:ea typeface="+mn-ea"/>
                <a:cs typeface="+mn-cs"/>
              </a:rPr>
              <a:t>To build a statistical model of the grey-level appearance we warp each example image so that its control points match the mean shape.</a:t>
            </a:r>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28</a:t>
            </a:fld>
            <a:endParaRPr lang="he-I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sz="1200" i="0" kern="1200" baseline="0" dirty="0" smtClean="0">
                <a:solidFill>
                  <a:schemeClr val="tx1"/>
                </a:solidFill>
                <a:latin typeface="+mn-lt"/>
                <a:ea typeface="+mn-ea"/>
                <a:cs typeface="+mn-cs"/>
              </a:rPr>
              <a:t>We then sample the grey level information </a:t>
            </a:r>
            <a:r>
              <a:rPr lang="en-US" sz="1200" b="1" i="0" kern="1200" baseline="0" dirty="0" err="1" smtClean="0">
                <a:solidFill>
                  <a:schemeClr val="tx1"/>
                </a:solidFill>
                <a:latin typeface="+mn-lt"/>
                <a:ea typeface="+mn-ea"/>
                <a:cs typeface="+mn-cs"/>
              </a:rPr>
              <a:t>g</a:t>
            </a:r>
            <a:r>
              <a:rPr lang="en-US" sz="1200" i="0" kern="1200" baseline="0" dirty="0" err="1" smtClean="0">
                <a:solidFill>
                  <a:schemeClr val="tx1"/>
                </a:solidFill>
                <a:latin typeface="+mn-lt"/>
                <a:ea typeface="+mn-ea"/>
                <a:cs typeface="+mn-cs"/>
              </a:rPr>
              <a:t>im</a:t>
            </a:r>
            <a:r>
              <a:rPr lang="en-US" sz="1200" i="0" kern="1200" baseline="0" dirty="0" smtClean="0">
                <a:solidFill>
                  <a:schemeClr val="tx1"/>
                </a:solidFill>
                <a:latin typeface="+mn-lt"/>
                <a:ea typeface="+mn-ea"/>
                <a:cs typeface="+mn-cs"/>
              </a:rPr>
              <a:t> from the shape normalized image over the region covered by the mean shape. </a:t>
            </a:r>
          </a:p>
          <a:p>
            <a:pPr algn="l" rtl="0"/>
            <a:r>
              <a:rPr lang="en-US" sz="1200" i="0" kern="1200" baseline="0" dirty="0" smtClean="0">
                <a:solidFill>
                  <a:schemeClr val="tx1"/>
                </a:solidFill>
                <a:latin typeface="+mn-lt"/>
                <a:ea typeface="+mn-ea"/>
                <a:cs typeface="+mn-cs"/>
              </a:rPr>
              <a:t>To minimize the effect of global lighting variation, we normalize the example samples by applying</a:t>
            </a:r>
          </a:p>
          <a:p>
            <a:pPr algn="l" rtl="0"/>
            <a:r>
              <a:rPr lang="en-US" sz="1200" i="0" kern="1200" baseline="0" dirty="0" smtClean="0">
                <a:solidFill>
                  <a:schemeClr val="tx1"/>
                </a:solidFill>
                <a:latin typeface="+mn-lt"/>
                <a:ea typeface="+mn-ea"/>
                <a:cs typeface="+mn-cs"/>
              </a:rPr>
              <a:t>a scaling </a:t>
            </a:r>
            <a:r>
              <a:rPr lang="el-GR" sz="1200" i="0" kern="1200" baseline="0" dirty="0" smtClean="0">
                <a:solidFill>
                  <a:schemeClr val="tx1"/>
                </a:solidFill>
                <a:latin typeface="+mn-lt"/>
                <a:ea typeface="+mn-ea"/>
                <a:cs typeface="+mn-cs"/>
              </a:rPr>
              <a:t>α</a:t>
            </a:r>
            <a:r>
              <a:rPr lang="en-US" sz="1200" i="0" kern="1200" baseline="0" dirty="0" smtClean="0">
                <a:solidFill>
                  <a:schemeClr val="tx1"/>
                </a:solidFill>
                <a:latin typeface="+mn-lt"/>
                <a:ea typeface="+mn-ea"/>
                <a:cs typeface="+mn-cs"/>
              </a:rPr>
              <a:t>, and offset </a:t>
            </a:r>
            <a:r>
              <a:rPr lang="el-GR" sz="1200" i="0" kern="1200" baseline="0" dirty="0" smtClean="0">
                <a:solidFill>
                  <a:schemeClr val="tx1"/>
                </a:solidFill>
                <a:latin typeface="+mn-lt"/>
                <a:ea typeface="+mn-ea"/>
                <a:cs typeface="+mn-cs"/>
              </a:rPr>
              <a:t>β</a:t>
            </a:r>
            <a:r>
              <a:rPr lang="en-US" sz="1200" i="0" kern="1200" baseline="0" dirty="0" smtClean="0">
                <a:solidFill>
                  <a:schemeClr val="tx1"/>
                </a:solidFill>
                <a:latin typeface="+mn-lt"/>
                <a:ea typeface="+mn-ea"/>
                <a:cs typeface="+mn-cs"/>
              </a:rPr>
              <a:t>.</a:t>
            </a:r>
          </a:p>
          <a:p>
            <a:pPr algn="l" rtl="0"/>
            <a:r>
              <a:rPr lang="en-US" sz="1200" kern="1200" baseline="0" dirty="0" smtClean="0">
                <a:solidFill>
                  <a:schemeClr val="tx1"/>
                </a:solidFill>
                <a:latin typeface="+mn-lt"/>
                <a:ea typeface="+mn-ea"/>
                <a:cs typeface="+mn-cs"/>
              </a:rPr>
              <a:t>Let g’ be the mean of the normalized data, scaled and offset so that the sum of elements is zero and the variance of elements is unity.</a:t>
            </a:r>
          </a:p>
          <a:p>
            <a:pPr algn="l" rtl="0"/>
            <a:r>
              <a:rPr lang="en-US" sz="1200" kern="1200" baseline="0" dirty="0" smtClean="0">
                <a:solidFill>
                  <a:schemeClr val="tx1"/>
                </a:solidFill>
                <a:latin typeface="+mn-lt"/>
                <a:ea typeface="+mn-ea"/>
                <a:cs typeface="+mn-cs"/>
              </a:rPr>
              <a:t>where g’ is the mean normalized grey-level vector, Pg is a set of orthogonal </a:t>
            </a:r>
            <a:r>
              <a:rPr lang="en-US" sz="1200" i="1" kern="1200" baseline="0" dirty="0" smtClean="0">
                <a:solidFill>
                  <a:schemeClr val="tx1"/>
                </a:solidFill>
                <a:latin typeface="+mn-lt"/>
                <a:ea typeface="+mn-ea"/>
                <a:cs typeface="+mn-cs"/>
              </a:rPr>
              <a:t>modes of variation and </a:t>
            </a:r>
            <a:r>
              <a:rPr lang="en-US" sz="1200" i="1" kern="1200" baseline="0" dirty="0" err="1" smtClean="0">
                <a:solidFill>
                  <a:schemeClr val="tx1"/>
                </a:solidFill>
                <a:latin typeface="+mn-lt"/>
                <a:ea typeface="+mn-ea"/>
                <a:cs typeface="+mn-cs"/>
              </a:rPr>
              <a:t>bg</a:t>
            </a:r>
            <a:r>
              <a:rPr lang="en-US" sz="1200" i="1" kern="1200" baseline="0" dirty="0" smtClean="0">
                <a:solidFill>
                  <a:schemeClr val="tx1"/>
                </a:solidFill>
                <a:latin typeface="+mn-lt"/>
                <a:ea typeface="+mn-ea"/>
                <a:cs typeface="+mn-cs"/>
              </a:rPr>
              <a:t> is a set of grey-level parameters.</a:t>
            </a:r>
            <a:endParaRPr lang="he-IL" i="0" dirty="0" smtClean="0"/>
          </a:p>
          <a:p>
            <a:pPr algn="l" rtl="0"/>
            <a:endParaRPr lang="he-IL" i="0" dirty="0"/>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29</a:t>
            </a:fld>
            <a:endParaRPr lang="he-IL"/>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ASM does not incorporate all gray-level information in parameters</a:t>
            </a:r>
          </a:p>
          <a:p>
            <a:endParaRPr lang="he-IL" dirty="0"/>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34</a:t>
            </a:fld>
            <a:endParaRPr lang="he-I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sz="1200" kern="1200" baseline="0" dirty="0" smtClean="0">
                <a:solidFill>
                  <a:schemeClr val="tx1"/>
                </a:solidFill>
                <a:latin typeface="+mn-lt"/>
                <a:ea typeface="+mn-ea"/>
                <a:cs typeface="+mn-cs"/>
              </a:rPr>
              <a:t>A training patch is sampled around each feature</a:t>
            </a:r>
          </a:p>
          <a:p>
            <a:pPr algn="l" rtl="0"/>
            <a:r>
              <a:rPr lang="en-US" sz="1200" kern="1200" baseline="0" dirty="0" smtClean="0">
                <a:solidFill>
                  <a:schemeClr val="tx1"/>
                </a:solidFill>
                <a:latin typeface="+mn-lt"/>
                <a:ea typeface="+mn-ea"/>
                <a:cs typeface="+mn-cs"/>
              </a:rPr>
              <a:t>and </a:t>
            </a:r>
            <a:r>
              <a:rPr lang="en-US" sz="1200" kern="1200" baseline="0" dirty="0" err="1" smtClean="0">
                <a:solidFill>
                  <a:schemeClr val="tx1"/>
                </a:solidFill>
                <a:latin typeface="+mn-lt"/>
                <a:ea typeface="+mn-ea"/>
                <a:cs typeface="+mn-cs"/>
              </a:rPr>
              <a:t>normalised</a:t>
            </a:r>
            <a:r>
              <a:rPr lang="en-US" sz="1200" kern="1200" baseline="0" dirty="0" smtClean="0">
                <a:solidFill>
                  <a:schemeClr val="tx1"/>
                </a:solidFill>
                <a:latin typeface="+mn-lt"/>
                <a:ea typeface="+mn-ea"/>
                <a:cs typeface="+mn-cs"/>
              </a:rPr>
              <a:t> such that the pixel values have zero mean and unit variance</a:t>
            </a:r>
          </a:p>
          <a:p>
            <a:pPr algn="l" rtl="0"/>
            <a:r>
              <a:rPr lang="en-US" sz="1200" kern="1200" baseline="0" dirty="0" smtClean="0">
                <a:solidFill>
                  <a:schemeClr val="tx1"/>
                </a:solidFill>
                <a:latin typeface="+mn-lt"/>
                <a:ea typeface="+mn-ea"/>
                <a:cs typeface="+mn-cs"/>
              </a:rPr>
              <a:t>The texture</a:t>
            </a:r>
          </a:p>
          <a:p>
            <a:pPr algn="l" rtl="0"/>
            <a:r>
              <a:rPr lang="en-US" sz="1200" kern="1200" baseline="0" dirty="0" smtClean="0">
                <a:solidFill>
                  <a:schemeClr val="tx1"/>
                </a:solidFill>
                <a:latin typeface="+mn-lt"/>
                <a:ea typeface="+mn-ea"/>
                <a:cs typeface="+mn-cs"/>
              </a:rPr>
              <a:t>patches from a given training image are then concatenated to form a single grey value</a:t>
            </a:r>
          </a:p>
          <a:p>
            <a:pPr algn="l" rtl="0"/>
            <a:r>
              <a:rPr lang="en-US" sz="1200" kern="1200" baseline="0" dirty="0" smtClean="0">
                <a:solidFill>
                  <a:schemeClr val="tx1"/>
                </a:solidFill>
                <a:latin typeface="+mn-lt"/>
                <a:ea typeface="+mn-ea"/>
                <a:cs typeface="+mn-cs"/>
              </a:rPr>
              <a:t>vector.</a:t>
            </a:r>
          </a:p>
          <a:p>
            <a:pPr algn="l" rtl="0"/>
            <a:endParaRPr lang="en-US" sz="1200" kern="1200" baseline="0" dirty="0" smtClean="0">
              <a:solidFill>
                <a:schemeClr val="tx1"/>
              </a:solidFill>
              <a:latin typeface="+mn-lt"/>
              <a:ea typeface="+mn-ea"/>
              <a:cs typeface="+mn-cs"/>
            </a:endParaRPr>
          </a:p>
          <a:p>
            <a:pPr algn="l" rtl="0"/>
            <a:r>
              <a:rPr lang="en-US" sz="1200" kern="1200" baseline="0" dirty="0" smtClean="0">
                <a:solidFill>
                  <a:schemeClr val="tx1"/>
                </a:solidFill>
                <a:latin typeface="+mn-lt"/>
                <a:ea typeface="+mn-ea"/>
                <a:cs typeface="+mn-cs"/>
              </a:rPr>
              <a:t>The face regions from the training images are </a:t>
            </a:r>
            <a:r>
              <a:rPr lang="en-US" sz="1200" kern="1200" baseline="0" dirty="0" err="1" smtClean="0">
                <a:solidFill>
                  <a:schemeClr val="tx1"/>
                </a:solidFill>
                <a:latin typeface="+mn-lt"/>
                <a:ea typeface="+mn-ea"/>
                <a:cs typeface="+mn-cs"/>
              </a:rPr>
              <a:t>resampled</a:t>
            </a:r>
            <a:r>
              <a:rPr lang="en-US" sz="1200" kern="1200" baseline="0" dirty="0" smtClean="0">
                <a:solidFill>
                  <a:schemeClr val="tx1"/>
                </a:solidFill>
                <a:latin typeface="+mn-lt"/>
                <a:ea typeface="+mn-ea"/>
                <a:cs typeface="+mn-cs"/>
              </a:rPr>
              <a:t> to a fixed sized rectangle to allow for scale changes</a:t>
            </a:r>
            <a:endParaRPr lang="he-IL" dirty="0"/>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48</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A732112-A869-496A-A22F-282360D66E8F}" type="slidenum">
              <a:rPr lang="en-US" smtClean="0">
                <a:latin typeface="Times New Roman" pitchFamily="18" charset="0"/>
              </a:rPr>
              <a:pPr/>
              <a:t>3</a:t>
            </a:fld>
            <a:endParaRPr lang="en-US" smtClean="0">
              <a:latin typeface="Times New Roman" pitchFamily="18" charset="0"/>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he-IL"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dirty="0" smtClean="0"/>
              <a:t>Where ¯x is the mean shape, P</a:t>
            </a:r>
            <a:r>
              <a:rPr lang="en-US" i="1" dirty="0" smtClean="0"/>
              <a:t>s is a set of orthogonal modes of variation and </a:t>
            </a:r>
            <a:r>
              <a:rPr lang="en-US" i="1" dirty="0" err="1" smtClean="0"/>
              <a:t>bs</a:t>
            </a:r>
            <a:r>
              <a:rPr lang="en-US" i="1" dirty="0" smtClean="0"/>
              <a:t> is a</a:t>
            </a:r>
          </a:p>
          <a:p>
            <a:pPr algn="l" rtl="0"/>
            <a:r>
              <a:rPr lang="en-US" dirty="0" smtClean="0"/>
              <a:t>set of shape parameters. Similarly ¯g is the mean </a:t>
            </a:r>
            <a:r>
              <a:rPr lang="en-US" dirty="0" err="1" smtClean="0"/>
              <a:t>normalised</a:t>
            </a:r>
            <a:r>
              <a:rPr lang="en-US" dirty="0" smtClean="0"/>
              <a:t> grey-level vector, P</a:t>
            </a:r>
            <a:r>
              <a:rPr lang="en-US" i="1" dirty="0" smtClean="0"/>
              <a:t>g is a set</a:t>
            </a:r>
          </a:p>
          <a:p>
            <a:pPr algn="l" rtl="0"/>
            <a:r>
              <a:rPr lang="en-US" dirty="0" smtClean="0"/>
              <a:t>of orthogonal modes of variation and </a:t>
            </a:r>
            <a:r>
              <a:rPr lang="en-US" dirty="0" err="1" smtClean="0"/>
              <a:t>b</a:t>
            </a:r>
            <a:r>
              <a:rPr lang="en-US" i="1" dirty="0" err="1" smtClean="0"/>
              <a:t>g</a:t>
            </a:r>
            <a:r>
              <a:rPr lang="en-US" i="1" dirty="0" smtClean="0"/>
              <a:t> is a set of grey-level parameters</a:t>
            </a:r>
            <a:endParaRPr lang="he-IL" dirty="0" smtClean="0"/>
          </a:p>
          <a:p>
            <a:pPr algn="l" rtl="0"/>
            <a:endParaRPr lang="he-IL" dirty="0"/>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49</a:t>
            </a:fld>
            <a:endParaRPr lang="he-I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sz="1200" kern="1200" baseline="0" dirty="0" smtClean="0">
                <a:solidFill>
                  <a:schemeClr val="tx1"/>
                </a:solidFill>
                <a:latin typeface="+mn-lt"/>
                <a:ea typeface="+mn-ea"/>
                <a:cs typeface="+mn-cs"/>
              </a:rPr>
              <a:t>Here b is the concatenated shape and texture parameter vector, with a suitable weighting</a:t>
            </a:r>
          </a:p>
          <a:p>
            <a:pPr algn="l" rtl="0"/>
            <a:r>
              <a:rPr lang="en-US" sz="1200" kern="1200" baseline="0" dirty="0" smtClean="0">
                <a:solidFill>
                  <a:schemeClr val="tx1"/>
                </a:solidFill>
                <a:latin typeface="+mn-lt"/>
                <a:ea typeface="+mn-ea"/>
                <a:cs typeface="+mn-cs"/>
              </a:rPr>
              <a:t>W</a:t>
            </a:r>
            <a:r>
              <a:rPr lang="en-US" sz="1200" i="1" kern="1200" baseline="0" dirty="0" smtClean="0">
                <a:solidFill>
                  <a:schemeClr val="tx1"/>
                </a:solidFill>
                <a:latin typeface="+mn-lt"/>
                <a:ea typeface="+mn-ea"/>
                <a:cs typeface="+mn-cs"/>
              </a:rPr>
              <a:t>s to account for the difference between shape and texture units (see [1]). c is a set</a:t>
            </a:r>
          </a:p>
          <a:p>
            <a:pPr algn="l" rtl="0"/>
            <a:r>
              <a:rPr lang="en-US" sz="1200" kern="1200" baseline="0" dirty="0" smtClean="0">
                <a:solidFill>
                  <a:schemeClr val="tx1"/>
                </a:solidFill>
                <a:latin typeface="+mn-lt"/>
                <a:ea typeface="+mn-ea"/>
                <a:cs typeface="+mn-cs"/>
              </a:rPr>
              <a:t>of joint appearance parameters. P</a:t>
            </a:r>
            <a:r>
              <a:rPr lang="en-US" sz="1200" i="1" kern="1200" baseline="0" dirty="0" smtClean="0">
                <a:solidFill>
                  <a:schemeClr val="tx1"/>
                </a:solidFill>
                <a:latin typeface="+mn-lt"/>
                <a:ea typeface="+mn-ea"/>
                <a:cs typeface="+mn-cs"/>
              </a:rPr>
              <a:t>c is the orthogonal matrix computed using PCA, which</a:t>
            </a:r>
          </a:p>
          <a:p>
            <a:pPr algn="l" rtl="0"/>
            <a:r>
              <a:rPr lang="en-US" sz="1200" kern="1200" baseline="0" dirty="0" smtClean="0">
                <a:solidFill>
                  <a:schemeClr val="tx1"/>
                </a:solidFill>
                <a:latin typeface="+mn-lt"/>
                <a:ea typeface="+mn-ea"/>
                <a:cs typeface="+mn-cs"/>
              </a:rPr>
              <a:t>partitions into two separate matrices </a:t>
            </a:r>
            <a:r>
              <a:rPr lang="en-US" sz="1200" kern="1200" baseline="0" dirty="0" err="1" smtClean="0">
                <a:solidFill>
                  <a:schemeClr val="tx1"/>
                </a:solidFill>
                <a:latin typeface="+mn-lt"/>
                <a:ea typeface="+mn-ea"/>
                <a:cs typeface="+mn-cs"/>
              </a:rPr>
              <a:t>P</a:t>
            </a:r>
            <a:r>
              <a:rPr lang="en-US" sz="1200" i="1" kern="1200" baseline="0" dirty="0" err="1" smtClean="0">
                <a:solidFill>
                  <a:schemeClr val="tx1"/>
                </a:solidFill>
                <a:latin typeface="+mn-lt"/>
                <a:ea typeface="+mn-ea"/>
                <a:cs typeface="+mn-cs"/>
              </a:rPr>
              <a:t>cs</a:t>
            </a:r>
            <a:r>
              <a:rPr lang="en-US" sz="1200" i="1" kern="1200" baseline="0" dirty="0" smtClean="0">
                <a:solidFill>
                  <a:schemeClr val="tx1"/>
                </a:solidFill>
                <a:latin typeface="+mn-lt"/>
                <a:ea typeface="+mn-ea"/>
                <a:cs typeface="+mn-cs"/>
              </a:rPr>
              <a:t> and </a:t>
            </a:r>
            <a:r>
              <a:rPr lang="en-US" sz="1200" i="1" kern="1200" baseline="0" dirty="0" err="1" smtClean="0">
                <a:solidFill>
                  <a:schemeClr val="tx1"/>
                </a:solidFill>
                <a:latin typeface="+mn-lt"/>
                <a:ea typeface="+mn-ea"/>
                <a:cs typeface="+mn-cs"/>
              </a:rPr>
              <a:t>Pcg</a:t>
            </a:r>
            <a:r>
              <a:rPr lang="en-US" sz="1200" i="1" kern="1200" baseline="0" dirty="0" smtClean="0">
                <a:solidFill>
                  <a:schemeClr val="tx1"/>
                </a:solidFill>
                <a:latin typeface="+mn-lt"/>
                <a:ea typeface="+mn-ea"/>
                <a:cs typeface="+mn-cs"/>
              </a:rPr>
              <a:t> which together compute the shape and</a:t>
            </a:r>
          </a:p>
          <a:p>
            <a:pPr algn="l" rtl="0"/>
            <a:r>
              <a:rPr lang="en-US" sz="1200" kern="1200" baseline="0" dirty="0" smtClean="0">
                <a:solidFill>
                  <a:schemeClr val="tx1"/>
                </a:solidFill>
                <a:latin typeface="+mn-lt"/>
                <a:ea typeface="+mn-ea"/>
                <a:cs typeface="+mn-cs"/>
              </a:rPr>
              <a:t>texture parameters given a joint parameter vector c.</a:t>
            </a:r>
          </a:p>
          <a:p>
            <a:pPr algn="l" rtl="0"/>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the joint model and an unseen image with a set of initial feature points, the joint model can be fitted to the image by estimating the shape, texture and joint parameters</a:t>
            </a:r>
            <a:endParaRPr lang="he-IL" dirty="0" smtClean="0"/>
          </a:p>
          <a:p>
            <a:pPr algn="l" rtl="0"/>
            <a:endParaRPr lang="he-IL" dirty="0"/>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50</a:t>
            </a:fld>
            <a:endParaRPr lang="he-IL"/>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dirty="0" smtClean="0"/>
              <a:t>The AAM differs from ASM in that it matches a full model of grey-level appearance to the target image whereas the ASM only locates the shape of the modeled objects, and disregards the texture, so in practice does not take full advantage of the information available.</a:t>
            </a:r>
          </a:p>
          <a:p>
            <a:pPr algn="l" rtl="0"/>
            <a:endParaRPr lang="en-US" dirty="0" smtClean="0"/>
          </a:p>
          <a:p>
            <a:pPr algn="l" rtl="0"/>
            <a:r>
              <a:rPr lang="en-US" dirty="0" smtClean="0"/>
              <a:t>Given current image points, the template generation proceeds by fitting the joint model of shape and appearance to regions sampled around each feature point. The current feature templates are then applied to the search image using normalized correlation. This generates a set of response surfaces. </a:t>
            </a:r>
            <a:endParaRPr lang="he-IL" dirty="0"/>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55</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B198F75-90D6-426C-8A6A-F724B74900CC}" type="slidenum">
              <a:rPr lang="en-US" smtClean="0">
                <a:latin typeface="Times New Roman" pitchFamily="18" charset="0"/>
              </a:rPr>
              <a:pPr/>
              <a:t>4</a:t>
            </a:fld>
            <a:endParaRPr lang="en-US" smtClean="0">
              <a:latin typeface="Times New Roman" pitchFamily="18" charset="0"/>
            </a:endParaRPr>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he-IL"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5</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6</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7</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48332E1-F1D2-497B-885B-4997792427AD}" type="slidenum">
              <a:rPr lang="en-US" smtClean="0">
                <a:latin typeface="Times New Roman" pitchFamily="18" charset="0"/>
              </a:rPr>
              <a:pPr/>
              <a:t>8</a:t>
            </a:fld>
            <a:endParaRPr lang="en-US" smtClean="0">
              <a:latin typeface="Times New Roman" pitchFamily="18"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algn="l" rtl="0" eaLnBrk="1" hangingPunct="1"/>
            <a:r>
              <a:rPr lang="en-US" dirty="0" smtClean="0">
                <a:latin typeface="Arial" pitchFamily="34" charset="0"/>
              </a:rPr>
              <a:t>Understanding of variability mechanisms(theoretical model of variability) are insufficient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a:p>
        </p:txBody>
      </p:sp>
      <p:sp>
        <p:nvSpPr>
          <p:cNvPr id="4" name="מציין מיקום של מספר שקופית 3"/>
          <p:cNvSpPr>
            <a:spLocks noGrp="1"/>
          </p:cNvSpPr>
          <p:nvPr>
            <p:ph type="sldNum" sz="quarter" idx="10"/>
          </p:nvPr>
        </p:nvSpPr>
        <p:spPr/>
        <p:txBody>
          <a:bodyPr/>
          <a:lstStyle/>
          <a:p>
            <a:fld id="{911D253B-6798-49E9-91A3-1D4AEBDD8151}" type="slidenum">
              <a:rPr lang="he-IL" smtClean="0"/>
              <a:t>9</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כותרת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17" name="כותרת משנה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30" name="מציין מיקום של תאריך 29"/>
          <p:cNvSpPr>
            <a:spLocks noGrp="1"/>
          </p:cNvSpPr>
          <p:nvPr>
            <p:ph type="dt" sz="half" idx="10"/>
          </p:nvPr>
        </p:nvSpPr>
        <p:spPr/>
        <p:txBody>
          <a:bodyPr/>
          <a:lstStyle/>
          <a:p>
            <a:fld id="{DF133242-D940-4A51-A386-BC2AF89985CE}" type="datetime1">
              <a:rPr lang="en-US" smtClean="0"/>
              <a:t>11/26/2013</a:t>
            </a:fld>
            <a:endParaRPr lang="en-US"/>
          </a:p>
        </p:txBody>
      </p:sp>
      <p:sp>
        <p:nvSpPr>
          <p:cNvPr id="19" name="מציין מיקום של כותרת תחתונה 18"/>
          <p:cNvSpPr>
            <a:spLocks noGrp="1"/>
          </p:cNvSpPr>
          <p:nvPr>
            <p:ph type="ftr" sz="quarter" idx="11"/>
          </p:nvPr>
        </p:nvSpPr>
        <p:spPr/>
        <p:txBody>
          <a:bodyPr/>
          <a:lstStyle/>
          <a:p>
            <a:endParaRPr kumimoji="0" lang="en-US"/>
          </a:p>
        </p:txBody>
      </p:sp>
      <p:sp>
        <p:nvSpPr>
          <p:cNvPr id="27" name="מציין מיקום של מספר שקופית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D9AE6709-05FB-469A-9E9C-A7ACBFC10624}" type="datetime1">
              <a:rPr lang="en-US" smtClean="0"/>
              <a:t>11/26/2013</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914401"/>
            <a:ext cx="2057400" cy="5211763"/>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914401"/>
            <a:ext cx="6019800" cy="5211763"/>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62804237-668A-473A-B333-9E9BC679A233}" type="datetime1">
              <a:rPr lang="en-US" smtClean="0"/>
              <a:t>11/26/2013</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כותרת, טקסט ו- 2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609600"/>
            <a:ext cx="7772400" cy="1143000"/>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sz="half" idx="1"/>
          </p:nvPr>
        </p:nvSpPr>
        <p:spPr>
          <a:xfrm>
            <a:off x="685800" y="1981200"/>
            <a:ext cx="3810000" cy="41148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quarter" idx="2"/>
          </p:nvPr>
        </p:nvSpPr>
        <p:spPr>
          <a:xfrm>
            <a:off x="4648200" y="1981200"/>
            <a:ext cx="3810000" cy="19812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תוכן 4"/>
          <p:cNvSpPr>
            <a:spLocks noGrp="1"/>
          </p:cNvSpPr>
          <p:nvPr>
            <p:ph sz="quarter" idx="3"/>
          </p:nvPr>
        </p:nvSpPr>
        <p:spPr>
          <a:xfrm>
            <a:off x="4648200" y="4114800"/>
            <a:ext cx="3810000" cy="19812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תאריך 5"/>
          <p:cNvSpPr>
            <a:spLocks noGrp="1"/>
          </p:cNvSpPr>
          <p:nvPr>
            <p:ph type="dt" sz="half" idx="10"/>
          </p:nvPr>
        </p:nvSpPr>
        <p:spPr>
          <a:xfrm>
            <a:off x="685800" y="6248400"/>
            <a:ext cx="1905000" cy="457200"/>
          </a:xfrm>
        </p:spPr>
        <p:txBody>
          <a:bodyPr/>
          <a:lstStyle>
            <a:lvl1pPr>
              <a:defRPr/>
            </a:lvl1pPr>
          </a:lstStyle>
          <a:p>
            <a:fld id="{07F30C65-4D62-481C-9545-34723C2D8372}" type="datetime1">
              <a:rPr lang="en-US" smtClean="0"/>
              <a:t>11/26/2013</a:t>
            </a:fld>
            <a:endParaRPr lang="en-US"/>
          </a:p>
        </p:txBody>
      </p:sp>
      <p:sp>
        <p:nvSpPr>
          <p:cNvPr id="7" name="מציין מיקום של כותרת תחתונה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מציין מיקום של מספר שקופית 7"/>
          <p:cNvSpPr>
            <a:spLocks noGrp="1"/>
          </p:cNvSpPr>
          <p:nvPr>
            <p:ph type="sldNum" sz="quarter" idx="12"/>
          </p:nvPr>
        </p:nvSpPr>
        <p:spPr>
          <a:xfrm>
            <a:off x="6553200" y="6248400"/>
            <a:ext cx="1905000" cy="457200"/>
          </a:xfrm>
        </p:spPr>
        <p:txBody>
          <a:bodyPr/>
          <a:lstStyle>
            <a:lvl1pPr>
              <a:defRPr/>
            </a:lvl1pPr>
          </a:lstStyle>
          <a:p>
            <a:fld id="{1380A0D6-F07E-42A2-BC38-93B38976BB9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כותרת, טקסט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609600"/>
            <a:ext cx="7772400" cy="1143000"/>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sz="half" idx="1"/>
          </p:nvPr>
        </p:nvSpPr>
        <p:spPr>
          <a:xfrm>
            <a:off x="685800" y="1981200"/>
            <a:ext cx="3810000" cy="41148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981200"/>
            <a:ext cx="3810000" cy="41148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a:xfrm>
            <a:off x="685800" y="6248400"/>
            <a:ext cx="1905000" cy="457200"/>
          </a:xfrm>
        </p:spPr>
        <p:txBody>
          <a:bodyPr/>
          <a:lstStyle>
            <a:lvl1pPr>
              <a:defRPr/>
            </a:lvl1pPr>
          </a:lstStyle>
          <a:p>
            <a:fld id="{637D1B8B-4EC2-4ABD-82F5-28BB4C7FCD1E}" type="datetime1">
              <a:rPr lang="en-US" smtClean="0"/>
              <a:t>11/26/2013</a:t>
            </a:fld>
            <a:endParaRPr lang="en-US"/>
          </a:p>
        </p:txBody>
      </p:sp>
      <p:sp>
        <p:nvSpPr>
          <p:cNvPr id="6" name="מציין מיקום של כותרת תחתונה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מציין מיקום של מספר שקופית 6"/>
          <p:cNvSpPr>
            <a:spLocks noGrp="1"/>
          </p:cNvSpPr>
          <p:nvPr>
            <p:ph type="sldNum" sz="quarter" idx="12"/>
          </p:nvPr>
        </p:nvSpPr>
        <p:spPr>
          <a:xfrm>
            <a:off x="6553200" y="6248400"/>
            <a:ext cx="1905000" cy="457200"/>
          </a:xfrm>
        </p:spPr>
        <p:txBody>
          <a:bodyPr/>
          <a:lstStyle>
            <a:lvl1pPr>
              <a:defRPr/>
            </a:lvl1pPr>
          </a:lstStyle>
          <a:p>
            <a:fld id="{831758AC-6E2E-4255-B2E2-ABB1A4DA988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75E702A2-F12C-497F-8F94-EE70C9FC1DDB}" type="datetime1">
              <a:rPr lang="en-US" smtClean="0"/>
              <a:t>11/26/2013</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A42C913E-31A9-45B6-AB6D-A60DBA532701}" type="datetime1">
              <a:rPr lang="en-US" smtClean="0"/>
              <a:t>11/26/2013</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תוכן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034D91A8-6FF6-4A75-9700-1E945ED1BAEF}" type="datetime1">
              <a:rPr lang="en-US" smtClean="0"/>
              <a:t>11/26/2013</a:t>
            </a:fld>
            <a:endParaRPr lang="en-US"/>
          </a:p>
        </p:txBody>
      </p:sp>
      <p:sp>
        <p:nvSpPr>
          <p:cNvPr id="6" name="מציין מיקום של כותרת תחתונה 5"/>
          <p:cNvSpPr>
            <a:spLocks noGrp="1"/>
          </p:cNvSpPr>
          <p:nvPr>
            <p:ph type="ftr" sz="quarter" idx="11"/>
          </p:nvPr>
        </p:nvSpPr>
        <p:spPr/>
        <p:txBody>
          <a:bodyPr/>
          <a:lstStyle/>
          <a:p>
            <a:endParaRPr kumimoji="0" lang="en-US"/>
          </a:p>
        </p:txBody>
      </p:sp>
      <p:sp>
        <p:nvSpPr>
          <p:cNvPr id="7" name="מציין מיקום של מספר שקופית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tIns="45720" anchor="b"/>
          <a:lstStyle>
            <a:lvl1pPr>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מציין מיקום תוכן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מציין מיקום תוכן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0"/>
          </p:nvPr>
        </p:nvSpPr>
        <p:spPr/>
        <p:txBody>
          <a:bodyPr/>
          <a:lstStyle/>
          <a:p>
            <a:fld id="{ED336E84-BAAF-45BD-872D-7F5D6924EC87}" type="datetime1">
              <a:rPr lang="en-US" smtClean="0"/>
              <a:t>11/26/2013</a:t>
            </a:fld>
            <a:endParaRPr lang="en-US"/>
          </a:p>
        </p:txBody>
      </p:sp>
      <p:sp>
        <p:nvSpPr>
          <p:cNvPr id="8" name="מציין מיקום של כותרת תחתונה 7"/>
          <p:cNvSpPr>
            <a:spLocks noGrp="1"/>
          </p:cNvSpPr>
          <p:nvPr>
            <p:ph type="ftr" sz="quarter" idx="11"/>
          </p:nvPr>
        </p:nvSpPr>
        <p:spPr/>
        <p:txBody>
          <a:bodyPr/>
          <a:lstStyle/>
          <a:p>
            <a:endParaRPr kumimoji="0" lang="en-US" dirty="0"/>
          </a:p>
        </p:txBody>
      </p:sp>
      <p:sp>
        <p:nvSpPr>
          <p:cNvPr id="9" name="מציין מיקום של מספר שקופית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C4975C7B-2B3D-405F-B7E2-77A2A4BA0572}" type="datetime1">
              <a:rPr lang="en-US" smtClean="0"/>
              <a:t>11/26/2013</a:t>
            </a:fld>
            <a:endParaRPr lang="en-US"/>
          </a:p>
        </p:txBody>
      </p:sp>
      <p:sp>
        <p:nvSpPr>
          <p:cNvPr id="4" name="מציין מיקום של כותרת תחתונה 3"/>
          <p:cNvSpPr>
            <a:spLocks noGrp="1"/>
          </p:cNvSpPr>
          <p:nvPr>
            <p:ph type="ftr" sz="quarter" idx="11"/>
          </p:nvPr>
        </p:nvSpPr>
        <p:spPr/>
        <p:txBody>
          <a:bodyPr/>
          <a:lstStyle/>
          <a:p>
            <a:endParaRPr kumimoji="0" lang="en-US"/>
          </a:p>
        </p:txBody>
      </p:sp>
      <p:sp>
        <p:nvSpPr>
          <p:cNvPr id="5" name="מציין מיקום של מספר שקופית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E38D1161-2ECA-4714-BF8F-98CBA2962414}" type="datetime1">
              <a:rPr lang="en-US" smtClean="0"/>
              <a:t>11/26/2013</a:t>
            </a:fld>
            <a:endParaRPr lang="en-US"/>
          </a:p>
        </p:txBody>
      </p:sp>
      <p:sp>
        <p:nvSpPr>
          <p:cNvPr id="3" name="מציין מיקום של כותרת תחתונה 2"/>
          <p:cNvSpPr>
            <a:spLocks noGrp="1"/>
          </p:cNvSpPr>
          <p:nvPr>
            <p:ph type="ftr" sz="quarter" idx="11"/>
          </p:nvPr>
        </p:nvSpPr>
        <p:spPr/>
        <p:txBody>
          <a:bodyPr/>
          <a:lstStyle/>
          <a:p>
            <a:endParaRPr kumimoji="0" lang="en-US"/>
          </a:p>
        </p:txBody>
      </p:sp>
      <p:sp>
        <p:nvSpPr>
          <p:cNvPr id="4" name="מציין מיקום של מספר שקופית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9AE8EC71-066C-46D9-8832-050E2B7640B6}" type="datetime1">
              <a:rPr lang="en-US" smtClean="0"/>
              <a:t>11/26/2013</a:t>
            </a:fld>
            <a:endParaRPr lang="en-US"/>
          </a:p>
        </p:txBody>
      </p:sp>
      <p:sp>
        <p:nvSpPr>
          <p:cNvPr id="6" name="מציין מיקום של כותרת תחתונה 5"/>
          <p:cNvSpPr>
            <a:spLocks noGrp="1"/>
          </p:cNvSpPr>
          <p:nvPr>
            <p:ph type="ftr" sz="quarter" idx="11"/>
          </p:nvPr>
        </p:nvSpPr>
        <p:spPr/>
        <p:txBody>
          <a:bodyPr/>
          <a:lstStyle/>
          <a:p>
            <a:endParaRPr kumimoji="0" lang="en-US"/>
          </a:p>
        </p:txBody>
      </p:sp>
      <p:sp>
        <p:nvSpPr>
          <p:cNvPr id="7" name="מציין מיקום של מספר שקופית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לבן עם פינה יחידה חתוכה ומעוגלת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משולש ישר-זווית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smtClean="0"/>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5192885-A86A-4D61-AF8D-31761B6CC331}" type="datetime1">
              <a:rPr lang="en-US" smtClean="0"/>
              <a:t>11/26/2013</a:t>
            </a:fld>
            <a:endParaRPr lang="en-US"/>
          </a:p>
        </p:txBody>
      </p:sp>
      <p:sp>
        <p:nvSpPr>
          <p:cNvPr id="6" name="מציין מיקום של כותרת תחתונה 5"/>
          <p:cNvSpPr>
            <a:spLocks noGrp="1"/>
          </p:cNvSpPr>
          <p:nvPr>
            <p:ph type="ftr" sz="quarter" idx="11"/>
          </p:nvPr>
        </p:nvSpPr>
        <p:spPr/>
        <p:txBody>
          <a:bodyPr/>
          <a:lstStyle/>
          <a:p>
            <a:endParaRPr kumimoji="0" lang="en-US"/>
          </a:p>
        </p:txBody>
      </p:sp>
      <p:sp>
        <p:nvSpPr>
          <p:cNvPr id="7" name="מציין מיקום של מספר שקופית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מציין מיקום של תמונה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10" name="צורה חופשית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צורה חופשית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צורה חופשית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צורה חופשית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מציין מיקום של כותרת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smtClean="0"/>
              <a:t>לחץ כדי לערוך סגנון כותרת של תבנית בסיס</a:t>
            </a:r>
            <a:endParaRPr kumimoji="0" lang="en-US"/>
          </a:p>
        </p:txBody>
      </p:sp>
      <p:sp>
        <p:nvSpPr>
          <p:cNvPr id="30" name="מציין מיקום טקסט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0" name="מציין מיקום של תאריך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60D63E7-EB7E-4B0A-808D-BF3517C794CA}" type="datetime1">
              <a:rPr lang="en-US" smtClean="0"/>
              <a:t>11/26/2013</a:t>
            </a:fld>
            <a:endParaRPr lang="en-US" dirty="0">
              <a:solidFill>
                <a:schemeClr val="tx2">
                  <a:shade val="90000"/>
                </a:schemeClr>
              </a:solidFill>
            </a:endParaRPr>
          </a:p>
        </p:txBody>
      </p:sp>
      <p:sp>
        <p:nvSpPr>
          <p:cNvPr id="22" name="מציין מיקום של כותרת תחתונה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מציין מיקום של מספר שקופית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קבוצה 1"/>
          <p:cNvGrpSpPr/>
          <p:nvPr/>
        </p:nvGrpSpPr>
        <p:grpSpPr>
          <a:xfrm>
            <a:off x="-19017" y="202408"/>
            <a:ext cx="9180548" cy="649224"/>
            <a:chOff x="-19045" y="216550"/>
            <a:chExt cx="9180548" cy="649224"/>
          </a:xfrm>
        </p:grpSpPr>
        <p:sp>
          <p:nvSpPr>
            <p:cNvPr id="12" name="צורה חופשית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צורה חופשית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4.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6.bin"/><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14.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ideo" Target="file:///C:\Documents%20and%20Settings\TimCootes\Videos\face_shape_mode3.avi"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ideo" Target="file:///C:\Documents%20and%20Settings\TimCootes\Videos\face_shape_mode1.avi"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file:///C:\Documents%20and%20Settings\TimCootes\Videos\face_c1.avi" TargetMode="External"/><Relationship Id="rId1" Type="http://schemas.openxmlformats.org/officeDocument/2006/relationships/video" Target="file:///C:\Documents%20and%20Settings\TimCootes\Videos\face_shape_mode1.avi" TargetMode="Externa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fontScale="90000"/>
          </a:bodyPr>
          <a:lstStyle/>
          <a:p>
            <a:pPr algn="ctr"/>
            <a:r>
              <a:rPr lang="fr-FR" b="0" u="sng" dirty="0" smtClean="0"/>
              <a:t>Face and </a:t>
            </a:r>
            <a:r>
              <a:rPr lang="fr-FR" b="0" u="sng" dirty="0" smtClean="0"/>
              <a:t>Facial</a:t>
            </a:r>
            <a:r>
              <a:rPr lang="fr-FR" b="0" u="sng" dirty="0" smtClean="0"/>
              <a:t> </a:t>
            </a:r>
            <a:r>
              <a:rPr lang="fr-FR" b="0" u="sng" dirty="0" err="1" smtClean="0"/>
              <a:t>feature</a:t>
            </a:r>
            <a:r>
              <a:rPr lang="fr-FR" b="0" u="sng" dirty="0" smtClean="0"/>
              <a:t> </a:t>
            </a:r>
            <a:r>
              <a:rPr lang="fr-FR" b="0" u="sng" dirty="0" err="1" smtClean="0"/>
              <a:t>tracking</a:t>
            </a:r>
            <a:r>
              <a:rPr lang="fr-FR" b="0" u="sng" dirty="0" smtClean="0"/>
              <a:t> </a:t>
            </a:r>
            <a:r>
              <a:rPr lang="fr-FR" b="0" u="sng" dirty="0" smtClean="0"/>
              <a:t/>
            </a:r>
            <a:br>
              <a:rPr lang="fr-FR" b="0" u="sng" dirty="0" smtClean="0"/>
            </a:br>
            <a:r>
              <a:rPr lang="fr-FR" b="0" u="sng" dirty="0" smtClean="0"/>
              <a:t>ASM, AAM</a:t>
            </a:r>
            <a:r>
              <a:rPr lang="fr-FR" b="0" u="sng" dirty="0" smtClean="0"/>
              <a:t>, CLM</a:t>
            </a:r>
            <a:endParaRPr lang="he-IL" dirty="0"/>
          </a:p>
        </p:txBody>
      </p:sp>
      <p:sp>
        <p:nvSpPr>
          <p:cNvPr id="3" name="כותרת משנה 2"/>
          <p:cNvSpPr>
            <a:spLocks noGrp="1"/>
          </p:cNvSpPr>
          <p:nvPr>
            <p:ph type="subTitle" idx="1"/>
          </p:nvPr>
        </p:nvSpPr>
        <p:spPr/>
        <p:txBody>
          <a:bodyPr>
            <a:normAutofit/>
          </a:bodyPr>
          <a:lstStyle/>
          <a:p>
            <a:pPr algn="ctr" rtl="0"/>
            <a:r>
              <a:rPr lang="en-US" sz="2800" b="1" dirty="0" smtClean="0"/>
              <a:t>Object and Human Tracking </a:t>
            </a:r>
            <a:r>
              <a:rPr lang="en-US" sz="2800" b="1" dirty="0" smtClean="0"/>
              <a:t>Seminar</a:t>
            </a:r>
          </a:p>
          <a:p>
            <a:pPr algn="ctr" rtl="0"/>
            <a:r>
              <a:rPr lang="en-US" sz="2800" dirty="0" smtClean="0">
                <a:solidFill>
                  <a:srgbClr val="7030A0"/>
                </a:solidFill>
              </a:rPr>
              <a:t>Noa </a:t>
            </a:r>
            <a:r>
              <a:rPr lang="en-US" sz="2800" dirty="0" smtClean="0">
                <a:solidFill>
                  <a:srgbClr val="7030A0"/>
                </a:solidFill>
              </a:rPr>
              <a:t>Privman Horesh</a:t>
            </a:r>
          </a:p>
          <a:p>
            <a:pPr algn="ctr" rtl="0"/>
            <a:r>
              <a:rPr lang="en-US" sz="2800" dirty="0" smtClean="0">
                <a:solidFill>
                  <a:srgbClr val="7030A0"/>
                </a:solidFill>
              </a:rPr>
              <a:t>December </a:t>
            </a:r>
            <a:r>
              <a:rPr lang="en-US" sz="2800" dirty="0" smtClean="0">
                <a:solidFill>
                  <a:srgbClr val="7030A0"/>
                </a:solidFill>
              </a:rPr>
              <a:t>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8"/>
          <p:cNvSpPr>
            <a:spLocks noGrp="1" noChangeArrowheads="1"/>
          </p:cNvSpPr>
          <p:nvPr>
            <p:ph type="title"/>
          </p:nvPr>
        </p:nvSpPr>
        <p:spPr/>
        <p:txBody>
          <a:bodyPr/>
          <a:lstStyle/>
          <a:p>
            <a:pPr eaLnBrk="1" hangingPunct="1"/>
            <a:r>
              <a:rPr lang="en-US" smtClean="0"/>
              <a:t>Point Distribution Model (PDM)</a:t>
            </a:r>
          </a:p>
        </p:txBody>
      </p:sp>
      <p:sp>
        <p:nvSpPr>
          <p:cNvPr id="43011" name="Rectangle 19"/>
          <p:cNvSpPr>
            <a:spLocks noGrp="1" noChangeArrowheads="1"/>
          </p:cNvSpPr>
          <p:nvPr>
            <p:ph type="body" idx="1"/>
          </p:nvPr>
        </p:nvSpPr>
        <p:spPr>
          <a:xfrm>
            <a:off x="838200" y="2362200"/>
            <a:ext cx="8077200" cy="3200400"/>
          </a:xfrm>
        </p:spPr>
        <p:txBody>
          <a:bodyPr/>
          <a:lstStyle/>
          <a:p>
            <a:pPr algn="l" rtl="0" eaLnBrk="1" hangingPunct="1">
              <a:lnSpc>
                <a:spcPct val="90000"/>
              </a:lnSpc>
            </a:pPr>
            <a:r>
              <a:rPr lang="en-US" sz="2400" dirty="0" smtClean="0"/>
              <a:t>Captures variability of training set by calculating mean shape and </a:t>
            </a:r>
            <a:r>
              <a:rPr lang="en-US" sz="2400" b="1" dirty="0" smtClean="0"/>
              <a:t>main modes of variation</a:t>
            </a:r>
          </a:p>
          <a:p>
            <a:pPr algn="l" rtl="0" eaLnBrk="1" hangingPunct="1">
              <a:lnSpc>
                <a:spcPct val="90000"/>
              </a:lnSpc>
              <a:buFont typeface="Wingdings" pitchFamily="2" charset="2"/>
              <a:buNone/>
            </a:pPr>
            <a:endParaRPr lang="en-US" sz="2400" dirty="0" smtClean="0"/>
          </a:p>
          <a:p>
            <a:pPr algn="l" rtl="0" eaLnBrk="1" hangingPunct="1">
              <a:lnSpc>
                <a:spcPct val="90000"/>
              </a:lnSpc>
            </a:pPr>
            <a:r>
              <a:rPr lang="en-US" sz="2400" dirty="0" smtClean="0"/>
              <a:t>Each mode changes the shape by moving landmarks along </a:t>
            </a:r>
            <a:r>
              <a:rPr lang="en-US" sz="2400" b="1" dirty="0" smtClean="0"/>
              <a:t>straight lines</a:t>
            </a:r>
            <a:r>
              <a:rPr lang="en-US" sz="2400" dirty="0" smtClean="0"/>
              <a:t> through mean positions</a:t>
            </a:r>
          </a:p>
          <a:p>
            <a:pPr algn="l" rtl="0" eaLnBrk="1" hangingPunct="1">
              <a:lnSpc>
                <a:spcPct val="90000"/>
              </a:lnSpc>
              <a:buFont typeface="Wingdings" pitchFamily="2" charset="2"/>
              <a:buNone/>
            </a:pPr>
            <a:endParaRPr lang="en-US" sz="2400" dirty="0" smtClean="0"/>
          </a:p>
          <a:p>
            <a:pPr algn="l" rtl="0" eaLnBrk="1" hangingPunct="1">
              <a:lnSpc>
                <a:spcPct val="90000"/>
              </a:lnSpc>
            </a:pPr>
            <a:r>
              <a:rPr lang="en-US" sz="2400" dirty="0" smtClean="0"/>
              <a:t>New shapes created by modifying mean shape with weighted sums of modes</a:t>
            </a:r>
          </a:p>
          <a:p>
            <a:pPr algn="l" rtl="0" eaLnBrk="1" hangingPunct="1">
              <a:lnSpc>
                <a:spcPct val="90000"/>
              </a:lnSpc>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467543" y="1565274"/>
            <a:ext cx="7533457" cy="2677656"/>
          </a:xfrm>
          <a:prstGeom prst="rect">
            <a:avLst/>
          </a:prstGeom>
          <a:noFill/>
          <a:ln w="9525">
            <a:noFill/>
            <a:miter lim="800000"/>
            <a:headEnd/>
            <a:tailEnd/>
          </a:ln>
          <a:effectLst/>
        </p:spPr>
        <p:txBody>
          <a:bodyPr wrap="square">
            <a:spAutoFit/>
          </a:bodyPr>
          <a:lstStyle/>
          <a:p>
            <a:pPr marL="108000">
              <a:buFontTx/>
              <a:buChar char="•"/>
            </a:pPr>
            <a:r>
              <a:rPr lang="en-US" sz="2400" dirty="0"/>
              <a:t>Given sets of </a:t>
            </a:r>
            <a:r>
              <a:rPr lang="en-US" sz="2400" dirty="0">
                <a:solidFill>
                  <a:srgbClr val="29731F"/>
                </a:solidFill>
              </a:rPr>
              <a:t>training images                </a:t>
            </a:r>
            <a:r>
              <a:rPr lang="en-US" sz="2400" dirty="0" smtClean="0">
                <a:solidFill>
                  <a:srgbClr val="29731F"/>
                </a:solidFill>
              </a:rPr>
              <a:t> </a:t>
            </a:r>
            <a:r>
              <a:rPr lang="en-US" sz="2400" dirty="0" smtClean="0"/>
              <a:t>build </a:t>
            </a:r>
            <a:r>
              <a:rPr lang="en-US" sz="2400" dirty="0"/>
              <a:t>a statistical shape</a:t>
            </a:r>
            <a:r>
              <a:rPr lang="en-US" sz="2400" dirty="0">
                <a:solidFill>
                  <a:srgbClr val="29731F"/>
                </a:solidFill>
              </a:rPr>
              <a:t> model</a:t>
            </a:r>
          </a:p>
          <a:p>
            <a:pPr marL="108000">
              <a:buFontTx/>
              <a:buChar char="•"/>
            </a:pPr>
            <a:r>
              <a:rPr lang="en-US" sz="2400" dirty="0"/>
              <a:t>Each shape in the training set is represented by a set of n labeled </a:t>
            </a:r>
            <a:r>
              <a:rPr lang="en-US" sz="2400" dirty="0">
                <a:solidFill>
                  <a:srgbClr val="29731F"/>
                </a:solidFill>
              </a:rPr>
              <a:t>landmark points</a:t>
            </a:r>
            <a:r>
              <a:rPr lang="en-US" sz="2400" dirty="0"/>
              <a:t>, which must be consistent from one shape to the next. </a:t>
            </a:r>
          </a:p>
          <a:p>
            <a:pPr marL="108000"/>
            <a:r>
              <a:rPr lang="en-US" sz="2400" dirty="0"/>
              <a:t>Ex. The outline of a hand is represented by 72 labeled points</a:t>
            </a:r>
          </a:p>
        </p:txBody>
      </p:sp>
      <p:sp>
        <p:nvSpPr>
          <p:cNvPr id="7170" name="Rectangle 2"/>
          <p:cNvSpPr>
            <a:spLocks noGrp="1" noChangeArrowheads="1"/>
          </p:cNvSpPr>
          <p:nvPr>
            <p:ph type="title"/>
          </p:nvPr>
        </p:nvSpPr>
        <p:spPr/>
        <p:txBody>
          <a:bodyPr>
            <a:normAutofit fontScale="90000"/>
          </a:bodyPr>
          <a:lstStyle/>
          <a:p>
            <a:r>
              <a:rPr lang="en-US" sz="4000" dirty="0" smtClean="0"/>
              <a:t>Statistical </a:t>
            </a:r>
            <a:r>
              <a:rPr lang="en-US" sz="4000" dirty="0"/>
              <a:t>Shape Models</a:t>
            </a:r>
            <a:br>
              <a:rPr lang="en-US" sz="4000" dirty="0"/>
            </a:br>
            <a:endParaRPr lang="en-US" sz="4000" dirty="0"/>
          </a:p>
        </p:txBody>
      </p:sp>
      <p:pic>
        <p:nvPicPr>
          <p:cNvPr id="7172" name="Picture 4" descr="hand_egs"/>
          <p:cNvPicPr>
            <a:picLocks noChangeAspect="1" noChangeArrowheads="1"/>
          </p:cNvPicPr>
          <p:nvPr>
            <p:ph sz="half" idx="2"/>
          </p:nvPr>
        </p:nvPicPr>
        <p:blipFill>
          <a:blip r:embed="rId3" cstate="print"/>
          <a:srcRect/>
          <a:stretch>
            <a:fillRect/>
          </a:stretch>
        </p:blipFill>
        <p:spPr>
          <a:xfrm>
            <a:off x="1187624" y="4437112"/>
            <a:ext cx="3105150" cy="1800225"/>
          </a:xfrm>
          <a:noFill/>
          <a:ln/>
        </p:spPr>
      </p:pic>
      <p:sp>
        <p:nvSpPr>
          <p:cNvPr id="7175" name="AutoShape 7"/>
          <p:cNvSpPr>
            <a:spLocks noChangeArrowheads="1"/>
          </p:cNvSpPr>
          <p:nvPr/>
        </p:nvSpPr>
        <p:spPr bwMode="auto">
          <a:xfrm>
            <a:off x="4716016" y="1700808"/>
            <a:ext cx="990600" cy="228600"/>
          </a:xfrm>
          <a:prstGeom prst="rightArrow">
            <a:avLst>
              <a:gd name="adj1" fmla="val 50000"/>
              <a:gd name="adj2" fmla="val 108333"/>
            </a:avLst>
          </a:prstGeom>
          <a:solidFill>
            <a:schemeClr val="accent1"/>
          </a:solidFill>
          <a:ln w="9525">
            <a:solidFill>
              <a:schemeClr val="tx1"/>
            </a:solidFill>
            <a:miter lim="800000"/>
            <a:headEnd/>
            <a:tailEnd/>
          </a:ln>
          <a:effectLst/>
        </p:spPr>
        <p:txBody>
          <a:bodyPr wrap="none" anchor="ctr"/>
          <a:lstStyle/>
          <a:p>
            <a:endParaRPr lang="he-IL"/>
          </a:p>
        </p:txBody>
      </p:sp>
      <p:grpSp>
        <p:nvGrpSpPr>
          <p:cNvPr id="2" name="Group 8"/>
          <p:cNvGrpSpPr>
            <a:grpSpLocks/>
          </p:cNvGrpSpPr>
          <p:nvPr/>
        </p:nvGrpSpPr>
        <p:grpSpPr bwMode="auto">
          <a:xfrm>
            <a:off x="5334000" y="3810000"/>
            <a:ext cx="2286000" cy="2849563"/>
            <a:chOff x="491" y="2094"/>
            <a:chExt cx="1907" cy="1888"/>
          </a:xfrm>
        </p:grpSpPr>
        <p:sp>
          <p:nvSpPr>
            <p:cNvPr id="7177" name="Freeform 9"/>
            <p:cNvSpPr>
              <a:spLocks/>
            </p:cNvSpPr>
            <p:nvPr/>
          </p:nvSpPr>
          <p:spPr bwMode="auto">
            <a:xfrm>
              <a:off x="518" y="2121"/>
              <a:ext cx="1864" cy="1799"/>
            </a:xfrm>
            <a:custGeom>
              <a:avLst/>
              <a:gdLst/>
              <a:ahLst/>
              <a:cxnLst>
                <a:cxn ang="0">
                  <a:pos x="309" y="1565"/>
                </a:cxn>
                <a:cxn ang="0">
                  <a:pos x="286" y="1333"/>
                </a:cxn>
                <a:cxn ang="0">
                  <a:pos x="251" y="1136"/>
                </a:cxn>
                <a:cxn ang="0">
                  <a:pos x="93" y="878"/>
                </a:cxn>
                <a:cxn ang="0">
                  <a:pos x="0" y="671"/>
                </a:cxn>
                <a:cxn ang="0">
                  <a:pos x="105" y="620"/>
                </a:cxn>
                <a:cxn ang="0">
                  <a:pos x="239" y="785"/>
                </a:cxn>
                <a:cxn ang="0">
                  <a:pos x="362" y="992"/>
                </a:cxn>
                <a:cxn ang="0">
                  <a:pos x="443" y="1069"/>
                </a:cxn>
                <a:cxn ang="0">
                  <a:pos x="467" y="1007"/>
                </a:cxn>
                <a:cxn ang="0">
                  <a:pos x="391" y="759"/>
                </a:cxn>
                <a:cxn ang="0">
                  <a:pos x="332" y="449"/>
                </a:cxn>
                <a:cxn ang="0">
                  <a:pos x="315" y="341"/>
                </a:cxn>
                <a:cxn ang="0">
                  <a:pos x="332" y="175"/>
                </a:cxn>
                <a:cxn ang="0">
                  <a:pos x="438" y="165"/>
                </a:cxn>
                <a:cxn ang="0">
                  <a:pos x="508" y="294"/>
                </a:cxn>
                <a:cxn ang="0">
                  <a:pos x="589" y="516"/>
                </a:cxn>
                <a:cxn ang="0">
                  <a:pos x="665" y="868"/>
                </a:cxn>
                <a:cxn ang="0">
                  <a:pos x="665" y="873"/>
                </a:cxn>
                <a:cxn ang="0">
                  <a:pos x="677" y="904"/>
                </a:cxn>
                <a:cxn ang="0">
                  <a:pos x="741" y="950"/>
                </a:cxn>
                <a:cxn ang="0">
                  <a:pos x="747" y="754"/>
                </a:cxn>
                <a:cxn ang="0">
                  <a:pos x="770" y="413"/>
                </a:cxn>
                <a:cxn ang="0">
                  <a:pos x="805" y="124"/>
                </a:cxn>
                <a:cxn ang="0">
                  <a:pos x="805" y="41"/>
                </a:cxn>
                <a:cxn ang="0">
                  <a:pos x="887" y="0"/>
                </a:cxn>
                <a:cxn ang="0">
                  <a:pos x="992" y="41"/>
                </a:cxn>
                <a:cxn ang="0">
                  <a:pos x="1016" y="299"/>
                </a:cxn>
                <a:cxn ang="0">
                  <a:pos x="1004" y="702"/>
                </a:cxn>
                <a:cxn ang="0">
                  <a:pos x="986" y="924"/>
                </a:cxn>
                <a:cxn ang="0">
                  <a:pos x="1057" y="950"/>
                </a:cxn>
                <a:cxn ang="0">
                  <a:pos x="1156" y="713"/>
                </a:cxn>
                <a:cxn ang="0">
                  <a:pos x="1349" y="279"/>
                </a:cxn>
                <a:cxn ang="0">
                  <a:pos x="1477" y="180"/>
                </a:cxn>
                <a:cxn ang="0">
                  <a:pos x="1553" y="299"/>
                </a:cxn>
                <a:cxn ang="0">
                  <a:pos x="1454" y="630"/>
                </a:cxn>
                <a:cxn ang="0">
                  <a:pos x="1331" y="904"/>
                </a:cxn>
                <a:cxn ang="0">
                  <a:pos x="1261" y="1079"/>
                </a:cxn>
                <a:cxn ang="0">
                  <a:pos x="1314" y="1188"/>
                </a:cxn>
                <a:cxn ang="0">
                  <a:pos x="1436" y="1172"/>
                </a:cxn>
                <a:cxn ang="0">
                  <a:pos x="1646" y="1069"/>
                </a:cxn>
                <a:cxn ang="0">
                  <a:pos x="1851" y="1017"/>
                </a:cxn>
                <a:cxn ang="0">
                  <a:pos x="1781" y="1188"/>
                </a:cxn>
                <a:cxn ang="0">
                  <a:pos x="1495" y="1405"/>
                </a:cxn>
                <a:cxn ang="0">
                  <a:pos x="1278" y="1575"/>
                </a:cxn>
                <a:cxn ang="0">
                  <a:pos x="1243" y="1798"/>
                </a:cxn>
                <a:cxn ang="0">
                  <a:pos x="332" y="1746"/>
                </a:cxn>
              </a:cxnLst>
              <a:rect l="0" t="0" r="r" b="b"/>
              <a:pathLst>
                <a:path w="1864" h="1799">
                  <a:moveTo>
                    <a:pt x="332" y="1746"/>
                  </a:moveTo>
                  <a:lnTo>
                    <a:pt x="309" y="1565"/>
                  </a:lnTo>
                  <a:lnTo>
                    <a:pt x="292" y="1441"/>
                  </a:lnTo>
                  <a:lnTo>
                    <a:pt x="286" y="1333"/>
                  </a:lnTo>
                  <a:lnTo>
                    <a:pt x="274" y="1219"/>
                  </a:lnTo>
                  <a:lnTo>
                    <a:pt x="251" y="1136"/>
                  </a:lnTo>
                  <a:lnTo>
                    <a:pt x="181" y="1023"/>
                  </a:lnTo>
                  <a:lnTo>
                    <a:pt x="93" y="878"/>
                  </a:lnTo>
                  <a:lnTo>
                    <a:pt x="64" y="806"/>
                  </a:lnTo>
                  <a:lnTo>
                    <a:pt x="0" y="671"/>
                  </a:lnTo>
                  <a:lnTo>
                    <a:pt x="11" y="651"/>
                  </a:lnTo>
                  <a:lnTo>
                    <a:pt x="105" y="620"/>
                  </a:lnTo>
                  <a:lnTo>
                    <a:pt x="163" y="666"/>
                  </a:lnTo>
                  <a:lnTo>
                    <a:pt x="239" y="785"/>
                  </a:lnTo>
                  <a:lnTo>
                    <a:pt x="338" y="935"/>
                  </a:lnTo>
                  <a:lnTo>
                    <a:pt x="362" y="992"/>
                  </a:lnTo>
                  <a:lnTo>
                    <a:pt x="402" y="1054"/>
                  </a:lnTo>
                  <a:lnTo>
                    <a:pt x="443" y="1069"/>
                  </a:lnTo>
                  <a:lnTo>
                    <a:pt x="467" y="1054"/>
                  </a:lnTo>
                  <a:lnTo>
                    <a:pt x="467" y="1007"/>
                  </a:lnTo>
                  <a:lnTo>
                    <a:pt x="426" y="893"/>
                  </a:lnTo>
                  <a:lnTo>
                    <a:pt x="391" y="759"/>
                  </a:lnTo>
                  <a:lnTo>
                    <a:pt x="367" y="620"/>
                  </a:lnTo>
                  <a:lnTo>
                    <a:pt x="332" y="449"/>
                  </a:lnTo>
                  <a:lnTo>
                    <a:pt x="315" y="366"/>
                  </a:lnTo>
                  <a:lnTo>
                    <a:pt x="315" y="341"/>
                  </a:lnTo>
                  <a:lnTo>
                    <a:pt x="303" y="196"/>
                  </a:lnTo>
                  <a:lnTo>
                    <a:pt x="332" y="175"/>
                  </a:lnTo>
                  <a:lnTo>
                    <a:pt x="373" y="165"/>
                  </a:lnTo>
                  <a:lnTo>
                    <a:pt x="438" y="165"/>
                  </a:lnTo>
                  <a:lnTo>
                    <a:pt x="461" y="201"/>
                  </a:lnTo>
                  <a:lnTo>
                    <a:pt x="508" y="294"/>
                  </a:lnTo>
                  <a:lnTo>
                    <a:pt x="548" y="408"/>
                  </a:lnTo>
                  <a:lnTo>
                    <a:pt x="589" y="516"/>
                  </a:lnTo>
                  <a:lnTo>
                    <a:pt x="624" y="671"/>
                  </a:lnTo>
                  <a:lnTo>
                    <a:pt x="665" y="868"/>
                  </a:lnTo>
                  <a:lnTo>
                    <a:pt x="665" y="857"/>
                  </a:lnTo>
                  <a:lnTo>
                    <a:pt x="665" y="873"/>
                  </a:lnTo>
                  <a:lnTo>
                    <a:pt x="671" y="888"/>
                  </a:lnTo>
                  <a:lnTo>
                    <a:pt x="677" y="904"/>
                  </a:lnTo>
                  <a:lnTo>
                    <a:pt x="694" y="961"/>
                  </a:lnTo>
                  <a:lnTo>
                    <a:pt x="741" y="950"/>
                  </a:lnTo>
                  <a:lnTo>
                    <a:pt x="741" y="888"/>
                  </a:lnTo>
                  <a:lnTo>
                    <a:pt x="747" y="754"/>
                  </a:lnTo>
                  <a:lnTo>
                    <a:pt x="747" y="594"/>
                  </a:lnTo>
                  <a:lnTo>
                    <a:pt x="770" y="413"/>
                  </a:lnTo>
                  <a:lnTo>
                    <a:pt x="776" y="320"/>
                  </a:lnTo>
                  <a:lnTo>
                    <a:pt x="805" y="124"/>
                  </a:lnTo>
                  <a:lnTo>
                    <a:pt x="811" y="87"/>
                  </a:lnTo>
                  <a:lnTo>
                    <a:pt x="805" y="41"/>
                  </a:lnTo>
                  <a:lnTo>
                    <a:pt x="835" y="5"/>
                  </a:lnTo>
                  <a:lnTo>
                    <a:pt x="887" y="0"/>
                  </a:lnTo>
                  <a:lnTo>
                    <a:pt x="951" y="5"/>
                  </a:lnTo>
                  <a:lnTo>
                    <a:pt x="992" y="41"/>
                  </a:lnTo>
                  <a:lnTo>
                    <a:pt x="1010" y="103"/>
                  </a:lnTo>
                  <a:lnTo>
                    <a:pt x="1016" y="299"/>
                  </a:lnTo>
                  <a:lnTo>
                    <a:pt x="1010" y="558"/>
                  </a:lnTo>
                  <a:lnTo>
                    <a:pt x="1004" y="702"/>
                  </a:lnTo>
                  <a:lnTo>
                    <a:pt x="992" y="888"/>
                  </a:lnTo>
                  <a:lnTo>
                    <a:pt x="986" y="924"/>
                  </a:lnTo>
                  <a:lnTo>
                    <a:pt x="1004" y="950"/>
                  </a:lnTo>
                  <a:lnTo>
                    <a:pt x="1057" y="950"/>
                  </a:lnTo>
                  <a:lnTo>
                    <a:pt x="1097" y="893"/>
                  </a:lnTo>
                  <a:lnTo>
                    <a:pt x="1156" y="713"/>
                  </a:lnTo>
                  <a:lnTo>
                    <a:pt x="1290" y="413"/>
                  </a:lnTo>
                  <a:lnTo>
                    <a:pt x="1349" y="279"/>
                  </a:lnTo>
                  <a:lnTo>
                    <a:pt x="1401" y="186"/>
                  </a:lnTo>
                  <a:lnTo>
                    <a:pt x="1477" y="180"/>
                  </a:lnTo>
                  <a:lnTo>
                    <a:pt x="1559" y="232"/>
                  </a:lnTo>
                  <a:lnTo>
                    <a:pt x="1553" y="299"/>
                  </a:lnTo>
                  <a:lnTo>
                    <a:pt x="1518" y="403"/>
                  </a:lnTo>
                  <a:lnTo>
                    <a:pt x="1454" y="630"/>
                  </a:lnTo>
                  <a:lnTo>
                    <a:pt x="1378" y="795"/>
                  </a:lnTo>
                  <a:lnTo>
                    <a:pt x="1331" y="904"/>
                  </a:lnTo>
                  <a:lnTo>
                    <a:pt x="1296" y="986"/>
                  </a:lnTo>
                  <a:lnTo>
                    <a:pt x="1261" y="1079"/>
                  </a:lnTo>
                  <a:lnTo>
                    <a:pt x="1273" y="1131"/>
                  </a:lnTo>
                  <a:lnTo>
                    <a:pt x="1314" y="1188"/>
                  </a:lnTo>
                  <a:lnTo>
                    <a:pt x="1389" y="1203"/>
                  </a:lnTo>
                  <a:lnTo>
                    <a:pt x="1436" y="1172"/>
                  </a:lnTo>
                  <a:lnTo>
                    <a:pt x="1495" y="1147"/>
                  </a:lnTo>
                  <a:lnTo>
                    <a:pt x="1646" y="1069"/>
                  </a:lnTo>
                  <a:lnTo>
                    <a:pt x="1792" y="1012"/>
                  </a:lnTo>
                  <a:lnTo>
                    <a:pt x="1851" y="1017"/>
                  </a:lnTo>
                  <a:lnTo>
                    <a:pt x="1863" y="1100"/>
                  </a:lnTo>
                  <a:lnTo>
                    <a:pt x="1781" y="1188"/>
                  </a:lnTo>
                  <a:lnTo>
                    <a:pt x="1687" y="1265"/>
                  </a:lnTo>
                  <a:lnTo>
                    <a:pt x="1495" y="1405"/>
                  </a:lnTo>
                  <a:lnTo>
                    <a:pt x="1319" y="1508"/>
                  </a:lnTo>
                  <a:lnTo>
                    <a:pt x="1278" y="1575"/>
                  </a:lnTo>
                  <a:lnTo>
                    <a:pt x="1249" y="1663"/>
                  </a:lnTo>
                  <a:lnTo>
                    <a:pt x="1243" y="1798"/>
                  </a:lnTo>
                  <a:lnTo>
                    <a:pt x="338" y="1767"/>
                  </a:lnTo>
                  <a:lnTo>
                    <a:pt x="332" y="1746"/>
                  </a:lnTo>
                </a:path>
              </a:pathLst>
            </a:custGeom>
            <a:solidFill>
              <a:srgbClr val="FF9900"/>
            </a:solidFill>
            <a:ln w="12700" cap="rnd" cmpd="sng">
              <a:solidFill>
                <a:schemeClr val="tx1"/>
              </a:solidFill>
              <a:prstDash val="solid"/>
              <a:round/>
              <a:headEnd/>
              <a:tailEnd/>
            </a:ln>
            <a:effectLst/>
          </p:spPr>
          <p:txBody>
            <a:bodyPr/>
            <a:lstStyle/>
            <a:p>
              <a:endParaRPr lang="he-IL"/>
            </a:p>
          </p:txBody>
        </p:sp>
        <p:sp>
          <p:nvSpPr>
            <p:cNvPr id="7178" name="Rectangle 10"/>
            <p:cNvSpPr>
              <a:spLocks noChangeArrowheads="1"/>
            </p:cNvSpPr>
            <p:nvPr/>
          </p:nvSpPr>
          <p:spPr bwMode="auto">
            <a:xfrm>
              <a:off x="679" y="3800"/>
              <a:ext cx="217" cy="182"/>
            </a:xfrm>
            <a:prstGeom prst="rect">
              <a:avLst/>
            </a:prstGeom>
            <a:noFill/>
            <a:ln w="9525">
              <a:noFill/>
              <a:miter lim="800000"/>
              <a:headEnd/>
              <a:tailEnd/>
            </a:ln>
            <a:effectLst/>
          </p:spPr>
          <p:txBody>
            <a:bodyPr wrap="none" lIns="92075" tIns="46038" rIns="92075" bIns="46038">
              <a:spAutoFit/>
            </a:bodyPr>
            <a:lstStyle/>
            <a:p>
              <a:pPr eaLnBrk="0" hangingPunct="0"/>
              <a:r>
                <a:rPr lang="en-GB" sz="1200" b="1"/>
                <a:t>1</a:t>
              </a:r>
            </a:p>
          </p:txBody>
        </p:sp>
        <p:sp>
          <p:nvSpPr>
            <p:cNvPr id="7179" name="Rectangle 11"/>
            <p:cNvSpPr>
              <a:spLocks noChangeArrowheads="1"/>
            </p:cNvSpPr>
            <p:nvPr/>
          </p:nvSpPr>
          <p:spPr bwMode="auto">
            <a:xfrm>
              <a:off x="659" y="3656"/>
              <a:ext cx="217" cy="182"/>
            </a:xfrm>
            <a:prstGeom prst="rect">
              <a:avLst/>
            </a:prstGeom>
            <a:noFill/>
            <a:ln w="9525">
              <a:noFill/>
              <a:miter lim="800000"/>
              <a:headEnd/>
              <a:tailEnd/>
            </a:ln>
            <a:effectLst/>
          </p:spPr>
          <p:txBody>
            <a:bodyPr wrap="none" lIns="92075" tIns="46038" rIns="92075" bIns="46038">
              <a:spAutoFit/>
            </a:bodyPr>
            <a:lstStyle/>
            <a:p>
              <a:pPr eaLnBrk="0" hangingPunct="0"/>
              <a:r>
                <a:rPr lang="en-GB" sz="1200" b="1"/>
                <a:t>2</a:t>
              </a:r>
            </a:p>
          </p:txBody>
        </p:sp>
        <p:sp>
          <p:nvSpPr>
            <p:cNvPr id="7180" name="Rectangle 12"/>
            <p:cNvSpPr>
              <a:spLocks noChangeArrowheads="1"/>
            </p:cNvSpPr>
            <p:nvPr/>
          </p:nvSpPr>
          <p:spPr bwMode="auto">
            <a:xfrm>
              <a:off x="638" y="3524"/>
              <a:ext cx="217" cy="182"/>
            </a:xfrm>
            <a:prstGeom prst="rect">
              <a:avLst/>
            </a:prstGeom>
            <a:noFill/>
            <a:ln w="9525">
              <a:noFill/>
              <a:miter lim="800000"/>
              <a:headEnd/>
              <a:tailEnd/>
            </a:ln>
            <a:effectLst/>
          </p:spPr>
          <p:txBody>
            <a:bodyPr wrap="none" lIns="92075" tIns="46038" rIns="92075" bIns="46038">
              <a:spAutoFit/>
            </a:bodyPr>
            <a:lstStyle/>
            <a:p>
              <a:pPr eaLnBrk="0" hangingPunct="0"/>
              <a:r>
                <a:rPr lang="en-GB" sz="1200" b="1"/>
                <a:t>3</a:t>
              </a:r>
            </a:p>
          </p:txBody>
        </p:sp>
        <p:sp>
          <p:nvSpPr>
            <p:cNvPr id="7181" name="Rectangle 13"/>
            <p:cNvSpPr>
              <a:spLocks noChangeArrowheads="1"/>
            </p:cNvSpPr>
            <p:nvPr/>
          </p:nvSpPr>
          <p:spPr bwMode="auto">
            <a:xfrm>
              <a:off x="608" y="3360"/>
              <a:ext cx="217" cy="182"/>
            </a:xfrm>
            <a:prstGeom prst="rect">
              <a:avLst/>
            </a:prstGeom>
            <a:noFill/>
            <a:ln w="9525">
              <a:noFill/>
              <a:miter lim="800000"/>
              <a:headEnd/>
              <a:tailEnd/>
            </a:ln>
            <a:effectLst/>
          </p:spPr>
          <p:txBody>
            <a:bodyPr wrap="none" lIns="92075" tIns="46038" rIns="92075" bIns="46038">
              <a:spAutoFit/>
            </a:bodyPr>
            <a:lstStyle/>
            <a:p>
              <a:pPr eaLnBrk="0" hangingPunct="0"/>
              <a:r>
                <a:rPr lang="en-GB" sz="1200" b="1"/>
                <a:t>4</a:t>
              </a:r>
            </a:p>
          </p:txBody>
        </p:sp>
        <p:sp>
          <p:nvSpPr>
            <p:cNvPr id="7182" name="Rectangle 14"/>
            <p:cNvSpPr>
              <a:spLocks noChangeArrowheads="1"/>
            </p:cNvSpPr>
            <p:nvPr/>
          </p:nvSpPr>
          <p:spPr bwMode="auto">
            <a:xfrm>
              <a:off x="572" y="3193"/>
              <a:ext cx="217" cy="182"/>
            </a:xfrm>
            <a:prstGeom prst="rect">
              <a:avLst/>
            </a:prstGeom>
            <a:noFill/>
            <a:ln w="9525">
              <a:noFill/>
              <a:miter lim="800000"/>
              <a:headEnd/>
              <a:tailEnd/>
            </a:ln>
            <a:effectLst/>
          </p:spPr>
          <p:txBody>
            <a:bodyPr wrap="none" lIns="92075" tIns="46038" rIns="92075" bIns="46038">
              <a:spAutoFit/>
            </a:bodyPr>
            <a:lstStyle/>
            <a:p>
              <a:pPr eaLnBrk="0" hangingPunct="0"/>
              <a:r>
                <a:rPr lang="en-GB" sz="1200" b="1"/>
                <a:t>5</a:t>
              </a:r>
            </a:p>
          </p:txBody>
        </p:sp>
        <p:sp>
          <p:nvSpPr>
            <p:cNvPr id="7183" name="Rectangle 15"/>
            <p:cNvSpPr>
              <a:spLocks noChangeArrowheads="1"/>
            </p:cNvSpPr>
            <p:nvPr/>
          </p:nvSpPr>
          <p:spPr bwMode="auto">
            <a:xfrm>
              <a:off x="491" y="3043"/>
              <a:ext cx="217" cy="182"/>
            </a:xfrm>
            <a:prstGeom prst="rect">
              <a:avLst/>
            </a:prstGeom>
            <a:noFill/>
            <a:ln w="9525">
              <a:noFill/>
              <a:miter lim="800000"/>
              <a:headEnd/>
              <a:tailEnd/>
            </a:ln>
            <a:effectLst/>
          </p:spPr>
          <p:txBody>
            <a:bodyPr wrap="none" lIns="92075" tIns="46038" rIns="92075" bIns="46038">
              <a:spAutoFit/>
            </a:bodyPr>
            <a:lstStyle/>
            <a:p>
              <a:pPr eaLnBrk="0" hangingPunct="0"/>
              <a:r>
                <a:rPr lang="en-GB" sz="1200" b="1"/>
                <a:t>6</a:t>
              </a:r>
            </a:p>
          </p:txBody>
        </p:sp>
        <p:sp>
          <p:nvSpPr>
            <p:cNvPr id="7184" name="Oval 16"/>
            <p:cNvSpPr>
              <a:spLocks noChangeArrowheads="1"/>
            </p:cNvSpPr>
            <p:nvPr/>
          </p:nvSpPr>
          <p:spPr bwMode="auto">
            <a:xfrm>
              <a:off x="989" y="2374"/>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85" name="Oval 17"/>
            <p:cNvSpPr>
              <a:spLocks noChangeArrowheads="1"/>
            </p:cNvSpPr>
            <p:nvPr/>
          </p:nvSpPr>
          <p:spPr bwMode="auto">
            <a:xfrm>
              <a:off x="1069" y="2553"/>
              <a:ext cx="48"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86" name="Oval 18"/>
            <p:cNvSpPr>
              <a:spLocks noChangeArrowheads="1"/>
            </p:cNvSpPr>
            <p:nvPr/>
          </p:nvSpPr>
          <p:spPr bwMode="auto">
            <a:xfrm>
              <a:off x="1106" y="2738"/>
              <a:ext cx="46"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87" name="Oval 19"/>
            <p:cNvSpPr>
              <a:spLocks noChangeArrowheads="1"/>
            </p:cNvSpPr>
            <p:nvPr/>
          </p:nvSpPr>
          <p:spPr bwMode="auto">
            <a:xfrm>
              <a:off x="650" y="2764"/>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88" name="Oval 20"/>
            <p:cNvSpPr>
              <a:spLocks noChangeArrowheads="1"/>
            </p:cNvSpPr>
            <p:nvPr/>
          </p:nvSpPr>
          <p:spPr bwMode="auto">
            <a:xfrm>
              <a:off x="551" y="2888"/>
              <a:ext cx="48"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89" name="Oval 21"/>
            <p:cNvSpPr>
              <a:spLocks noChangeArrowheads="1"/>
            </p:cNvSpPr>
            <p:nvPr/>
          </p:nvSpPr>
          <p:spPr bwMode="auto">
            <a:xfrm>
              <a:off x="731" y="2883"/>
              <a:ext cx="47"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0" name="Oval 22"/>
            <p:cNvSpPr>
              <a:spLocks noChangeArrowheads="1"/>
            </p:cNvSpPr>
            <p:nvPr/>
          </p:nvSpPr>
          <p:spPr bwMode="auto">
            <a:xfrm>
              <a:off x="832" y="3022"/>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1" name="Oval 23"/>
            <p:cNvSpPr>
              <a:spLocks noChangeArrowheads="1"/>
            </p:cNvSpPr>
            <p:nvPr/>
          </p:nvSpPr>
          <p:spPr bwMode="auto">
            <a:xfrm>
              <a:off x="928" y="3011"/>
              <a:ext cx="46"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2" name="Oval 24"/>
            <p:cNvSpPr>
              <a:spLocks noChangeArrowheads="1"/>
            </p:cNvSpPr>
            <p:nvPr/>
          </p:nvSpPr>
          <p:spPr bwMode="auto">
            <a:xfrm>
              <a:off x="884" y="2833"/>
              <a:ext cx="46"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3" name="Oval 25"/>
            <p:cNvSpPr>
              <a:spLocks noChangeArrowheads="1"/>
            </p:cNvSpPr>
            <p:nvPr/>
          </p:nvSpPr>
          <p:spPr bwMode="auto">
            <a:xfrm>
              <a:off x="844" y="2643"/>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4" name="Oval 26"/>
            <p:cNvSpPr>
              <a:spLocks noChangeArrowheads="1"/>
            </p:cNvSpPr>
            <p:nvPr/>
          </p:nvSpPr>
          <p:spPr bwMode="auto">
            <a:xfrm>
              <a:off x="803" y="2439"/>
              <a:ext cx="47"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5" name="Oval 27"/>
            <p:cNvSpPr>
              <a:spLocks noChangeArrowheads="1"/>
            </p:cNvSpPr>
            <p:nvPr/>
          </p:nvSpPr>
          <p:spPr bwMode="auto">
            <a:xfrm>
              <a:off x="1145" y="2917"/>
              <a:ext cx="48"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6" name="Oval 28"/>
            <p:cNvSpPr>
              <a:spLocks noChangeArrowheads="1"/>
            </p:cNvSpPr>
            <p:nvPr/>
          </p:nvSpPr>
          <p:spPr bwMode="auto">
            <a:xfrm>
              <a:off x="650" y="3084"/>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7" name="Oval 29"/>
            <p:cNvSpPr>
              <a:spLocks noChangeArrowheads="1"/>
            </p:cNvSpPr>
            <p:nvPr/>
          </p:nvSpPr>
          <p:spPr bwMode="auto">
            <a:xfrm>
              <a:off x="786" y="3575"/>
              <a:ext cx="46"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8" name="Oval 30"/>
            <p:cNvSpPr>
              <a:spLocks noChangeArrowheads="1"/>
            </p:cNvSpPr>
            <p:nvPr/>
          </p:nvSpPr>
          <p:spPr bwMode="auto">
            <a:xfrm>
              <a:off x="807" y="3707"/>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199" name="Oval 31"/>
            <p:cNvSpPr>
              <a:spLocks noChangeArrowheads="1"/>
            </p:cNvSpPr>
            <p:nvPr/>
          </p:nvSpPr>
          <p:spPr bwMode="auto">
            <a:xfrm>
              <a:off x="829" y="3853"/>
              <a:ext cx="47"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00" name="Oval 32"/>
            <p:cNvSpPr>
              <a:spLocks noChangeArrowheads="1"/>
            </p:cNvSpPr>
            <p:nvPr/>
          </p:nvSpPr>
          <p:spPr bwMode="auto">
            <a:xfrm>
              <a:off x="746" y="3237"/>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01" name="Oval 33"/>
            <p:cNvSpPr>
              <a:spLocks noChangeArrowheads="1"/>
            </p:cNvSpPr>
            <p:nvPr/>
          </p:nvSpPr>
          <p:spPr bwMode="auto">
            <a:xfrm>
              <a:off x="778" y="3419"/>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02" name="Oval 34"/>
            <p:cNvSpPr>
              <a:spLocks noChangeArrowheads="1"/>
            </p:cNvSpPr>
            <p:nvPr/>
          </p:nvSpPr>
          <p:spPr bwMode="auto">
            <a:xfrm>
              <a:off x="538" y="2721"/>
              <a:ext cx="61" cy="60"/>
            </a:xfrm>
            <a:prstGeom prst="ellipse">
              <a:avLst/>
            </a:prstGeom>
            <a:solidFill>
              <a:schemeClr val="hlink"/>
            </a:solidFill>
            <a:ln w="12700">
              <a:solidFill>
                <a:schemeClr val="tx1"/>
              </a:solidFill>
              <a:round/>
              <a:headEnd/>
              <a:tailEnd/>
            </a:ln>
            <a:effectLst/>
          </p:spPr>
          <p:txBody>
            <a:bodyPr wrap="none" anchor="ctr"/>
            <a:lstStyle/>
            <a:p>
              <a:endParaRPr lang="he-IL"/>
            </a:p>
          </p:txBody>
        </p:sp>
        <p:sp>
          <p:nvSpPr>
            <p:cNvPr id="7203" name="Oval 35"/>
            <p:cNvSpPr>
              <a:spLocks noChangeArrowheads="1"/>
            </p:cNvSpPr>
            <p:nvPr/>
          </p:nvSpPr>
          <p:spPr bwMode="auto">
            <a:xfrm>
              <a:off x="862" y="2261"/>
              <a:ext cx="60" cy="60"/>
            </a:xfrm>
            <a:prstGeom prst="ellipse">
              <a:avLst/>
            </a:prstGeom>
            <a:solidFill>
              <a:schemeClr val="hlink"/>
            </a:solidFill>
            <a:ln w="12700">
              <a:solidFill>
                <a:schemeClr val="tx1"/>
              </a:solidFill>
              <a:round/>
              <a:headEnd/>
              <a:tailEnd/>
            </a:ln>
            <a:effectLst/>
          </p:spPr>
          <p:txBody>
            <a:bodyPr wrap="none" anchor="ctr"/>
            <a:lstStyle/>
            <a:p>
              <a:endParaRPr lang="he-IL"/>
            </a:p>
          </p:txBody>
        </p:sp>
        <p:sp>
          <p:nvSpPr>
            <p:cNvPr id="7204" name="Oval 36"/>
            <p:cNvSpPr>
              <a:spLocks noChangeArrowheads="1"/>
            </p:cNvSpPr>
            <p:nvPr/>
          </p:nvSpPr>
          <p:spPr bwMode="auto">
            <a:xfrm>
              <a:off x="2338" y="3135"/>
              <a:ext cx="60" cy="61"/>
            </a:xfrm>
            <a:prstGeom prst="ellipse">
              <a:avLst/>
            </a:prstGeom>
            <a:solidFill>
              <a:schemeClr val="hlink"/>
            </a:solidFill>
            <a:ln w="12700">
              <a:solidFill>
                <a:schemeClr val="tx1"/>
              </a:solidFill>
              <a:round/>
              <a:headEnd/>
              <a:tailEnd/>
            </a:ln>
            <a:effectLst/>
          </p:spPr>
          <p:txBody>
            <a:bodyPr wrap="none" anchor="ctr"/>
            <a:lstStyle/>
            <a:p>
              <a:endParaRPr lang="he-IL"/>
            </a:p>
          </p:txBody>
        </p:sp>
        <p:sp>
          <p:nvSpPr>
            <p:cNvPr id="7205" name="Oval 37"/>
            <p:cNvSpPr>
              <a:spLocks noChangeArrowheads="1"/>
            </p:cNvSpPr>
            <p:nvPr/>
          </p:nvSpPr>
          <p:spPr bwMode="auto">
            <a:xfrm>
              <a:off x="1510" y="3037"/>
              <a:ext cx="61" cy="60"/>
            </a:xfrm>
            <a:prstGeom prst="ellipse">
              <a:avLst/>
            </a:prstGeom>
            <a:solidFill>
              <a:schemeClr val="hlink"/>
            </a:solidFill>
            <a:ln w="12700">
              <a:solidFill>
                <a:schemeClr val="tx1"/>
              </a:solidFill>
              <a:round/>
              <a:headEnd/>
              <a:tailEnd/>
            </a:ln>
            <a:effectLst/>
          </p:spPr>
          <p:txBody>
            <a:bodyPr wrap="none" anchor="ctr"/>
            <a:lstStyle/>
            <a:p>
              <a:endParaRPr lang="he-IL"/>
            </a:p>
          </p:txBody>
        </p:sp>
        <p:sp>
          <p:nvSpPr>
            <p:cNvPr id="7206" name="Oval 38"/>
            <p:cNvSpPr>
              <a:spLocks noChangeArrowheads="1"/>
            </p:cNvSpPr>
            <p:nvPr/>
          </p:nvSpPr>
          <p:spPr bwMode="auto">
            <a:xfrm>
              <a:off x="1976" y="2284"/>
              <a:ext cx="62" cy="60"/>
            </a:xfrm>
            <a:prstGeom prst="ellipse">
              <a:avLst/>
            </a:prstGeom>
            <a:solidFill>
              <a:schemeClr val="hlink"/>
            </a:solidFill>
            <a:ln w="12700">
              <a:solidFill>
                <a:schemeClr val="tx1"/>
              </a:solidFill>
              <a:round/>
              <a:headEnd/>
              <a:tailEnd/>
            </a:ln>
            <a:effectLst/>
          </p:spPr>
          <p:txBody>
            <a:bodyPr wrap="none" anchor="ctr"/>
            <a:lstStyle/>
            <a:p>
              <a:endParaRPr lang="he-IL"/>
            </a:p>
          </p:txBody>
        </p:sp>
        <p:sp>
          <p:nvSpPr>
            <p:cNvPr id="7207" name="Oval 39"/>
            <p:cNvSpPr>
              <a:spLocks noChangeArrowheads="1"/>
            </p:cNvSpPr>
            <p:nvPr/>
          </p:nvSpPr>
          <p:spPr bwMode="auto">
            <a:xfrm>
              <a:off x="1391" y="2094"/>
              <a:ext cx="61" cy="61"/>
            </a:xfrm>
            <a:prstGeom prst="ellipse">
              <a:avLst/>
            </a:prstGeom>
            <a:solidFill>
              <a:schemeClr val="hlink"/>
            </a:solidFill>
            <a:ln w="12700">
              <a:solidFill>
                <a:schemeClr val="tx1"/>
              </a:solidFill>
              <a:round/>
              <a:headEnd/>
              <a:tailEnd/>
            </a:ln>
            <a:effectLst/>
          </p:spPr>
          <p:txBody>
            <a:bodyPr wrap="none" anchor="ctr"/>
            <a:lstStyle/>
            <a:p>
              <a:endParaRPr lang="he-IL"/>
            </a:p>
          </p:txBody>
        </p:sp>
        <p:sp>
          <p:nvSpPr>
            <p:cNvPr id="7208" name="Oval 40"/>
            <p:cNvSpPr>
              <a:spLocks noChangeArrowheads="1"/>
            </p:cNvSpPr>
            <p:nvPr/>
          </p:nvSpPr>
          <p:spPr bwMode="auto">
            <a:xfrm>
              <a:off x="935" y="3154"/>
              <a:ext cx="61" cy="61"/>
            </a:xfrm>
            <a:prstGeom prst="ellipse">
              <a:avLst/>
            </a:prstGeom>
            <a:solidFill>
              <a:schemeClr val="hlink"/>
            </a:solidFill>
            <a:ln w="12700">
              <a:solidFill>
                <a:schemeClr val="tx1"/>
              </a:solidFill>
              <a:round/>
              <a:headEnd/>
              <a:tailEnd/>
            </a:ln>
            <a:effectLst/>
          </p:spPr>
          <p:txBody>
            <a:bodyPr wrap="none" anchor="ctr"/>
            <a:lstStyle/>
            <a:p>
              <a:endParaRPr lang="he-IL"/>
            </a:p>
          </p:txBody>
        </p:sp>
        <p:sp>
          <p:nvSpPr>
            <p:cNvPr id="7209" name="Oval 41"/>
            <p:cNvSpPr>
              <a:spLocks noChangeArrowheads="1"/>
            </p:cNvSpPr>
            <p:nvPr/>
          </p:nvSpPr>
          <p:spPr bwMode="auto">
            <a:xfrm>
              <a:off x="1765" y="3238"/>
              <a:ext cx="61" cy="60"/>
            </a:xfrm>
            <a:prstGeom prst="ellipse">
              <a:avLst/>
            </a:prstGeom>
            <a:solidFill>
              <a:schemeClr val="hlink"/>
            </a:solidFill>
            <a:ln w="12700">
              <a:solidFill>
                <a:schemeClr val="tx1"/>
              </a:solidFill>
              <a:round/>
              <a:headEnd/>
              <a:tailEnd/>
            </a:ln>
            <a:effectLst/>
          </p:spPr>
          <p:txBody>
            <a:bodyPr wrap="none" anchor="ctr"/>
            <a:lstStyle/>
            <a:p>
              <a:endParaRPr lang="he-IL"/>
            </a:p>
          </p:txBody>
        </p:sp>
        <p:sp>
          <p:nvSpPr>
            <p:cNvPr id="7210" name="Oval 42"/>
            <p:cNvSpPr>
              <a:spLocks noChangeArrowheads="1"/>
            </p:cNvSpPr>
            <p:nvPr/>
          </p:nvSpPr>
          <p:spPr bwMode="auto">
            <a:xfrm>
              <a:off x="1205" y="3042"/>
              <a:ext cx="60" cy="59"/>
            </a:xfrm>
            <a:prstGeom prst="ellipse">
              <a:avLst/>
            </a:prstGeom>
            <a:solidFill>
              <a:schemeClr val="hlink"/>
            </a:solidFill>
            <a:ln w="12700">
              <a:solidFill>
                <a:schemeClr val="tx1"/>
              </a:solidFill>
              <a:round/>
              <a:headEnd/>
              <a:tailEnd/>
            </a:ln>
            <a:effectLst/>
          </p:spPr>
          <p:txBody>
            <a:bodyPr wrap="none" anchor="ctr"/>
            <a:lstStyle/>
            <a:p>
              <a:endParaRPr lang="he-IL"/>
            </a:p>
          </p:txBody>
        </p:sp>
        <p:sp>
          <p:nvSpPr>
            <p:cNvPr id="7211" name="Oval 43"/>
            <p:cNvSpPr>
              <a:spLocks noChangeArrowheads="1"/>
            </p:cNvSpPr>
            <p:nvPr/>
          </p:nvSpPr>
          <p:spPr bwMode="auto">
            <a:xfrm>
              <a:off x="1233" y="2898"/>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12" name="Oval 44"/>
            <p:cNvSpPr>
              <a:spLocks noChangeArrowheads="1"/>
            </p:cNvSpPr>
            <p:nvPr/>
          </p:nvSpPr>
          <p:spPr bwMode="auto">
            <a:xfrm>
              <a:off x="1240" y="2720"/>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13" name="Oval 45"/>
            <p:cNvSpPr>
              <a:spLocks noChangeArrowheads="1"/>
            </p:cNvSpPr>
            <p:nvPr/>
          </p:nvSpPr>
          <p:spPr bwMode="auto">
            <a:xfrm>
              <a:off x="1263" y="2527"/>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14" name="Oval 46"/>
            <p:cNvSpPr>
              <a:spLocks noChangeArrowheads="1"/>
            </p:cNvSpPr>
            <p:nvPr/>
          </p:nvSpPr>
          <p:spPr bwMode="auto">
            <a:xfrm>
              <a:off x="1295" y="2304"/>
              <a:ext cx="47"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15" name="Oval 47"/>
            <p:cNvSpPr>
              <a:spLocks noChangeArrowheads="1"/>
            </p:cNvSpPr>
            <p:nvPr/>
          </p:nvSpPr>
          <p:spPr bwMode="auto">
            <a:xfrm>
              <a:off x="1495" y="2290"/>
              <a:ext cx="48"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16" name="Oval 48"/>
            <p:cNvSpPr>
              <a:spLocks noChangeArrowheads="1"/>
            </p:cNvSpPr>
            <p:nvPr/>
          </p:nvSpPr>
          <p:spPr bwMode="auto">
            <a:xfrm>
              <a:off x="2122" y="3405"/>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17" name="Oval 49"/>
            <p:cNvSpPr>
              <a:spLocks noChangeArrowheads="1"/>
            </p:cNvSpPr>
            <p:nvPr/>
          </p:nvSpPr>
          <p:spPr bwMode="auto">
            <a:xfrm>
              <a:off x="1814" y="3611"/>
              <a:ext cx="46"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18" name="Oval 50"/>
            <p:cNvSpPr>
              <a:spLocks noChangeArrowheads="1"/>
            </p:cNvSpPr>
            <p:nvPr/>
          </p:nvSpPr>
          <p:spPr bwMode="auto">
            <a:xfrm>
              <a:off x="1509" y="2524"/>
              <a:ext cx="49"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19" name="Oval 51"/>
            <p:cNvSpPr>
              <a:spLocks noChangeArrowheads="1"/>
            </p:cNvSpPr>
            <p:nvPr/>
          </p:nvSpPr>
          <p:spPr bwMode="auto">
            <a:xfrm>
              <a:off x="1492" y="2706"/>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0" name="Oval 52"/>
            <p:cNvSpPr>
              <a:spLocks noChangeArrowheads="1"/>
            </p:cNvSpPr>
            <p:nvPr/>
          </p:nvSpPr>
          <p:spPr bwMode="auto">
            <a:xfrm>
              <a:off x="1484" y="2892"/>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1" name="Oval 53"/>
            <p:cNvSpPr>
              <a:spLocks noChangeArrowheads="1"/>
            </p:cNvSpPr>
            <p:nvPr/>
          </p:nvSpPr>
          <p:spPr bwMode="auto">
            <a:xfrm>
              <a:off x="1831" y="2413"/>
              <a:ext cx="46"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2" name="Oval 54"/>
            <p:cNvSpPr>
              <a:spLocks noChangeArrowheads="1"/>
            </p:cNvSpPr>
            <p:nvPr/>
          </p:nvSpPr>
          <p:spPr bwMode="auto">
            <a:xfrm>
              <a:off x="1749" y="2585"/>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3" name="Oval 55"/>
            <p:cNvSpPr>
              <a:spLocks noChangeArrowheads="1"/>
            </p:cNvSpPr>
            <p:nvPr/>
          </p:nvSpPr>
          <p:spPr bwMode="auto">
            <a:xfrm>
              <a:off x="1669" y="2769"/>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4" name="Oval 56"/>
            <p:cNvSpPr>
              <a:spLocks noChangeArrowheads="1"/>
            </p:cNvSpPr>
            <p:nvPr/>
          </p:nvSpPr>
          <p:spPr bwMode="auto">
            <a:xfrm>
              <a:off x="1607" y="2937"/>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5" name="Oval 57"/>
            <p:cNvSpPr>
              <a:spLocks noChangeArrowheads="1"/>
            </p:cNvSpPr>
            <p:nvPr/>
          </p:nvSpPr>
          <p:spPr bwMode="auto">
            <a:xfrm>
              <a:off x="1795" y="3075"/>
              <a:ext cx="48"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6" name="Oval 58"/>
            <p:cNvSpPr>
              <a:spLocks noChangeArrowheads="1"/>
            </p:cNvSpPr>
            <p:nvPr/>
          </p:nvSpPr>
          <p:spPr bwMode="auto">
            <a:xfrm>
              <a:off x="1868" y="2890"/>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7" name="Oval 59"/>
            <p:cNvSpPr>
              <a:spLocks noChangeArrowheads="1"/>
            </p:cNvSpPr>
            <p:nvPr/>
          </p:nvSpPr>
          <p:spPr bwMode="auto">
            <a:xfrm>
              <a:off x="2011" y="2488"/>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8" name="Oval 60"/>
            <p:cNvSpPr>
              <a:spLocks noChangeArrowheads="1"/>
            </p:cNvSpPr>
            <p:nvPr/>
          </p:nvSpPr>
          <p:spPr bwMode="auto">
            <a:xfrm>
              <a:off x="2266" y="3302"/>
              <a:ext cx="47" cy="48"/>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29" name="Oval 61"/>
            <p:cNvSpPr>
              <a:spLocks noChangeArrowheads="1"/>
            </p:cNvSpPr>
            <p:nvPr/>
          </p:nvSpPr>
          <p:spPr bwMode="auto">
            <a:xfrm>
              <a:off x="1880" y="3289"/>
              <a:ext cx="46"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30" name="Oval 62"/>
            <p:cNvSpPr>
              <a:spLocks noChangeArrowheads="1"/>
            </p:cNvSpPr>
            <p:nvPr/>
          </p:nvSpPr>
          <p:spPr bwMode="auto">
            <a:xfrm>
              <a:off x="2036" y="3220"/>
              <a:ext cx="47"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31" name="Oval 63"/>
            <p:cNvSpPr>
              <a:spLocks noChangeArrowheads="1"/>
            </p:cNvSpPr>
            <p:nvPr/>
          </p:nvSpPr>
          <p:spPr bwMode="auto">
            <a:xfrm>
              <a:off x="2176" y="3151"/>
              <a:ext cx="47" cy="47"/>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32" name="Oval 64"/>
            <p:cNvSpPr>
              <a:spLocks noChangeArrowheads="1"/>
            </p:cNvSpPr>
            <p:nvPr/>
          </p:nvSpPr>
          <p:spPr bwMode="auto">
            <a:xfrm>
              <a:off x="1965" y="3513"/>
              <a:ext cx="46"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33" name="Oval 65"/>
            <p:cNvSpPr>
              <a:spLocks noChangeArrowheads="1"/>
            </p:cNvSpPr>
            <p:nvPr/>
          </p:nvSpPr>
          <p:spPr bwMode="auto">
            <a:xfrm>
              <a:off x="1743" y="3751"/>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34" name="Oval 66"/>
            <p:cNvSpPr>
              <a:spLocks noChangeArrowheads="1"/>
            </p:cNvSpPr>
            <p:nvPr/>
          </p:nvSpPr>
          <p:spPr bwMode="auto">
            <a:xfrm>
              <a:off x="1735" y="3887"/>
              <a:ext cx="48" cy="46"/>
            </a:xfrm>
            <a:prstGeom prst="ellipse">
              <a:avLst/>
            </a:prstGeom>
            <a:solidFill>
              <a:schemeClr val="accent2"/>
            </a:solidFill>
            <a:ln w="12700">
              <a:solidFill>
                <a:schemeClr val="tx1"/>
              </a:solidFill>
              <a:round/>
              <a:headEnd/>
              <a:tailEnd/>
            </a:ln>
            <a:effectLst/>
          </p:spPr>
          <p:txBody>
            <a:bodyPr wrap="none" anchor="ctr"/>
            <a:lstStyle/>
            <a:p>
              <a:endParaRPr lang="he-IL"/>
            </a:p>
          </p:txBody>
        </p:sp>
        <p:sp>
          <p:nvSpPr>
            <p:cNvPr id="7235" name="Oval 67"/>
            <p:cNvSpPr>
              <a:spLocks noChangeArrowheads="1"/>
            </p:cNvSpPr>
            <p:nvPr/>
          </p:nvSpPr>
          <p:spPr bwMode="auto">
            <a:xfrm>
              <a:off x="1960" y="2691"/>
              <a:ext cx="47" cy="46"/>
            </a:xfrm>
            <a:prstGeom prst="ellipse">
              <a:avLst/>
            </a:prstGeom>
            <a:solidFill>
              <a:schemeClr val="accent2"/>
            </a:solidFill>
            <a:ln w="12700">
              <a:solidFill>
                <a:schemeClr val="tx1"/>
              </a:solidFill>
              <a:round/>
              <a:headEnd/>
              <a:tailEnd/>
            </a:ln>
            <a:effectLst/>
          </p:spPr>
          <p:txBody>
            <a:bodyPr wrap="none" anchor="ctr"/>
            <a:lstStyle/>
            <a:p>
              <a:endParaRPr lang="he-IL"/>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sz="4000"/>
              <a:t>Statistical Shape Models</a:t>
            </a:r>
            <a:br>
              <a:rPr lang="en-US" sz="4000"/>
            </a:br>
            <a:endParaRPr lang="en-US" sz="4000"/>
          </a:p>
        </p:txBody>
      </p:sp>
      <p:sp>
        <p:nvSpPr>
          <p:cNvPr id="16387" name="Rectangle 3"/>
          <p:cNvSpPr>
            <a:spLocks noGrp="1" noChangeArrowheads="1"/>
          </p:cNvSpPr>
          <p:nvPr>
            <p:ph type="body" sz="half" idx="1"/>
          </p:nvPr>
        </p:nvSpPr>
        <p:spPr/>
        <p:txBody>
          <a:bodyPr/>
          <a:lstStyle/>
          <a:p>
            <a:endParaRPr lang="en-US" sz="2800"/>
          </a:p>
          <a:p>
            <a:pPr>
              <a:buFontTx/>
              <a:buNone/>
            </a:pPr>
            <a:endParaRPr lang="en-US" sz="2800"/>
          </a:p>
        </p:txBody>
      </p:sp>
      <p:pic>
        <p:nvPicPr>
          <p:cNvPr id="16392" name="Picture 8" descr="hand_mds"/>
          <p:cNvPicPr>
            <a:picLocks noChangeAspect="1" noChangeArrowheads="1"/>
          </p:cNvPicPr>
          <p:nvPr>
            <p:ph sz="quarter" idx="3"/>
          </p:nvPr>
        </p:nvPicPr>
        <p:blipFill>
          <a:blip r:embed="rId4" cstate="print"/>
          <a:srcRect/>
          <a:stretch>
            <a:fillRect/>
          </a:stretch>
        </p:blipFill>
        <p:spPr>
          <a:xfrm>
            <a:off x="4419600" y="4648200"/>
            <a:ext cx="2725738" cy="1981200"/>
          </a:xfrm>
          <a:noFill/>
          <a:ln/>
        </p:spPr>
      </p:pic>
      <p:sp>
        <p:nvSpPr>
          <p:cNvPr id="16389" name="Text Box 5"/>
          <p:cNvSpPr txBox="1">
            <a:spLocks noChangeArrowheads="1"/>
          </p:cNvSpPr>
          <p:nvPr/>
        </p:nvSpPr>
        <p:spPr bwMode="auto">
          <a:xfrm>
            <a:off x="593725" y="1565275"/>
            <a:ext cx="7407275" cy="3046988"/>
          </a:xfrm>
          <a:prstGeom prst="rect">
            <a:avLst/>
          </a:prstGeom>
          <a:noFill/>
          <a:ln w="9525">
            <a:noFill/>
            <a:miter lim="800000"/>
            <a:headEnd/>
            <a:tailEnd/>
          </a:ln>
          <a:effectLst/>
        </p:spPr>
        <p:txBody>
          <a:bodyPr>
            <a:spAutoFit/>
          </a:bodyPr>
          <a:lstStyle/>
          <a:p>
            <a:pPr>
              <a:buFontTx/>
              <a:buChar char="•"/>
            </a:pPr>
            <a:r>
              <a:rPr lang="en-US" sz="2400" dirty="0"/>
              <a:t>Each shape is represented by a </a:t>
            </a:r>
            <a:r>
              <a:rPr lang="en-US" sz="2400" dirty="0" smtClean="0"/>
              <a:t>2n*1 </a:t>
            </a:r>
            <a:r>
              <a:rPr lang="en-US" sz="2400" dirty="0"/>
              <a:t>vector</a:t>
            </a:r>
          </a:p>
          <a:p>
            <a:pPr algn="ctr"/>
            <a:endParaRPr lang="en-US" sz="2400" dirty="0"/>
          </a:p>
          <a:p>
            <a:pPr>
              <a:buFontTx/>
              <a:buChar char="•"/>
            </a:pPr>
            <a:r>
              <a:rPr lang="en-US" sz="2400" dirty="0"/>
              <a:t>Using Principal Component Analysis (PCA) or </a:t>
            </a:r>
            <a:r>
              <a:rPr lang="en-US" sz="2400" dirty="0" smtClean="0">
                <a:solidFill>
                  <a:srgbClr val="29731F"/>
                </a:solidFill>
              </a:rPr>
              <a:t>Eigen </a:t>
            </a:r>
            <a:r>
              <a:rPr lang="en-US" sz="2400" dirty="0">
                <a:solidFill>
                  <a:srgbClr val="29731F"/>
                </a:solidFill>
              </a:rPr>
              <a:t>analysis</a:t>
            </a:r>
            <a:r>
              <a:rPr lang="en-US" sz="2400" dirty="0"/>
              <a:t>, the shape model is </a:t>
            </a:r>
          </a:p>
          <a:p>
            <a:pPr algn="ctr"/>
            <a:endParaRPr lang="en-US" sz="2400" dirty="0"/>
          </a:p>
          <a:p>
            <a:r>
              <a:rPr lang="en-US" sz="2400" dirty="0"/>
              <a:t>where P is a 2n*t matrix whose columns are unit vectors along principle axes or </a:t>
            </a:r>
            <a:r>
              <a:rPr lang="en-US" sz="2400" dirty="0">
                <a:solidFill>
                  <a:srgbClr val="29731F"/>
                </a:solidFill>
              </a:rPr>
              <a:t>basis vector</a:t>
            </a:r>
          </a:p>
          <a:p>
            <a:r>
              <a:rPr lang="en-US" altLang="zh-CN" sz="2400" dirty="0">
                <a:ea typeface="宋体" pitchFamily="2" charset="-122"/>
              </a:rPr>
              <a:t>b</a:t>
            </a:r>
            <a:r>
              <a:rPr lang="en-US" sz="2400" dirty="0"/>
              <a:t> is a t*1 vector of shape parameters or </a:t>
            </a:r>
            <a:r>
              <a:rPr lang="en-US" sz="2400" dirty="0">
                <a:solidFill>
                  <a:srgbClr val="29731F"/>
                </a:solidFill>
              </a:rPr>
              <a:t>weight</a:t>
            </a:r>
          </a:p>
        </p:txBody>
      </p:sp>
      <p:sp>
        <p:nvSpPr>
          <p:cNvPr id="16395" name="Text Box 11"/>
          <p:cNvSpPr txBox="1">
            <a:spLocks noChangeArrowheads="1"/>
          </p:cNvSpPr>
          <p:nvPr/>
        </p:nvSpPr>
        <p:spPr bwMode="auto">
          <a:xfrm>
            <a:off x="593725" y="4689475"/>
            <a:ext cx="3416576" cy="1200329"/>
          </a:xfrm>
          <a:prstGeom prst="rect">
            <a:avLst/>
          </a:prstGeom>
          <a:noFill/>
          <a:ln w="9525">
            <a:noFill/>
            <a:miter lim="800000"/>
            <a:headEnd/>
            <a:tailEnd/>
          </a:ln>
          <a:effectLst/>
        </p:spPr>
        <p:txBody>
          <a:bodyPr wrap="none">
            <a:spAutoFit/>
          </a:bodyPr>
          <a:lstStyle/>
          <a:p>
            <a:r>
              <a:rPr lang="en-US" sz="2400" dirty="0"/>
              <a:t>Ex. Vary the first three </a:t>
            </a:r>
          </a:p>
          <a:p>
            <a:r>
              <a:rPr lang="en-US" sz="2400" dirty="0"/>
              <a:t>parameters of the shape </a:t>
            </a:r>
          </a:p>
          <a:p>
            <a:r>
              <a:rPr lang="en-US" sz="2400" dirty="0"/>
              <a:t>vector, b, one at a time</a:t>
            </a:r>
          </a:p>
        </p:txBody>
      </p:sp>
      <p:graphicFrame>
        <p:nvGraphicFramePr>
          <p:cNvPr id="16396" name="Object 12"/>
          <p:cNvGraphicFramePr>
            <a:graphicFrameLocks noChangeAspect="1"/>
          </p:cNvGraphicFramePr>
          <p:nvPr>
            <p:ph sz="quarter" idx="2"/>
          </p:nvPr>
        </p:nvGraphicFramePr>
        <p:xfrm>
          <a:off x="2339752" y="1984896"/>
          <a:ext cx="2971800" cy="508000"/>
        </p:xfrm>
        <a:graphic>
          <a:graphicData uri="http://schemas.openxmlformats.org/presentationml/2006/ole">
            <p:oleObj spid="_x0000_s1026" name="Equation" r:id="rId5" imgW="1409400" imgH="241200" progId="Equation.3">
              <p:embed/>
            </p:oleObj>
          </a:graphicData>
        </a:graphic>
      </p:graphicFrame>
      <p:graphicFrame>
        <p:nvGraphicFramePr>
          <p:cNvPr id="16398" name="Object 14"/>
          <p:cNvGraphicFramePr>
            <a:graphicFrameLocks noChangeAspect="1"/>
          </p:cNvGraphicFramePr>
          <p:nvPr/>
        </p:nvGraphicFramePr>
        <p:xfrm>
          <a:off x="3276600" y="3086100"/>
          <a:ext cx="1460500" cy="342900"/>
        </p:xfrm>
        <a:graphic>
          <a:graphicData uri="http://schemas.openxmlformats.org/presentationml/2006/ole">
            <p:oleObj spid="_x0000_s1027" name="Equation" r:id="rId6" imgW="863280" imgH="20304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and_mds"/>
          <p:cNvPicPr>
            <a:picLocks noChangeAspect="1" noChangeArrowheads="1"/>
          </p:cNvPicPr>
          <p:nvPr/>
        </p:nvPicPr>
        <p:blipFill>
          <a:blip r:embed="rId3" cstate="print"/>
          <a:srcRect/>
          <a:stretch>
            <a:fillRect/>
          </a:stretch>
        </p:blipFill>
        <p:spPr>
          <a:xfrm>
            <a:off x="611560" y="980728"/>
            <a:ext cx="7632848" cy="5547928"/>
          </a:xfrm>
          <a:prstGeom prst="rect">
            <a:avLst/>
          </a:prstGeom>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Aligning Two Shapes</a:t>
            </a:r>
            <a:endParaRPr lang="en-US"/>
          </a:p>
        </p:txBody>
      </p:sp>
      <p:sp>
        <p:nvSpPr>
          <p:cNvPr id="74755" name="Rectangle 3"/>
          <p:cNvSpPr>
            <a:spLocks noGrp="1" noChangeArrowheads="1"/>
          </p:cNvSpPr>
          <p:nvPr>
            <p:ph type="body" idx="1"/>
          </p:nvPr>
        </p:nvSpPr>
        <p:spPr/>
        <p:txBody>
          <a:bodyPr>
            <a:normAutofit/>
          </a:bodyPr>
          <a:lstStyle/>
          <a:p>
            <a:pPr algn="l" rtl="0"/>
            <a:r>
              <a:rPr lang="en-GB" sz="2800" dirty="0" smtClean="0">
                <a:solidFill>
                  <a:srgbClr val="29731F"/>
                </a:solidFill>
              </a:rPr>
              <a:t>Procrustes analysis</a:t>
            </a:r>
            <a:r>
              <a:rPr lang="en-GB" sz="2800" dirty="0"/>
              <a:t>:</a:t>
            </a:r>
          </a:p>
          <a:p>
            <a:pPr lvl="1" algn="l" rtl="0"/>
            <a:r>
              <a:rPr lang="en-GB" sz="2800" dirty="0"/>
              <a:t>Find transformation which minimizes </a:t>
            </a:r>
          </a:p>
          <a:p>
            <a:pPr lvl="1" algn="l" rtl="0"/>
            <a:endParaRPr lang="en-GB" sz="2800" dirty="0"/>
          </a:p>
          <a:p>
            <a:pPr lvl="1" algn="l" rtl="0"/>
            <a:r>
              <a:rPr lang="en-GB" sz="2800" dirty="0" smtClean="0"/>
              <a:t>Resulting </a:t>
            </a:r>
            <a:r>
              <a:rPr lang="en-GB" sz="2800" dirty="0"/>
              <a:t>shapes have </a:t>
            </a:r>
          </a:p>
          <a:p>
            <a:pPr lvl="2" algn="l" rtl="0"/>
            <a:r>
              <a:rPr lang="en-GB" sz="2400" dirty="0"/>
              <a:t>approximately the same scale and orientation</a:t>
            </a:r>
            <a:endParaRPr lang="en-US" sz="2400" dirty="0"/>
          </a:p>
        </p:txBody>
      </p:sp>
      <p:graphicFrame>
        <p:nvGraphicFramePr>
          <p:cNvPr id="74756" name="Object 4"/>
          <p:cNvGraphicFramePr>
            <a:graphicFrameLocks noChangeAspect="1"/>
          </p:cNvGraphicFramePr>
          <p:nvPr/>
        </p:nvGraphicFramePr>
        <p:xfrm>
          <a:off x="2339752" y="2996952"/>
          <a:ext cx="1925638" cy="541337"/>
        </p:xfrm>
        <a:graphic>
          <a:graphicData uri="http://schemas.openxmlformats.org/presentationml/2006/ole">
            <p:oleObj spid="_x0000_s2050" name="Equation" r:id="rId4" imgW="812520" imgH="2286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Alignment Algorithm</a:t>
            </a:r>
          </a:p>
        </p:txBody>
      </p:sp>
      <p:sp>
        <p:nvSpPr>
          <p:cNvPr id="45059" name="Rectangle 3"/>
          <p:cNvSpPr>
            <a:spLocks noGrp="1" noChangeArrowheads="1"/>
          </p:cNvSpPr>
          <p:nvPr>
            <p:ph type="body" idx="1"/>
          </p:nvPr>
        </p:nvSpPr>
        <p:spPr/>
        <p:txBody>
          <a:bodyPr/>
          <a:lstStyle/>
          <a:p>
            <a:pPr algn="l" rtl="0" eaLnBrk="1" hangingPunct="1"/>
            <a:r>
              <a:rPr lang="en-US" dirty="0" smtClean="0">
                <a:latin typeface="Times New Roman" pitchFamily="18" charset="0"/>
                <a:cs typeface="Times New Roman" pitchFamily="18" charset="0"/>
              </a:rPr>
              <a:t>Align each shape to first shape by rotation, scaling, and translation</a:t>
            </a:r>
          </a:p>
          <a:p>
            <a:pPr algn="l" rtl="0" eaLnBrk="1" hangingPunct="1"/>
            <a:r>
              <a:rPr lang="en-US" b="1" dirty="0" smtClean="0">
                <a:latin typeface="Times New Roman" pitchFamily="18" charset="0"/>
                <a:cs typeface="Times New Roman" pitchFamily="18" charset="0"/>
              </a:rPr>
              <a:t>Repeat</a:t>
            </a:r>
          </a:p>
          <a:p>
            <a:pPr lvl="1" algn="l" rtl="0" eaLnBrk="1" hangingPunct="1"/>
            <a:r>
              <a:rPr lang="en-US" dirty="0" smtClean="0">
                <a:latin typeface="Times New Roman" pitchFamily="18" charset="0"/>
                <a:cs typeface="Times New Roman" pitchFamily="18" charset="0"/>
              </a:rPr>
              <a:t>Calculate the mean shape</a:t>
            </a:r>
          </a:p>
          <a:p>
            <a:pPr lvl="1" algn="l" rtl="0" eaLnBrk="1" hangingPunct="1"/>
            <a:r>
              <a:rPr lang="en-US" dirty="0" smtClean="0">
                <a:latin typeface="Times New Roman" pitchFamily="18" charset="0"/>
                <a:cs typeface="Times New Roman" pitchFamily="18" charset="0"/>
              </a:rPr>
              <a:t>Normalize the orientation, scale, and origin of the current mean to suitable defaults</a:t>
            </a:r>
          </a:p>
          <a:p>
            <a:pPr lvl="1" algn="l" rtl="0" eaLnBrk="1" hangingPunct="1"/>
            <a:r>
              <a:rPr lang="en-US" dirty="0" smtClean="0">
                <a:latin typeface="Times New Roman" pitchFamily="18" charset="0"/>
                <a:cs typeface="Times New Roman" pitchFamily="18" charset="0"/>
              </a:rPr>
              <a:t>Realign every shape with the current mean</a:t>
            </a:r>
          </a:p>
          <a:p>
            <a:pPr algn="l" rtl="0" eaLnBrk="1" hangingPunct="1"/>
            <a:r>
              <a:rPr lang="en-US" b="1" dirty="0" smtClean="0">
                <a:latin typeface="Times New Roman" pitchFamily="18" charset="0"/>
                <a:cs typeface="Times New Roman" pitchFamily="18" charset="0"/>
              </a:rPr>
              <a:t>Until</a:t>
            </a:r>
            <a:r>
              <a:rPr lang="en-US" dirty="0" smtClean="0">
                <a:latin typeface="Times New Roman" pitchFamily="18" charset="0"/>
                <a:cs typeface="Times New Roman" pitchFamily="18" charset="0"/>
              </a:rPr>
              <a:t> the process </a:t>
            </a:r>
            <a:r>
              <a:rPr lang="en-US" b="1" dirty="0" smtClean="0">
                <a:latin typeface="Times New Roman" pitchFamily="18" charset="0"/>
                <a:cs typeface="Times New Roman" pitchFamily="18" charset="0"/>
              </a:rPr>
              <a:t>converges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eaLnBrk="1" hangingPunct="1"/>
            <a:r>
              <a:rPr lang="en-US" smtClean="0"/>
              <a:t>Application of PDMs</a:t>
            </a:r>
          </a:p>
        </p:txBody>
      </p:sp>
      <p:sp>
        <p:nvSpPr>
          <p:cNvPr id="47107" name="Rectangle 5"/>
          <p:cNvSpPr>
            <a:spLocks noGrp="1" noChangeArrowheads="1"/>
          </p:cNvSpPr>
          <p:nvPr>
            <p:ph type="body" idx="1"/>
          </p:nvPr>
        </p:nvSpPr>
        <p:spPr/>
        <p:txBody>
          <a:bodyPr/>
          <a:lstStyle/>
          <a:p>
            <a:pPr algn="l" rtl="0" eaLnBrk="1" hangingPunct="1"/>
            <a:r>
              <a:rPr lang="en-US" dirty="0" smtClean="0"/>
              <a:t>Applied to:</a:t>
            </a:r>
          </a:p>
          <a:p>
            <a:pPr lvl="1" algn="l" rtl="0" eaLnBrk="1" hangingPunct="1"/>
            <a:r>
              <a:rPr lang="en-US" dirty="0" smtClean="0"/>
              <a:t>Resistors</a:t>
            </a:r>
          </a:p>
          <a:p>
            <a:pPr lvl="1" algn="l" rtl="0" eaLnBrk="1" hangingPunct="1"/>
            <a:r>
              <a:rPr lang="en-US" dirty="0" smtClean="0"/>
              <a:t>“Heart”</a:t>
            </a:r>
          </a:p>
          <a:p>
            <a:pPr lvl="1" algn="l" rtl="0" eaLnBrk="1" hangingPunct="1"/>
            <a:r>
              <a:rPr lang="en-US" dirty="0" smtClean="0"/>
              <a:t>Hand</a:t>
            </a:r>
          </a:p>
          <a:p>
            <a:pPr lvl="1" algn="l" rtl="0" eaLnBrk="1" hangingPunct="1"/>
            <a:r>
              <a:rPr lang="en-US" dirty="0" smtClean="0"/>
              <a:t>“Worm” </a:t>
            </a:r>
            <a:r>
              <a:rPr lang="en-US" dirty="0" smtClean="0"/>
              <a:t>model</a:t>
            </a:r>
          </a:p>
          <a:p>
            <a:pPr lvl="1" algn="l" rtl="0" eaLnBrk="1" hangingPunct="1"/>
            <a:r>
              <a:rPr lang="en-US" dirty="0" smtClean="0"/>
              <a:t>Faces</a:t>
            </a:r>
            <a:endParaRPr lang="en-US" dirty="0" smtClean="0"/>
          </a:p>
          <a:p>
            <a:pPr lvl="1" algn="l" rtl="0" eaLnBrk="1" hangingPunct="1"/>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sz="4000" dirty="0" smtClean="0"/>
              <a:t>Another example…..</a:t>
            </a:r>
            <a:endParaRPr lang="en-US" sz="4000" dirty="0"/>
          </a:p>
        </p:txBody>
      </p:sp>
      <p:sp>
        <p:nvSpPr>
          <p:cNvPr id="18435" name="Rectangle 3"/>
          <p:cNvSpPr>
            <a:spLocks noGrp="1" noChangeArrowheads="1"/>
          </p:cNvSpPr>
          <p:nvPr>
            <p:ph type="body" sz="half" idx="1"/>
          </p:nvPr>
        </p:nvSpPr>
        <p:spPr/>
        <p:txBody>
          <a:bodyPr/>
          <a:lstStyle/>
          <a:p>
            <a:endParaRPr lang="en-US" sz="2800"/>
          </a:p>
          <a:p>
            <a:pPr>
              <a:buFontTx/>
              <a:buNone/>
            </a:pPr>
            <a:endParaRPr lang="en-US" sz="2800"/>
          </a:p>
        </p:txBody>
      </p:sp>
      <p:pic>
        <p:nvPicPr>
          <p:cNvPr id="18440" name="Picture 8" descr="face_shape_mode"/>
          <p:cNvPicPr>
            <a:picLocks noChangeAspect="1" noChangeArrowheads="1"/>
          </p:cNvPicPr>
          <p:nvPr/>
        </p:nvPicPr>
        <p:blipFill>
          <a:blip r:embed="rId3" cstate="print"/>
          <a:srcRect/>
          <a:stretch>
            <a:fillRect/>
          </a:stretch>
        </p:blipFill>
        <p:spPr bwMode="auto">
          <a:xfrm>
            <a:off x="3048000" y="2895600"/>
            <a:ext cx="5734050" cy="1952625"/>
          </a:xfrm>
          <a:prstGeom prst="rect">
            <a:avLst/>
          </a:prstGeom>
          <a:noFill/>
        </p:spPr>
      </p:pic>
      <p:pic>
        <p:nvPicPr>
          <p:cNvPr id="18441" name="Picture 9" descr="face+pts"/>
          <p:cNvPicPr>
            <a:picLocks noChangeAspect="1" noChangeArrowheads="1"/>
          </p:cNvPicPr>
          <p:nvPr/>
        </p:nvPicPr>
        <p:blipFill>
          <a:blip r:embed="rId4" cstate="print"/>
          <a:srcRect/>
          <a:stretch>
            <a:fillRect/>
          </a:stretch>
        </p:blipFill>
        <p:spPr bwMode="auto">
          <a:xfrm>
            <a:off x="533400" y="2133600"/>
            <a:ext cx="2436813" cy="2667000"/>
          </a:xfrm>
          <a:prstGeom prst="rect">
            <a:avLst/>
          </a:prstGeom>
          <a:noFill/>
        </p:spPr>
      </p:pic>
      <p:sp>
        <p:nvSpPr>
          <p:cNvPr id="18442" name="Text Box 10"/>
          <p:cNvSpPr txBox="1">
            <a:spLocks noChangeArrowheads="1"/>
          </p:cNvSpPr>
          <p:nvPr/>
        </p:nvSpPr>
        <p:spPr bwMode="auto">
          <a:xfrm>
            <a:off x="3048000" y="2209800"/>
            <a:ext cx="5537200" cy="457200"/>
          </a:xfrm>
          <a:prstGeom prst="rect">
            <a:avLst/>
          </a:prstGeom>
          <a:noFill/>
          <a:ln w="9525">
            <a:noFill/>
            <a:miter lim="800000"/>
            <a:headEnd/>
            <a:tailEnd/>
          </a:ln>
          <a:effectLst/>
        </p:spPr>
        <p:txBody>
          <a:bodyPr wrap="none">
            <a:spAutoFit/>
          </a:bodyPr>
          <a:lstStyle/>
          <a:p>
            <a:r>
              <a:rPr lang="en-US"/>
              <a:t>Shape of the facial structures with 68 points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rtl="0"/>
            <a:r>
              <a:rPr lang="en-GB" dirty="0" smtClean="0"/>
              <a:t>Active Shape Models - ASM</a:t>
            </a:r>
            <a:endParaRPr lang="en-GB" dirty="0"/>
          </a:p>
        </p:txBody>
      </p:sp>
      <p:sp>
        <p:nvSpPr>
          <p:cNvPr id="46083" name="Rectangle 3"/>
          <p:cNvSpPr>
            <a:spLocks noGrp="1" noChangeArrowheads="1"/>
          </p:cNvSpPr>
          <p:nvPr>
            <p:ph type="body" idx="1"/>
          </p:nvPr>
        </p:nvSpPr>
        <p:spPr/>
        <p:txBody>
          <a:bodyPr>
            <a:normAutofit/>
          </a:bodyPr>
          <a:lstStyle/>
          <a:p>
            <a:pPr algn="l" rtl="0"/>
            <a:r>
              <a:rPr lang="en-GB" sz="2800" dirty="0"/>
              <a:t>Suppose we have a statistical shape model</a:t>
            </a:r>
          </a:p>
          <a:p>
            <a:pPr lvl="1" algn="l" rtl="0"/>
            <a:r>
              <a:rPr lang="en-GB" sz="2800" dirty="0"/>
              <a:t>Trained from sets of examples</a:t>
            </a:r>
          </a:p>
          <a:p>
            <a:pPr algn="l" rtl="0"/>
            <a:r>
              <a:rPr lang="en-GB" sz="2800" dirty="0"/>
              <a:t>How do we use it to interpret new images?</a:t>
            </a:r>
          </a:p>
          <a:p>
            <a:pPr algn="l" rtl="0"/>
            <a:r>
              <a:rPr lang="en-GB" sz="2800" dirty="0" smtClean="0"/>
              <a:t>Use an </a:t>
            </a:r>
            <a:r>
              <a:rPr lang="en-GB" sz="2800" dirty="0"/>
              <a:t>“Active Shape Model”</a:t>
            </a:r>
          </a:p>
          <a:p>
            <a:pPr algn="l" rtl="0"/>
            <a:r>
              <a:rPr lang="en-GB" sz="2800" dirty="0"/>
              <a:t>Iterative method of matching model to image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US" smtClean="0"/>
              <a:t>PDMs to Search an Image - ASMs</a:t>
            </a:r>
          </a:p>
        </p:txBody>
      </p:sp>
      <p:sp>
        <p:nvSpPr>
          <p:cNvPr id="50179" name="Rectangle 3"/>
          <p:cNvSpPr>
            <a:spLocks noGrp="1" noChangeArrowheads="1"/>
          </p:cNvSpPr>
          <p:nvPr>
            <p:ph type="body" idx="1"/>
          </p:nvPr>
        </p:nvSpPr>
        <p:spPr/>
        <p:txBody>
          <a:bodyPr/>
          <a:lstStyle/>
          <a:p>
            <a:pPr algn="l" rtl="0" eaLnBrk="1" hangingPunct="1"/>
            <a:r>
              <a:rPr lang="en-US" dirty="0" smtClean="0"/>
              <a:t>Estimate initial position of model</a:t>
            </a:r>
          </a:p>
          <a:p>
            <a:pPr algn="l" rtl="0" eaLnBrk="1" hangingPunct="1"/>
            <a:r>
              <a:rPr lang="en-US" dirty="0" smtClean="0"/>
              <a:t>Displace points of model to “better fit” data</a:t>
            </a:r>
          </a:p>
          <a:p>
            <a:pPr algn="l" rtl="0" eaLnBrk="1" hangingPunct="1"/>
            <a:r>
              <a:rPr lang="en-US" dirty="0" smtClean="0"/>
              <a:t>Adjust model parameters</a:t>
            </a:r>
          </a:p>
          <a:p>
            <a:pPr algn="l" rtl="0" eaLnBrk="1" hangingPunct="1"/>
            <a:r>
              <a:rPr lang="en-US" dirty="0" smtClean="0"/>
              <a:t>Apply global constraints to keep model “legal”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60648"/>
            <a:ext cx="8229600" cy="1143000"/>
          </a:xfrm>
        </p:spPr>
        <p:txBody>
          <a:bodyPr/>
          <a:lstStyle/>
          <a:p>
            <a:r>
              <a:rPr lang="en-US" dirty="0" smtClean="0"/>
              <a:t>References</a:t>
            </a:r>
            <a:r>
              <a:rPr lang="en-US" dirty="0" smtClean="0"/>
              <a:t> </a:t>
            </a:r>
            <a:endParaRPr lang="he-IL" dirty="0"/>
          </a:p>
        </p:txBody>
      </p:sp>
      <p:sp>
        <p:nvSpPr>
          <p:cNvPr id="3" name="מציין מיקום תוכן 2"/>
          <p:cNvSpPr>
            <a:spLocks noGrp="1"/>
          </p:cNvSpPr>
          <p:nvPr>
            <p:ph idx="1"/>
          </p:nvPr>
        </p:nvSpPr>
        <p:spPr>
          <a:xfrm>
            <a:off x="457200" y="1556792"/>
            <a:ext cx="8229600" cy="4767808"/>
          </a:xfrm>
        </p:spPr>
        <p:txBody>
          <a:bodyPr>
            <a:normAutofit/>
          </a:bodyPr>
          <a:lstStyle/>
          <a:p>
            <a:pPr algn="l" rtl="0"/>
            <a:r>
              <a:rPr lang="en-US" sz="2000" dirty="0" err="1" smtClean="0">
                <a:latin typeface="Times New Roman" pitchFamily="18" charset="0"/>
              </a:rPr>
              <a:t>Cootes</a:t>
            </a:r>
            <a:r>
              <a:rPr lang="en-US" sz="2000" dirty="0" smtClean="0">
                <a:latin typeface="Times New Roman" pitchFamily="18" charset="0"/>
              </a:rPr>
              <a:t>, Taylor, et al., “Active Shape Models: Their Training and Application.” Computer Vision and Image Understanding, V16, N1, January, pp. 38-59, </a:t>
            </a:r>
            <a:r>
              <a:rPr lang="en-US" sz="2000" dirty="0" smtClean="0">
                <a:latin typeface="Times New Roman" pitchFamily="18" charset="0"/>
              </a:rPr>
              <a:t>1995</a:t>
            </a:r>
            <a:endParaRPr lang="en-US" sz="2000" dirty="0" smtClean="0"/>
          </a:p>
          <a:p>
            <a:pPr algn="l" rtl="0"/>
            <a:r>
              <a:rPr lang="en-US" sz="2000" dirty="0" err="1" smtClean="0"/>
              <a:t>T.F.Cootes</a:t>
            </a:r>
            <a:r>
              <a:rPr lang="en-US" sz="2000" dirty="0" smtClean="0"/>
              <a:t>, G.J. Edwards and </a:t>
            </a:r>
            <a:r>
              <a:rPr lang="en-US" sz="2000" dirty="0" err="1" smtClean="0"/>
              <a:t>C.J.Taylor</a:t>
            </a:r>
            <a:r>
              <a:rPr lang="en-US" sz="2000" dirty="0" smtClean="0"/>
              <a:t>. "Active Appearance Models", </a:t>
            </a:r>
            <a:r>
              <a:rPr lang="en-US" sz="2000" b="1" dirty="0" smtClean="0"/>
              <a:t>IEEE PAMI</a:t>
            </a:r>
            <a:r>
              <a:rPr lang="en-US" sz="2000" dirty="0" smtClean="0"/>
              <a:t>, Vol.23, No.6, pp.681-685, </a:t>
            </a:r>
            <a:r>
              <a:rPr lang="en-US" sz="2000" dirty="0" smtClean="0"/>
              <a:t>2001</a:t>
            </a:r>
            <a:endParaRPr lang="en-US" sz="2000" dirty="0" smtClean="0"/>
          </a:p>
          <a:p>
            <a:pPr algn="l" rtl="0"/>
            <a:r>
              <a:rPr lang="en-US" sz="2000" dirty="0" err="1" smtClean="0"/>
              <a:t>T.F.Cootes</a:t>
            </a:r>
            <a:r>
              <a:rPr lang="en-US" sz="2000" dirty="0" smtClean="0"/>
              <a:t>, G.J. Edwards and </a:t>
            </a:r>
            <a:r>
              <a:rPr lang="en-US" sz="2000" dirty="0" err="1" smtClean="0"/>
              <a:t>C.J.Taylor</a:t>
            </a:r>
            <a:r>
              <a:rPr lang="en-US" sz="2000" dirty="0" smtClean="0"/>
              <a:t>. "Active Appearance Models", in Proc. European Conference on Computer Vision 1998 Vol. 2, pp. 484-498, Springer, 1998</a:t>
            </a:r>
            <a:r>
              <a:rPr lang="en-US" sz="2000" dirty="0" smtClean="0"/>
              <a:t>.</a:t>
            </a:r>
          </a:p>
          <a:p>
            <a:pPr algn="l" rtl="0"/>
            <a:r>
              <a:rPr lang="en-US" sz="2000" dirty="0" smtClean="0"/>
              <a:t>Matthews, I., &amp; Baker, S. (2004). Active appearance models revisited</a:t>
            </a:r>
            <a:r>
              <a:rPr lang="he-IL" sz="2000" dirty="0" smtClean="0"/>
              <a:t>.</a:t>
            </a:r>
            <a:r>
              <a:rPr lang="en-US" sz="2000" dirty="0" smtClean="0"/>
              <a:t> International Journal of Computer Vision, 26(10), 135–164.</a:t>
            </a:r>
          </a:p>
          <a:p>
            <a:pPr algn="l" rtl="0"/>
            <a:r>
              <a:rPr lang="en-US" sz="2000" dirty="0" smtClean="0"/>
              <a:t>D</a:t>
            </a:r>
            <a:r>
              <a:rPr lang="en-US" sz="2000" dirty="0" smtClean="0"/>
              <a:t>. </a:t>
            </a:r>
            <a:r>
              <a:rPr lang="en-US" sz="2000" dirty="0" err="1" smtClean="0"/>
              <a:t>Cristinacce</a:t>
            </a:r>
            <a:r>
              <a:rPr lang="en-US" sz="2000" dirty="0" smtClean="0"/>
              <a:t> and T. F. </a:t>
            </a:r>
            <a:r>
              <a:rPr lang="en-US" sz="2000" dirty="0" err="1" smtClean="0"/>
              <a:t>Cootes</a:t>
            </a:r>
            <a:r>
              <a:rPr lang="en-US" sz="2000" dirty="0" smtClean="0"/>
              <a:t>. Feature Detection and Tracking with Constrained Local Models. In EMCV, pages 929–938, 2004</a:t>
            </a:r>
            <a:r>
              <a:rPr lang="en-US" sz="2000" dirty="0" smtClean="0"/>
              <a:t> </a:t>
            </a:r>
          </a:p>
          <a:p>
            <a:pPr algn="l" rtl="0"/>
            <a:r>
              <a:rPr lang="en-US" sz="2000" dirty="0" smtClean="0"/>
              <a:t>Based </a:t>
            </a:r>
            <a:r>
              <a:rPr lang="en-US" sz="2000" dirty="0" smtClean="0"/>
              <a:t>on slides of </a:t>
            </a:r>
            <a:r>
              <a:rPr lang="en-US" altLang="zh-CN" sz="2000" dirty="0" err="1" smtClean="0"/>
              <a:t>Zhaozheng</a:t>
            </a:r>
            <a:r>
              <a:rPr lang="en-US" altLang="zh-CN" sz="2000" dirty="0" smtClean="0"/>
              <a:t> Yin, Feb. 14, 2005 (ASM &amp; AAM) and </a:t>
            </a:r>
            <a:r>
              <a:rPr lang="en-US" sz="2000" dirty="0" smtClean="0"/>
              <a:t>on slides </a:t>
            </a:r>
            <a:r>
              <a:rPr lang="en-US" sz="2000" dirty="0" smtClean="0"/>
              <a:t>of Robert </a:t>
            </a:r>
            <a:r>
              <a:rPr lang="en-US" sz="2000" dirty="0" err="1" smtClean="0"/>
              <a:t>Tamburo</a:t>
            </a:r>
            <a:r>
              <a:rPr lang="en-US" sz="2000" dirty="0" smtClean="0"/>
              <a:t>, July 6, </a:t>
            </a:r>
            <a:r>
              <a:rPr lang="en-US" sz="2000" dirty="0" smtClean="0"/>
              <a:t>2000 (ASM)</a:t>
            </a:r>
            <a:endParaRPr lang="he-IL"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3" cstate="print"/>
          <a:srcRect/>
          <a:stretch>
            <a:fillRect/>
          </a:stretch>
        </p:blipFill>
        <p:spPr bwMode="auto">
          <a:xfrm>
            <a:off x="2843808" y="3933056"/>
            <a:ext cx="6343966" cy="2924944"/>
          </a:xfrm>
          <a:prstGeom prst="rect">
            <a:avLst/>
          </a:prstGeom>
          <a:noFill/>
          <a:ln w="9525">
            <a:noFill/>
            <a:miter lim="800000"/>
            <a:headEnd/>
            <a:tailEnd/>
          </a:ln>
        </p:spPr>
      </p:pic>
      <p:sp>
        <p:nvSpPr>
          <p:cNvPr id="20482" name="Rectangle 2"/>
          <p:cNvSpPr>
            <a:spLocks noGrp="1" noChangeArrowheads="1"/>
          </p:cNvSpPr>
          <p:nvPr>
            <p:ph type="title"/>
          </p:nvPr>
        </p:nvSpPr>
        <p:spPr>
          <a:xfrm>
            <a:off x="457200" y="44624"/>
            <a:ext cx="8229600" cy="1143000"/>
          </a:xfrm>
        </p:spPr>
        <p:txBody>
          <a:bodyPr/>
          <a:lstStyle/>
          <a:p>
            <a:r>
              <a:rPr lang="en-US" dirty="0"/>
              <a:t>Active Shape Models (ASM)</a:t>
            </a:r>
          </a:p>
        </p:txBody>
      </p:sp>
      <p:sp>
        <p:nvSpPr>
          <p:cNvPr id="20483" name="Rectangle 3"/>
          <p:cNvSpPr>
            <a:spLocks noGrp="1" noChangeArrowheads="1"/>
          </p:cNvSpPr>
          <p:nvPr>
            <p:ph type="body" idx="1"/>
          </p:nvPr>
        </p:nvSpPr>
        <p:spPr>
          <a:xfrm>
            <a:off x="228600" y="1340768"/>
            <a:ext cx="8305800" cy="2667000"/>
          </a:xfrm>
        </p:spPr>
        <p:txBody>
          <a:bodyPr>
            <a:normAutofit/>
          </a:bodyPr>
          <a:lstStyle/>
          <a:p>
            <a:pPr algn="l" rtl="0">
              <a:lnSpc>
                <a:spcPct val="90000"/>
              </a:lnSpc>
            </a:pPr>
            <a:r>
              <a:rPr lang="en-US" sz="2400" dirty="0" smtClean="0">
                <a:solidFill>
                  <a:srgbClr val="29731F"/>
                </a:solidFill>
              </a:rPr>
              <a:t>Iterative</a:t>
            </a:r>
            <a:r>
              <a:rPr lang="en-US" sz="2400" dirty="0"/>
              <a:t> </a:t>
            </a:r>
            <a:r>
              <a:rPr lang="en-US" sz="2400" dirty="0" smtClean="0"/>
              <a:t>algorithm:</a:t>
            </a:r>
            <a:endParaRPr lang="en-US" sz="2400" dirty="0"/>
          </a:p>
          <a:p>
            <a:pPr lvl="1" algn="l" rtl="0">
              <a:lnSpc>
                <a:spcPct val="90000"/>
              </a:lnSpc>
            </a:pPr>
            <a:r>
              <a:rPr lang="en-US" dirty="0"/>
              <a:t>Look along </a:t>
            </a:r>
            <a:r>
              <a:rPr lang="en-US" dirty="0" smtClean="0">
                <a:solidFill>
                  <a:srgbClr val="29731F"/>
                </a:solidFill>
              </a:rPr>
              <a:t>normals </a:t>
            </a:r>
            <a:r>
              <a:rPr lang="en-US" dirty="0"/>
              <a:t>through each model point to find the best </a:t>
            </a:r>
            <a:r>
              <a:rPr lang="en-US" dirty="0" smtClean="0">
                <a:solidFill>
                  <a:srgbClr val="29731F"/>
                </a:solidFill>
              </a:rPr>
              <a:t>local match </a:t>
            </a:r>
            <a:r>
              <a:rPr lang="en-US" dirty="0"/>
              <a:t>for the model of the image appearance at that point </a:t>
            </a:r>
            <a:r>
              <a:rPr lang="en-US" dirty="0" smtClean="0"/>
              <a:t>(e.g. </a:t>
            </a:r>
            <a:r>
              <a:rPr lang="en-US" dirty="0"/>
              <a:t>strongest nearby edge) </a:t>
            </a:r>
          </a:p>
          <a:p>
            <a:pPr lvl="1" algn="l" rtl="0">
              <a:lnSpc>
                <a:spcPct val="90000"/>
              </a:lnSpc>
            </a:pPr>
            <a:r>
              <a:rPr lang="en-US" dirty="0"/>
              <a:t>Update the pose and shape parameters to best fit the model instance to the found points </a:t>
            </a:r>
          </a:p>
          <a:p>
            <a:pPr lvl="1" algn="l" rtl="0">
              <a:lnSpc>
                <a:spcPct val="90000"/>
              </a:lnSpc>
            </a:pPr>
            <a:r>
              <a:rPr lang="en-US" dirty="0"/>
              <a:t>Repeat until </a:t>
            </a:r>
            <a:r>
              <a:rPr lang="en-US" dirty="0" smtClean="0"/>
              <a:t>convergence.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aceasm2"/>
          <p:cNvPicPr>
            <a:picLocks noChangeAspect="1" noChangeArrowheads="1"/>
          </p:cNvPicPr>
          <p:nvPr/>
        </p:nvPicPr>
        <p:blipFill>
          <a:blip r:embed="rId3" cstate="print"/>
          <a:srcRect/>
          <a:stretch>
            <a:fillRect/>
          </a:stretch>
        </p:blipFill>
        <p:spPr bwMode="auto">
          <a:xfrm>
            <a:off x="6477000" y="2286397"/>
            <a:ext cx="1628775" cy="2000250"/>
          </a:xfrm>
          <a:prstGeom prst="rect">
            <a:avLst/>
          </a:prstGeom>
          <a:noFill/>
        </p:spPr>
      </p:pic>
      <p:pic>
        <p:nvPicPr>
          <p:cNvPr id="3" name="Picture 5" descr="faceasm0"/>
          <p:cNvPicPr>
            <a:picLocks noChangeAspect="1" noChangeArrowheads="1"/>
          </p:cNvPicPr>
          <p:nvPr/>
        </p:nvPicPr>
        <p:blipFill>
          <a:blip r:embed="rId4" cstate="print"/>
          <a:srcRect/>
          <a:stretch>
            <a:fillRect/>
          </a:stretch>
        </p:blipFill>
        <p:spPr bwMode="auto">
          <a:xfrm>
            <a:off x="981075" y="2286397"/>
            <a:ext cx="1609725" cy="2000250"/>
          </a:xfrm>
          <a:prstGeom prst="rect">
            <a:avLst/>
          </a:prstGeom>
          <a:noFill/>
        </p:spPr>
      </p:pic>
      <p:pic>
        <p:nvPicPr>
          <p:cNvPr id="4" name="Picture 6" descr="faceasm1"/>
          <p:cNvPicPr>
            <a:picLocks noChangeAspect="1" noChangeArrowheads="1"/>
          </p:cNvPicPr>
          <p:nvPr/>
        </p:nvPicPr>
        <p:blipFill>
          <a:blip r:embed="rId5" cstate="print"/>
          <a:srcRect/>
          <a:stretch>
            <a:fillRect/>
          </a:stretch>
        </p:blipFill>
        <p:spPr bwMode="auto">
          <a:xfrm>
            <a:off x="3657600" y="2276872"/>
            <a:ext cx="1628775" cy="1990725"/>
          </a:xfrm>
          <a:prstGeom prst="rect">
            <a:avLst/>
          </a:prstGeom>
          <a:noFill/>
        </p:spPr>
      </p:pic>
      <p:sp>
        <p:nvSpPr>
          <p:cNvPr id="5" name="Text Box 7"/>
          <p:cNvSpPr txBox="1">
            <a:spLocks noChangeArrowheads="1"/>
          </p:cNvSpPr>
          <p:nvPr/>
        </p:nvSpPr>
        <p:spPr bwMode="auto">
          <a:xfrm>
            <a:off x="974725" y="4296172"/>
            <a:ext cx="6826250" cy="366713"/>
          </a:xfrm>
          <a:prstGeom prst="rect">
            <a:avLst/>
          </a:prstGeom>
          <a:noFill/>
          <a:ln w="9525">
            <a:noFill/>
            <a:miter lim="800000"/>
            <a:headEnd/>
            <a:tailEnd/>
          </a:ln>
          <a:effectLst/>
        </p:spPr>
        <p:txBody>
          <a:bodyPr wrap="none">
            <a:spAutoFit/>
          </a:bodyPr>
          <a:lstStyle/>
          <a:p>
            <a:r>
              <a:rPr lang="en-US" sz="1800"/>
              <a:t>Initial pos		5</a:t>
            </a:r>
            <a:r>
              <a:rPr lang="en-US" sz="1800" baseline="30000"/>
              <a:t>th</a:t>
            </a:r>
            <a:r>
              <a:rPr lang="en-US" sz="1800"/>
              <a:t> iterations		convergence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smtClean="0"/>
              <a:t>Adjusting Model Points</a:t>
            </a:r>
          </a:p>
        </p:txBody>
      </p:sp>
      <p:graphicFrame>
        <p:nvGraphicFramePr>
          <p:cNvPr id="24578" name="Object 3"/>
          <p:cNvGraphicFramePr>
            <a:graphicFrameLocks noChangeAspect="1"/>
          </p:cNvGraphicFramePr>
          <p:nvPr>
            <p:ph type="body" idx="1"/>
          </p:nvPr>
        </p:nvGraphicFramePr>
        <p:xfrm>
          <a:off x="762000" y="2286000"/>
          <a:ext cx="4572000" cy="3632200"/>
        </p:xfrm>
        <a:graphic>
          <a:graphicData uri="http://schemas.openxmlformats.org/presentationml/2006/ole">
            <p:oleObj spid="_x0000_s32770" name="Bitmap Image" r:id="rId4" imgW="5009524" imgH="3982006" progId="Paint.Picture">
              <p:embed/>
            </p:oleObj>
          </a:graphicData>
        </a:graphic>
      </p:graphicFrame>
      <p:sp>
        <p:nvSpPr>
          <p:cNvPr id="24582" name="Line 5"/>
          <p:cNvSpPr>
            <a:spLocks noChangeShapeType="1"/>
          </p:cNvSpPr>
          <p:nvPr/>
        </p:nvSpPr>
        <p:spPr bwMode="auto">
          <a:xfrm flipH="1" flipV="1">
            <a:off x="2438400" y="3962400"/>
            <a:ext cx="1143000" cy="457200"/>
          </a:xfrm>
          <a:prstGeom prst="line">
            <a:avLst/>
          </a:prstGeom>
          <a:noFill/>
          <a:ln w="15875">
            <a:solidFill>
              <a:schemeClr val="tx1"/>
            </a:solidFill>
            <a:miter lim="800000"/>
            <a:headEnd/>
            <a:tailEnd type="stealth" w="med" len="lg"/>
          </a:ln>
        </p:spPr>
        <p:txBody>
          <a:bodyPr wrap="none"/>
          <a:lstStyle/>
          <a:p>
            <a:endParaRPr lang="he-IL"/>
          </a:p>
        </p:txBody>
      </p:sp>
      <p:sp>
        <p:nvSpPr>
          <p:cNvPr id="24583" name="Line 6"/>
          <p:cNvSpPr>
            <a:spLocks noChangeShapeType="1"/>
          </p:cNvSpPr>
          <p:nvPr/>
        </p:nvSpPr>
        <p:spPr bwMode="auto">
          <a:xfrm flipH="1">
            <a:off x="3352800" y="4572000"/>
            <a:ext cx="381000" cy="228600"/>
          </a:xfrm>
          <a:prstGeom prst="line">
            <a:avLst/>
          </a:prstGeom>
          <a:noFill/>
          <a:ln w="15875">
            <a:solidFill>
              <a:schemeClr val="tx1"/>
            </a:solidFill>
            <a:miter lim="800000"/>
            <a:headEnd/>
            <a:tailEnd type="stealth" w="med" len="lg"/>
          </a:ln>
        </p:spPr>
        <p:txBody>
          <a:bodyPr wrap="none"/>
          <a:lstStyle/>
          <a:p>
            <a:endParaRPr lang="he-IL"/>
          </a:p>
        </p:txBody>
      </p:sp>
      <p:sp>
        <p:nvSpPr>
          <p:cNvPr id="24584" name="Rectangle 11"/>
          <p:cNvSpPr>
            <a:spLocks noChangeArrowheads="1"/>
          </p:cNvSpPr>
          <p:nvPr/>
        </p:nvSpPr>
        <p:spPr bwMode="auto">
          <a:xfrm>
            <a:off x="685800" y="5791200"/>
            <a:ext cx="5181600" cy="10668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pPr>
            <a:r>
              <a:rPr lang="en-US">
                <a:latin typeface="Arial" pitchFamily="34" charset="0"/>
              </a:rPr>
              <a:t>Along normal to model boundary proportional to edge strength</a:t>
            </a:r>
          </a:p>
        </p:txBody>
      </p:sp>
      <p:graphicFrame>
        <p:nvGraphicFramePr>
          <p:cNvPr id="24579" name="Object 12"/>
          <p:cNvGraphicFramePr>
            <a:graphicFrameLocks noChangeAspect="1"/>
          </p:cNvGraphicFramePr>
          <p:nvPr/>
        </p:nvGraphicFramePr>
        <p:xfrm>
          <a:off x="5743575" y="3048000"/>
          <a:ext cx="3400425" cy="2200275"/>
        </p:xfrm>
        <a:graphic>
          <a:graphicData uri="http://schemas.openxmlformats.org/presentationml/2006/ole">
            <p:oleObj spid="_x0000_s32771" name="Bitmap Image" r:id="rId5" imgW="3400900" imgH="2200582" progId="Paint.Picture">
              <p:embed/>
            </p:oleObj>
          </a:graphicData>
        </a:graphic>
      </p:graphicFrame>
      <p:sp>
        <p:nvSpPr>
          <p:cNvPr id="24585" name="Rectangle 13"/>
          <p:cNvSpPr>
            <a:spLocks noChangeArrowheads="1"/>
          </p:cNvSpPr>
          <p:nvPr/>
        </p:nvSpPr>
        <p:spPr bwMode="auto">
          <a:xfrm>
            <a:off x="5868144" y="5791200"/>
            <a:ext cx="3810000" cy="10668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l"/>
            </a:pPr>
            <a:r>
              <a:rPr lang="en-US" dirty="0">
                <a:latin typeface="Arial" pitchFamily="34" charset="0"/>
              </a:rPr>
              <a:t>Vector of adjustments:</a:t>
            </a:r>
          </a:p>
        </p:txBody>
      </p:sp>
      <p:sp>
        <p:nvSpPr>
          <p:cNvPr id="24586" name="Rectangle 15"/>
          <p:cNvSpPr>
            <a:spLocks noChangeArrowheads="1"/>
          </p:cNvSpPr>
          <p:nvPr/>
        </p:nvSpPr>
        <p:spPr bwMode="auto">
          <a:xfrm>
            <a:off x="3557588" y="3309938"/>
            <a:ext cx="9144000" cy="0"/>
          </a:xfrm>
          <a:prstGeom prst="rect">
            <a:avLst/>
          </a:prstGeom>
          <a:noFill/>
          <a:ln w="9525">
            <a:noFill/>
            <a:miter lim="800000"/>
            <a:headEnd/>
            <a:tailEnd/>
          </a:ln>
        </p:spPr>
        <p:txBody>
          <a:bodyPr>
            <a:spAutoFit/>
          </a:bodyPr>
          <a:lstStyle/>
          <a:p>
            <a:endParaRPr lang="he-IL"/>
          </a:p>
        </p:txBody>
      </p:sp>
      <p:graphicFrame>
        <p:nvGraphicFramePr>
          <p:cNvPr id="24580" name="Object 14"/>
          <p:cNvGraphicFramePr>
            <a:graphicFrameLocks noChangeAspect="1"/>
          </p:cNvGraphicFramePr>
          <p:nvPr/>
        </p:nvGraphicFramePr>
        <p:xfrm>
          <a:off x="5905500" y="6248400"/>
          <a:ext cx="2971800" cy="357188"/>
        </p:xfrm>
        <a:graphic>
          <a:graphicData uri="http://schemas.openxmlformats.org/presentationml/2006/ole">
            <p:oleObj spid="_x0000_s32772" name="Equation" r:id="rId6" imgW="1981080" imgH="2412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p:cNvSpPr>
            <a:spLocks noGrp="1" noChangeArrowheads="1"/>
          </p:cNvSpPr>
          <p:nvPr>
            <p:ph type="title"/>
          </p:nvPr>
        </p:nvSpPr>
        <p:spPr/>
        <p:txBody>
          <a:bodyPr>
            <a:normAutofit fontScale="90000"/>
          </a:bodyPr>
          <a:lstStyle/>
          <a:p>
            <a:pPr eaLnBrk="1" hangingPunct="1"/>
            <a:r>
              <a:rPr lang="en-US" smtClean="0"/>
              <a:t>Calculating Changes in Parameters</a:t>
            </a:r>
          </a:p>
        </p:txBody>
      </p:sp>
      <p:sp>
        <p:nvSpPr>
          <p:cNvPr id="25607" name="Rectangle 3"/>
          <p:cNvSpPr>
            <a:spLocks noGrp="1" noChangeArrowheads="1"/>
          </p:cNvSpPr>
          <p:nvPr>
            <p:ph type="body" idx="1"/>
          </p:nvPr>
        </p:nvSpPr>
        <p:spPr>
          <a:xfrm>
            <a:off x="914400" y="2362200"/>
            <a:ext cx="8001000" cy="4191000"/>
          </a:xfrm>
        </p:spPr>
        <p:txBody>
          <a:bodyPr/>
          <a:lstStyle/>
          <a:p>
            <a:pPr algn="l" rtl="0" eaLnBrk="1" hangingPunct="1"/>
            <a:r>
              <a:rPr lang="en-US" dirty="0" smtClean="0"/>
              <a:t>Initial position:</a:t>
            </a:r>
          </a:p>
          <a:p>
            <a:pPr algn="l" rtl="0" eaLnBrk="1" hangingPunct="1"/>
            <a:r>
              <a:rPr lang="en-US" dirty="0" smtClean="0"/>
              <a:t>Move </a:t>
            </a:r>
            <a:r>
              <a:rPr lang="en-US" b="1" i="1" dirty="0" smtClean="0"/>
              <a:t>X</a:t>
            </a:r>
            <a:r>
              <a:rPr lang="en-US" b="1" dirty="0" smtClean="0"/>
              <a:t> </a:t>
            </a:r>
            <a:r>
              <a:rPr lang="en-US" dirty="0" smtClean="0"/>
              <a:t>as close to new position (</a:t>
            </a:r>
            <a:r>
              <a:rPr lang="en-US" b="1" i="1" dirty="0" smtClean="0"/>
              <a:t>X </a:t>
            </a:r>
            <a:r>
              <a:rPr lang="en-US" dirty="0" smtClean="0"/>
              <a:t>+ </a:t>
            </a:r>
            <a:r>
              <a:rPr lang="en-US" i="1" dirty="0" err="1" smtClean="0"/>
              <a:t>d</a:t>
            </a:r>
            <a:r>
              <a:rPr lang="en-US" b="1" i="1" dirty="0" err="1" smtClean="0"/>
              <a:t>X</a:t>
            </a:r>
            <a:r>
              <a:rPr lang="en-US" dirty="0" smtClean="0"/>
              <a:t>)</a:t>
            </a:r>
          </a:p>
          <a:p>
            <a:pPr algn="l" rtl="0" eaLnBrk="1" hangingPunct="1"/>
            <a:r>
              <a:rPr lang="en-US" dirty="0" smtClean="0"/>
              <a:t>Calculate </a:t>
            </a:r>
            <a:r>
              <a:rPr lang="en-US" i="1" dirty="0" err="1" smtClean="0"/>
              <a:t>d</a:t>
            </a:r>
            <a:r>
              <a:rPr lang="en-US" b="1" i="1" dirty="0" err="1" smtClean="0"/>
              <a:t>x</a:t>
            </a:r>
            <a:r>
              <a:rPr lang="en-US" i="1" dirty="0" smtClean="0"/>
              <a:t> </a:t>
            </a:r>
            <a:r>
              <a:rPr lang="en-US" dirty="0" smtClean="0"/>
              <a:t>to move </a:t>
            </a:r>
            <a:r>
              <a:rPr lang="en-US" b="1" i="1" dirty="0" smtClean="0"/>
              <a:t>X</a:t>
            </a:r>
            <a:r>
              <a:rPr lang="en-US" dirty="0" smtClean="0"/>
              <a:t> to </a:t>
            </a:r>
            <a:r>
              <a:rPr lang="en-US" b="1" i="1" dirty="0" smtClean="0"/>
              <a:t>X + </a:t>
            </a:r>
            <a:r>
              <a:rPr lang="en-US" i="1" dirty="0" err="1" smtClean="0"/>
              <a:t>d</a:t>
            </a:r>
            <a:r>
              <a:rPr lang="en-US" b="1" i="1" dirty="0" err="1" smtClean="0"/>
              <a:t>X</a:t>
            </a:r>
            <a:endParaRPr lang="en-US" b="1" i="1" dirty="0" smtClean="0"/>
          </a:p>
          <a:p>
            <a:pPr algn="l" rtl="0" eaLnBrk="1" hangingPunct="1"/>
            <a:endParaRPr lang="en-US" b="1" i="1" dirty="0" smtClean="0"/>
          </a:p>
          <a:p>
            <a:pPr algn="l" rtl="0" eaLnBrk="1" hangingPunct="1"/>
            <a:endParaRPr lang="en-US" dirty="0" smtClean="0"/>
          </a:p>
          <a:p>
            <a:pPr algn="l" rtl="0" eaLnBrk="1" hangingPunct="1"/>
            <a:r>
              <a:rPr lang="en-US" dirty="0" smtClean="0"/>
              <a:t>Update parameters to better fit image</a:t>
            </a:r>
          </a:p>
          <a:p>
            <a:pPr algn="l" rtl="0" eaLnBrk="1" hangingPunct="1"/>
            <a:r>
              <a:rPr lang="en-US" dirty="0" smtClean="0"/>
              <a:t>Not usually consistent with model constraints</a:t>
            </a:r>
          </a:p>
          <a:p>
            <a:pPr algn="l" rtl="0" eaLnBrk="1" hangingPunct="1"/>
            <a:r>
              <a:rPr lang="en-US" dirty="0" smtClean="0"/>
              <a:t>Residual adjustments made by deformation</a:t>
            </a:r>
          </a:p>
        </p:txBody>
      </p:sp>
      <p:graphicFrame>
        <p:nvGraphicFramePr>
          <p:cNvPr id="25602" name="Object 4"/>
          <p:cNvGraphicFramePr>
            <a:graphicFrameLocks noChangeAspect="1"/>
          </p:cNvGraphicFramePr>
          <p:nvPr/>
        </p:nvGraphicFramePr>
        <p:xfrm>
          <a:off x="3733800" y="2438400"/>
          <a:ext cx="2320925" cy="422275"/>
        </p:xfrm>
        <a:graphic>
          <a:graphicData uri="http://schemas.openxmlformats.org/presentationml/2006/ole">
            <p:oleObj spid="_x0000_s33794" name="משוואה" r:id="rId4" imgW="1257120" imgH="228600" progId="Equation.3">
              <p:embed/>
            </p:oleObj>
          </a:graphicData>
        </a:graphic>
      </p:graphicFrame>
      <p:sp>
        <p:nvSpPr>
          <p:cNvPr id="25608" name="Rectangle 7"/>
          <p:cNvSpPr>
            <a:spLocks noChangeArrowheads="1"/>
          </p:cNvSpPr>
          <p:nvPr/>
        </p:nvSpPr>
        <p:spPr bwMode="auto">
          <a:xfrm>
            <a:off x="2952750" y="3314700"/>
            <a:ext cx="9144000" cy="0"/>
          </a:xfrm>
          <a:prstGeom prst="rect">
            <a:avLst/>
          </a:prstGeom>
          <a:noFill/>
          <a:ln w="9525">
            <a:noFill/>
            <a:miter lim="800000"/>
            <a:headEnd/>
            <a:tailEnd/>
          </a:ln>
        </p:spPr>
        <p:txBody>
          <a:bodyPr>
            <a:spAutoFit/>
          </a:bodyPr>
          <a:lstStyle/>
          <a:p>
            <a:endParaRPr lang="he-IL"/>
          </a:p>
        </p:txBody>
      </p:sp>
      <p:graphicFrame>
        <p:nvGraphicFramePr>
          <p:cNvPr id="25603" name="Object 6"/>
          <p:cNvGraphicFramePr>
            <a:graphicFrameLocks noChangeAspect="1"/>
          </p:cNvGraphicFramePr>
          <p:nvPr/>
        </p:nvGraphicFramePr>
        <p:xfrm>
          <a:off x="1600200" y="3861048"/>
          <a:ext cx="5638800" cy="396875"/>
        </p:xfrm>
        <a:graphic>
          <a:graphicData uri="http://schemas.openxmlformats.org/presentationml/2006/ole">
            <p:oleObj spid="_x0000_s33795" r:id="rId5" imgW="3238500" imgH="228600" progId="Equation.3">
              <p:embed/>
            </p:oleObj>
          </a:graphicData>
        </a:graphic>
      </p:graphicFrame>
      <p:grpSp>
        <p:nvGrpSpPr>
          <p:cNvPr id="2" name="Group 11"/>
          <p:cNvGrpSpPr>
            <a:grpSpLocks/>
          </p:cNvGrpSpPr>
          <p:nvPr/>
        </p:nvGrpSpPr>
        <p:grpSpPr bwMode="auto">
          <a:xfrm>
            <a:off x="1524000" y="4293096"/>
            <a:ext cx="6705600" cy="344488"/>
            <a:chOff x="960" y="2832"/>
            <a:chExt cx="4224" cy="217"/>
          </a:xfrm>
        </p:grpSpPr>
        <p:sp>
          <p:nvSpPr>
            <p:cNvPr id="25610" name="Rectangle 10"/>
            <p:cNvSpPr>
              <a:spLocks noChangeArrowheads="1"/>
            </p:cNvSpPr>
            <p:nvPr/>
          </p:nvSpPr>
          <p:spPr bwMode="auto">
            <a:xfrm>
              <a:off x="3168" y="2832"/>
              <a:ext cx="816" cy="212"/>
            </a:xfrm>
            <a:prstGeom prst="rect">
              <a:avLst/>
            </a:prstGeom>
            <a:noFill/>
            <a:ln w="9525">
              <a:noFill/>
              <a:miter lim="800000"/>
              <a:headEnd/>
              <a:tailEnd/>
            </a:ln>
          </p:spPr>
          <p:txBody>
            <a:bodyPr>
              <a:spAutoFit/>
            </a:bodyPr>
            <a:lstStyle/>
            <a:p>
              <a:r>
                <a:rPr lang="en-US" sz="1600">
                  <a:latin typeface="Arial" pitchFamily="34" charset="0"/>
                  <a:cs typeface="Times New Roman" pitchFamily="18" charset="0"/>
                </a:rPr>
                <a:t>where</a:t>
              </a:r>
              <a:endParaRPr lang="en-US" sz="1600">
                <a:latin typeface="Arial" pitchFamily="34" charset="0"/>
              </a:endParaRPr>
            </a:p>
          </p:txBody>
        </p:sp>
        <p:graphicFrame>
          <p:nvGraphicFramePr>
            <p:cNvPr id="25604" name="Object 9"/>
            <p:cNvGraphicFramePr>
              <a:graphicFrameLocks noChangeAspect="1"/>
            </p:cNvGraphicFramePr>
            <p:nvPr/>
          </p:nvGraphicFramePr>
          <p:xfrm>
            <a:off x="960" y="2832"/>
            <a:ext cx="2208" cy="217"/>
          </p:xfrm>
          <a:graphic>
            <a:graphicData uri="http://schemas.openxmlformats.org/presentationml/2006/ole">
              <p:oleObj spid="_x0000_s33796" r:id="rId6" imgW="2336800" imgH="228600" progId="Equation.3">
                <p:embed/>
              </p:oleObj>
            </a:graphicData>
          </a:graphic>
        </p:graphicFrame>
        <p:graphicFrame>
          <p:nvGraphicFramePr>
            <p:cNvPr id="25605" name="Object 8"/>
            <p:cNvGraphicFramePr>
              <a:graphicFrameLocks noChangeAspect="1"/>
            </p:cNvGraphicFramePr>
            <p:nvPr/>
          </p:nvGraphicFramePr>
          <p:xfrm>
            <a:off x="3600" y="2832"/>
            <a:ext cx="1584" cy="217"/>
          </p:xfrm>
          <a:graphic>
            <a:graphicData uri="http://schemas.openxmlformats.org/presentationml/2006/ole">
              <p:oleObj spid="_x0000_s33797" r:id="rId7" imgW="1663700" imgH="228600" progId="Equation.3">
                <p:embed/>
              </p:oleObj>
            </a:graphicData>
          </a:graphic>
        </p:graphicFrame>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2"/>
          <p:cNvSpPr>
            <a:spLocks noGrp="1" noChangeArrowheads="1"/>
          </p:cNvSpPr>
          <p:nvPr>
            <p:ph type="title"/>
          </p:nvPr>
        </p:nvSpPr>
        <p:spPr/>
        <p:txBody>
          <a:bodyPr/>
          <a:lstStyle/>
          <a:p>
            <a:pPr eaLnBrk="1" hangingPunct="1"/>
            <a:r>
              <a:rPr lang="en-US" smtClean="0"/>
              <a:t>Model Parameter Space</a:t>
            </a:r>
          </a:p>
        </p:txBody>
      </p:sp>
      <p:sp>
        <p:nvSpPr>
          <p:cNvPr id="26632" name="Rectangle 3"/>
          <p:cNvSpPr>
            <a:spLocks noGrp="1" noChangeArrowheads="1"/>
          </p:cNvSpPr>
          <p:nvPr>
            <p:ph type="body" idx="1"/>
          </p:nvPr>
        </p:nvSpPr>
        <p:spPr/>
        <p:txBody>
          <a:bodyPr/>
          <a:lstStyle/>
          <a:p>
            <a:pPr algn="l" rtl="0" eaLnBrk="1" hangingPunct="1"/>
            <a:r>
              <a:rPr lang="en-US" dirty="0" smtClean="0"/>
              <a:t>Transforms </a:t>
            </a:r>
            <a:r>
              <a:rPr lang="en-US" i="1" dirty="0" err="1" smtClean="0"/>
              <a:t>d</a:t>
            </a:r>
            <a:r>
              <a:rPr lang="en-US" b="1" i="1" dirty="0" err="1" smtClean="0"/>
              <a:t>x</a:t>
            </a:r>
            <a:r>
              <a:rPr lang="en-US" dirty="0" smtClean="0"/>
              <a:t> to parameter space giving </a:t>
            </a:r>
            <a:r>
              <a:rPr lang="en-US" b="1" dirty="0" smtClean="0"/>
              <a:t>allowable</a:t>
            </a:r>
            <a:r>
              <a:rPr lang="en-US" dirty="0" smtClean="0"/>
              <a:t> changes in parameters, </a:t>
            </a:r>
            <a:r>
              <a:rPr lang="en-US" i="1" dirty="0" smtClean="0"/>
              <a:t>d</a:t>
            </a:r>
            <a:r>
              <a:rPr lang="en-US" b="1" i="1" dirty="0" smtClean="0"/>
              <a:t>b</a:t>
            </a:r>
            <a:endParaRPr lang="en-US" dirty="0" smtClean="0"/>
          </a:p>
          <a:p>
            <a:pPr algn="l" rtl="0" eaLnBrk="1" hangingPunct="1"/>
            <a:r>
              <a:rPr lang="en-US" dirty="0" smtClean="0"/>
              <a:t>Recall: </a:t>
            </a:r>
          </a:p>
          <a:p>
            <a:pPr lvl="1" algn="l" rtl="0" eaLnBrk="1" hangingPunct="1"/>
            <a:r>
              <a:rPr lang="en-US" dirty="0" smtClean="0"/>
              <a:t>Find </a:t>
            </a:r>
            <a:r>
              <a:rPr lang="en-US" i="1" dirty="0" smtClean="0"/>
              <a:t>d</a:t>
            </a:r>
            <a:r>
              <a:rPr lang="en-US" b="1" i="1" dirty="0" smtClean="0"/>
              <a:t>b</a:t>
            </a:r>
            <a:r>
              <a:rPr lang="en-US" dirty="0" smtClean="0"/>
              <a:t> such that </a:t>
            </a:r>
          </a:p>
          <a:p>
            <a:pPr lvl="1" algn="l" rtl="0" eaLnBrk="1" hangingPunct="1"/>
            <a:r>
              <a:rPr lang="en-US" dirty="0" smtClean="0"/>
              <a:t>                 - 			        yields </a:t>
            </a:r>
          </a:p>
          <a:p>
            <a:pPr lvl="1" algn="l" rtl="0" eaLnBrk="1" hangingPunct="1"/>
            <a:endParaRPr lang="en-US" dirty="0" smtClean="0"/>
          </a:p>
          <a:p>
            <a:pPr algn="l" rtl="0" eaLnBrk="1" hangingPunct="1"/>
            <a:r>
              <a:rPr lang="en-US" dirty="0" smtClean="0"/>
              <a:t>Update model parameters within limits</a:t>
            </a:r>
          </a:p>
          <a:p>
            <a:pPr lvl="1" algn="l" rtl="0" eaLnBrk="1" hangingPunct="1"/>
            <a:endParaRPr lang="en-US" dirty="0" smtClean="0"/>
          </a:p>
          <a:p>
            <a:pPr algn="l" rtl="0" eaLnBrk="1" hangingPunct="1">
              <a:buFont typeface="Wingdings" pitchFamily="2" charset="2"/>
              <a:buNone/>
            </a:pPr>
            <a:endParaRPr lang="en-US" dirty="0" smtClean="0"/>
          </a:p>
        </p:txBody>
      </p:sp>
      <p:graphicFrame>
        <p:nvGraphicFramePr>
          <p:cNvPr id="26626" name="Object 7"/>
          <p:cNvGraphicFramePr>
            <a:graphicFrameLocks noChangeAspect="1"/>
          </p:cNvGraphicFramePr>
          <p:nvPr/>
        </p:nvGraphicFramePr>
        <p:xfrm>
          <a:off x="2195736" y="2852936"/>
          <a:ext cx="1395413" cy="377825"/>
        </p:xfrm>
        <a:graphic>
          <a:graphicData uri="http://schemas.openxmlformats.org/presentationml/2006/ole">
            <p:oleObj spid="_x0000_s34818" name="Equation" r:id="rId4" imgW="672840" imgH="177480" progId="Equation.3">
              <p:embed/>
            </p:oleObj>
          </a:graphicData>
        </a:graphic>
      </p:graphicFrame>
      <p:graphicFrame>
        <p:nvGraphicFramePr>
          <p:cNvPr id="26627" name="Object 9"/>
          <p:cNvGraphicFramePr>
            <a:graphicFrameLocks noChangeAspect="1"/>
          </p:cNvGraphicFramePr>
          <p:nvPr/>
        </p:nvGraphicFramePr>
        <p:xfrm>
          <a:off x="3779912" y="3284984"/>
          <a:ext cx="2743200" cy="406400"/>
        </p:xfrm>
        <a:graphic>
          <a:graphicData uri="http://schemas.openxmlformats.org/presentationml/2006/ole">
            <p:oleObj spid="_x0000_s34819" name="Equation" r:id="rId5" imgW="1371600" imgH="203040" progId="Equation.3">
              <p:embed/>
            </p:oleObj>
          </a:graphicData>
        </a:graphic>
      </p:graphicFrame>
      <p:graphicFrame>
        <p:nvGraphicFramePr>
          <p:cNvPr id="26628" name="Object 10"/>
          <p:cNvGraphicFramePr>
            <a:graphicFrameLocks noChangeAspect="1"/>
          </p:cNvGraphicFramePr>
          <p:nvPr/>
        </p:nvGraphicFramePr>
        <p:xfrm>
          <a:off x="1331640" y="3789040"/>
          <a:ext cx="922338" cy="377825"/>
        </p:xfrm>
        <a:graphic>
          <a:graphicData uri="http://schemas.openxmlformats.org/presentationml/2006/ole">
            <p:oleObj spid="_x0000_s34820" name="Equation" r:id="rId6" imgW="444240" imgH="177480" progId="Equation.3">
              <p:embed/>
            </p:oleObj>
          </a:graphicData>
        </a:graphic>
      </p:graphicFrame>
      <p:graphicFrame>
        <p:nvGraphicFramePr>
          <p:cNvPr id="26629" name="Object 11"/>
          <p:cNvGraphicFramePr>
            <a:graphicFrameLocks noChangeAspect="1"/>
          </p:cNvGraphicFramePr>
          <p:nvPr/>
        </p:nvGraphicFramePr>
        <p:xfrm>
          <a:off x="2843808" y="3789040"/>
          <a:ext cx="2286000" cy="406400"/>
        </p:xfrm>
        <a:graphic>
          <a:graphicData uri="http://schemas.openxmlformats.org/presentationml/2006/ole">
            <p:oleObj spid="_x0000_s34821" name="Equation" r:id="rId7" imgW="1143000" imgH="203040" progId="Equation.3">
              <p:embed/>
            </p:oleObj>
          </a:graphicData>
        </a:graphic>
      </p:graphicFrame>
      <p:graphicFrame>
        <p:nvGraphicFramePr>
          <p:cNvPr id="26630" name="Object 12"/>
          <p:cNvGraphicFramePr>
            <a:graphicFrameLocks noChangeAspect="1"/>
          </p:cNvGraphicFramePr>
          <p:nvPr/>
        </p:nvGraphicFramePr>
        <p:xfrm>
          <a:off x="2843808" y="4221088"/>
          <a:ext cx="1600200" cy="474663"/>
        </p:xfrm>
        <a:graphic>
          <a:graphicData uri="http://schemas.openxmlformats.org/presentationml/2006/ole">
            <p:oleObj spid="_x0000_s34822" name="Equation" r:id="rId8" imgW="685800" imgH="203040" progId="Equation.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9144000" cy="1143000"/>
          </a:xfrm>
        </p:spPr>
        <p:txBody>
          <a:bodyPr>
            <a:noAutofit/>
          </a:bodyPr>
          <a:lstStyle/>
          <a:p>
            <a:r>
              <a:rPr lang="en-US" sz="4000" dirty="0" smtClean="0"/>
              <a:t>Search using Active Shape Model of a face</a:t>
            </a:r>
            <a:endParaRPr lang="he-IL" sz="4000" dirty="0"/>
          </a:p>
        </p:txBody>
      </p:sp>
      <p:pic>
        <p:nvPicPr>
          <p:cNvPr id="40962" name="Picture 2"/>
          <p:cNvPicPr>
            <a:picLocks noChangeAspect="1" noChangeArrowheads="1"/>
          </p:cNvPicPr>
          <p:nvPr/>
        </p:nvPicPr>
        <p:blipFill>
          <a:blip r:embed="rId2" cstate="print"/>
          <a:srcRect/>
          <a:stretch>
            <a:fillRect/>
          </a:stretch>
        </p:blipFill>
        <p:spPr bwMode="auto">
          <a:xfrm>
            <a:off x="1979712" y="1251917"/>
            <a:ext cx="4619625" cy="570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620688"/>
            <a:ext cx="8305800" cy="1872208"/>
          </a:xfrm>
        </p:spPr>
        <p:txBody>
          <a:bodyPr>
            <a:noAutofit/>
          </a:bodyPr>
          <a:lstStyle/>
          <a:p>
            <a:r>
              <a:rPr lang="en-US" sz="2800" dirty="0" smtClean="0"/>
              <a:t>Search using Active Shape Model of a face, given a poor </a:t>
            </a:r>
            <a:r>
              <a:rPr lang="en-US" sz="2800" dirty="0" smtClean="0"/>
              <a:t>starting point</a:t>
            </a:r>
            <a:r>
              <a:rPr lang="en-US" sz="2800" dirty="0" smtClean="0"/>
              <a:t>. </a:t>
            </a:r>
            <a:r>
              <a:rPr lang="en-US" sz="2800" dirty="0" smtClean="0"/>
              <a:t/>
            </a:r>
            <a:br>
              <a:rPr lang="en-US" sz="2800" dirty="0" smtClean="0"/>
            </a:br>
            <a:r>
              <a:rPr lang="en-US" sz="2800" dirty="0" smtClean="0"/>
              <a:t>The </a:t>
            </a:r>
            <a:r>
              <a:rPr lang="en-US" sz="2800" dirty="0" smtClean="0"/>
              <a:t>ASM is a local method, and may fail to locate an acceptable </a:t>
            </a:r>
            <a:r>
              <a:rPr lang="en-US" sz="2800" dirty="0" smtClean="0"/>
              <a:t>result if initialized </a:t>
            </a:r>
            <a:r>
              <a:rPr lang="en-US" sz="2800" dirty="0" smtClean="0"/>
              <a:t>too far from the target</a:t>
            </a:r>
            <a:endParaRPr lang="he-IL" sz="2800" dirty="0"/>
          </a:p>
        </p:txBody>
      </p:sp>
      <p:pic>
        <p:nvPicPr>
          <p:cNvPr id="41986" name="Picture 2"/>
          <p:cNvPicPr>
            <a:picLocks noChangeAspect="1" noChangeArrowheads="1"/>
          </p:cNvPicPr>
          <p:nvPr/>
        </p:nvPicPr>
        <p:blipFill>
          <a:blip r:embed="rId2" cstate="print"/>
          <a:srcRect/>
          <a:stretch>
            <a:fillRect/>
          </a:stretch>
        </p:blipFill>
        <p:spPr bwMode="auto">
          <a:xfrm>
            <a:off x="100850" y="2852936"/>
            <a:ext cx="9043150" cy="3341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Building Appearance Models</a:t>
            </a:r>
          </a:p>
        </p:txBody>
      </p:sp>
      <p:sp>
        <p:nvSpPr>
          <p:cNvPr id="34819" name="Rectangle 3"/>
          <p:cNvSpPr>
            <a:spLocks noGrp="1" noChangeArrowheads="1"/>
          </p:cNvSpPr>
          <p:nvPr>
            <p:ph type="body" idx="1"/>
          </p:nvPr>
        </p:nvSpPr>
        <p:spPr/>
        <p:txBody>
          <a:bodyPr/>
          <a:lstStyle/>
          <a:p>
            <a:pPr algn="l" rtl="0"/>
            <a:r>
              <a:rPr lang="en-GB" dirty="0"/>
              <a:t>For each example extract shape vector</a:t>
            </a:r>
          </a:p>
          <a:p>
            <a:pPr algn="l" rtl="0"/>
            <a:endParaRPr lang="en-GB" dirty="0"/>
          </a:p>
          <a:p>
            <a:pPr algn="l" rtl="0"/>
            <a:endParaRPr lang="en-GB" dirty="0"/>
          </a:p>
          <a:p>
            <a:pPr algn="l" rtl="0"/>
            <a:endParaRPr lang="en-GB" dirty="0"/>
          </a:p>
          <a:p>
            <a:pPr algn="l" rtl="0"/>
            <a:endParaRPr lang="en-GB" dirty="0"/>
          </a:p>
          <a:p>
            <a:pPr algn="l" rtl="0"/>
            <a:endParaRPr lang="en-GB" dirty="0"/>
          </a:p>
          <a:p>
            <a:pPr algn="l" rtl="0"/>
            <a:r>
              <a:rPr lang="en-GB" dirty="0"/>
              <a:t>Build statistical shape model, </a:t>
            </a:r>
          </a:p>
        </p:txBody>
      </p:sp>
      <p:pic>
        <p:nvPicPr>
          <p:cNvPr id="34820" name="Picture 4" descr="face_eg1"/>
          <p:cNvPicPr>
            <a:picLocks noChangeAspect="1" noChangeArrowheads="1"/>
          </p:cNvPicPr>
          <p:nvPr/>
        </p:nvPicPr>
        <p:blipFill>
          <a:blip r:embed="rId4" cstate="print"/>
          <a:srcRect/>
          <a:stretch>
            <a:fillRect/>
          </a:stretch>
        </p:blipFill>
        <p:spPr bwMode="auto">
          <a:xfrm>
            <a:off x="1403648" y="2636912"/>
            <a:ext cx="1482725" cy="2143125"/>
          </a:xfrm>
          <a:prstGeom prst="rect">
            <a:avLst/>
          </a:prstGeom>
          <a:noFill/>
        </p:spPr>
      </p:pic>
      <p:sp>
        <p:nvSpPr>
          <p:cNvPr id="34821" name="Text Box 5"/>
          <p:cNvSpPr txBox="1">
            <a:spLocks noChangeArrowheads="1"/>
          </p:cNvSpPr>
          <p:nvPr/>
        </p:nvSpPr>
        <p:spPr bwMode="auto">
          <a:xfrm>
            <a:off x="3810000" y="2819400"/>
            <a:ext cx="4297363" cy="519113"/>
          </a:xfrm>
          <a:prstGeom prst="rect">
            <a:avLst/>
          </a:prstGeom>
          <a:noFill/>
          <a:ln w="12700" cap="sq">
            <a:noFill/>
            <a:miter lim="800000"/>
            <a:headEnd/>
            <a:tailEnd/>
          </a:ln>
          <a:effectLst/>
        </p:spPr>
        <p:txBody>
          <a:bodyPr wrap="none" anchor="ctr">
            <a:spAutoFit/>
          </a:bodyPr>
          <a:lstStyle/>
          <a:p>
            <a:pPr algn="ctr" eaLnBrk="0" hangingPunct="0"/>
            <a:r>
              <a:rPr kumimoji="1" lang="en-GB" sz="2800"/>
              <a:t>Shape,</a:t>
            </a:r>
            <a:r>
              <a:rPr kumimoji="1" lang="en-GB" sz="2800" b="1"/>
              <a:t> x</a:t>
            </a:r>
            <a:r>
              <a:rPr kumimoji="1" lang="en-GB" sz="2800"/>
              <a:t> = </a:t>
            </a:r>
            <a:r>
              <a:rPr kumimoji="1" lang="en-GB" sz="2800" i="1"/>
              <a:t>(x</a:t>
            </a:r>
            <a:r>
              <a:rPr kumimoji="1" lang="en-GB" sz="2800" i="1" baseline="-25000"/>
              <a:t>1</a:t>
            </a:r>
            <a:r>
              <a:rPr kumimoji="1" lang="en-GB" sz="2800" i="1"/>
              <a:t>,y</a:t>
            </a:r>
            <a:r>
              <a:rPr kumimoji="1" lang="en-GB" sz="2800" i="1" baseline="-25000"/>
              <a:t>1</a:t>
            </a:r>
            <a:r>
              <a:rPr kumimoji="1" lang="en-GB" sz="2800" i="1"/>
              <a:t>, … , x</a:t>
            </a:r>
            <a:r>
              <a:rPr kumimoji="1" lang="en-GB" sz="2800" i="1" baseline="-25000"/>
              <a:t>n</a:t>
            </a:r>
            <a:r>
              <a:rPr kumimoji="1" lang="en-GB" sz="2800" i="1"/>
              <a:t>, y</a:t>
            </a:r>
            <a:r>
              <a:rPr kumimoji="1" lang="en-GB" sz="2800" i="1" baseline="-25000"/>
              <a:t>n</a:t>
            </a:r>
            <a:r>
              <a:rPr kumimoji="1" lang="en-GB" sz="2800" i="1"/>
              <a:t>)</a:t>
            </a:r>
            <a:r>
              <a:rPr kumimoji="1" lang="en-GB" sz="2800" i="1" baseline="30000"/>
              <a:t>T</a:t>
            </a:r>
            <a:endParaRPr kumimoji="1" lang="en-GB" i="1" baseline="30000"/>
          </a:p>
        </p:txBody>
      </p:sp>
      <p:sp>
        <p:nvSpPr>
          <p:cNvPr id="34822" name="Line 6"/>
          <p:cNvSpPr>
            <a:spLocks noChangeShapeType="1"/>
          </p:cNvSpPr>
          <p:nvPr/>
        </p:nvSpPr>
        <p:spPr bwMode="auto">
          <a:xfrm flipV="1">
            <a:off x="3124200" y="3124200"/>
            <a:ext cx="685800" cy="381000"/>
          </a:xfrm>
          <a:prstGeom prst="line">
            <a:avLst/>
          </a:prstGeom>
          <a:noFill/>
          <a:ln w="50800" cap="sq">
            <a:solidFill>
              <a:schemeClr val="tx1"/>
            </a:solidFill>
            <a:round/>
            <a:headEnd/>
            <a:tailEnd type="triangle" w="med" len="med"/>
          </a:ln>
          <a:effectLst/>
        </p:spPr>
        <p:txBody>
          <a:bodyPr wrap="none" anchor="ctr"/>
          <a:lstStyle/>
          <a:p>
            <a:endParaRPr lang="he-IL"/>
          </a:p>
        </p:txBody>
      </p:sp>
      <p:graphicFrame>
        <p:nvGraphicFramePr>
          <p:cNvPr id="34823" name="Object 7"/>
          <p:cNvGraphicFramePr>
            <a:graphicFrameLocks noChangeAspect="1"/>
          </p:cNvGraphicFramePr>
          <p:nvPr/>
        </p:nvGraphicFramePr>
        <p:xfrm>
          <a:off x="5364088" y="5445224"/>
          <a:ext cx="2000250" cy="600075"/>
        </p:xfrm>
        <a:graphic>
          <a:graphicData uri="http://schemas.openxmlformats.org/presentationml/2006/ole">
            <p:oleObj spid="_x0000_s8194" name="Equation" r:id="rId5" imgW="761760" imgH="22860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Building Appearance Models</a:t>
            </a:r>
          </a:p>
        </p:txBody>
      </p:sp>
      <p:sp>
        <p:nvSpPr>
          <p:cNvPr id="35843" name="Rectangle 3"/>
          <p:cNvSpPr>
            <a:spLocks noGrp="1" noChangeArrowheads="1"/>
          </p:cNvSpPr>
          <p:nvPr>
            <p:ph type="body" idx="1"/>
          </p:nvPr>
        </p:nvSpPr>
        <p:spPr/>
        <p:txBody>
          <a:bodyPr/>
          <a:lstStyle/>
          <a:p>
            <a:pPr algn="l" rtl="0"/>
            <a:r>
              <a:rPr lang="en-GB" dirty="0"/>
              <a:t>For each example, extract texture vector</a:t>
            </a:r>
          </a:p>
        </p:txBody>
      </p:sp>
      <p:pic>
        <p:nvPicPr>
          <p:cNvPr id="35844" name="Picture 4" descr="face_eg1"/>
          <p:cNvPicPr>
            <a:picLocks noChangeAspect="1" noChangeArrowheads="1"/>
          </p:cNvPicPr>
          <p:nvPr/>
        </p:nvPicPr>
        <p:blipFill>
          <a:blip r:embed="rId3" cstate="print"/>
          <a:srcRect/>
          <a:stretch>
            <a:fillRect/>
          </a:stretch>
        </p:blipFill>
        <p:spPr bwMode="auto">
          <a:xfrm>
            <a:off x="1447800" y="3048000"/>
            <a:ext cx="1482725" cy="2143125"/>
          </a:xfrm>
          <a:prstGeom prst="rect">
            <a:avLst/>
          </a:prstGeom>
          <a:noFill/>
        </p:spPr>
      </p:pic>
      <p:pic>
        <p:nvPicPr>
          <p:cNvPr id="35845" name="Picture 5" descr="face_eg1a"/>
          <p:cNvPicPr>
            <a:picLocks noChangeAspect="1" noChangeArrowheads="1"/>
          </p:cNvPicPr>
          <p:nvPr/>
        </p:nvPicPr>
        <p:blipFill>
          <a:blip r:embed="rId4" cstate="print"/>
          <a:srcRect/>
          <a:stretch>
            <a:fillRect/>
          </a:stretch>
        </p:blipFill>
        <p:spPr bwMode="auto">
          <a:xfrm>
            <a:off x="3962400" y="4419600"/>
            <a:ext cx="1220788" cy="1295400"/>
          </a:xfrm>
          <a:prstGeom prst="rect">
            <a:avLst/>
          </a:prstGeom>
          <a:noFill/>
        </p:spPr>
      </p:pic>
      <p:sp>
        <p:nvSpPr>
          <p:cNvPr id="35846" name="Text Box 6"/>
          <p:cNvSpPr txBox="1">
            <a:spLocks noChangeArrowheads="1"/>
          </p:cNvSpPr>
          <p:nvPr/>
        </p:nvSpPr>
        <p:spPr bwMode="auto">
          <a:xfrm>
            <a:off x="3810000" y="2819400"/>
            <a:ext cx="4297363" cy="519113"/>
          </a:xfrm>
          <a:prstGeom prst="rect">
            <a:avLst/>
          </a:prstGeom>
          <a:noFill/>
          <a:ln w="12700" cap="sq">
            <a:noFill/>
            <a:miter lim="800000"/>
            <a:headEnd/>
            <a:tailEnd/>
          </a:ln>
          <a:effectLst/>
        </p:spPr>
        <p:txBody>
          <a:bodyPr wrap="none" anchor="ctr">
            <a:spAutoFit/>
          </a:bodyPr>
          <a:lstStyle/>
          <a:p>
            <a:pPr algn="ctr" eaLnBrk="0" hangingPunct="0"/>
            <a:r>
              <a:rPr kumimoji="1" lang="en-GB" sz="2800"/>
              <a:t>Shape,</a:t>
            </a:r>
            <a:r>
              <a:rPr kumimoji="1" lang="en-GB" sz="2800" b="1"/>
              <a:t> x</a:t>
            </a:r>
            <a:r>
              <a:rPr kumimoji="1" lang="en-GB" sz="2800"/>
              <a:t> = </a:t>
            </a:r>
            <a:r>
              <a:rPr kumimoji="1" lang="en-GB" sz="2800" i="1"/>
              <a:t>(x</a:t>
            </a:r>
            <a:r>
              <a:rPr kumimoji="1" lang="en-GB" sz="2800" i="1" baseline="-25000"/>
              <a:t>1</a:t>
            </a:r>
            <a:r>
              <a:rPr kumimoji="1" lang="en-GB" sz="2800" i="1"/>
              <a:t>,y</a:t>
            </a:r>
            <a:r>
              <a:rPr kumimoji="1" lang="en-GB" sz="2800" i="1" baseline="-25000"/>
              <a:t>1</a:t>
            </a:r>
            <a:r>
              <a:rPr kumimoji="1" lang="en-GB" sz="2800" i="1"/>
              <a:t>, … , x</a:t>
            </a:r>
            <a:r>
              <a:rPr kumimoji="1" lang="en-GB" sz="2800" i="1" baseline="-25000"/>
              <a:t>n</a:t>
            </a:r>
            <a:r>
              <a:rPr kumimoji="1" lang="en-GB" sz="2800" i="1"/>
              <a:t>, y</a:t>
            </a:r>
            <a:r>
              <a:rPr kumimoji="1" lang="en-GB" sz="2800" i="1" baseline="-25000"/>
              <a:t>n</a:t>
            </a:r>
            <a:r>
              <a:rPr kumimoji="1" lang="en-GB" sz="2800" i="1"/>
              <a:t>)</a:t>
            </a:r>
            <a:r>
              <a:rPr kumimoji="1" lang="en-GB" sz="2800" i="1" baseline="30000"/>
              <a:t>T</a:t>
            </a:r>
            <a:endParaRPr kumimoji="1" lang="en-GB" i="1" baseline="30000"/>
          </a:p>
        </p:txBody>
      </p:sp>
      <p:sp>
        <p:nvSpPr>
          <p:cNvPr id="35847" name="Text Box 7"/>
          <p:cNvSpPr txBox="1">
            <a:spLocks noChangeArrowheads="1"/>
          </p:cNvSpPr>
          <p:nvPr/>
        </p:nvSpPr>
        <p:spPr bwMode="auto">
          <a:xfrm>
            <a:off x="6096000" y="4724400"/>
            <a:ext cx="1644650" cy="519113"/>
          </a:xfrm>
          <a:prstGeom prst="rect">
            <a:avLst/>
          </a:prstGeom>
          <a:noFill/>
          <a:ln w="12700" cap="sq">
            <a:noFill/>
            <a:miter lim="800000"/>
            <a:headEnd/>
            <a:tailEnd/>
          </a:ln>
          <a:effectLst/>
        </p:spPr>
        <p:txBody>
          <a:bodyPr wrap="none" anchor="ctr">
            <a:spAutoFit/>
          </a:bodyPr>
          <a:lstStyle/>
          <a:p>
            <a:pPr algn="ctr" eaLnBrk="0" hangingPunct="0"/>
            <a:r>
              <a:rPr lang="en-GB" sz="2800"/>
              <a:t>Texture, </a:t>
            </a:r>
            <a:r>
              <a:rPr lang="en-GB" sz="2800" b="1"/>
              <a:t>g</a:t>
            </a:r>
            <a:endParaRPr lang="en-GB"/>
          </a:p>
        </p:txBody>
      </p:sp>
      <p:sp>
        <p:nvSpPr>
          <p:cNvPr id="35848" name="Line 8"/>
          <p:cNvSpPr>
            <a:spLocks noChangeShapeType="1"/>
          </p:cNvSpPr>
          <p:nvPr/>
        </p:nvSpPr>
        <p:spPr bwMode="auto">
          <a:xfrm flipV="1">
            <a:off x="3124200" y="3124200"/>
            <a:ext cx="685800" cy="381000"/>
          </a:xfrm>
          <a:prstGeom prst="line">
            <a:avLst/>
          </a:prstGeom>
          <a:noFill/>
          <a:ln w="50800" cap="sq">
            <a:solidFill>
              <a:schemeClr val="tx1"/>
            </a:solidFill>
            <a:round/>
            <a:headEnd/>
            <a:tailEnd type="triangle" w="med" len="med"/>
          </a:ln>
          <a:effectLst/>
        </p:spPr>
        <p:txBody>
          <a:bodyPr wrap="none" anchor="ctr"/>
          <a:lstStyle/>
          <a:p>
            <a:endParaRPr lang="he-IL"/>
          </a:p>
        </p:txBody>
      </p:sp>
      <p:sp>
        <p:nvSpPr>
          <p:cNvPr id="35849" name="Line 9"/>
          <p:cNvSpPr>
            <a:spLocks noChangeShapeType="1"/>
          </p:cNvSpPr>
          <p:nvPr/>
        </p:nvSpPr>
        <p:spPr bwMode="auto">
          <a:xfrm>
            <a:off x="3124200" y="4419600"/>
            <a:ext cx="762000" cy="457200"/>
          </a:xfrm>
          <a:prstGeom prst="line">
            <a:avLst/>
          </a:prstGeom>
          <a:noFill/>
          <a:ln w="63500" cap="sq">
            <a:solidFill>
              <a:schemeClr val="tx1"/>
            </a:solidFill>
            <a:round/>
            <a:headEnd/>
            <a:tailEnd type="triangle" w="med" len="med"/>
          </a:ln>
          <a:effectLst/>
        </p:spPr>
        <p:txBody>
          <a:bodyPr wrap="none" anchor="ctr"/>
          <a:lstStyle/>
          <a:p>
            <a:endParaRPr lang="he-IL"/>
          </a:p>
        </p:txBody>
      </p:sp>
      <p:sp>
        <p:nvSpPr>
          <p:cNvPr id="35850" name="Line 10"/>
          <p:cNvSpPr>
            <a:spLocks noChangeShapeType="1"/>
          </p:cNvSpPr>
          <p:nvPr/>
        </p:nvSpPr>
        <p:spPr bwMode="auto">
          <a:xfrm>
            <a:off x="5334000" y="5029200"/>
            <a:ext cx="685800" cy="0"/>
          </a:xfrm>
          <a:prstGeom prst="line">
            <a:avLst/>
          </a:prstGeom>
          <a:noFill/>
          <a:ln w="63500" cap="sq">
            <a:solidFill>
              <a:schemeClr val="tx1"/>
            </a:solidFill>
            <a:round/>
            <a:headEnd/>
            <a:tailEnd type="triangle" w="med" len="med"/>
          </a:ln>
          <a:effectLst/>
        </p:spPr>
        <p:txBody>
          <a:bodyPr wrap="none" anchor="ctr"/>
          <a:lstStyle/>
          <a:p>
            <a:endParaRPr lang="he-IL"/>
          </a:p>
        </p:txBody>
      </p:sp>
      <p:sp>
        <p:nvSpPr>
          <p:cNvPr id="35851" name="Text Box 11"/>
          <p:cNvSpPr txBox="1">
            <a:spLocks noChangeArrowheads="1"/>
          </p:cNvSpPr>
          <p:nvPr/>
        </p:nvSpPr>
        <p:spPr bwMode="auto">
          <a:xfrm>
            <a:off x="2895600" y="4876800"/>
            <a:ext cx="1008063" cy="1006475"/>
          </a:xfrm>
          <a:prstGeom prst="rect">
            <a:avLst/>
          </a:prstGeom>
          <a:noFill/>
          <a:ln w="12700" cap="sq">
            <a:noFill/>
            <a:miter lim="800000"/>
            <a:headEnd/>
            <a:tailEnd/>
          </a:ln>
          <a:effectLst/>
        </p:spPr>
        <p:txBody>
          <a:bodyPr wrap="none" anchor="ctr">
            <a:spAutoFit/>
          </a:bodyPr>
          <a:lstStyle/>
          <a:p>
            <a:pPr algn="ctr" eaLnBrk="0" hangingPunct="0"/>
            <a:r>
              <a:rPr lang="en-GB" sz="2000" i="1"/>
              <a:t>Warp to</a:t>
            </a:r>
          </a:p>
          <a:p>
            <a:pPr algn="ctr" eaLnBrk="0" hangingPunct="0"/>
            <a:r>
              <a:rPr lang="en-GB" sz="2000" i="1"/>
              <a:t>mean</a:t>
            </a:r>
          </a:p>
          <a:p>
            <a:pPr algn="ctr" eaLnBrk="0" hangingPunct="0"/>
            <a:r>
              <a:rPr lang="en-GB" sz="2000" i="1"/>
              <a:t>shape</a:t>
            </a:r>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t>Building Texture Models</a:t>
            </a:r>
          </a:p>
        </p:txBody>
      </p:sp>
      <p:sp>
        <p:nvSpPr>
          <p:cNvPr id="51203" name="Rectangle 3"/>
          <p:cNvSpPr>
            <a:spLocks noGrp="1" noChangeArrowheads="1"/>
          </p:cNvSpPr>
          <p:nvPr>
            <p:ph type="body" idx="1"/>
          </p:nvPr>
        </p:nvSpPr>
        <p:spPr/>
        <p:txBody>
          <a:bodyPr/>
          <a:lstStyle/>
          <a:p>
            <a:pPr algn="l" rtl="0"/>
            <a:r>
              <a:rPr lang="en-GB" dirty="0"/>
              <a:t>For each example, extract texture vector</a:t>
            </a:r>
          </a:p>
          <a:p>
            <a:pPr algn="l" rtl="0"/>
            <a:endParaRPr lang="en-GB" dirty="0"/>
          </a:p>
          <a:p>
            <a:pPr algn="l" rtl="0"/>
            <a:endParaRPr lang="en-GB" dirty="0"/>
          </a:p>
          <a:p>
            <a:pPr algn="l" rtl="0"/>
            <a:endParaRPr lang="en-GB" dirty="0"/>
          </a:p>
          <a:p>
            <a:pPr algn="l" rtl="0"/>
            <a:endParaRPr lang="en-GB" dirty="0"/>
          </a:p>
          <a:p>
            <a:pPr algn="l" rtl="0"/>
            <a:endParaRPr lang="en-GB" dirty="0" smtClean="0"/>
          </a:p>
          <a:p>
            <a:pPr algn="l" rtl="0"/>
            <a:r>
              <a:rPr lang="en-GB" dirty="0" smtClean="0"/>
              <a:t>Normalise </a:t>
            </a:r>
            <a:r>
              <a:rPr lang="en-GB" dirty="0"/>
              <a:t>vectors (as for </a:t>
            </a:r>
            <a:r>
              <a:rPr lang="en-GB" dirty="0" err="1"/>
              <a:t>eigenfaces</a:t>
            </a:r>
            <a:r>
              <a:rPr lang="en-GB" dirty="0"/>
              <a:t>)</a:t>
            </a:r>
          </a:p>
          <a:p>
            <a:pPr algn="l" rtl="0"/>
            <a:r>
              <a:rPr lang="en-GB" dirty="0"/>
              <a:t>Build </a:t>
            </a:r>
            <a:r>
              <a:rPr lang="en-GB" dirty="0" err="1"/>
              <a:t>eigen</a:t>
            </a:r>
            <a:r>
              <a:rPr lang="en-GB" dirty="0"/>
              <a:t>-model</a:t>
            </a:r>
          </a:p>
        </p:txBody>
      </p:sp>
      <p:pic>
        <p:nvPicPr>
          <p:cNvPr id="51204" name="Picture 4" descr="face_eg1"/>
          <p:cNvPicPr>
            <a:picLocks noChangeAspect="1" noChangeArrowheads="1"/>
          </p:cNvPicPr>
          <p:nvPr/>
        </p:nvPicPr>
        <p:blipFill>
          <a:blip r:embed="rId4" cstate="print"/>
          <a:srcRect/>
          <a:stretch>
            <a:fillRect/>
          </a:stretch>
        </p:blipFill>
        <p:spPr bwMode="auto">
          <a:xfrm>
            <a:off x="899592" y="2708920"/>
            <a:ext cx="1482725" cy="2143125"/>
          </a:xfrm>
          <a:prstGeom prst="rect">
            <a:avLst/>
          </a:prstGeom>
          <a:noFill/>
        </p:spPr>
      </p:pic>
      <p:pic>
        <p:nvPicPr>
          <p:cNvPr id="51205" name="Picture 5" descr="face_eg1a"/>
          <p:cNvPicPr>
            <a:picLocks noChangeAspect="1" noChangeArrowheads="1"/>
          </p:cNvPicPr>
          <p:nvPr/>
        </p:nvPicPr>
        <p:blipFill>
          <a:blip r:embed="rId5" cstate="print"/>
          <a:srcRect/>
          <a:stretch>
            <a:fillRect/>
          </a:stretch>
        </p:blipFill>
        <p:spPr bwMode="auto">
          <a:xfrm>
            <a:off x="3854450" y="3184525"/>
            <a:ext cx="1220788" cy="1295400"/>
          </a:xfrm>
          <a:prstGeom prst="rect">
            <a:avLst/>
          </a:prstGeom>
          <a:noFill/>
        </p:spPr>
      </p:pic>
      <p:sp>
        <p:nvSpPr>
          <p:cNvPr id="51206" name="Text Box 6"/>
          <p:cNvSpPr txBox="1">
            <a:spLocks noChangeArrowheads="1"/>
          </p:cNvSpPr>
          <p:nvPr/>
        </p:nvSpPr>
        <p:spPr bwMode="auto">
          <a:xfrm>
            <a:off x="6061075" y="3652838"/>
            <a:ext cx="1644650" cy="519112"/>
          </a:xfrm>
          <a:prstGeom prst="rect">
            <a:avLst/>
          </a:prstGeom>
          <a:noFill/>
          <a:ln w="12700" cap="sq">
            <a:noFill/>
            <a:miter lim="800000"/>
            <a:headEnd/>
            <a:tailEnd/>
          </a:ln>
          <a:effectLst/>
        </p:spPr>
        <p:txBody>
          <a:bodyPr wrap="none" anchor="ctr">
            <a:spAutoFit/>
          </a:bodyPr>
          <a:lstStyle/>
          <a:p>
            <a:pPr algn="ctr" eaLnBrk="0" hangingPunct="0"/>
            <a:r>
              <a:rPr lang="en-GB" sz="2800"/>
              <a:t>Texture, </a:t>
            </a:r>
            <a:r>
              <a:rPr lang="en-GB" sz="2800" b="1"/>
              <a:t>g</a:t>
            </a:r>
            <a:endParaRPr lang="en-GB"/>
          </a:p>
        </p:txBody>
      </p:sp>
      <p:sp>
        <p:nvSpPr>
          <p:cNvPr id="51207" name="Line 7"/>
          <p:cNvSpPr>
            <a:spLocks noChangeShapeType="1"/>
          </p:cNvSpPr>
          <p:nvPr/>
        </p:nvSpPr>
        <p:spPr bwMode="auto">
          <a:xfrm>
            <a:off x="5276850" y="3906838"/>
            <a:ext cx="685800" cy="0"/>
          </a:xfrm>
          <a:prstGeom prst="line">
            <a:avLst/>
          </a:prstGeom>
          <a:noFill/>
          <a:ln w="63500" cap="sq">
            <a:solidFill>
              <a:schemeClr val="tx1"/>
            </a:solidFill>
            <a:round/>
            <a:headEnd/>
            <a:tailEnd type="triangle" w="med" len="med"/>
          </a:ln>
          <a:effectLst/>
        </p:spPr>
        <p:txBody>
          <a:bodyPr wrap="none" anchor="ctr"/>
          <a:lstStyle/>
          <a:p>
            <a:endParaRPr lang="he-IL"/>
          </a:p>
        </p:txBody>
      </p:sp>
      <p:sp>
        <p:nvSpPr>
          <p:cNvPr id="51208" name="Text Box 8"/>
          <p:cNvSpPr txBox="1">
            <a:spLocks noChangeArrowheads="1"/>
          </p:cNvSpPr>
          <p:nvPr/>
        </p:nvSpPr>
        <p:spPr bwMode="auto">
          <a:xfrm>
            <a:off x="2646363" y="2555875"/>
            <a:ext cx="1008062" cy="1006475"/>
          </a:xfrm>
          <a:prstGeom prst="rect">
            <a:avLst/>
          </a:prstGeom>
          <a:noFill/>
          <a:ln w="12700" cap="sq">
            <a:noFill/>
            <a:miter lim="800000"/>
            <a:headEnd/>
            <a:tailEnd/>
          </a:ln>
          <a:effectLst/>
        </p:spPr>
        <p:txBody>
          <a:bodyPr wrap="none" anchor="ctr">
            <a:spAutoFit/>
          </a:bodyPr>
          <a:lstStyle/>
          <a:p>
            <a:pPr algn="ctr" eaLnBrk="0" hangingPunct="0"/>
            <a:r>
              <a:rPr lang="en-GB" sz="2000" i="1"/>
              <a:t>Warp to</a:t>
            </a:r>
          </a:p>
          <a:p>
            <a:pPr algn="ctr" eaLnBrk="0" hangingPunct="0"/>
            <a:r>
              <a:rPr lang="en-GB" sz="2000" i="1"/>
              <a:t>mean</a:t>
            </a:r>
          </a:p>
          <a:p>
            <a:pPr algn="ctr" eaLnBrk="0" hangingPunct="0"/>
            <a:r>
              <a:rPr lang="en-GB" sz="2000" i="1"/>
              <a:t>shape</a:t>
            </a:r>
            <a:endParaRPr lang="en-GB"/>
          </a:p>
        </p:txBody>
      </p:sp>
      <p:sp>
        <p:nvSpPr>
          <p:cNvPr id="51209" name="AutoShape 9"/>
          <p:cNvSpPr>
            <a:spLocks noChangeArrowheads="1"/>
          </p:cNvSpPr>
          <p:nvPr/>
        </p:nvSpPr>
        <p:spPr bwMode="auto">
          <a:xfrm>
            <a:off x="2771775" y="3592513"/>
            <a:ext cx="785813" cy="493712"/>
          </a:xfrm>
          <a:prstGeom prst="rightArrow">
            <a:avLst>
              <a:gd name="adj1" fmla="val 50000"/>
              <a:gd name="adj2" fmla="val 39791"/>
            </a:avLst>
          </a:prstGeom>
          <a:solidFill>
            <a:srgbClr val="FFCC00"/>
          </a:solidFill>
          <a:ln w="12700">
            <a:solidFill>
              <a:schemeClr val="tx1"/>
            </a:solidFill>
            <a:miter lim="800000"/>
            <a:headEnd/>
            <a:tailEnd/>
          </a:ln>
          <a:effectLst/>
        </p:spPr>
        <p:txBody>
          <a:bodyPr wrap="none" anchor="ctr"/>
          <a:lstStyle/>
          <a:p>
            <a:endParaRPr lang="he-IL"/>
          </a:p>
        </p:txBody>
      </p:sp>
      <p:graphicFrame>
        <p:nvGraphicFramePr>
          <p:cNvPr id="51210" name="Object 10"/>
          <p:cNvGraphicFramePr>
            <a:graphicFrameLocks noChangeAspect="1"/>
          </p:cNvGraphicFramePr>
          <p:nvPr/>
        </p:nvGraphicFramePr>
        <p:xfrm>
          <a:off x="4435475" y="5499100"/>
          <a:ext cx="2100263" cy="633413"/>
        </p:xfrm>
        <a:graphic>
          <a:graphicData uri="http://schemas.openxmlformats.org/presentationml/2006/ole">
            <p:oleObj spid="_x0000_s11266" name="משוואה" r:id="rId6" imgW="799920" imgH="24120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Previous Models</a:t>
            </a:r>
            <a:endParaRPr lang="en-US" dirty="0" smtClean="0"/>
          </a:p>
        </p:txBody>
      </p:sp>
      <p:sp>
        <p:nvSpPr>
          <p:cNvPr id="34819" name="Rectangle 3"/>
          <p:cNvSpPr>
            <a:spLocks noGrp="1" noChangeArrowheads="1"/>
          </p:cNvSpPr>
          <p:nvPr>
            <p:ph type="body" idx="1"/>
          </p:nvPr>
        </p:nvSpPr>
        <p:spPr/>
        <p:txBody>
          <a:bodyPr/>
          <a:lstStyle/>
          <a:p>
            <a:pPr algn="l" rtl="0" eaLnBrk="1" hangingPunct="1"/>
            <a:r>
              <a:rPr lang="en-US" dirty="0" smtClean="0"/>
              <a:t>“Hand Crafted” Models</a:t>
            </a:r>
          </a:p>
          <a:p>
            <a:pPr algn="l" rtl="0" eaLnBrk="1" hangingPunct="1"/>
            <a:r>
              <a:rPr lang="en-US" dirty="0" smtClean="0"/>
              <a:t>Articulated Models</a:t>
            </a:r>
          </a:p>
          <a:p>
            <a:pPr algn="l" rtl="0" eaLnBrk="1" hangingPunct="1"/>
            <a:r>
              <a:rPr lang="en-US" dirty="0" smtClean="0"/>
              <a:t>Active Contour Models – “Snakes”</a:t>
            </a:r>
          </a:p>
          <a:p>
            <a:pPr algn="l" rtl="0" eaLnBrk="1" hangingPunct="1"/>
            <a:r>
              <a:rPr lang="en-US" dirty="0" smtClean="0"/>
              <a:t>Fourier Series Shape Models</a:t>
            </a:r>
          </a:p>
          <a:p>
            <a:pPr algn="l" rtl="0" eaLnBrk="1" hangingPunct="1"/>
            <a:r>
              <a:rPr lang="en-US" dirty="0" smtClean="0"/>
              <a:t>Statistical Models of Shape</a:t>
            </a:r>
          </a:p>
          <a:p>
            <a:pPr algn="l" rtl="0" eaLnBrk="1" hangingPunct="1"/>
            <a:r>
              <a:rPr lang="en-US" dirty="0" smtClean="0"/>
              <a:t>Finite Element Models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Linear shape model</a:t>
            </a:r>
            <a:endParaRPr lang="he-IL" dirty="0"/>
          </a:p>
        </p:txBody>
      </p:sp>
      <p:pic>
        <p:nvPicPr>
          <p:cNvPr id="43010" name="Picture 2"/>
          <p:cNvPicPr>
            <a:picLocks noGrp="1" noChangeAspect="1" noChangeArrowheads="1"/>
          </p:cNvPicPr>
          <p:nvPr>
            <p:ph idx="1"/>
          </p:nvPr>
        </p:nvPicPr>
        <p:blipFill>
          <a:blip r:embed="rId2" cstate="print"/>
          <a:srcRect/>
          <a:stretch>
            <a:fillRect/>
          </a:stretch>
        </p:blipFill>
        <p:spPr bwMode="auto">
          <a:xfrm>
            <a:off x="210473" y="2924944"/>
            <a:ext cx="8933527" cy="21003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 	Linear </a:t>
            </a:r>
            <a:r>
              <a:rPr lang="en-US" dirty="0" smtClean="0"/>
              <a:t>appearance variation</a:t>
            </a:r>
            <a:endParaRPr lang="he-IL" dirty="0"/>
          </a:p>
        </p:txBody>
      </p:sp>
      <p:pic>
        <p:nvPicPr>
          <p:cNvPr id="44034" name="Picture 2"/>
          <p:cNvPicPr>
            <a:picLocks noGrp="1" noChangeAspect="1" noChangeArrowheads="1"/>
          </p:cNvPicPr>
          <p:nvPr>
            <p:ph idx="1"/>
          </p:nvPr>
        </p:nvPicPr>
        <p:blipFill>
          <a:blip r:embed="rId2" cstate="print"/>
          <a:srcRect/>
          <a:stretch>
            <a:fillRect/>
          </a:stretch>
        </p:blipFill>
        <p:spPr bwMode="auto">
          <a:xfrm>
            <a:off x="198055" y="2636912"/>
            <a:ext cx="8838441" cy="2516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Active Appearance Models</a:t>
            </a:r>
          </a:p>
        </p:txBody>
      </p:sp>
      <p:sp>
        <p:nvSpPr>
          <p:cNvPr id="56323" name="Rectangle 3"/>
          <p:cNvSpPr>
            <a:spLocks noGrp="1" noChangeArrowheads="1"/>
          </p:cNvSpPr>
          <p:nvPr>
            <p:ph type="body" idx="1"/>
          </p:nvPr>
        </p:nvSpPr>
        <p:spPr/>
        <p:txBody>
          <a:bodyPr/>
          <a:lstStyle/>
          <a:p>
            <a:pPr algn="l" rtl="0"/>
            <a:r>
              <a:rPr lang="en-GB" dirty="0"/>
              <a:t>Suppose we have a statistical appearance model</a:t>
            </a:r>
          </a:p>
          <a:p>
            <a:pPr lvl="1" algn="l" rtl="0"/>
            <a:r>
              <a:rPr lang="en-GB" dirty="0"/>
              <a:t>Trained from sets of examples</a:t>
            </a:r>
          </a:p>
          <a:p>
            <a:pPr algn="l" rtl="0"/>
            <a:r>
              <a:rPr lang="en-GB" dirty="0"/>
              <a:t>How do we use it to interpret new images?</a:t>
            </a:r>
          </a:p>
          <a:p>
            <a:pPr algn="l" rtl="0"/>
            <a:r>
              <a:rPr lang="en-GB" dirty="0"/>
              <a:t>Use an “Active Appearance Model”</a:t>
            </a:r>
          </a:p>
          <a:p>
            <a:pPr algn="l" rtl="0"/>
            <a:r>
              <a:rPr lang="en-GB" dirty="0"/>
              <a:t>Iterative method of matching model to image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ph type="title"/>
          </p:nvPr>
        </p:nvSpPr>
        <p:spPr>
          <a:noFill/>
          <a:ln/>
        </p:spPr>
        <p:txBody>
          <a:bodyPr lIns="92075" tIns="46038" rIns="92075" bIns="46038"/>
          <a:lstStyle/>
          <a:p>
            <a:r>
              <a:rPr lang="en-US"/>
              <a:t>Interpreting Images</a:t>
            </a:r>
          </a:p>
        </p:txBody>
      </p:sp>
      <p:sp>
        <p:nvSpPr>
          <p:cNvPr id="57347" name="Rectangle 3"/>
          <p:cNvSpPr>
            <a:spLocks noChangeArrowheads="1"/>
          </p:cNvSpPr>
          <p:nvPr>
            <p:ph type="body" idx="1"/>
          </p:nvPr>
        </p:nvSpPr>
        <p:spPr>
          <a:xfrm>
            <a:off x="685800" y="1981200"/>
            <a:ext cx="8229600" cy="4114800"/>
          </a:xfrm>
          <a:noFill/>
          <a:ln/>
        </p:spPr>
        <p:txBody>
          <a:bodyPr lIns="92075" tIns="46038" rIns="92075" bIns="46038"/>
          <a:lstStyle/>
          <a:p>
            <a:endParaRPr lang="en-US"/>
          </a:p>
          <a:p>
            <a:pPr lvl="1"/>
            <a:endParaRPr lang="en-US"/>
          </a:p>
          <a:p>
            <a:endParaRPr lang="en-US"/>
          </a:p>
          <a:p>
            <a:pPr lvl="1"/>
            <a:endParaRPr lang="en-US"/>
          </a:p>
          <a:p>
            <a:endParaRPr lang="en-US"/>
          </a:p>
          <a:p>
            <a:endParaRPr lang="en-US"/>
          </a:p>
        </p:txBody>
      </p:sp>
      <p:pic>
        <p:nvPicPr>
          <p:cNvPr id="57348" name="Picture 4" descr="aamover2"/>
          <p:cNvPicPr>
            <a:picLocks noChangeAspect="1" noChangeArrowheads="1"/>
          </p:cNvPicPr>
          <p:nvPr/>
        </p:nvPicPr>
        <p:blipFill>
          <a:blip r:embed="rId2" cstate="print"/>
          <a:srcRect/>
          <a:stretch>
            <a:fillRect/>
          </a:stretch>
        </p:blipFill>
        <p:spPr bwMode="auto">
          <a:xfrm>
            <a:off x="1447800" y="2286000"/>
            <a:ext cx="1184275" cy="1752600"/>
          </a:xfrm>
          <a:prstGeom prst="rect">
            <a:avLst/>
          </a:prstGeom>
          <a:noFill/>
        </p:spPr>
      </p:pic>
      <p:sp>
        <p:nvSpPr>
          <p:cNvPr id="57349" name="Text Box 5"/>
          <p:cNvSpPr txBox="1">
            <a:spLocks noChangeArrowheads="1"/>
          </p:cNvSpPr>
          <p:nvPr/>
        </p:nvSpPr>
        <p:spPr bwMode="auto">
          <a:xfrm>
            <a:off x="1219200" y="4038600"/>
            <a:ext cx="2133600" cy="822325"/>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lang="en-GB">
                <a:latin typeface="Arial" pitchFamily="34" charset="0"/>
              </a:rPr>
              <a:t>Place model in image</a:t>
            </a:r>
            <a:endParaRPr lang="en-GB"/>
          </a:p>
        </p:txBody>
      </p:sp>
      <p:sp>
        <p:nvSpPr>
          <p:cNvPr id="57350" name="AutoShape 6"/>
          <p:cNvSpPr>
            <a:spLocks noChangeArrowheads="1"/>
          </p:cNvSpPr>
          <p:nvPr/>
        </p:nvSpPr>
        <p:spPr bwMode="auto">
          <a:xfrm>
            <a:off x="2895600" y="2971800"/>
            <a:ext cx="609600" cy="457200"/>
          </a:xfrm>
          <a:prstGeom prst="rightArrow">
            <a:avLst>
              <a:gd name="adj1" fmla="val 50000"/>
              <a:gd name="adj2" fmla="val 33333"/>
            </a:avLst>
          </a:prstGeom>
          <a:solidFill>
            <a:schemeClr val="accent1"/>
          </a:solidFill>
          <a:ln w="12700" cap="sq">
            <a:solidFill>
              <a:schemeClr val="tx1"/>
            </a:solidFill>
            <a:miter lim="800000"/>
            <a:headEnd type="none" w="sm" len="sm"/>
            <a:tailEnd type="none" w="sm" len="sm"/>
          </a:ln>
          <a:effectLst/>
        </p:spPr>
        <p:txBody>
          <a:bodyPr wrap="none" anchor="ctr"/>
          <a:lstStyle/>
          <a:p>
            <a:endParaRPr lang="he-IL"/>
          </a:p>
        </p:txBody>
      </p:sp>
      <p:pic>
        <p:nvPicPr>
          <p:cNvPr id="57351" name="Picture 7" descr="aamdiff2"/>
          <p:cNvPicPr>
            <a:picLocks noChangeAspect="1" noChangeArrowheads="1"/>
          </p:cNvPicPr>
          <p:nvPr/>
        </p:nvPicPr>
        <p:blipFill>
          <a:blip r:embed="rId3" cstate="print"/>
          <a:srcRect/>
          <a:stretch>
            <a:fillRect/>
          </a:stretch>
        </p:blipFill>
        <p:spPr bwMode="auto">
          <a:xfrm>
            <a:off x="3657600" y="2438400"/>
            <a:ext cx="1290638" cy="1447800"/>
          </a:xfrm>
          <a:prstGeom prst="rect">
            <a:avLst/>
          </a:prstGeom>
          <a:noFill/>
        </p:spPr>
      </p:pic>
      <p:sp>
        <p:nvSpPr>
          <p:cNvPr id="57352" name="Text Box 8"/>
          <p:cNvSpPr txBox="1">
            <a:spLocks noChangeArrowheads="1"/>
          </p:cNvSpPr>
          <p:nvPr/>
        </p:nvSpPr>
        <p:spPr bwMode="auto">
          <a:xfrm>
            <a:off x="3581400" y="4038600"/>
            <a:ext cx="2133600" cy="822325"/>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lang="en-GB">
                <a:latin typeface="Arial" pitchFamily="34" charset="0"/>
              </a:rPr>
              <a:t>Measure Difference</a:t>
            </a:r>
            <a:endParaRPr lang="en-GB"/>
          </a:p>
        </p:txBody>
      </p:sp>
      <p:pic>
        <p:nvPicPr>
          <p:cNvPr id="57353" name="Picture 9" descr="UGLYFIT"/>
          <p:cNvPicPr>
            <a:picLocks noChangeAspect="1" noChangeArrowheads="1"/>
          </p:cNvPicPr>
          <p:nvPr/>
        </p:nvPicPr>
        <p:blipFill>
          <a:blip r:embed="rId4" cstate="print"/>
          <a:srcRect/>
          <a:stretch>
            <a:fillRect/>
          </a:stretch>
        </p:blipFill>
        <p:spPr bwMode="auto">
          <a:xfrm>
            <a:off x="6324600" y="2286000"/>
            <a:ext cx="1187450" cy="1752600"/>
          </a:xfrm>
          <a:prstGeom prst="rect">
            <a:avLst/>
          </a:prstGeom>
          <a:noFill/>
        </p:spPr>
      </p:pic>
      <p:sp>
        <p:nvSpPr>
          <p:cNvPr id="57354" name="AutoShape 10"/>
          <p:cNvSpPr>
            <a:spLocks noChangeArrowheads="1"/>
          </p:cNvSpPr>
          <p:nvPr/>
        </p:nvSpPr>
        <p:spPr bwMode="auto">
          <a:xfrm>
            <a:off x="5181600" y="2971800"/>
            <a:ext cx="914400" cy="457200"/>
          </a:xfrm>
          <a:prstGeom prst="rightArrow">
            <a:avLst>
              <a:gd name="adj1" fmla="val 50000"/>
              <a:gd name="adj2" fmla="val 50000"/>
            </a:avLst>
          </a:prstGeom>
          <a:solidFill>
            <a:schemeClr val="accent1"/>
          </a:solidFill>
          <a:ln w="12700" cap="sq">
            <a:solidFill>
              <a:schemeClr val="tx1"/>
            </a:solidFill>
            <a:miter lim="800000"/>
            <a:headEnd type="none" w="sm" len="sm"/>
            <a:tailEnd type="none" w="sm" len="sm"/>
          </a:ln>
          <a:effectLst/>
        </p:spPr>
        <p:txBody>
          <a:bodyPr wrap="none" anchor="ctr"/>
          <a:lstStyle/>
          <a:p>
            <a:endParaRPr lang="he-IL"/>
          </a:p>
        </p:txBody>
      </p:sp>
      <p:sp>
        <p:nvSpPr>
          <p:cNvPr id="57355" name="Text Box 11"/>
          <p:cNvSpPr txBox="1">
            <a:spLocks noChangeArrowheads="1"/>
          </p:cNvSpPr>
          <p:nvPr/>
        </p:nvSpPr>
        <p:spPr bwMode="auto">
          <a:xfrm>
            <a:off x="6019800" y="4038600"/>
            <a:ext cx="2133600" cy="457200"/>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lang="en-GB">
                <a:latin typeface="Arial" pitchFamily="34" charset="0"/>
              </a:rPr>
              <a:t>Update Model</a:t>
            </a:r>
          </a:p>
        </p:txBody>
      </p:sp>
      <p:sp>
        <p:nvSpPr>
          <p:cNvPr id="57356" name="AutoShape 12"/>
          <p:cNvSpPr>
            <a:spLocks noChangeArrowheads="1"/>
          </p:cNvSpPr>
          <p:nvPr/>
        </p:nvSpPr>
        <p:spPr bwMode="auto">
          <a:xfrm rot="5400000">
            <a:off x="5295900" y="4914900"/>
            <a:ext cx="838200" cy="1219200"/>
          </a:xfrm>
          <a:prstGeom prst="curvedLeftArrow">
            <a:avLst>
              <a:gd name="adj1" fmla="val 29051"/>
              <a:gd name="adj2" fmla="val 58141"/>
              <a:gd name="adj3" fmla="val 33333"/>
            </a:avLst>
          </a:prstGeom>
          <a:solidFill>
            <a:schemeClr val="accent1"/>
          </a:solidFill>
          <a:ln w="12700" cap="sq">
            <a:solidFill>
              <a:schemeClr val="tx1"/>
            </a:solidFill>
            <a:miter lim="800000"/>
            <a:headEnd/>
            <a:tailEnd/>
          </a:ln>
          <a:effectLst/>
        </p:spPr>
        <p:txBody>
          <a:bodyPr wrap="none" anchor="ctr"/>
          <a:lstStyle/>
          <a:p>
            <a:endParaRPr lang="he-IL"/>
          </a:p>
        </p:txBody>
      </p:sp>
      <p:sp>
        <p:nvSpPr>
          <p:cNvPr id="57357" name="Text Box 13"/>
          <p:cNvSpPr txBox="1">
            <a:spLocks noChangeArrowheads="1"/>
          </p:cNvSpPr>
          <p:nvPr/>
        </p:nvSpPr>
        <p:spPr bwMode="auto">
          <a:xfrm>
            <a:off x="5791200" y="5791200"/>
            <a:ext cx="2133600" cy="457200"/>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lang="en-GB">
                <a:latin typeface="Arial" pitchFamily="34" charset="0"/>
              </a:rPr>
              <a:t>     Iterate</a:t>
            </a:r>
          </a:p>
        </p:txBody>
      </p:sp>
    </p:spTree>
  </p:cSld>
  <p:clrMapOvr>
    <a:masterClrMapping/>
  </p:clrMapOvr>
  <p:transition advTm="688"/>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t>Active Appearance Models (AAM)</a:t>
            </a:r>
          </a:p>
        </p:txBody>
      </p:sp>
      <p:sp>
        <p:nvSpPr>
          <p:cNvPr id="9219" name="Rectangle 3"/>
          <p:cNvSpPr>
            <a:spLocks noGrp="1" noChangeArrowheads="1"/>
          </p:cNvSpPr>
          <p:nvPr>
            <p:ph type="body" idx="1"/>
          </p:nvPr>
        </p:nvSpPr>
        <p:spPr/>
        <p:txBody>
          <a:bodyPr/>
          <a:lstStyle/>
          <a:p>
            <a:pPr algn="l" rtl="0"/>
            <a:r>
              <a:rPr lang="en-US" dirty="0"/>
              <a:t>AAM vs. ASM</a:t>
            </a:r>
          </a:p>
          <a:p>
            <a:pPr algn="l" rtl="0">
              <a:buFontTx/>
              <a:buNone/>
            </a:pPr>
            <a:r>
              <a:rPr lang="en-US" dirty="0"/>
              <a:t>	The Active Appearance Model (AAM) is a </a:t>
            </a:r>
            <a:r>
              <a:rPr lang="en-US" sz="2400" dirty="0" smtClean="0">
                <a:solidFill>
                  <a:srgbClr val="29731F"/>
                </a:solidFill>
              </a:rPr>
              <a:t>generalization</a:t>
            </a:r>
            <a:r>
              <a:rPr lang="en-US" dirty="0"/>
              <a:t> of the widely used Active Shape Model approach, but uses </a:t>
            </a:r>
            <a:r>
              <a:rPr lang="en-US" sz="2400" dirty="0" smtClean="0">
                <a:solidFill>
                  <a:srgbClr val="29731F"/>
                </a:solidFill>
              </a:rPr>
              <a:t>all the information in the image </a:t>
            </a:r>
            <a:r>
              <a:rPr lang="en-US" dirty="0"/>
              <a:t>region covered by the target object, rather than just that near modeled edges.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Quality of Match</a:t>
            </a:r>
            <a:endParaRPr lang="en-US"/>
          </a:p>
        </p:txBody>
      </p:sp>
      <p:sp>
        <p:nvSpPr>
          <p:cNvPr id="58371" name="Rectangle 3"/>
          <p:cNvSpPr>
            <a:spLocks noGrp="1" noChangeArrowheads="1"/>
          </p:cNvSpPr>
          <p:nvPr>
            <p:ph type="body" idx="1"/>
          </p:nvPr>
        </p:nvSpPr>
        <p:spPr/>
        <p:txBody>
          <a:bodyPr>
            <a:normAutofit/>
          </a:bodyPr>
          <a:lstStyle/>
          <a:p>
            <a:pPr algn="l" rtl="0"/>
            <a:r>
              <a:rPr lang="en-GB" sz="3200" dirty="0"/>
              <a:t>Residual difference:</a:t>
            </a:r>
          </a:p>
          <a:p>
            <a:pPr algn="l" rtl="0"/>
            <a:r>
              <a:rPr lang="en-GB" sz="3200" b="1" dirty="0"/>
              <a:t>p</a:t>
            </a:r>
            <a:r>
              <a:rPr lang="en-GB" sz="3200" dirty="0"/>
              <a:t> : all parameters,   </a:t>
            </a:r>
            <a:r>
              <a:rPr lang="en-GB" sz="3200" dirty="0" err="1"/>
              <a:t>eg</a:t>
            </a:r>
            <a:endParaRPr lang="en-GB" sz="3200" dirty="0"/>
          </a:p>
          <a:p>
            <a:pPr algn="l" rtl="0"/>
            <a:r>
              <a:rPr lang="en-GB" sz="3200" dirty="0"/>
              <a:t>Ideally find and </a:t>
            </a:r>
            <a:r>
              <a:rPr lang="en-GB" sz="3200" dirty="0" smtClean="0"/>
              <a:t>optimize </a:t>
            </a:r>
            <a:r>
              <a:rPr lang="en-GB" sz="3200" i="1" dirty="0" smtClean="0"/>
              <a:t>p</a:t>
            </a:r>
            <a:r>
              <a:rPr lang="en-GB" sz="3200" dirty="0" smtClean="0"/>
              <a:t>(</a:t>
            </a:r>
            <a:r>
              <a:rPr lang="en-GB" sz="3200" b="1" dirty="0" err="1" smtClean="0"/>
              <a:t>p</a:t>
            </a:r>
            <a:r>
              <a:rPr lang="en-GB" sz="3200" dirty="0" err="1" smtClean="0"/>
              <a:t>|</a:t>
            </a:r>
            <a:r>
              <a:rPr lang="en-GB" sz="3200" b="1" dirty="0" err="1" smtClean="0"/>
              <a:t>r</a:t>
            </a:r>
            <a:r>
              <a:rPr lang="en-GB" sz="3200" dirty="0"/>
              <a:t>)</a:t>
            </a:r>
          </a:p>
          <a:p>
            <a:pPr algn="l" rtl="0"/>
            <a:endParaRPr lang="en-GB" sz="3200" dirty="0"/>
          </a:p>
          <a:p>
            <a:pPr algn="l" rtl="0"/>
            <a:endParaRPr lang="en-GB" sz="3200" dirty="0"/>
          </a:p>
          <a:p>
            <a:pPr algn="l" rtl="0">
              <a:buNone/>
            </a:pPr>
            <a:endParaRPr lang="en-GB" sz="3200" dirty="0"/>
          </a:p>
          <a:p>
            <a:pPr algn="l" rtl="0"/>
            <a:r>
              <a:rPr lang="en-GB" sz="3200" dirty="0"/>
              <a:t>Cannot usually know </a:t>
            </a:r>
            <a:r>
              <a:rPr lang="en-GB" sz="3200" i="1" dirty="0"/>
              <a:t>p</a:t>
            </a:r>
            <a:r>
              <a:rPr lang="en-GB" sz="3200" dirty="0"/>
              <a:t>(</a:t>
            </a:r>
            <a:r>
              <a:rPr lang="en-GB" sz="3200" b="1" dirty="0"/>
              <a:t>r</a:t>
            </a:r>
            <a:r>
              <a:rPr lang="en-GB" sz="3200" dirty="0"/>
              <a:t>)</a:t>
            </a:r>
            <a:endParaRPr lang="en-US" sz="3200" dirty="0"/>
          </a:p>
        </p:txBody>
      </p:sp>
      <p:graphicFrame>
        <p:nvGraphicFramePr>
          <p:cNvPr id="58372" name="Object 4"/>
          <p:cNvGraphicFramePr>
            <a:graphicFrameLocks noChangeAspect="1"/>
          </p:cNvGraphicFramePr>
          <p:nvPr/>
        </p:nvGraphicFramePr>
        <p:xfrm>
          <a:off x="4404320" y="2025154"/>
          <a:ext cx="3048000" cy="539750"/>
        </p:xfrm>
        <a:graphic>
          <a:graphicData uri="http://schemas.openxmlformats.org/presentationml/2006/ole">
            <p:oleObj spid="_x0000_s13314" name="משוואה" r:id="rId3" imgW="1295280" imgH="228600" progId="Equation.3">
              <p:embed/>
            </p:oleObj>
          </a:graphicData>
        </a:graphic>
      </p:graphicFrame>
      <p:graphicFrame>
        <p:nvGraphicFramePr>
          <p:cNvPr id="58373" name="Object 5"/>
          <p:cNvGraphicFramePr>
            <a:graphicFrameLocks noChangeAspect="1"/>
          </p:cNvGraphicFramePr>
          <p:nvPr/>
        </p:nvGraphicFramePr>
        <p:xfrm>
          <a:off x="4495800" y="4343400"/>
          <a:ext cx="2759075" cy="576263"/>
        </p:xfrm>
        <a:graphic>
          <a:graphicData uri="http://schemas.openxmlformats.org/presentationml/2006/ole">
            <p:oleObj spid="_x0000_s13315" name="Equation" r:id="rId4" imgW="1091880" imgH="228600" progId="Equation.3">
              <p:embed/>
            </p:oleObj>
          </a:graphicData>
        </a:graphic>
      </p:graphicFrame>
      <p:graphicFrame>
        <p:nvGraphicFramePr>
          <p:cNvPr id="58375" name="Object 7"/>
          <p:cNvGraphicFramePr>
            <a:graphicFrameLocks noChangeAspect="1"/>
          </p:cNvGraphicFramePr>
          <p:nvPr/>
        </p:nvGraphicFramePr>
        <p:xfrm>
          <a:off x="1670050" y="4060825"/>
          <a:ext cx="5356225" cy="1054100"/>
        </p:xfrm>
        <a:graphic>
          <a:graphicData uri="http://schemas.openxmlformats.org/presentationml/2006/ole">
            <p:oleObj spid="_x0000_s13317" name="Equation" r:id="rId5" imgW="2120760" imgH="419040" progId="Equation.3">
              <p:embed/>
            </p:oleObj>
          </a:graphicData>
        </a:graphic>
      </p:graphicFrame>
      <p:graphicFrame>
        <p:nvGraphicFramePr>
          <p:cNvPr id="13318" name="Object 6"/>
          <p:cNvGraphicFramePr>
            <a:graphicFrameLocks noChangeAspect="1"/>
          </p:cNvGraphicFramePr>
          <p:nvPr/>
        </p:nvGraphicFramePr>
        <p:xfrm>
          <a:off x="4860032" y="2564904"/>
          <a:ext cx="2659062" cy="539750"/>
        </p:xfrm>
        <a:graphic>
          <a:graphicData uri="http://schemas.openxmlformats.org/presentationml/2006/ole">
            <p:oleObj spid="_x0000_s13318" name="משוואה" r:id="rId6" imgW="1130040" imgH="22860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a:t>Quality of Match</a:t>
            </a:r>
            <a:endParaRPr lang="en-US"/>
          </a:p>
        </p:txBody>
      </p:sp>
      <p:sp>
        <p:nvSpPr>
          <p:cNvPr id="59395" name="Rectangle 3"/>
          <p:cNvSpPr>
            <a:spLocks noGrp="1" noChangeArrowheads="1"/>
          </p:cNvSpPr>
          <p:nvPr>
            <p:ph type="body" idx="1"/>
          </p:nvPr>
        </p:nvSpPr>
        <p:spPr/>
        <p:txBody>
          <a:bodyPr>
            <a:normAutofit/>
          </a:bodyPr>
          <a:lstStyle/>
          <a:p>
            <a:pPr algn="l" rtl="0"/>
            <a:r>
              <a:rPr lang="en-GB" sz="3200" dirty="0"/>
              <a:t>Usually attempt to maximize </a:t>
            </a:r>
          </a:p>
          <a:p>
            <a:pPr algn="l" rtl="0">
              <a:buFontTx/>
              <a:buNone/>
            </a:pPr>
            <a:r>
              <a:rPr lang="en-GB" sz="3200" dirty="0"/>
              <a:t>                                                               (1)</a:t>
            </a:r>
          </a:p>
          <a:p>
            <a:pPr algn="l" rtl="0"/>
            <a:r>
              <a:rPr lang="en-GB" sz="3200" dirty="0"/>
              <a:t>This is equivalent to maximizing</a:t>
            </a:r>
          </a:p>
          <a:p>
            <a:pPr algn="l" rtl="0">
              <a:buFontTx/>
              <a:buNone/>
            </a:pPr>
            <a:r>
              <a:rPr lang="en-GB" sz="3200" dirty="0"/>
              <a:t>								(2)</a:t>
            </a:r>
          </a:p>
          <a:p>
            <a:pPr algn="l" rtl="0"/>
            <a:r>
              <a:rPr lang="en-GB" sz="3200" dirty="0"/>
              <a:t>Which is equivalent to minimizing</a:t>
            </a:r>
          </a:p>
          <a:p>
            <a:pPr algn="l" rtl="0">
              <a:buFontTx/>
              <a:buNone/>
            </a:pPr>
            <a:r>
              <a:rPr lang="en-US" sz="3200" dirty="0"/>
              <a:t>								(3)</a:t>
            </a:r>
          </a:p>
        </p:txBody>
      </p:sp>
      <p:graphicFrame>
        <p:nvGraphicFramePr>
          <p:cNvPr id="59396" name="Object 4"/>
          <p:cNvGraphicFramePr>
            <a:graphicFrameLocks noChangeAspect="1"/>
          </p:cNvGraphicFramePr>
          <p:nvPr/>
        </p:nvGraphicFramePr>
        <p:xfrm>
          <a:off x="3275856" y="2636912"/>
          <a:ext cx="1846263" cy="473075"/>
        </p:xfrm>
        <a:graphic>
          <a:graphicData uri="http://schemas.openxmlformats.org/presentationml/2006/ole">
            <p:oleObj spid="_x0000_s14338" name="משוואה" r:id="rId3" imgW="787320" imgH="203040" progId="Equation.3">
              <p:embed/>
            </p:oleObj>
          </a:graphicData>
        </a:graphic>
      </p:graphicFrame>
      <p:graphicFrame>
        <p:nvGraphicFramePr>
          <p:cNvPr id="14341" name="Object 5"/>
          <p:cNvGraphicFramePr>
            <a:graphicFrameLocks noChangeAspect="1"/>
          </p:cNvGraphicFramePr>
          <p:nvPr/>
        </p:nvGraphicFramePr>
        <p:xfrm>
          <a:off x="1979712" y="3717032"/>
          <a:ext cx="3602038" cy="473075"/>
        </p:xfrm>
        <a:graphic>
          <a:graphicData uri="http://schemas.openxmlformats.org/presentationml/2006/ole">
            <p:oleObj spid="_x0000_s14341" name="משוואה" r:id="rId4" imgW="1536480" imgH="203040" progId="Equation.3">
              <p:embed/>
            </p:oleObj>
          </a:graphicData>
        </a:graphic>
      </p:graphicFrame>
      <p:graphicFrame>
        <p:nvGraphicFramePr>
          <p:cNvPr id="14342" name="Object 6"/>
          <p:cNvGraphicFramePr>
            <a:graphicFrameLocks noChangeAspect="1"/>
          </p:cNvGraphicFramePr>
          <p:nvPr/>
        </p:nvGraphicFramePr>
        <p:xfrm>
          <a:off x="2195736" y="4941168"/>
          <a:ext cx="4494213" cy="473075"/>
        </p:xfrm>
        <a:graphic>
          <a:graphicData uri="http://schemas.openxmlformats.org/presentationml/2006/ole">
            <p:oleObj spid="_x0000_s14342" name="משוואה" r:id="rId5" imgW="1917360" imgH="203040"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t>Quality of Match</a:t>
            </a:r>
            <a:endParaRPr lang="en-US"/>
          </a:p>
        </p:txBody>
      </p:sp>
      <p:sp>
        <p:nvSpPr>
          <p:cNvPr id="60419" name="Rectangle 3"/>
          <p:cNvSpPr>
            <a:spLocks noGrp="1" noChangeArrowheads="1"/>
          </p:cNvSpPr>
          <p:nvPr>
            <p:ph type="body" idx="1"/>
          </p:nvPr>
        </p:nvSpPr>
        <p:spPr/>
        <p:txBody>
          <a:bodyPr>
            <a:normAutofit/>
          </a:bodyPr>
          <a:lstStyle/>
          <a:p>
            <a:pPr algn="l" rtl="0"/>
            <a:r>
              <a:rPr lang="en-GB" sz="3200" dirty="0"/>
              <a:t>Assuming independent Gaussian noise:</a:t>
            </a:r>
          </a:p>
          <a:p>
            <a:pPr algn="l" rtl="0">
              <a:buFontTx/>
              <a:buNone/>
            </a:pPr>
            <a:endParaRPr lang="en-US" sz="3200" dirty="0"/>
          </a:p>
          <a:p>
            <a:pPr algn="l" rtl="0">
              <a:buFontTx/>
              <a:buNone/>
            </a:pPr>
            <a:r>
              <a:rPr lang="en-US" sz="3200" dirty="0"/>
              <a:t>								(1)</a:t>
            </a:r>
          </a:p>
          <a:p>
            <a:pPr algn="l" rtl="0">
              <a:buFontTx/>
              <a:buNone/>
            </a:pPr>
            <a:endParaRPr lang="en-US" sz="3200" dirty="0"/>
          </a:p>
          <a:p>
            <a:pPr algn="l" rtl="0">
              <a:buFontTx/>
              <a:buNone/>
            </a:pPr>
            <a:r>
              <a:rPr lang="en-US" sz="3200" dirty="0"/>
              <a:t>								(2)</a:t>
            </a:r>
          </a:p>
          <a:p>
            <a:pPr algn="l" rtl="0">
              <a:buFontTx/>
              <a:buNone/>
            </a:pPr>
            <a:endParaRPr lang="en-US" sz="3200" dirty="0"/>
          </a:p>
          <a:p>
            <a:pPr algn="l" rtl="0">
              <a:buFontTx/>
              <a:buNone/>
            </a:pPr>
            <a:r>
              <a:rPr lang="en-US" sz="3200" dirty="0"/>
              <a:t>								(3)</a:t>
            </a:r>
          </a:p>
        </p:txBody>
      </p:sp>
      <p:graphicFrame>
        <p:nvGraphicFramePr>
          <p:cNvPr id="60420" name="Object 4"/>
          <p:cNvGraphicFramePr>
            <a:graphicFrameLocks noChangeAspect="1"/>
          </p:cNvGraphicFramePr>
          <p:nvPr/>
        </p:nvGraphicFramePr>
        <p:xfrm>
          <a:off x="2543175" y="2960688"/>
          <a:ext cx="3695700" cy="1001712"/>
        </p:xfrm>
        <a:graphic>
          <a:graphicData uri="http://schemas.openxmlformats.org/presentationml/2006/ole">
            <p:oleObj spid="_x0000_s15362" name="Equation" r:id="rId3" imgW="1777680" imgH="482400" progId="Equation.3">
              <p:embed/>
            </p:oleObj>
          </a:graphicData>
        </a:graphic>
      </p:graphicFrame>
      <p:graphicFrame>
        <p:nvGraphicFramePr>
          <p:cNvPr id="60421" name="Object 5"/>
          <p:cNvGraphicFramePr>
            <a:graphicFrameLocks noChangeAspect="1"/>
          </p:cNvGraphicFramePr>
          <p:nvPr/>
        </p:nvGraphicFramePr>
        <p:xfrm>
          <a:off x="2620963" y="4267200"/>
          <a:ext cx="3881437" cy="852488"/>
        </p:xfrm>
        <a:graphic>
          <a:graphicData uri="http://schemas.openxmlformats.org/presentationml/2006/ole">
            <p:oleObj spid="_x0000_s15363" name="Equation" r:id="rId4" imgW="2082600" imgH="457200" progId="Equation.3">
              <p:embed/>
            </p:oleObj>
          </a:graphicData>
        </a:graphic>
      </p:graphicFrame>
      <p:graphicFrame>
        <p:nvGraphicFramePr>
          <p:cNvPr id="60422" name="Object 6"/>
          <p:cNvGraphicFramePr>
            <a:graphicFrameLocks noChangeAspect="1"/>
          </p:cNvGraphicFramePr>
          <p:nvPr/>
        </p:nvGraphicFramePr>
        <p:xfrm>
          <a:off x="2489200" y="5472113"/>
          <a:ext cx="3833813" cy="852487"/>
        </p:xfrm>
        <a:graphic>
          <a:graphicData uri="http://schemas.openxmlformats.org/presentationml/2006/ole">
            <p:oleObj spid="_x0000_s15364" name="Equation" r:id="rId5" imgW="2057400" imgH="45720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a:t>Quality of Match</a:t>
            </a:r>
            <a:endParaRPr lang="en-US"/>
          </a:p>
        </p:txBody>
      </p:sp>
      <p:sp>
        <p:nvSpPr>
          <p:cNvPr id="61443" name="Rectangle 3"/>
          <p:cNvSpPr>
            <a:spLocks noGrp="1" noChangeArrowheads="1"/>
          </p:cNvSpPr>
          <p:nvPr>
            <p:ph type="body" idx="1"/>
          </p:nvPr>
        </p:nvSpPr>
        <p:spPr/>
        <p:txBody>
          <a:bodyPr>
            <a:normAutofit/>
          </a:bodyPr>
          <a:lstStyle/>
          <a:p>
            <a:pPr algn="l" rtl="0">
              <a:lnSpc>
                <a:spcPct val="90000"/>
              </a:lnSpc>
            </a:pPr>
            <a:r>
              <a:rPr lang="en-GB" sz="3200" dirty="0"/>
              <a:t>If we assume all parameters equally likely (within certain limits)</a:t>
            </a:r>
          </a:p>
          <a:p>
            <a:pPr algn="l" rtl="0">
              <a:lnSpc>
                <a:spcPct val="90000"/>
              </a:lnSpc>
            </a:pPr>
            <a:endParaRPr lang="en-GB" sz="3200" dirty="0"/>
          </a:p>
          <a:p>
            <a:pPr algn="l" rtl="0">
              <a:lnSpc>
                <a:spcPct val="90000"/>
              </a:lnSpc>
            </a:pPr>
            <a:endParaRPr lang="en-GB" sz="3200" dirty="0"/>
          </a:p>
          <a:p>
            <a:pPr algn="l" rtl="0">
              <a:lnSpc>
                <a:spcPct val="90000"/>
              </a:lnSpc>
              <a:buFontTx/>
              <a:buNone/>
            </a:pPr>
            <a:r>
              <a:rPr lang="en-GB" sz="3200" dirty="0"/>
              <a:t>								(1)</a:t>
            </a:r>
          </a:p>
          <a:p>
            <a:pPr algn="l" rtl="0">
              <a:lnSpc>
                <a:spcPct val="90000"/>
              </a:lnSpc>
            </a:pPr>
            <a:r>
              <a:rPr lang="en-GB" sz="3200" dirty="0"/>
              <a:t>Thus we need to find the parameters which minimize the sum of squares of residuals,								(2)</a:t>
            </a:r>
            <a:endParaRPr lang="en-US" sz="3200" dirty="0"/>
          </a:p>
        </p:txBody>
      </p:sp>
      <p:graphicFrame>
        <p:nvGraphicFramePr>
          <p:cNvPr id="61444" name="Object 4"/>
          <p:cNvGraphicFramePr>
            <a:graphicFrameLocks noChangeAspect="1"/>
          </p:cNvGraphicFramePr>
          <p:nvPr/>
        </p:nvGraphicFramePr>
        <p:xfrm>
          <a:off x="2784475" y="3822700"/>
          <a:ext cx="2625725" cy="852488"/>
        </p:xfrm>
        <a:graphic>
          <a:graphicData uri="http://schemas.openxmlformats.org/presentationml/2006/ole">
            <p:oleObj spid="_x0000_s16386" name="Equation" r:id="rId3" imgW="1409400" imgH="457200" progId="Equation.3">
              <p:embed/>
            </p:oleObj>
          </a:graphicData>
        </a:graphic>
      </p:graphicFrame>
      <p:graphicFrame>
        <p:nvGraphicFramePr>
          <p:cNvPr id="61445" name="Object 5"/>
          <p:cNvGraphicFramePr>
            <a:graphicFrameLocks noChangeAspect="1"/>
          </p:cNvGraphicFramePr>
          <p:nvPr/>
        </p:nvGraphicFramePr>
        <p:xfrm>
          <a:off x="3321050" y="3171825"/>
          <a:ext cx="1516063" cy="379413"/>
        </p:xfrm>
        <a:graphic>
          <a:graphicData uri="http://schemas.openxmlformats.org/presentationml/2006/ole">
            <p:oleObj spid="_x0000_s16387" name="Equation" r:id="rId4" imgW="812520" imgH="203040" progId="Equation.3">
              <p:embed/>
            </p:oleObj>
          </a:graphicData>
        </a:graphic>
      </p:graphicFrame>
      <p:graphicFrame>
        <p:nvGraphicFramePr>
          <p:cNvPr id="61446" name="Object 6"/>
          <p:cNvGraphicFramePr>
            <a:graphicFrameLocks noChangeAspect="1"/>
          </p:cNvGraphicFramePr>
          <p:nvPr/>
        </p:nvGraphicFramePr>
        <p:xfrm>
          <a:off x="3505200" y="5562600"/>
          <a:ext cx="1630363" cy="427038"/>
        </p:xfrm>
        <a:graphic>
          <a:graphicData uri="http://schemas.openxmlformats.org/presentationml/2006/ole">
            <p:oleObj spid="_x0000_s16388" name="Equation" r:id="rId5" imgW="876240" imgH="22860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Learning the Relationship</a:t>
            </a:r>
          </a:p>
        </p:txBody>
      </p:sp>
      <p:sp>
        <p:nvSpPr>
          <p:cNvPr id="65539" name="Rectangle 3"/>
          <p:cNvSpPr>
            <a:spLocks noGrp="1" noChangeArrowheads="1"/>
          </p:cNvSpPr>
          <p:nvPr>
            <p:ph type="body" idx="1"/>
          </p:nvPr>
        </p:nvSpPr>
        <p:spPr>
          <a:xfrm>
            <a:off x="685800" y="1981200"/>
            <a:ext cx="8001000" cy="4114800"/>
          </a:xfrm>
        </p:spPr>
        <p:txBody>
          <a:bodyPr>
            <a:normAutofit/>
          </a:bodyPr>
          <a:lstStyle/>
          <a:p>
            <a:pPr algn="l" rtl="0">
              <a:lnSpc>
                <a:spcPct val="140000"/>
              </a:lnSpc>
            </a:pPr>
            <a:r>
              <a:rPr lang="en-GB" sz="2800" dirty="0"/>
              <a:t>For each of a training set</a:t>
            </a:r>
          </a:p>
          <a:p>
            <a:pPr lvl="1" algn="l" rtl="0">
              <a:lnSpc>
                <a:spcPct val="140000"/>
              </a:lnSpc>
            </a:pPr>
            <a:r>
              <a:rPr lang="en-GB" sz="2800" dirty="0"/>
              <a:t>find best fit given landmarks, </a:t>
            </a:r>
            <a:r>
              <a:rPr lang="en-GB" sz="2800" b="1" dirty="0"/>
              <a:t>p</a:t>
            </a:r>
          </a:p>
          <a:p>
            <a:pPr lvl="1" algn="l" rtl="0">
              <a:lnSpc>
                <a:spcPct val="140000"/>
              </a:lnSpc>
            </a:pPr>
            <a:r>
              <a:rPr lang="en-GB" sz="2800" dirty="0"/>
              <a:t>randomly perturb </a:t>
            </a:r>
            <a:r>
              <a:rPr lang="en-GB" sz="2800" b="1" dirty="0"/>
              <a:t>p</a:t>
            </a:r>
            <a:r>
              <a:rPr lang="en-GB" sz="2800" dirty="0"/>
              <a:t> by </a:t>
            </a:r>
            <a:r>
              <a:rPr lang="en-GB" sz="2800" i="1" dirty="0">
                <a:sym typeface="Symbol" pitchFamily="18" charset="2"/>
              </a:rPr>
              <a:t></a:t>
            </a:r>
            <a:r>
              <a:rPr lang="en-GB" sz="2800" b="1" dirty="0"/>
              <a:t>p </a:t>
            </a:r>
            <a:r>
              <a:rPr lang="en-GB" sz="2800" dirty="0"/>
              <a:t>and measure</a:t>
            </a:r>
          </a:p>
          <a:p>
            <a:pPr lvl="1" algn="l" rtl="0">
              <a:lnSpc>
                <a:spcPct val="140000"/>
              </a:lnSpc>
              <a:buFontTx/>
              <a:buNone/>
            </a:pPr>
            <a:r>
              <a:rPr lang="en-GB" sz="2800" i="1" dirty="0">
                <a:sym typeface="Symbol" pitchFamily="18" charset="2"/>
              </a:rPr>
              <a:t>		    					</a:t>
            </a:r>
            <a:r>
              <a:rPr lang="en-GB" dirty="0"/>
              <a:t>(in model frame)</a:t>
            </a:r>
            <a:r>
              <a:rPr lang="en-GB" sz="2800" dirty="0"/>
              <a:t>		</a:t>
            </a:r>
            <a:r>
              <a:rPr lang="en-US" sz="2800" dirty="0"/>
              <a:t>  </a:t>
            </a:r>
            <a:endParaRPr lang="en-GB" sz="2800" u="sng" dirty="0"/>
          </a:p>
        </p:txBody>
      </p:sp>
      <p:graphicFrame>
        <p:nvGraphicFramePr>
          <p:cNvPr id="65540" name="Object 4"/>
          <p:cNvGraphicFramePr>
            <a:graphicFrameLocks noChangeAspect="1"/>
          </p:cNvGraphicFramePr>
          <p:nvPr/>
        </p:nvGraphicFramePr>
        <p:xfrm>
          <a:off x="1676400" y="4184650"/>
          <a:ext cx="4421188" cy="539750"/>
        </p:xfrm>
        <a:graphic>
          <a:graphicData uri="http://schemas.openxmlformats.org/presentationml/2006/ole">
            <p:oleObj spid="_x0000_s17410" name="Equation" r:id="rId3" imgW="1879560" imgH="2286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Motivation – Prior Models</a:t>
            </a:r>
          </a:p>
        </p:txBody>
      </p:sp>
      <p:sp>
        <p:nvSpPr>
          <p:cNvPr id="40963" name="Rectangle 3"/>
          <p:cNvSpPr>
            <a:spLocks noGrp="1" noChangeArrowheads="1"/>
          </p:cNvSpPr>
          <p:nvPr>
            <p:ph type="body" idx="1"/>
          </p:nvPr>
        </p:nvSpPr>
        <p:spPr/>
        <p:txBody>
          <a:bodyPr/>
          <a:lstStyle/>
          <a:p>
            <a:pPr algn="l" rtl="0" eaLnBrk="1" hangingPunct="1"/>
            <a:r>
              <a:rPr lang="en-US" dirty="0" smtClean="0"/>
              <a:t>Lack of practicality	</a:t>
            </a:r>
          </a:p>
          <a:p>
            <a:pPr algn="l" rtl="0" eaLnBrk="1" hangingPunct="1"/>
            <a:r>
              <a:rPr lang="en-US" dirty="0" smtClean="0"/>
              <a:t>Lack of specificity</a:t>
            </a:r>
          </a:p>
          <a:p>
            <a:pPr algn="l" rtl="0" eaLnBrk="1" hangingPunct="1"/>
            <a:r>
              <a:rPr lang="en-US" dirty="0" smtClean="0"/>
              <a:t>Lack of generality</a:t>
            </a:r>
            <a:endParaRPr lang="en-US" b="1" i="1" dirty="0" smtClean="0"/>
          </a:p>
          <a:p>
            <a:pPr algn="l" rtl="0" eaLnBrk="1" hangingPunct="1"/>
            <a:r>
              <a:rPr lang="en-US" dirty="0" smtClean="0"/>
              <a:t>Nonspecific class deformation</a:t>
            </a:r>
          </a:p>
          <a:p>
            <a:pPr algn="l" rtl="0" eaLnBrk="1" hangingPunct="1"/>
            <a:r>
              <a:rPr lang="en-US" dirty="0" smtClean="0"/>
              <a:t>Local shape constraints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sz="5400"/>
              <a:t>More Analytic Approach</a:t>
            </a:r>
          </a:p>
        </p:txBody>
      </p:sp>
      <p:graphicFrame>
        <p:nvGraphicFramePr>
          <p:cNvPr id="66563" name="Object 3"/>
          <p:cNvGraphicFramePr>
            <a:graphicFrameLocks noChangeAspect="1"/>
          </p:cNvGraphicFramePr>
          <p:nvPr/>
        </p:nvGraphicFramePr>
        <p:xfrm>
          <a:off x="3276600" y="1981200"/>
          <a:ext cx="3657600" cy="1016000"/>
        </p:xfrm>
        <a:graphic>
          <a:graphicData uri="http://schemas.openxmlformats.org/presentationml/2006/ole">
            <p:oleObj spid="_x0000_s18434" name="Equation" r:id="rId3" imgW="1511280" imgH="419040" progId="Equation.3">
              <p:embed/>
            </p:oleObj>
          </a:graphicData>
        </a:graphic>
      </p:graphicFrame>
      <p:graphicFrame>
        <p:nvGraphicFramePr>
          <p:cNvPr id="66564" name="Object 4"/>
          <p:cNvGraphicFramePr>
            <a:graphicFrameLocks noChangeAspect="1"/>
          </p:cNvGraphicFramePr>
          <p:nvPr/>
        </p:nvGraphicFramePr>
        <p:xfrm>
          <a:off x="949325" y="3352800"/>
          <a:ext cx="6061075" cy="576263"/>
        </p:xfrm>
        <a:graphic>
          <a:graphicData uri="http://schemas.openxmlformats.org/presentationml/2006/ole">
            <p:oleObj spid="_x0000_s18435" name="Equation" r:id="rId4" imgW="2412720" imgH="228600" progId="Equation.3">
              <p:embed/>
            </p:oleObj>
          </a:graphicData>
        </a:graphic>
      </p:graphicFrame>
      <p:graphicFrame>
        <p:nvGraphicFramePr>
          <p:cNvPr id="66565" name="Object 5"/>
          <p:cNvGraphicFramePr>
            <a:graphicFrameLocks noChangeAspect="1"/>
          </p:cNvGraphicFramePr>
          <p:nvPr/>
        </p:nvGraphicFramePr>
        <p:xfrm>
          <a:off x="2971800" y="4929188"/>
          <a:ext cx="3048000" cy="1243012"/>
        </p:xfrm>
        <a:graphic>
          <a:graphicData uri="http://schemas.openxmlformats.org/presentationml/2006/ole">
            <p:oleObj spid="_x0000_s18436" name="Equation" r:id="rId5" imgW="1307880" imgH="533160" progId="Equation.3">
              <p:embed/>
            </p:oleObj>
          </a:graphicData>
        </a:graphic>
      </p:graphicFrame>
      <p:graphicFrame>
        <p:nvGraphicFramePr>
          <p:cNvPr id="66566" name="Object 6"/>
          <p:cNvGraphicFramePr>
            <a:graphicFrameLocks noChangeAspect="1"/>
          </p:cNvGraphicFramePr>
          <p:nvPr/>
        </p:nvGraphicFramePr>
        <p:xfrm>
          <a:off x="4359275" y="4114800"/>
          <a:ext cx="2041525" cy="512763"/>
        </p:xfrm>
        <a:graphic>
          <a:graphicData uri="http://schemas.openxmlformats.org/presentationml/2006/ole">
            <p:oleObj spid="_x0000_s18437" name="Equation" r:id="rId6" imgW="812520" imgH="203040" progId="Equation.3">
              <p:embed/>
            </p:oleObj>
          </a:graphicData>
        </a:graphic>
      </p:graphicFrame>
      <p:sp>
        <p:nvSpPr>
          <p:cNvPr id="66567" name="Text Box 7"/>
          <p:cNvSpPr txBox="1">
            <a:spLocks noChangeArrowheads="1"/>
          </p:cNvSpPr>
          <p:nvPr/>
        </p:nvSpPr>
        <p:spPr bwMode="auto">
          <a:xfrm>
            <a:off x="898525" y="2251075"/>
            <a:ext cx="2110578" cy="400110"/>
          </a:xfrm>
          <a:prstGeom prst="rect">
            <a:avLst/>
          </a:prstGeom>
          <a:noFill/>
          <a:ln w="9525">
            <a:noFill/>
            <a:miter lim="800000"/>
            <a:headEnd/>
            <a:tailEnd/>
          </a:ln>
          <a:effectLst/>
        </p:spPr>
        <p:txBody>
          <a:bodyPr wrap="none">
            <a:spAutoFit/>
          </a:bodyPr>
          <a:lstStyle/>
          <a:p>
            <a:r>
              <a:rPr lang="en-US" sz="2000"/>
              <a:t>Taylor expansion:</a:t>
            </a:r>
          </a:p>
        </p:txBody>
      </p:sp>
      <p:sp>
        <p:nvSpPr>
          <p:cNvPr id="66568" name="Text Box 8"/>
          <p:cNvSpPr txBox="1">
            <a:spLocks noChangeArrowheads="1"/>
          </p:cNvSpPr>
          <p:nvPr/>
        </p:nvSpPr>
        <p:spPr bwMode="auto">
          <a:xfrm>
            <a:off x="974725" y="4156075"/>
            <a:ext cx="2878673" cy="1323439"/>
          </a:xfrm>
          <a:prstGeom prst="rect">
            <a:avLst/>
          </a:prstGeom>
          <a:noFill/>
          <a:ln w="9525">
            <a:noFill/>
            <a:miter lim="800000"/>
            <a:headEnd/>
            <a:tailEnd/>
          </a:ln>
          <a:effectLst/>
        </p:spPr>
        <p:txBody>
          <a:bodyPr wrap="none">
            <a:spAutoFit/>
          </a:bodyPr>
          <a:lstStyle/>
          <a:p>
            <a:r>
              <a:rPr lang="en-US" sz="2000"/>
              <a:t>Final result in the paper:</a:t>
            </a:r>
          </a:p>
          <a:p>
            <a:endParaRPr lang="en-US" sz="2000"/>
          </a:p>
          <a:p>
            <a:endParaRPr lang="en-US" sz="2000"/>
          </a:p>
          <a:p>
            <a:r>
              <a:rPr lang="en-US" sz="2000"/>
              <a:t>where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t>AAM Algorithm</a:t>
            </a:r>
          </a:p>
        </p:txBody>
      </p:sp>
      <p:sp>
        <p:nvSpPr>
          <p:cNvPr id="67587" name="Rectangle 3"/>
          <p:cNvSpPr>
            <a:spLocks noGrp="1" noChangeArrowheads="1"/>
          </p:cNvSpPr>
          <p:nvPr>
            <p:ph type="body" idx="1"/>
          </p:nvPr>
        </p:nvSpPr>
        <p:spPr/>
        <p:txBody>
          <a:bodyPr>
            <a:noAutofit/>
          </a:bodyPr>
          <a:lstStyle/>
          <a:p>
            <a:pPr algn="l" rtl="0">
              <a:lnSpc>
                <a:spcPct val="120000"/>
              </a:lnSpc>
            </a:pPr>
            <a:r>
              <a:rPr lang="en-GB" sz="3200" dirty="0"/>
              <a:t>Initial estimate </a:t>
            </a:r>
            <a:r>
              <a:rPr lang="en-GB" sz="3200" b="1" dirty="0" err="1"/>
              <a:t>I</a:t>
            </a:r>
            <a:r>
              <a:rPr lang="en-GB" sz="3200" i="1" baseline="-25000" dirty="0" err="1"/>
              <a:t>m</a:t>
            </a:r>
            <a:r>
              <a:rPr lang="en-GB" sz="3200" dirty="0"/>
              <a:t>(</a:t>
            </a:r>
            <a:r>
              <a:rPr lang="en-GB" sz="3200" b="1" dirty="0"/>
              <a:t>p</a:t>
            </a:r>
            <a:r>
              <a:rPr lang="en-GB" sz="3200" dirty="0"/>
              <a:t>)</a:t>
            </a:r>
            <a:endParaRPr lang="en-GB" sz="3200" b="1" dirty="0"/>
          </a:p>
          <a:p>
            <a:pPr algn="l" rtl="0">
              <a:lnSpc>
                <a:spcPct val="120000"/>
              </a:lnSpc>
            </a:pPr>
            <a:r>
              <a:rPr lang="en-GB" sz="3200" dirty="0"/>
              <a:t>Start at coarse resolution</a:t>
            </a:r>
          </a:p>
          <a:p>
            <a:pPr algn="l" rtl="0">
              <a:lnSpc>
                <a:spcPct val="120000"/>
              </a:lnSpc>
            </a:pPr>
            <a:r>
              <a:rPr lang="en-GB" sz="3200" dirty="0"/>
              <a:t>At each resolution</a:t>
            </a:r>
          </a:p>
          <a:p>
            <a:pPr lvl="1" algn="l" rtl="0">
              <a:lnSpc>
                <a:spcPct val="120000"/>
              </a:lnSpc>
            </a:pPr>
            <a:r>
              <a:rPr lang="en-GB" sz="2800" dirty="0"/>
              <a:t>Measure residual error, </a:t>
            </a:r>
            <a:r>
              <a:rPr lang="en-GB" sz="2800" b="1" dirty="0"/>
              <a:t>r</a:t>
            </a:r>
            <a:r>
              <a:rPr lang="en-GB" sz="2800" dirty="0"/>
              <a:t>(p) </a:t>
            </a:r>
          </a:p>
          <a:p>
            <a:pPr lvl="1" algn="l" rtl="0">
              <a:lnSpc>
                <a:spcPct val="120000"/>
              </a:lnSpc>
            </a:pPr>
            <a:r>
              <a:rPr lang="en-GB" sz="2800" dirty="0"/>
              <a:t>predict correction </a:t>
            </a:r>
            <a:r>
              <a:rPr lang="en-GB" sz="2800" i="1" dirty="0">
                <a:sym typeface="Symbol" pitchFamily="18" charset="2"/>
              </a:rPr>
              <a:t></a:t>
            </a:r>
            <a:r>
              <a:rPr lang="en-GB" sz="2800" b="1" dirty="0"/>
              <a:t>p</a:t>
            </a:r>
            <a:r>
              <a:rPr lang="en-US" sz="2800" dirty="0"/>
              <a:t> = -</a:t>
            </a:r>
            <a:r>
              <a:rPr lang="en-US" sz="2800" b="1" dirty="0"/>
              <a:t>R</a:t>
            </a:r>
            <a:r>
              <a:rPr lang="en-GB" sz="2800" b="1" dirty="0">
                <a:sym typeface="Symbol" pitchFamily="18" charset="2"/>
              </a:rPr>
              <a:t>r</a:t>
            </a:r>
            <a:endParaRPr lang="en-GB" sz="2800" b="1" baseline="-25000" dirty="0">
              <a:sym typeface="Symbol" pitchFamily="18" charset="2"/>
            </a:endParaRPr>
          </a:p>
          <a:p>
            <a:pPr lvl="1" algn="l" rtl="0">
              <a:lnSpc>
                <a:spcPct val="120000"/>
              </a:lnSpc>
            </a:pPr>
            <a:r>
              <a:rPr lang="en-GB" sz="2800" b="1" dirty="0">
                <a:sym typeface="Symbol" pitchFamily="18" charset="2"/>
              </a:rPr>
              <a:t>p </a:t>
            </a:r>
            <a:r>
              <a:rPr lang="en-GB" sz="2800" i="1" dirty="0">
                <a:sym typeface="Symbol" pitchFamily="18" charset="2"/>
              </a:rPr>
              <a:t> </a:t>
            </a:r>
            <a:r>
              <a:rPr lang="en-GB" sz="2800" b="1" dirty="0">
                <a:sym typeface="Symbol" pitchFamily="18" charset="2"/>
              </a:rPr>
              <a:t>p</a:t>
            </a:r>
            <a:r>
              <a:rPr lang="en-GB" sz="2800" i="1" dirty="0">
                <a:sym typeface="Symbol" pitchFamily="18" charset="2"/>
              </a:rPr>
              <a:t> - </a:t>
            </a:r>
            <a:r>
              <a:rPr lang="en-GB" sz="2800" b="1" dirty="0"/>
              <a:t>p</a:t>
            </a:r>
          </a:p>
          <a:p>
            <a:pPr lvl="1" algn="l" rtl="0">
              <a:lnSpc>
                <a:spcPct val="120000"/>
              </a:lnSpc>
            </a:pPr>
            <a:r>
              <a:rPr lang="en-GB" sz="2800" dirty="0"/>
              <a:t>repeat to convergence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a:t>Active Appearance Models (AAM)</a:t>
            </a:r>
          </a:p>
        </p:txBody>
      </p:sp>
      <p:sp>
        <p:nvSpPr>
          <p:cNvPr id="30723" name="Rectangle 3"/>
          <p:cNvSpPr>
            <a:spLocks noGrp="1" noChangeArrowheads="1"/>
          </p:cNvSpPr>
          <p:nvPr>
            <p:ph type="body" sz="half" idx="1"/>
          </p:nvPr>
        </p:nvSpPr>
        <p:spPr>
          <a:xfrm>
            <a:off x="685800" y="1981200"/>
            <a:ext cx="7924800" cy="2286000"/>
          </a:xfrm>
        </p:spPr>
        <p:txBody>
          <a:bodyPr/>
          <a:lstStyle/>
          <a:p>
            <a:pPr algn="l" rtl="0">
              <a:lnSpc>
                <a:spcPct val="90000"/>
              </a:lnSpc>
            </a:pPr>
            <a:r>
              <a:rPr lang="en-US" sz="2800" dirty="0"/>
              <a:t>Example</a:t>
            </a:r>
          </a:p>
          <a:p>
            <a:pPr algn="l" rtl="0">
              <a:lnSpc>
                <a:spcPct val="90000"/>
              </a:lnSpc>
              <a:buFontTx/>
              <a:buNone/>
            </a:pPr>
            <a:r>
              <a:rPr lang="en-US" sz="2800" dirty="0"/>
              <a:t>	A face model built from 400 images. The figure below shows frames from an AAM search for a new face, each starting with the mean model displaced from the true face centre. </a:t>
            </a:r>
          </a:p>
        </p:txBody>
      </p:sp>
      <p:pic>
        <p:nvPicPr>
          <p:cNvPr id="30724" name="Picture 4" descr="aam1"/>
          <p:cNvPicPr>
            <a:picLocks noChangeAspect="1" noChangeArrowheads="1"/>
          </p:cNvPicPr>
          <p:nvPr>
            <p:ph sz="half" idx="2"/>
          </p:nvPr>
        </p:nvPicPr>
        <p:blipFill>
          <a:blip r:embed="rId2" cstate="print"/>
          <a:srcRect/>
          <a:stretch>
            <a:fillRect/>
          </a:stretch>
        </p:blipFill>
        <p:spPr>
          <a:xfrm>
            <a:off x="1219200" y="4191000"/>
            <a:ext cx="6705600" cy="1709738"/>
          </a:xfrm>
          <a:noFill/>
          <a:ln/>
        </p:spPr>
      </p:pic>
      <p:sp>
        <p:nvSpPr>
          <p:cNvPr id="30726" name="Text Box 6"/>
          <p:cNvSpPr txBox="1">
            <a:spLocks noChangeArrowheads="1"/>
          </p:cNvSpPr>
          <p:nvPr/>
        </p:nvSpPr>
        <p:spPr bwMode="auto">
          <a:xfrm>
            <a:off x="974725" y="5832475"/>
            <a:ext cx="7202488" cy="457200"/>
          </a:xfrm>
          <a:prstGeom prst="rect">
            <a:avLst/>
          </a:prstGeom>
          <a:noFill/>
          <a:ln w="9525">
            <a:noFill/>
            <a:miter lim="800000"/>
            <a:headEnd/>
            <a:tailEnd/>
          </a:ln>
          <a:effectLst/>
        </p:spPr>
        <p:txBody>
          <a:bodyPr wrap="none">
            <a:spAutoFit/>
          </a:bodyPr>
          <a:lstStyle/>
          <a:p>
            <a:r>
              <a:rPr lang="en-US" b="1"/>
              <a:t>Figure:</a:t>
            </a:r>
            <a:r>
              <a:rPr lang="en-US"/>
              <a:t> Multi-Resolution search from displaced position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am1"/>
          <p:cNvPicPr>
            <a:picLocks noChangeAspect="1" noChangeArrowheads="1"/>
          </p:cNvPicPr>
          <p:nvPr/>
        </p:nvPicPr>
        <p:blipFill>
          <a:blip r:embed="rId2" cstate="print"/>
          <a:srcRect/>
          <a:stretch>
            <a:fillRect/>
          </a:stretch>
        </p:blipFill>
        <p:spPr>
          <a:xfrm>
            <a:off x="-807" y="1556792"/>
            <a:ext cx="9037303" cy="2592288"/>
          </a:xfrm>
          <a:prstGeom prst="rect">
            <a:avLst/>
          </a:prstGeom>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3568" y="404664"/>
            <a:ext cx="7772400" cy="1143000"/>
          </a:xfrm>
        </p:spPr>
        <p:txBody>
          <a:bodyPr/>
          <a:lstStyle/>
          <a:p>
            <a:r>
              <a:rPr lang="en-GB" dirty="0"/>
              <a:t>Problems</a:t>
            </a:r>
            <a:endParaRPr lang="en-US" dirty="0"/>
          </a:p>
        </p:txBody>
      </p:sp>
      <p:sp>
        <p:nvSpPr>
          <p:cNvPr id="68611" name="Rectangle 3"/>
          <p:cNvSpPr>
            <a:spLocks noGrp="1" noChangeArrowheads="1"/>
          </p:cNvSpPr>
          <p:nvPr>
            <p:ph type="body" sz="half" idx="1"/>
          </p:nvPr>
        </p:nvSpPr>
        <p:spPr>
          <a:xfrm>
            <a:off x="683568" y="1700808"/>
            <a:ext cx="7622232" cy="4395192"/>
          </a:xfrm>
        </p:spPr>
        <p:txBody>
          <a:bodyPr>
            <a:noAutofit/>
          </a:bodyPr>
          <a:lstStyle/>
          <a:p>
            <a:pPr algn="l" rtl="0">
              <a:lnSpc>
                <a:spcPct val="90000"/>
              </a:lnSpc>
            </a:pPr>
            <a:r>
              <a:rPr lang="en-GB" sz="2800" dirty="0"/>
              <a:t>Automatic Model Building</a:t>
            </a:r>
          </a:p>
          <a:p>
            <a:pPr lvl="1" algn="l" rtl="0">
              <a:lnSpc>
                <a:spcPct val="90000"/>
              </a:lnSpc>
            </a:pPr>
            <a:r>
              <a:rPr lang="en-GB" dirty="0"/>
              <a:t>Require correspondences across a set</a:t>
            </a:r>
          </a:p>
          <a:p>
            <a:pPr lvl="1" algn="l" rtl="0">
              <a:lnSpc>
                <a:spcPct val="90000"/>
              </a:lnSpc>
            </a:pPr>
            <a:r>
              <a:rPr lang="en-GB" dirty="0"/>
              <a:t>Hard to achieve reliably</a:t>
            </a:r>
          </a:p>
          <a:p>
            <a:pPr lvl="1" algn="l" rtl="0">
              <a:lnSpc>
                <a:spcPct val="90000"/>
              </a:lnSpc>
              <a:buFontTx/>
              <a:buNone/>
            </a:pPr>
            <a:endParaRPr lang="en-GB" dirty="0"/>
          </a:p>
          <a:p>
            <a:pPr algn="l" rtl="0">
              <a:lnSpc>
                <a:spcPct val="90000"/>
              </a:lnSpc>
            </a:pPr>
            <a:r>
              <a:rPr lang="en-GB" sz="2800" dirty="0"/>
              <a:t>Reliable measure of quality of fit</a:t>
            </a:r>
          </a:p>
          <a:p>
            <a:pPr lvl="1" algn="l" rtl="0">
              <a:lnSpc>
                <a:spcPct val="90000"/>
              </a:lnSpc>
            </a:pPr>
            <a:r>
              <a:rPr lang="en-GB" dirty="0"/>
              <a:t>Necessary for good matching</a:t>
            </a:r>
          </a:p>
          <a:p>
            <a:pPr lvl="1" algn="l" rtl="0">
              <a:lnSpc>
                <a:spcPct val="90000"/>
              </a:lnSpc>
            </a:pPr>
            <a:r>
              <a:rPr lang="en-GB" dirty="0"/>
              <a:t>Essential for detection</a:t>
            </a:r>
          </a:p>
          <a:p>
            <a:pPr lvl="1" algn="l" rtl="0">
              <a:lnSpc>
                <a:spcPct val="90000"/>
              </a:lnSpc>
              <a:buFontTx/>
              <a:buNone/>
            </a:pPr>
            <a:endParaRPr lang="en-GB" dirty="0"/>
          </a:p>
          <a:p>
            <a:pPr algn="l" rtl="0">
              <a:lnSpc>
                <a:spcPct val="90000"/>
              </a:lnSpc>
            </a:pPr>
            <a:r>
              <a:rPr lang="en-GB" sz="2800" dirty="0"/>
              <a:t>Model initialization</a:t>
            </a:r>
          </a:p>
          <a:p>
            <a:pPr lvl="1" algn="l" rtl="0">
              <a:lnSpc>
                <a:spcPct val="90000"/>
              </a:lnSpc>
            </a:pPr>
            <a:r>
              <a:rPr lang="en-GB" dirty="0"/>
              <a:t>Getting good initial estimate can be hard</a:t>
            </a:r>
          </a:p>
          <a:p>
            <a:pPr lvl="1" algn="l" rtl="0">
              <a:lnSpc>
                <a:spcPct val="90000"/>
              </a:lnSpc>
            </a:pPr>
            <a:r>
              <a:rPr lang="en-GB" dirty="0"/>
              <a:t> </a:t>
            </a:r>
            <a:r>
              <a:rPr lang="en-GB" dirty="0" smtClean="0"/>
              <a:t>10</a:t>
            </a:r>
            <a:r>
              <a:rPr lang="en-GB" dirty="0"/>
              <a:t>% percent of the image size and scale</a:t>
            </a:r>
          </a:p>
        </p:txBody>
      </p:sp>
      <p:graphicFrame>
        <p:nvGraphicFramePr>
          <p:cNvPr id="68612" name="Object 4"/>
          <p:cNvGraphicFramePr>
            <a:graphicFrameLocks noChangeAspect="1"/>
          </p:cNvGraphicFramePr>
          <p:nvPr>
            <p:ph sz="half" idx="2"/>
          </p:nvPr>
        </p:nvGraphicFramePr>
        <p:xfrm>
          <a:off x="1524000" y="5534025"/>
          <a:ext cx="279400" cy="304800"/>
        </p:xfrm>
        <a:graphic>
          <a:graphicData uri="http://schemas.openxmlformats.org/presentationml/2006/ole">
            <p:oleObj spid="_x0000_s19458" name="Equation" r:id="rId3" imgW="139680" imgH="15228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AAM</a:t>
            </a:r>
            <a:r>
              <a:rPr lang="en-US" altLang="zh-CN">
                <a:ea typeface="宋体" pitchFamily="2" charset="-122"/>
              </a:rPr>
              <a:t> Summery</a:t>
            </a:r>
            <a:endParaRPr lang="en-US"/>
          </a:p>
        </p:txBody>
      </p:sp>
      <p:sp>
        <p:nvSpPr>
          <p:cNvPr id="24579" name="Rectangle 3"/>
          <p:cNvSpPr>
            <a:spLocks noGrp="1" noChangeArrowheads="1"/>
          </p:cNvSpPr>
          <p:nvPr>
            <p:ph type="body" idx="1"/>
          </p:nvPr>
        </p:nvSpPr>
        <p:spPr/>
        <p:txBody>
          <a:bodyPr/>
          <a:lstStyle/>
          <a:p>
            <a:pPr algn="l" rtl="0">
              <a:lnSpc>
                <a:spcPct val="90000"/>
              </a:lnSpc>
            </a:pPr>
            <a:r>
              <a:rPr lang="en-US" sz="2400" dirty="0"/>
              <a:t>Parameters</a:t>
            </a:r>
          </a:p>
          <a:p>
            <a:pPr algn="l" rtl="0">
              <a:lnSpc>
                <a:spcPct val="90000"/>
              </a:lnSpc>
              <a:buFontTx/>
              <a:buNone/>
            </a:pPr>
            <a:r>
              <a:rPr lang="en-US" sz="2400" dirty="0"/>
              <a:t>	An AAM contains a statistical model of the </a:t>
            </a:r>
            <a:r>
              <a:rPr lang="en-US" sz="2400" dirty="0" smtClean="0">
                <a:solidFill>
                  <a:srgbClr val="29731F"/>
                </a:solidFill>
              </a:rPr>
              <a:t>shape</a:t>
            </a:r>
            <a:r>
              <a:rPr lang="en-US" sz="2400" dirty="0"/>
              <a:t> and </a:t>
            </a:r>
            <a:r>
              <a:rPr lang="en-US" sz="2400" dirty="0" smtClean="0">
                <a:solidFill>
                  <a:srgbClr val="29731F"/>
                </a:solidFill>
              </a:rPr>
              <a:t>grey-level appearance </a:t>
            </a:r>
            <a:r>
              <a:rPr lang="en-US" sz="2400" dirty="0"/>
              <a:t>of the object of interest.</a:t>
            </a:r>
          </a:p>
          <a:p>
            <a:pPr algn="l" rtl="0">
              <a:lnSpc>
                <a:spcPct val="90000"/>
              </a:lnSpc>
              <a:buFontTx/>
              <a:buNone/>
            </a:pPr>
            <a:r>
              <a:rPr lang="en-US" sz="2400" dirty="0"/>
              <a:t> </a:t>
            </a:r>
          </a:p>
          <a:p>
            <a:pPr algn="l" rtl="0">
              <a:lnSpc>
                <a:spcPct val="90000"/>
              </a:lnSpc>
            </a:pPr>
            <a:r>
              <a:rPr lang="en-US" sz="2400" dirty="0"/>
              <a:t>Goals</a:t>
            </a:r>
          </a:p>
          <a:p>
            <a:pPr algn="l" rtl="0">
              <a:lnSpc>
                <a:spcPct val="90000"/>
              </a:lnSpc>
              <a:buFontTx/>
              <a:buNone/>
            </a:pPr>
            <a:r>
              <a:rPr lang="en-US" sz="2400" dirty="0"/>
              <a:t>	Matching to an image involves </a:t>
            </a:r>
            <a:r>
              <a:rPr lang="en-US" sz="2400" dirty="0" smtClean="0">
                <a:solidFill>
                  <a:srgbClr val="29731F"/>
                </a:solidFill>
              </a:rPr>
              <a:t>finding model parameters </a:t>
            </a:r>
            <a:r>
              <a:rPr lang="en-US" sz="2400" dirty="0"/>
              <a:t>which minimize the </a:t>
            </a:r>
            <a:r>
              <a:rPr lang="en-US" sz="2400" dirty="0">
                <a:solidFill>
                  <a:schemeClr val="accent2"/>
                </a:solidFill>
              </a:rPr>
              <a:t>difference </a:t>
            </a:r>
            <a:r>
              <a:rPr lang="en-US" sz="2400" dirty="0"/>
              <a:t>between the image and a synthesized model example, projected into the image. The potentially large number of parameters makes this a difficult problem.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AAM</a:t>
            </a:r>
            <a:r>
              <a:rPr lang="en-US" altLang="zh-CN" dirty="0">
                <a:ea typeface="宋体" pitchFamily="2" charset="-122"/>
              </a:rPr>
              <a:t> </a:t>
            </a:r>
            <a:r>
              <a:rPr lang="en-US" altLang="zh-CN" dirty="0" smtClean="0">
                <a:ea typeface="宋体" pitchFamily="2" charset="-122"/>
              </a:rPr>
              <a:t>Summary</a:t>
            </a:r>
            <a:endParaRPr lang="en-US" dirty="0"/>
          </a:p>
        </p:txBody>
      </p:sp>
      <p:sp>
        <p:nvSpPr>
          <p:cNvPr id="29699" name="Rectangle 3"/>
          <p:cNvSpPr>
            <a:spLocks noGrp="1" noChangeArrowheads="1"/>
          </p:cNvSpPr>
          <p:nvPr>
            <p:ph type="body" idx="1"/>
          </p:nvPr>
        </p:nvSpPr>
        <p:spPr/>
        <p:txBody>
          <a:bodyPr/>
          <a:lstStyle/>
          <a:p>
            <a:pPr algn="l" rtl="0"/>
            <a:r>
              <a:rPr lang="en-US" sz="2800" dirty="0"/>
              <a:t>Iterations</a:t>
            </a:r>
          </a:p>
          <a:p>
            <a:pPr algn="l" rtl="0">
              <a:buFontTx/>
              <a:buNone/>
            </a:pPr>
            <a:r>
              <a:rPr lang="en-US" sz="2800" dirty="0"/>
              <a:t>	We observe that </a:t>
            </a:r>
            <a:r>
              <a:rPr lang="en-US" sz="2800" dirty="0" smtClean="0">
                <a:solidFill>
                  <a:srgbClr val="29731F"/>
                </a:solidFill>
              </a:rPr>
              <a:t>displacing</a:t>
            </a:r>
            <a:r>
              <a:rPr lang="en-US" sz="2800" dirty="0"/>
              <a:t> each model parameter from the correct value induces a particular pattern in the </a:t>
            </a:r>
            <a:r>
              <a:rPr lang="en-US" sz="2800" dirty="0" smtClean="0">
                <a:solidFill>
                  <a:srgbClr val="29731F"/>
                </a:solidFill>
              </a:rPr>
              <a:t>residuals</a:t>
            </a:r>
            <a:r>
              <a:rPr lang="en-US" sz="2800" dirty="0"/>
              <a:t>. In a training phase, the AAM learns a linear model of the </a:t>
            </a:r>
            <a:r>
              <a:rPr lang="en-US" sz="2800" dirty="0">
                <a:solidFill>
                  <a:schemeClr val="accent2"/>
                </a:solidFill>
              </a:rPr>
              <a:t>relationship</a:t>
            </a:r>
            <a:r>
              <a:rPr lang="en-US" sz="2800" dirty="0"/>
              <a:t> between parameter displacements and the induced residuals. During search it measures the residuals and uses this model to correct the current parameters, leading to a better fit.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dirty="0" smtClean="0"/>
              <a:t>Constrained Local Models - CLM</a:t>
            </a:r>
            <a:endParaRPr lang="he-IL" dirty="0"/>
          </a:p>
        </p:txBody>
      </p:sp>
      <p:sp>
        <p:nvSpPr>
          <p:cNvPr id="3" name="מציין מיקום תוכן 2"/>
          <p:cNvSpPr>
            <a:spLocks noGrp="1"/>
          </p:cNvSpPr>
          <p:nvPr>
            <p:ph idx="1"/>
          </p:nvPr>
        </p:nvSpPr>
        <p:spPr/>
        <p:txBody>
          <a:bodyPr>
            <a:noAutofit/>
          </a:bodyPr>
          <a:lstStyle/>
          <a:p>
            <a:pPr algn="l" rtl="0"/>
            <a:r>
              <a:rPr lang="en-US" sz="2800" dirty="0" smtClean="0"/>
              <a:t>CLM </a:t>
            </a:r>
            <a:r>
              <a:rPr lang="en-US" sz="2800" dirty="0" err="1" smtClean="0"/>
              <a:t>vs</a:t>
            </a:r>
            <a:r>
              <a:rPr lang="en-US" sz="2800" dirty="0" smtClean="0"/>
              <a:t> ASM &amp; AAM:</a:t>
            </a:r>
          </a:p>
          <a:p>
            <a:pPr algn="l" rtl="0"/>
            <a:r>
              <a:rPr lang="en-US" sz="2800" dirty="0" smtClean="0"/>
              <a:t>The </a:t>
            </a:r>
            <a:r>
              <a:rPr lang="en-US" sz="2800" dirty="0" smtClean="0"/>
              <a:t>Constrained Local Model (CLM) </a:t>
            </a:r>
            <a:r>
              <a:rPr lang="en-US" sz="2800" dirty="0" smtClean="0"/>
              <a:t>approach combines </a:t>
            </a:r>
            <a:r>
              <a:rPr lang="en-US" sz="2800" dirty="0" smtClean="0"/>
              <a:t>the power of feature detection based </a:t>
            </a:r>
            <a:r>
              <a:rPr lang="en-US" sz="2800" dirty="0" smtClean="0"/>
              <a:t>approaches, </a:t>
            </a:r>
            <a:r>
              <a:rPr lang="en-US" sz="2800" dirty="0" smtClean="0"/>
              <a:t>the flexibility of appearance based models </a:t>
            </a:r>
            <a:r>
              <a:rPr lang="en-US" sz="2800" dirty="0" smtClean="0"/>
              <a:t>(AAM) and the </a:t>
            </a:r>
            <a:r>
              <a:rPr lang="en-US" sz="2800" dirty="0" smtClean="0"/>
              <a:t>constraints of a full shape model </a:t>
            </a:r>
            <a:r>
              <a:rPr lang="en-US" sz="2800" dirty="0" smtClean="0"/>
              <a:t>(ASM).</a:t>
            </a:r>
            <a:endParaRPr lang="en-US" sz="2800" dirty="0" smtClean="0"/>
          </a:p>
          <a:p>
            <a:pPr algn="l" rtl="0"/>
            <a:r>
              <a:rPr lang="en-US" sz="2800" dirty="0" smtClean="0"/>
              <a:t>The </a:t>
            </a:r>
            <a:r>
              <a:rPr lang="en-US" sz="2800" dirty="0" smtClean="0"/>
              <a:t>CLM learns a model of </a:t>
            </a:r>
            <a:r>
              <a:rPr lang="en-US" sz="2800" dirty="0" smtClean="0"/>
              <a:t>shape and </a:t>
            </a:r>
            <a:r>
              <a:rPr lang="en-US" sz="2800" dirty="0" smtClean="0"/>
              <a:t>texture variation from a </a:t>
            </a:r>
            <a:r>
              <a:rPr lang="en-US" sz="2800" dirty="0" smtClean="0"/>
              <a:t>labeled </a:t>
            </a:r>
            <a:r>
              <a:rPr lang="en-US" sz="2800" dirty="0" smtClean="0"/>
              <a:t>training set (similar </a:t>
            </a:r>
            <a:r>
              <a:rPr lang="en-US" sz="2800" dirty="0" smtClean="0"/>
              <a:t>to the </a:t>
            </a:r>
            <a:r>
              <a:rPr lang="en-US" sz="2800" dirty="0" smtClean="0"/>
              <a:t>AAM). However, the texture is sampled in patches </a:t>
            </a:r>
            <a:r>
              <a:rPr lang="en-US" sz="2800" dirty="0" smtClean="0"/>
              <a:t>around individual </a:t>
            </a:r>
            <a:r>
              <a:rPr lang="en-US" sz="2800" dirty="0" smtClean="0"/>
              <a:t>feature points.</a:t>
            </a:r>
            <a:endParaRPr lang="he-IL"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r>
              <a:rPr lang="en-US" sz="4000" dirty="0" smtClean="0"/>
              <a:t>Constrained Local Appearance Models</a:t>
            </a:r>
            <a:endParaRPr lang="he-IL" sz="4000" dirty="0"/>
          </a:p>
        </p:txBody>
      </p:sp>
      <p:sp>
        <p:nvSpPr>
          <p:cNvPr id="3" name="מציין מיקום תוכן 2"/>
          <p:cNvSpPr>
            <a:spLocks noGrp="1"/>
          </p:cNvSpPr>
          <p:nvPr>
            <p:ph idx="1"/>
          </p:nvPr>
        </p:nvSpPr>
        <p:spPr/>
        <p:txBody>
          <a:bodyPr/>
          <a:lstStyle/>
          <a:p>
            <a:pPr algn="l" rtl="0"/>
            <a:r>
              <a:rPr lang="en-US" dirty="0" smtClean="0"/>
              <a:t>Training examples:</a:t>
            </a:r>
          </a:p>
          <a:p>
            <a:pPr algn="l" rtl="0"/>
            <a:endParaRPr lang="en-US" dirty="0" smtClean="0"/>
          </a:p>
          <a:p>
            <a:pPr algn="l" rtl="0"/>
            <a:endParaRPr lang="en-US" dirty="0" smtClean="0"/>
          </a:p>
          <a:p>
            <a:pPr algn="l" rtl="0"/>
            <a:endParaRPr lang="en-US" dirty="0" smtClean="0"/>
          </a:p>
          <a:p>
            <a:pPr algn="l" rtl="0"/>
            <a:endParaRPr lang="en-US" dirty="0" smtClean="0"/>
          </a:p>
          <a:p>
            <a:pPr algn="l" rtl="0"/>
            <a:endParaRPr lang="en-US" dirty="0" smtClean="0"/>
          </a:p>
          <a:p>
            <a:pPr algn="l" rtl="0"/>
            <a:r>
              <a:rPr lang="en-US" dirty="0" smtClean="0"/>
              <a:t>A </a:t>
            </a:r>
            <a:r>
              <a:rPr lang="en-US" dirty="0" smtClean="0"/>
              <a:t>joint shape and texture model is built from a training set of 1052 manually </a:t>
            </a:r>
            <a:r>
              <a:rPr lang="en-US" dirty="0" smtClean="0"/>
              <a:t>labeled faces.</a:t>
            </a:r>
          </a:p>
          <a:p>
            <a:pPr algn="l" rtl="0"/>
            <a:r>
              <a:rPr lang="en-US" dirty="0" smtClean="0"/>
              <a:t>A training patch is sampled around each </a:t>
            </a:r>
            <a:r>
              <a:rPr lang="en-US" dirty="0" smtClean="0"/>
              <a:t>feature.</a:t>
            </a:r>
          </a:p>
          <a:p>
            <a:pPr algn="l" rtl="0"/>
            <a:endParaRPr lang="en-US" dirty="0" smtClean="0"/>
          </a:p>
          <a:p>
            <a:pPr algn="l" rtl="0"/>
            <a:endParaRPr lang="he-IL" dirty="0"/>
          </a:p>
        </p:txBody>
      </p:sp>
      <p:pic>
        <p:nvPicPr>
          <p:cNvPr id="21508" name="Picture 4"/>
          <p:cNvPicPr>
            <a:picLocks noChangeAspect="1" noChangeArrowheads="1"/>
          </p:cNvPicPr>
          <p:nvPr/>
        </p:nvPicPr>
        <p:blipFill>
          <a:blip r:embed="rId3" cstate="print"/>
          <a:srcRect/>
          <a:stretch>
            <a:fillRect/>
          </a:stretch>
        </p:blipFill>
        <p:spPr bwMode="auto">
          <a:xfrm>
            <a:off x="611560" y="2420888"/>
            <a:ext cx="8325452" cy="2088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r>
              <a:rPr lang="en-US" sz="4000" dirty="0" smtClean="0"/>
              <a:t>Constrained Local Appearance </a:t>
            </a:r>
            <a:r>
              <a:rPr lang="en-US" sz="4000" dirty="0" smtClean="0"/>
              <a:t>Models – cont’</a:t>
            </a:r>
            <a:endParaRPr lang="he-IL" sz="3600" dirty="0"/>
          </a:p>
        </p:txBody>
      </p:sp>
      <p:sp>
        <p:nvSpPr>
          <p:cNvPr id="3" name="מציין מיקום תוכן 2"/>
          <p:cNvSpPr>
            <a:spLocks noGrp="1"/>
          </p:cNvSpPr>
          <p:nvPr>
            <p:ph idx="1"/>
          </p:nvPr>
        </p:nvSpPr>
        <p:spPr/>
        <p:txBody>
          <a:bodyPr>
            <a:normAutofit/>
          </a:bodyPr>
          <a:lstStyle/>
          <a:p>
            <a:pPr algn="l" rtl="0"/>
            <a:r>
              <a:rPr lang="en-US" dirty="0" smtClean="0"/>
              <a:t>The set of grey scale training vectors and </a:t>
            </a:r>
            <a:r>
              <a:rPr lang="en-US" dirty="0" smtClean="0"/>
              <a:t>normalized </a:t>
            </a:r>
            <a:r>
              <a:rPr lang="en-US" dirty="0" smtClean="0"/>
              <a:t>shape co-ordinates are </a:t>
            </a:r>
            <a:r>
              <a:rPr lang="en-US" dirty="0" smtClean="0"/>
              <a:t>used to </a:t>
            </a:r>
            <a:r>
              <a:rPr lang="en-US" dirty="0" smtClean="0"/>
              <a:t>construct linear models, as follows.</a:t>
            </a:r>
          </a:p>
          <a:p>
            <a:pPr algn="l" rtl="0">
              <a:buNone/>
            </a:pPr>
            <a:r>
              <a:rPr lang="en-US" dirty="0" smtClean="0"/>
              <a:t>	</a:t>
            </a:r>
            <a:endParaRPr lang="en-US" i="1" dirty="0" smtClean="0"/>
          </a:p>
        </p:txBody>
      </p:sp>
      <p:pic>
        <p:nvPicPr>
          <p:cNvPr id="22531" name="Picture 3"/>
          <p:cNvPicPr>
            <a:picLocks noChangeAspect="1" noChangeArrowheads="1"/>
          </p:cNvPicPr>
          <p:nvPr/>
        </p:nvPicPr>
        <p:blipFill>
          <a:blip r:embed="rId3" cstate="print"/>
          <a:srcRect/>
          <a:stretch>
            <a:fillRect/>
          </a:stretch>
        </p:blipFill>
        <p:spPr bwMode="auto">
          <a:xfrm>
            <a:off x="1691680" y="3284984"/>
            <a:ext cx="3435382" cy="1153135"/>
          </a:xfrm>
          <a:prstGeom prst="rect">
            <a:avLst/>
          </a:prstGeom>
          <a:noFill/>
          <a:ln w="9525">
            <a:noFill/>
            <a:miter lim="800000"/>
            <a:headEnd/>
            <a:tailEnd/>
          </a:ln>
        </p:spPr>
      </p:pic>
      <p:pic>
        <p:nvPicPr>
          <p:cNvPr id="22532" name="Picture 4"/>
          <p:cNvPicPr>
            <a:picLocks noChangeAspect="1" noChangeArrowheads="1"/>
          </p:cNvPicPr>
          <p:nvPr/>
        </p:nvPicPr>
        <p:blipFill>
          <a:blip r:embed="rId4" cstate="print"/>
          <a:srcRect/>
          <a:stretch>
            <a:fillRect/>
          </a:stretch>
        </p:blipFill>
        <p:spPr bwMode="auto">
          <a:xfrm>
            <a:off x="1907704" y="4479288"/>
            <a:ext cx="3298318" cy="9659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face_shape_mode3.avi">
            <a:hlinkClick r:id="" action="ppaction://media"/>
          </p:cNvPr>
          <p:cNvPicPr>
            <a:picLocks noRot="1" noChangeAspect="1" noChangeArrowheads="1"/>
          </p:cNvPicPr>
          <p:nvPr>
            <p:ph sz="quarter" idx="2"/>
            <a:videoFile r:link="rId1"/>
          </p:nvPr>
        </p:nvPicPr>
        <p:blipFill>
          <a:blip r:embed="rId4"/>
          <a:srcRect/>
          <a:stretch>
            <a:fillRect/>
          </a:stretch>
        </p:blipFill>
        <p:spPr>
          <a:xfrm>
            <a:off x="6553200" y="2971800"/>
            <a:ext cx="0" cy="0"/>
          </a:xfrm>
          <a:noFill/>
          <a:ln/>
        </p:spPr>
      </p:pic>
      <p:pic>
        <p:nvPicPr>
          <p:cNvPr id="10248" name="Picture 8" descr="face+pts"/>
          <p:cNvPicPr>
            <a:picLocks noChangeAspect="1" noChangeArrowheads="1"/>
          </p:cNvPicPr>
          <p:nvPr>
            <p:ph sz="quarter" idx="3"/>
          </p:nvPr>
        </p:nvPicPr>
        <p:blipFill>
          <a:blip r:embed="rId5" cstate="print"/>
          <a:srcRect/>
          <a:stretch>
            <a:fillRect/>
          </a:stretch>
        </p:blipFill>
        <p:spPr>
          <a:xfrm>
            <a:off x="677688" y="1772816"/>
            <a:ext cx="2238128" cy="2448272"/>
          </a:xfrm>
          <a:noFill/>
          <a:ln/>
        </p:spPr>
      </p:pic>
      <p:pic>
        <p:nvPicPr>
          <p:cNvPr id="10251" name="Picture 11" descr="aamover2"/>
          <p:cNvPicPr>
            <a:picLocks noChangeAspect="1" noChangeArrowheads="1"/>
          </p:cNvPicPr>
          <p:nvPr/>
        </p:nvPicPr>
        <p:blipFill>
          <a:blip r:embed="rId6" cstate="print"/>
          <a:srcRect/>
          <a:stretch>
            <a:fillRect/>
          </a:stretch>
        </p:blipFill>
        <p:spPr bwMode="auto">
          <a:xfrm>
            <a:off x="3661202" y="1769920"/>
            <a:ext cx="1656315" cy="2451168"/>
          </a:xfrm>
          <a:prstGeom prst="rect">
            <a:avLst/>
          </a:prstGeom>
          <a:noFill/>
        </p:spPr>
      </p:pic>
      <p:pic>
        <p:nvPicPr>
          <p:cNvPr id="20483" name="Picture 3"/>
          <p:cNvPicPr>
            <a:picLocks noChangeAspect="1" noChangeArrowheads="1"/>
          </p:cNvPicPr>
          <p:nvPr/>
        </p:nvPicPr>
        <p:blipFill>
          <a:blip r:embed="rId7" cstate="print"/>
          <a:srcRect/>
          <a:stretch>
            <a:fillRect/>
          </a:stretch>
        </p:blipFill>
        <p:spPr bwMode="auto">
          <a:xfrm>
            <a:off x="6012160" y="1916832"/>
            <a:ext cx="2377829" cy="2232248"/>
          </a:xfrm>
          <a:prstGeom prst="rect">
            <a:avLst/>
          </a:prstGeom>
          <a:noFill/>
          <a:ln w="9525">
            <a:noFill/>
            <a:miter lim="800000"/>
            <a:headEnd/>
            <a:tailEnd/>
          </a:ln>
        </p:spPr>
      </p:pic>
      <p:sp>
        <p:nvSpPr>
          <p:cNvPr id="13" name="כותרת 12"/>
          <p:cNvSpPr>
            <a:spLocks noGrp="1"/>
          </p:cNvSpPr>
          <p:nvPr>
            <p:ph type="title"/>
          </p:nvPr>
        </p:nvSpPr>
        <p:spPr/>
        <p:txBody>
          <a:bodyPr/>
          <a:lstStyle/>
          <a:p>
            <a:pPr rtl="0"/>
            <a:r>
              <a:rPr lang="en-US" dirty="0" smtClean="0"/>
              <a:t>Today talk:</a:t>
            </a:r>
            <a:endParaRPr lang="he-IL" dirty="0"/>
          </a:p>
        </p:txBody>
      </p:sp>
      <p:sp>
        <p:nvSpPr>
          <p:cNvPr id="14" name="Rectangle 3"/>
          <p:cNvSpPr txBox="1">
            <a:spLocks noChangeArrowheads="1"/>
          </p:cNvSpPr>
          <p:nvPr/>
        </p:nvSpPr>
        <p:spPr>
          <a:xfrm>
            <a:off x="467544" y="3861048"/>
            <a:ext cx="7704856" cy="1368152"/>
          </a:xfrm>
          <a:prstGeom prst="rect">
            <a:avLst/>
          </a:prstGeom>
        </p:spPr>
        <p:txBody>
          <a:bodyPr vert="horz">
            <a:noAutofit/>
          </a:bodyPr>
          <a:lstStyle/>
          <a:p>
            <a:pPr marL="274320" marR="0" lvl="0" indent="-274320" algn="l" defTabSz="914400" rtl="0" eaLnBrk="1" fontAlgn="auto" latinLnBrk="0" hangingPunct="1">
              <a:lnSpc>
                <a:spcPct val="90000"/>
              </a:lnSpc>
              <a:spcBef>
                <a:spcPct val="20000"/>
              </a:spcBef>
              <a:spcAft>
                <a:spcPts val="0"/>
              </a:spcAft>
              <a:buClr>
                <a:schemeClr val="accent3"/>
              </a:buClr>
              <a:buSzPct val="95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ct val="20000"/>
              </a:spcBef>
              <a:spcAft>
                <a:spcPts val="0"/>
              </a:spcAft>
              <a:buClr>
                <a:schemeClr val="accent3"/>
              </a:buClr>
              <a:buSzPct val="95000"/>
              <a:tabLst/>
              <a:defRPr/>
            </a:pPr>
            <a:r>
              <a:rPr lang="en-US" sz="3200" dirty="0" smtClean="0"/>
              <a:t>        ASM		        AAM		       CLM</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15" repeatCount="indefinite" fill="hold" display="0">
                  <p:stCondLst>
                    <p:cond delay="indefinite"/>
                  </p:stCondLst>
                  <p:endCondLst>
                    <p:cond evt="onNext" delay="0">
                      <p:tgtEl>
                        <p:sldTgt/>
                      </p:tgtEl>
                    </p:cond>
                    <p:cond evt="onPrev" delay="0">
                      <p:tgtEl>
                        <p:sldTgt/>
                      </p:tgtEl>
                    </p:cond>
                  </p:endCondLst>
                </p:cTn>
                <p:tgtEl>
                  <p:spTgt spid="10244"/>
                </p:tgtEl>
              </p:cMediaNode>
            </p:vide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r>
              <a:rPr lang="en-US" sz="4000" dirty="0" smtClean="0"/>
              <a:t>Constrained Local Appearance Models – cont’</a:t>
            </a:r>
            <a:endParaRPr lang="he-IL" sz="3600" dirty="0"/>
          </a:p>
        </p:txBody>
      </p:sp>
      <p:sp>
        <p:nvSpPr>
          <p:cNvPr id="3" name="מציין מיקום תוכן 2"/>
          <p:cNvSpPr>
            <a:spLocks noGrp="1"/>
          </p:cNvSpPr>
          <p:nvPr>
            <p:ph idx="1"/>
          </p:nvPr>
        </p:nvSpPr>
        <p:spPr/>
        <p:txBody>
          <a:bodyPr/>
          <a:lstStyle/>
          <a:p>
            <a:pPr algn="l" rtl="0"/>
            <a:r>
              <a:rPr lang="en-US" dirty="0" smtClean="0"/>
              <a:t>The shape </a:t>
            </a:r>
            <a:r>
              <a:rPr lang="en-US" dirty="0" smtClean="0"/>
              <a:t>and template </a:t>
            </a:r>
            <a:r>
              <a:rPr lang="en-US" dirty="0" smtClean="0"/>
              <a:t>texture models are combined using a further PCA to produce one joint </a:t>
            </a:r>
            <a:r>
              <a:rPr lang="en-US" dirty="0" smtClean="0"/>
              <a:t>model. The </a:t>
            </a:r>
            <a:r>
              <a:rPr lang="en-US" dirty="0" smtClean="0"/>
              <a:t>joint model has the following </a:t>
            </a:r>
            <a:r>
              <a:rPr lang="en-US" dirty="0" smtClean="0"/>
              <a:t>form:</a:t>
            </a:r>
          </a:p>
          <a:p>
            <a:pPr algn="l" rtl="0"/>
            <a:endParaRPr lang="en-US" dirty="0" smtClean="0"/>
          </a:p>
          <a:p>
            <a:pPr algn="l" rtl="0"/>
            <a:endParaRPr lang="en-US" dirty="0" smtClean="0"/>
          </a:p>
          <a:p>
            <a:pPr algn="l" rtl="0">
              <a:buNone/>
            </a:pPr>
            <a:r>
              <a:rPr lang="en-US" dirty="0" smtClean="0"/>
              <a:t>Where </a:t>
            </a:r>
          </a:p>
          <a:p>
            <a:pPr algn="l" rtl="0">
              <a:buNone/>
            </a:pPr>
            <a:endParaRPr lang="he-IL" dirty="0"/>
          </a:p>
        </p:txBody>
      </p:sp>
      <p:pic>
        <p:nvPicPr>
          <p:cNvPr id="23555" name="Picture 3"/>
          <p:cNvPicPr>
            <a:picLocks noChangeAspect="1" noChangeArrowheads="1"/>
          </p:cNvPicPr>
          <p:nvPr/>
        </p:nvPicPr>
        <p:blipFill>
          <a:blip r:embed="rId3" cstate="print"/>
          <a:srcRect/>
          <a:stretch>
            <a:fillRect/>
          </a:stretch>
        </p:blipFill>
        <p:spPr bwMode="auto">
          <a:xfrm>
            <a:off x="971600" y="3140968"/>
            <a:ext cx="1600374" cy="1114185"/>
          </a:xfrm>
          <a:prstGeom prst="rect">
            <a:avLst/>
          </a:prstGeom>
          <a:noFill/>
          <a:ln w="9525">
            <a:noFill/>
            <a:miter lim="800000"/>
            <a:headEnd/>
            <a:tailEnd/>
          </a:ln>
        </p:spPr>
      </p:pic>
      <p:pic>
        <p:nvPicPr>
          <p:cNvPr id="23557" name="Picture 5"/>
          <p:cNvPicPr>
            <a:picLocks noChangeAspect="1" noChangeArrowheads="1"/>
          </p:cNvPicPr>
          <p:nvPr/>
        </p:nvPicPr>
        <p:blipFill>
          <a:blip r:embed="rId4" cstate="print"/>
          <a:srcRect/>
          <a:stretch>
            <a:fillRect/>
          </a:stretch>
        </p:blipFill>
        <p:spPr bwMode="auto">
          <a:xfrm>
            <a:off x="971600" y="4797152"/>
            <a:ext cx="5823857" cy="12660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i="1" dirty="0" smtClean="0"/>
              <a:t>Template generation</a:t>
            </a:r>
            <a:endParaRPr lang="he-IL" dirty="0"/>
          </a:p>
        </p:txBody>
      </p:sp>
      <p:sp>
        <p:nvSpPr>
          <p:cNvPr id="3" name="מציין מיקום תוכן 2"/>
          <p:cNvSpPr>
            <a:spLocks noGrp="1"/>
          </p:cNvSpPr>
          <p:nvPr>
            <p:ph idx="1"/>
          </p:nvPr>
        </p:nvSpPr>
        <p:spPr/>
        <p:txBody>
          <a:bodyPr>
            <a:normAutofit/>
          </a:bodyPr>
          <a:lstStyle/>
          <a:p>
            <a:pPr algn="l" rtl="0"/>
            <a:r>
              <a:rPr lang="en-US" dirty="0" smtClean="0"/>
              <a:t>Suppose we have a set of initial feature locations, </a:t>
            </a:r>
            <a:r>
              <a:rPr lang="en-US" dirty="0" smtClean="0"/>
              <a:t>an image </a:t>
            </a:r>
            <a:r>
              <a:rPr lang="en-US" dirty="0" smtClean="0"/>
              <a:t>I and the joint model </a:t>
            </a:r>
            <a:r>
              <a:rPr lang="el-GR" dirty="0" smtClean="0"/>
              <a:t>Θ</a:t>
            </a:r>
            <a:r>
              <a:rPr lang="en-US" i="1" dirty="0" smtClean="0"/>
              <a:t> </a:t>
            </a:r>
            <a:r>
              <a:rPr lang="en-US" i="1" dirty="0" smtClean="0"/>
              <a:t>learnt from the </a:t>
            </a:r>
            <a:r>
              <a:rPr lang="en-US" i="1" dirty="0" smtClean="0"/>
              <a:t>training </a:t>
            </a:r>
            <a:r>
              <a:rPr lang="en-US" dirty="0" smtClean="0"/>
              <a:t>set. </a:t>
            </a:r>
            <a:r>
              <a:rPr lang="en-US" dirty="0" smtClean="0"/>
              <a:t>Let </a:t>
            </a:r>
            <a:r>
              <a:rPr lang="en-US" i="1" dirty="0" smtClean="0"/>
              <a:t>(Xi, Yi ) be the position of </a:t>
            </a:r>
            <a:r>
              <a:rPr lang="en-US" i="1" dirty="0" smtClean="0"/>
              <a:t>feature </a:t>
            </a:r>
            <a:r>
              <a:rPr lang="en-US" dirty="0" smtClean="0"/>
              <a:t>point </a:t>
            </a:r>
            <a:r>
              <a:rPr lang="en-US" i="1" dirty="0" err="1" smtClean="0"/>
              <a:t>i</a:t>
            </a:r>
            <a:r>
              <a:rPr lang="en-US" i="1" dirty="0" smtClean="0"/>
              <a:t>. The positions can be concatenated into </a:t>
            </a:r>
            <a:r>
              <a:rPr lang="en-US" i="1" dirty="0" smtClean="0"/>
              <a:t>a </a:t>
            </a:r>
            <a:r>
              <a:rPr lang="en-US" dirty="0" smtClean="0"/>
              <a:t>vector </a:t>
            </a:r>
            <a:r>
              <a:rPr lang="en-US" b="1" dirty="0" smtClean="0"/>
              <a:t>X</a:t>
            </a:r>
            <a:r>
              <a:rPr lang="en-US" b="1" dirty="0" smtClean="0"/>
              <a:t>,</a:t>
            </a:r>
            <a:endParaRPr lang="es-ES" b="1" dirty="0" smtClean="0"/>
          </a:p>
          <a:p>
            <a:pPr algn="l" rtl="0"/>
            <a:endParaRPr lang="es-ES" b="1" dirty="0" smtClean="0"/>
          </a:p>
          <a:p>
            <a:pPr algn="l" rtl="0"/>
            <a:endParaRPr lang="es-ES" b="1" dirty="0" smtClean="0"/>
          </a:p>
          <a:p>
            <a:pPr algn="l" rtl="0"/>
            <a:endParaRPr lang="es-ES" b="1" dirty="0" smtClean="0"/>
          </a:p>
          <a:p>
            <a:pPr algn="l" rtl="0"/>
            <a:r>
              <a:rPr lang="en-US" dirty="0" smtClean="0"/>
              <a:t>Where X is computed from the shape parameters </a:t>
            </a:r>
            <a:r>
              <a:rPr lang="en-US" i="1" dirty="0" smtClean="0"/>
              <a:t>and </a:t>
            </a:r>
            <a:r>
              <a:rPr lang="en-US" i="1" dirty="0" smtClean="0"/>
              <a:t>a similarity transformation </a:t>
            </a:r>
            <a:r>
              <a:rPr lang="en-US" dirty="0" smtClean="0"/>
              <a:t>from </a:t>
            </a:r>
            <a:r>
              <a:rPr lang="en-US" dirty="0" smtClean="0"/>
              <a:t>the shape model frame to the response image frame. </a:t>
            </a:r>
            <a:endParaRPr lang="en-US" b="1" dirty="0" smtClean="0"/>
          </a:p>
        </p:txBody>
      </p:sp>
      <p:graphicFrame>
        <p:nvGraphicFramePr>
          <p:cNvPr id="4" name="אובייקט 3"/>
          <p:cNvGraphicFramePr>
            <a:graphicFrameLocks noChangeAspect="1"/>
          </p:cNvGraphicFramePr>
          <p:nvPr/>
        </p:nvGraphicFramePr>
        <p:xfrm>
          <a:off x="827584" y="3861048"/>
          <a:ext cx="6336704" cy="792088"/>
        </p:xfrm>
        <a:graphic>
          <a:graphicData uri="http://schemas.openxmlformats.org/presentationml/2006/ole">
            <p:oleObj spid="_x0000_s24578" name="משוואה" r:id="rId3" imgW="2539800" imgH="317160"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764704"/>
            <a:ext cx="8229600" cy="1143000"/>
          </a:xfrm>
        </p:spPr>
        <p:txBody>
          <a:bodyPr>
            <a:normAutofit fontScale="90000"/>
          </a:bodyPr>
          <a:lstStyle/>
          <a:p>
            <a:pPr rtl="0"/>
            <a:r>
              <a:rPr lang="en-US" dirty="0" smtClean="0"/>
              <a:t>Shape Constrained Local Model </a:t>
            </a:r>
            <a:r>
              <a:rPr lang="en-US" dirty="0" smtClean="0"/>
              <a:t>Search algorithm</a:t>
            </a:r>
            <a:endParaRPr lang="he-IL" dirty="0"/>
          </a:p>
        </p:txBody>
      </p:sp>
      <p:sp>
        <p:nvSpPr>
          <p:cNvPr id="3" name="מציין מיקום תוכן 2"/>
          <p:cNvSpPr>
            <a:spLocks noGrp="1"/>
          </p:cNvSpPr>
          <p:nvPr>
            <p:ph idx="1"/>
          </p:nvPr>
        </p:nvSpPr>
        <p:spPr/>
        <p:txBody>
          <a:bodyPr>
            <a:normAutofit/>
          </a:bodyPr>
          <a:lstStyle/>
          <a:p>
            <a:pPr marL="514350" indent="-514350" algn="l" rtl="0">
              <a:buFont typeface="+mj-lt"/>
              <a:buAutoNum type="arabicPeriod"/>
            </a:pPr>
            <a:r>
              <a:rPr lang="en-US" sz="2800" dirty="0" smtClean="0"/>
              <a:t>Input </a:t>
            </a:r>
            <a:r>
              <a:rPr lang="en-US" sz="2800" dirty="0" smtClean="0"/>
              <a:t>an initial set of feature points.</a:t>
            </a:r>
          </a:p>
          <a:p>
            <a:pPr marL="514350" indent="-514350" algn="l" rtl="0">
              <a:buFont typeface="+mj-lt"/>
              <a:buAutoNum type="arabicPeriod"/>
            </a:pPr>
            <a:r>
              <a:rPr lang="en-US" sz="2800" dirty="0" smtClean="0"/>
              <a:t>Repeat: </a:t>
            </a:r>
          </a:p>
          <a:p>
            <a:pPr marL="880110" lvl="1" indent="-514350" algn="l" rtl="0">
              <a:buFont typeface="+mj-lt"/>
              <a:buAutoNum type="alphaLcParenR"/>
            </a:pPr>
            <a:r>
              <a:rPr lang="en-US" sz="2800" dirty="0" smtClean="0"/>
              <a:t>Fit the joint model to the current set of feature points to generate a set of templates.</a:t>
            </a:r>
          </a:p>
          <a:p>
            <a:pPr marL="880110" lvl="1" indent="-514350" algn="l" rtl="0">
              <a:buFont typeface="+mj-lt"/>
              <a:buAutoNum type="alphaLcParenR"/>
            </a:pPr>
            <a:r>
              <a:rPr lang="en-US" sz="2800" dirty="0" smtClean="0"/>
              <a:t>Use the shape constrained search method to predict a new set of feature </a:t>
            </a:r>
            <a:r>
              <a:rPr lang="en-US" sz="2800" dirty="0" smtClean="0"/>
              <a:t>points.</a:t>
            </a:r>
          </a:p>
          <a:p>
            <a:pPr marL="514350" indent="-514350" algn="l" rtl="0">
              <a:buNone/>
            </a:pPr>
            <a:r>
              <a:rPr lang="en-US" sz="2800" dirty="0" smtClean="0"/>
              <a:t>	</a:t>
            </a:r>
            <a:r>
              <a:rPr lang="en-US" sz="2800" dirty="0" smtClean="0"/>
              <a:t>Until Converged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CLM search algorithm</a:t>
            </a:r>
            <a:endParaRPr lang="he-IL"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0" y="1988840"/>
            <a:ext cx="9022623" cy="44644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6000"/>
            <a:ext cx="8363272" cy="2151112"/>
          </a:xfrm>
        </p:spPr>
        <p:txBody>
          <a:bodyPr>
            <a:normAutofit/>
          </a:bodyPr>
          <a:lstStyle/>
          <a:p>
            <a:r>
              <a:rPr lang="en-US" sz="5400" dirty="0" smtClean="0">
                <a:solidFill>
                  <a:schemeClr val="tx1"/>
                </a:solidFill>
              </a:rPr>
              <a:t>Demonstration time…</a:t>
            </a:r>
            <a:r>
              <a:rPr lang="en-US" sz="5400" dirty="0" smtClean="0">
                <a:solidFill>
                  <a:schemeClr val="tx1"/>
                </a:solidFill>
                <a:sym typeface="Wingdings" pitchFamily="2" charset="2"/>
              </a:rPr>
              <a:t></a:t>
            </a:r>
            <a:r>
              <a:rPr lang="he-IL" sz="5400" dirty="0" smtClean="0">
                <a:solidFill>
                  <a:schemeClr val="tx1"/>
                </a:solidFill>
              </a:rPr>
              <a:t/>
            </a:r>
            <a:br>
              <a:rPr lang="he-IL" sz="5400" dirty="0" smtClean="0">
                <a:solidFill>
                  <a:schemeClr val="tx1"/>
                </a:solidFill>
              </a:rPr>
            </a:br>
            <a:endParaRPr lang="he-IL"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2" nodeType="with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50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2"/>
                                        </p:tgtEl>
                                        <p:attrNameLst>
                                          <p:attrName>fillcolor</p:attrName>
                                        </p:attrNameLst>
                                      </p:cBhvr>
                                      <p:tavLst>
                                        <p:tav tm="0">
                                          <p:val>
                                            <p:clrVal>
                                              <a:schemeClr val="accent2"/>
                                            </p:clrVal>
                                          </p:val>
                                        </p:tav>
                                        <p:tav tm="50000">
                                          <p:val>
                                            <p:clrVal>
                                              <a:schemeClr val="hlink"/>
                                            </p:clrVal>
                                          </p:val>
                                        </p:tav>
                                      </p:tavLst>
                                    </p:anim>
                                    <p:set>
                                      <p:cBhvr>
                                        <p:cTn id="9" dur="50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Summary</a:t>
            </a:r>
            <a:endParaRPr lang="he-IL" dirty="0"/>
          </a:p>
        </p:txBody>
      </p:sp>
      <p:sp>
        <p:nvSpPr>
          <p:cNvPr id="3" name="מציין מיקום תוכן 2"/>
          <p:cNvSpPr>
            <a:spLocks noGrp="1"/>
          </p:cNvSpPr>
          <p:nvPr>
            <p:ph idx="1"/>
          </p:nvPr>
        </p:nvSpPr>
        <p:spPr/>
        <p:txBody>
          <a:bodyPr>
            <a:normAutofit fontScale="77500" lnSpcReduction="20000"/>
          </a:bodyPr>
          <a:lstStyle/>
          <a:p>
            <a:pPr algn="l" rtl="0"/>
            <a:r>
              <a:rPr lang="en-US" dirty="0" smtClean="0"/>
              <a:t>There are several methods </a:t>
            </a:r>
            <a:r>
              <a:rPr lang="en-US" dirty="0" smtClean="0"/>
              <a:t>to find the feature </a:t>
            </a:r>
            <a:r>
              <a:rPr lang="en-US" dirty="0" smtClean="0"/>
              <a:t>boundaries.</a:t>
            </a:r>
          </a:p>
          <a:p>
            <a:pPr algn="l" rtl="0"/>
            <a:r>
              <a:rPr lang="en-US" dirty="0" smtClean="0"/>
              <a:t>Active </a:t>
            </a:r>
            <a:r>
              <a:rPr lang="en-US" dirty="0" smtClean="0"/>
              <a:t>Shape model (ASM) </a:t>
            </a:r>
            <a:r>
              <a:rPr lang="en-US" dirty="0" smtClean="0"/>
              <a:t>uses </a:t>
            </a:r>
            <a:r>
              <a:rPr lang="en-US" dirty="0" smtClean="0"/>
              <a:t>Shape constraints and searches locally for each feature point's best location</a:t>
            </a:r>
            <a:r>
              <a:rPr lang="en-US" dirty="0" smtClean="0"/>
              <a:t>.</a:t>
            </a:r>
          </a:p>
          <a:p>
            <a:pPr algn="l" rtl="0"/>
            <a:r>
              <a:rPr lang="en-US" dirty="0" smtClean="0"/>
              <a:t>Active </a:t>
            </a:r>
            <a:r>
              <a:rPr lang="en-US" dirty="0" smtClean="0"/>
              <a:t>Appearance Model (AAM) </a:t>
            </a:r>
            <a:r>
              <a:rPr lang="en-US" dirty="0" smtClean="0"/>
              <a:t>uses </a:t>
            </a:r>
            <a:r>
              <a:rPr lang="en-US" dirty="0" smtClean="0"/>
              <a:t>a combined statistical model of shape and texture. The AAM searches by using the texture residual between the model and the target image to predict improved model parameters in order to obtain the best possible match. </a:t>
            </a:r>
            <a:endParaRPr lang="en-US" dirty="0" smtClean="0"/>
          </a:p>
          <a:p>
            <a:pPr algn="l" rtl="0"/>
            <a:r>
              <a:rPr lang="en-US" dirty="0" smtClean="0"/>
              <a:t>Both </a:t>
            </a:r>
            <a:r>
              <a:rPr lang="en-US" dirty="0" smtClean="0"/>
              <a:t>ASM and AAM have many variants that mostly differ in their optimization </a:t>
            </a:r>
            <a:r>
              <a:rPr lang="en-US" dirty="0" smtClean="0"/>
              <a:t>algorithm.</a:t>
            </a:r>
            <a:endParaRPr lang="en-US" dirty="0" smtClean="0"/>
          </a:p>
          <a:p>
            <a:pPr algn="l" rtl="0"/>
            <a:r>
              <a:rPr lang="en-US" dirty="0" smtClean="0"/>
              <a:t>Constrained </a:t>
            </a:r>
            <a:r>
              <a:rPr lang="en-US" dirty="0" smtClean="0"/>
              <a:t>Local Models (</a:t>
            </a:r>
            <a:r>
              <a:rPr lang="en-US" dirty="0" smtClean="0"/>
              <a:t>CLM) learns </a:t>
            </a:r>
            <a:r>
              <a:rPr lang="en-US" dirty="0" smtClean="0"/>
              <a:t>the variation in appearance </a:t>
            </a:r>
            <a:r>
              <a:rPr lang="en-US" dirty="0" smtClean="0"/>
              <a:t>on </a:t>
            </a:r>
            <a:r>
              <a:rPr lang="en-US" dirty="0" smtClean="0"/>
              <a:t>a set of template regions surrounding individual </a:t>
            </a:r>
            <a:r>
              <a:rPr lang="en-US" dirty="0" smtClean="0"/>
              <a:t>features. </a:t>
            </a:r>
          </a:p>
          <a:p>
            <a:pPr algn="l" rtl="0"/>
            <a:r>
              <a:rPr lang="en-US" dirty="0" smtClean="0"/>
              <a:t>When </a:t>
            </a:r>
            <a:r>
              <a:rPr lang="en-US" dirty="0" smtClean="0"/>
              <a:t>applied to faces the CLM is more accurate and more robust </a:t>
            </a:r>
            <a:r>
              <a:rPr lang="en-US" dirty="0" smtClean="0"/>
              <a:t>than the </a:t>
            </a:r>
            <a:r>
              <a:rPr lang="en-US" dirty="0" smtClean="0"/>
              <a:t>original AAM search</a:t>
            </a:r>
            <a:r>
              <a:rPr lang="en-US" dirty="0" smtClean="0"/>
              <a:t>.</a:t>
            </a:r>
            <a:endParaRPr lang="en-US" dirty="0" smtClean="0"/>
          </a:p>
          <a:p>
            <a:pPr algn="l" rtl="0"/>
            <a:endParaRPr lang="he-IL"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60648"/>
            <a:ext cx="8229600" cy="1143000"/>
          </a:xfrm>
        </p:spPr>
        <p:txBody>
          <a:bodyPr/>
          <a:lstStyle/>
          <a:p>
            <a:r>
              <a:rPr lang="en-US" dirty="0" smtClean="0"/>
              <a:t>References</a:t>
            </a:r>
            <a:r>
              <a:rPr lang="en-US" dirty="0" smtClean="0"/>
              <a:t> </a:t>
            </a:r>
            <a:endParaRPr lang="he-IL" dirty="0"/>
          </a:p>
        </p:txBody>
      </p:sp>
      <p:sp>
        <p:nvSpPr>
          <p:cNvPr id="3" name="מציין מיקום תוכן 2"/>
          <p:cNvSpPr>
            <a:spLocks noGrp="1"/>
          </p:cNvSpPr>
          <p:nvPr>
            <p:ph idx="1"/>
          </p:nvPr>
        </p:nvSpPr>
        <p:spPr>
          <a:xfrm>
            <a:off x="457200" y="1556792"/>
            <a:ext cx="8229600" cy="4767808"/>
          </a:xfrm>
        </p:spPr>
        <p:txBody>
          <a:bodyPr>
            <a:noAutofit/>
          </a:bodyPr>
          <a:lstStyle/>
          <a:p>
            <a:pPr algn="l" rtl="0"/>
            <a:r>
              <a:rPr lang="en-US" sz="2000" dirty="0" err="1" smtClean="0">
                <a:latin typeface="Times New Roman" pitchFamily="18" charset="0"/>
              </a:rPr>
              <a:t>Cootes</a:t>
            </a:r>
            <a:r>
              <a:rPr lang="en-US" sz="2000" dirty="0" smtClean="0">
                <a:latin typeface="Times New Roman" pitchFamily="18" charset="0"/>
              </a:rPr>
              <a:t>, Taylor, et al., “Active Shape Models: Their Training and Application.” Computer Vision and Image Understanding, V16, N1, January, pp. 38-59, </a:t>
            </a:r>
            <a:r>
              <a:rPr lang="en-US" sz="2000" dirty="0" smtClean="0">
                <a:latin typeface="Times New Roman" pitchFamily="18" charset="0"/>
              </a:rPr>
              <a:t>1995</a:t>
            </a:r>
            <a:endParaRPr lang="en-US" sz="2000" dirty="0" smtClean="0"/>
          </a:p>
          <a:p>
            <a:pPr algn="l" rtl="0"/>
            <a:r>
              <a:rPr lang="en-US" sz="2000" dirty="0" err="1" smtClean="0"/>
              <a:t>T.F.Cootes</a:t>
            </a:r>
            <a:r>
              <a:rPr lang="en-US" sz="2000" dirty="0" smtClean="0"/>
              <a:t>, G.J. Edwards and </a:t>
            </a:r>
            <a:r>
              <a:rPr lang="en-US" sz="2000" dirty="0" err="1" smtClean="0"/>
              <a:t>C.J.Taylor</a:t>
            </a:r>
            <a:r>
              <a:rPr lang="en-US" sz="2000" dirty="0" smtClean="0"/>
              <a:t>. "Active Appearance Models", </a:t>
            </a:r>
            <a:r>
              <a:rPr lang="en-US" sz="2000" b="1" dirty="0" smtClean="0"/>
              <a:t>IEEE PAMI</a:t>
            </a:r>
            <a:r>
              <a:rPr lang="en-US" sz="2000" dirty="0" smtClean="0"/>
              <a:t>, Vol.23, No.6, pp.681-685, </a:t>
            </a:r>
            <a:r>
              <a:rPr lang="en-US" sz="2000" dirty="0" smtClean="0"/>
              <a:t>2001</a:t>
            </a:r>
            <a:endParaRPr lang="en-US" sz="2000" dirty="0" smtClean="0"/>
          </a:p>
          <a:p>
            <a:pPr algn="l" rtl="0"/>
            <a:r>
              <a:rPr lang="en-US" sz="2000" dirty="0" err="1" smtClean="0"/>
              <a:t>T.F.Cootes</a:t>
            </a:r>
            <a:r>
              <a:rPr lang="en-US" sz="2000" dirty="0" smtClean="0"/>
              <a:t>, G.J. Edwards and </a:t>
            </a:r>
            <a:r>
              <a:rPr lang="en-US" sz="2000" dirty="0" err="1" smtClean="0"/>
              <a:t>C.J.Taylor</a:t>
            </a:r>
            <a:r>
              <a:rPr lang="en-US" sz="2000" dirty="0" smtClean="0"/>
              <a:t>. "Active Appearance Models", in Proc. European Conference on Computer Vision 1998 Vol. 2, pp. 484-498, Springer, 1998</a:t>
            </a:r>
            <a:r>
              <a:rPr lang="en-US" sz="2000" dirty="0" smtClean="0"/>
              <a:t>.</a:t>
            </a:r>
          </a:p>
          <a:p>
            <a:pPr algn="l" rtl="0"/>
            <a:r>
              <a:rPr lang="en-US" sz="2000" dirty="0" smtClean="0"/>
              <a:t>Matthews, I., &amp; Baker, S. (2004). Active appearance models revisited</a:t>
            </a:r>
            <a:r>
              <a:rPr lang="he-IL" sz="2000" dirty="0" smtClean="0"/>
              <a:t>.</a:t>
            </a:r>
            <a:r>
              <a:rPr lang="en-US" sz="2000" dirty="0" smtClean="0"/>
              <a:t> International Journal of Computer Vision, 26(10), 135–164.</a:t>
            </a:r>
            <a:endParaRPr lang="en-US" sz="2000" dirty="0" smtClean="0"/>
          </a:p>
          <a:p>
            <a:pPr algn="l" rtl="0"/>
            <a:r>
              <a:rPr lang="en-US" sz="2000" dirty="0" smtClean="0"/>
              <a:t>D. </a:t>
            </a:r>
            <a:r>
              <a:rPr lang="en-US" sz="2000" dirty="0" err="1" smtClean="0"/>
              <a:t>Cristinacce</a:t>
            </a:r>
            <a:r>
              <a:rPr lang="en-US" sz="2000" dirty="0" smtClean="0"/>
              <a:t> and T. F. </a:t>
            </a:r>
            <a:r>
              <a:rPr lang="en-US" sz="2000" dirty="0" err="1" smtClean="0"/>
              <a:t>Cootes</a:t>
            </a:r>
            <a:r>
              <a:rPr lang="en-US" sz="2000" dirty="0" smtClean="0"/>
              <a:t>. Feature Detection and Tracking with Constrained Local Models. In EMCV, pages 929–938, 2004</a:t>
            </a:r>
            <a:r>
              <a:rPr lang="en-US" sz="2000" dirty="0" smtClean="0"/>
              <a:t> </a:t>
            </a:r>
          </a:p>
          <a:p>
            <a:pPr algn="l" rtl="0"/>
            <a:r>
              <a:rPr lang="en-US" sz="2000" dirty="0" smtClean="0"/>
              <a:t>Based </a:t>
            </a:r>
            <a:r>
              <a:rPr lang="en-US" sz="2000" dirty="0" smtClean="0"/>
              <a:t>on </a:t>
            </a:r>
            <a:r>
              <a:rPr lang="en-US" sz="2000" dirty="0" smtClean="0"/>
              <a:t>slides of </a:t>
            </a:r>
            <a:r>
              <a:rPr lang="en-US" altLang="zh-CN" sz="2000" dirty="0" err="1" smtClean="0"/>
              <a:t>Zhaozheng</a:t>
            </a:r>
            <a:r>
              <a:rPr lang="en-US" altLang="zh-CN" sz="2000" dirty="0" smtClean="0"/>
              <a:t> Yin, Feb. 14, 2005 (ASM &amp; AAM) and </a:t>
            </a:r>
            <a:r>
              <a:rPr lang="en-US" sz="2000" dirty="0" smtClean="0"/>
              <a:t>on slides </a:t>
            </a:r>
            <a:r>
              <a:rPr lang="en-US" sz="2000" dirty="0" smtClean="0"/>
              <a:t>of Robert </a:t>
            </a:r>
            <a:r>
              <a:rPr lang="en-US" sz="2000" dirty="0" err="1" smtClean="0"/>
              <a:t>Tamburo</a:t>
            </a:r>
            <a:r>
              <a:rPr lang="en-US" sz="2000" dirty="0" smtClean="0"/>
              <a:t>, July 6, </a:t>
            </a:r>
            <a:r>
              <a:rPr lang="en-US" sz="2000" dirty="0" smtClean="0"/>
              <a:t>2000 (ASM)</a:t>
            </a:r>
            <a:endParaRPr lang="he-IL"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Shape</a:t>
            </a:r>
            <a:endParaRPr lang="en-US" dirty="0"/>
          </a:p>
        </p:txBody>
      </p:sp>
      <p:sp>
        <p:nvSpPr>
          <p:cNvPr id="25603" name="Rectangle 3"/>
          <p:cNvSpPr>
            <a:spLocks noGrp="1" noChangeArrowheads="1"/>
          </p:cNvSpPr>
          <p:nvPr>
            <p:ph type="body" sz="half" idx="1"/>
          </p:nvPr>
        </p:nvSpPr>
        <p:spPr>
          <a:xfrm>
            <a:off x="762000" y="1676400"/>
            <a:ext cx="3810000" cy="4114800"/>
          </a:xfrm>
        </p:spPr>
        <p:txBody>
          <a:bodyPr>
            <a:normAutofit/>
          </a:bodyPr>
          <a:lstStyle/>
          <a:p>
            <a:pPr algn="l" rtl="0">
              <a:buFontTx/>
              <a:buNone/>
            </a:pPr>
            <a:r>
              <a:rPr lang="en-GB" sz="2400" i="1" dirty="0"/>
              <a:t>	Shape is the geometric information invariant to a particular class of transformations (</a:t>
            </a:r>
            <a:r>
              <a:rPr lang="en-GB" sz="2400" i="1" dirty="0" smtClean="0"/>
              <a:t>translation + rotation + scaling)</a:t>
            </a:r>
            <a:endParaRPr lang="en-US" sz="2400" i="1" dirty="0"/>
          </a:p>
        </p:txBody>
      </p:sp>
      <p:pic>
        <p:nvPicPr>
          <p:cNvPr id="25604" name="face_shape_mode1.avi">
            <a:hlinkClick r:id="" action="ppaction://media"/>
          </p:cNvPr>
          <p:cNvPicPr>
            <a:picLocks noRot="1" noChangeAspect="1" noChangeArrowheads="1"/>
          </p:cNvPicPr>
          <p:nvPr>
            <p:ph sz="quarter" idx="2"/>
            <a:videoFile r:link="rId1"/>
          </p:nvPr>
        </p:nvPicPr>
        <p:blipFill>
          <a:blip r:embed="rId4"/>
          <a:srcRect/>
          <a:stretch>
            <a:fillRect/>
          </a:stretch>
        </p:blipFill>
        <p:spPr>
          <a:xfrm>
            <a:off x="6553200" y="2971800"/>
            <a:ext cx="0" cy="0"/>
          </a:xfrm>
          <a:noFill/>
          <a:ln/>
        </p:spPr>
      </p:pic>
      <p:pic>
        <p:nvPicPr>
          <p:cNvPr id="25608" name="face_shape_mode1.avi">
            <a:hlinkClick r:id="" action="ppaction://media"/>
          </p:cNvPr>
          <p:cNvPicPr>
            <a:picLocks noRot="1" noChangeAspect="1" noChangeArrowheads="1"/>
          </p:cNvPicPr>
          <p:nvPr>
            <a:videoFile r:link="rId1"/>
          </p:nvPr>
        </p:nvPicPr>
        <p:blipFill>
          <a:blip r:embed="rId4" cstate="print"/>
          <a:srcRect/>
          <a:stretch>
            <a:fillRect/>
          </a:stretch>
        </p:blipFill>
        <p:spPr bwMode="auto">
          <a:xfrm>
            <a:off x="4761735" y="1844824"/>
            <a:ext cx="3419843" cy="2664296"/>
          </a:xfrm>
          <a:prstGeom prst="rect">
            <a:avLst/>
          </a:prstGeom>
          <a:noFill/>
          <a:ln w="9525">
            <a:noFill/>
            <a:miter lim="800000"/>
            <a:headEnd/>
            <a:tailEnd/>
          </a:ln>
          <a:effectLst/>
        </p:spPr>
      </p:pic>
    </p:spTree>
  </p:cSld>
  <p:clrMapOvr>
    <a:masterClrMapping/>
  </p:clrMapOvr>
  <p:timing>
    <p:tnLst>
      <p:par>
        <p:cTn id="1" dur="indefinite" restart="never" nodeType="tmRoot">
          <p:childTnLst>
            <p:video>
              <p:cMediaNode>
                <p:cTn id="2" repeatCount="indefinite" fill="hold" display="0">
                  <p:stCondLst>
                    <p:cond delay="indefinite"/>
                  </p:stCondLst>
                  <p:endCondLst>
                    <p:cond evt="onNext" delay="0">
                      <p:tgtEl>
                        <p:sldTgt/>
                      </p:tgtEl>
                    </p:cond>
                    <p:cond evt="onPrev" delay="0">
                      <p:tgtEl>
                        <p:sldTgt/>
                      </p:tgtEl>
                    </p:cond>
                  </p:endCondLst>
                </p:cTn>
                <p:tgtEl>
                  <p:spTgt spid="25604"/>
                </p:tgtEl>
              </p:cMediaNode>
            </p:video>
            <p:video>
              <p:cMediaNode>
                <p:cTn id="3" repeatCount="indefinite" fill="hold" display="0">
                  <p:stCondLst>
                    <p:cond delay="indefinite"/>
                  </p:stCondLst>
                  <p:endCondLst>
                    <p:cond evt="onNext" delay="0">
                      <p:tgtEl>
                        <p:sldTgt/>
                      </p:tgtEl>
                    </p:cond>
                    <p:cond evt="onPrev" delay="0">
                      <p:tgtEl>
                        <p:sldTgt/>
                      </p:tgtEl>
                    </p:cond>
                  </p:endCondLst>
                </p:cTn>
                <p:tgtEl>
                  <p:spTgt spid="25608"/>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sz="5400" dirty="0" smtClean="0"/>
              <a:t>Appearance</a:t>
            </a:r>
            <a:br>
              <a:rPr lang="en-US" sz="5400" dirty="0" smtClean="0"/>
            </a:br>
            <a:endParaRPr lang="en-US" dirty="0"/>
          </a:p>
        </p:txBody>
      </p:sp>
      <p:pic>
        <p:nvPicPr>
          <p:cNvPr id="25604" name="face_shape_mode1.avi">
            <a:hlinkClick r:id="" action="ppaction://media"/>
          </p:cNvPr>
          <p:cNvPicPr>
            <a:picLocks noRot="1" noChangeAspect="1" noChangeArrowheads="1"/>
          </p:cNvPicPr>
          <p:nvPr>
            <p:ph sz="quarter" idx="2"/>
            <a:videoFile r:link="rId1"/>
          </p:nvPr>
        </p:nvPicPr>
        <p:blipFill>
          <a:blip r:embed="rId5"/>
          <a:srcRect/>
          <a:stretch>
            <a:fillRect/>
          </a:stretch>
        </p:blipFill>
        <p:spPr>
          <a:xfrm>
            <a:off x="6553200" y="2971800"/>
            <a:ext cx="0" cy="0"/>
          </a:xfrm>
          <a:noFill/>
          <a:ln/>
        </p:spPr>
      </p:pic>
      <p:pic>
        <p:nvPicPr>
          <p:cNvPr id="25606" name="face_c1.avi">
            <a:hlinkClick r:id="" action="ppaction://media"/>
          </p:cNvPr>
          <p:cNvPicPr>
            <a:picLocks noRot="1" noChangeAspect="1" noChangeArrowheads="1"/>
          </p:cNvPicPr>
          <p:nvPr>
            <p:ph sz="quarter" idx="3"/>
            <a:videoFile r:link="rId2"/>
          </p:nvPr>
        </p:nvPicPr>
        <p:blipFill>
          <a:blip r:embed="rId6" cstate="print"/>
          <a:srcRect/>
          <a:stretch>
            <a:fillRect/>
          </a:stretch>
        </p:blipFill>
        <p:spPr>
          <a:xfrm>
            <a:off x="2987824" y="2132856"/>
            <a:ext cx="3417168" cy="3417168"/>
          </a:xfrm>
          <a:ln/>
        </p:spPr>
      </p:pic>
    </p:spTree>
  </p:cSld>
  <p:clrMapOvr>
    <a:masterClrMapping/>
  </p:clrMapOvr>
  <p:timing>
    <p:tnLst>
      <p:par>
        <p:cTn id="1" dur="indefinite" restart="never" nodeType="tmRoot">
          <p:childTnLst>
            <p:video>
              <p:cMediaNode>
                <p:cTn id="2" repeatCount="indefinite" fill="hold" display="0">
                  <p:stCondLst>
                    <p:cond delay="indefinite"/>
                  </p:stCondLst>
                  <p:endCondLst>
                    <p:cond evt="onNext" delay="0">
                      <p:tgtEl>
                        <p:sldTgt/>
                      </p:tgtEl>
                    </p:cond>
                    <p:cond evt="onPrev" delay="0">
                      <p:tgtEl>
                        <p:sldTgt/>
                      </p:tgtEl>
                    </p:cond>
                  </p:endCondLst>
                </p:cTn>
                <p:tgtEl>
                  <p:spTgt spid="25604"/>
                </p:tgtEl>
              </p:cMediaNode>
            </p:video>
            <p:video>
              <p:cMediaNode>
                <p:cTn id="3" repeatCount="indefinite" fill="hold" display="0">
                  <p:stCondLst>
                    <p:cond delay="indefinite"/>
                  </p:stCondLst>
                  <p:endCondLst>
                    <p:cond evt="onNext" delay="0">
                      <p:tgtEl>
                        <p:sldTgt/>
                      </p:tgtEl>
                    </p:cond>
                    <p:cond evt="onPrev" delay="0">
                      <p:tgtEl>
                        <p:sldTgt/>
                      </p:tgtEl>
                    </p:cond>
                  </p:endCondLst>
                </p:cTn>
                <p:tgtEl>
                  <p:spTgt spid="2560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normAutofit fontScale="90000"/>
          </a:bodyPr>
          <a:lstStyle/>
          <a:p>
            <a:pPr eaLnBrk="1" hangingPunct="1"/>
            <a:r>
              <a:rPr lang="en-US" smtClean="0"/>
              <a:t>Goals of Active Shape Model (ASM)</a:t>
            </a:r>
          </a:p>
        </p:txBody>
      </p:sp>
      <p:sp>
        <p:nvSpPr>
          <p:cNvPr id="41987" name="Rectangle 5"/>
          <p:cNvSpPr>
            <a:spLocks noGrp="1" noChangeArrowheads="1"/>
          </p:cNvSpPr>
          <p:nvPr>
            <p:ph type="body" idx="1"/>
          </p:nvPr>
        </p:nvSpPr>
        <p:spPr/>
        <p:txBody>
          <a:bodyPr/>
          <a:lstStyle/>
          <a:p>
            <a:pPr algn="l" rtl="0" eaLnBrk="1" hangingPunct="1"/>
            <a:r>
              <a:rPr lang="en-US" sz="2400" dirty="0" smtClean="0"/>
              <a:t>Automated</a:t>
            </a:r>
          </a:p>
          <a:p>
            <a:pPr algn="l" rtl="0" eaLnBrk="1" hangingPunct="1"/>
            <a:r>
              <a:rPr lang="en-US" sz="2400" dirty="0" smtClean="0"/>
              <a:t>Searches images for represented structures</a:t>
            </a:r>
          </a:p>
          <a:p>
            <a:pPr algn="l" rtl="0" eaLnBrk="1" hangingPunct="1"/>
            <a:r>
              <a:rPr lang="en-US" sz="2400" dirty="0" smtClean="0"/>
              <a:t>Classify shapes</a:t>
            </a:r>
          </a:p>
          <a:p>
            <a:pPr algn="l" rtl="0" eaLnBrk="1" hangingPunct="1"/>
            <a:r>
              <a:rPr lang="en-US" sz="2400" dirty="0" smtClean="0"/>
              <a:t>Specific to ranges of variation </a:t>
            </a:r>
          </a:p>
          <a:p>
            <a:pPr algn="l" rtl="0" eaLnBrk="1" hangingPunct="1"/>
            <a:r>
              <a:rPr lang="en-US" sz="2400" dirty="0" smtClean="0"/>
              <a:t>Robust (noisy, cluttered, and occluded image)</a:t>
            </a:r>
          </a:p>
          <a:p>
            <a:pPr algn="l" rtl="0" eaLnBrk="1" hangingPunct="1"/>
            <a:r>
              <a:rPr lang="en-US" sz="2400" dirty="0" smtClean="0"/>
              <a:t>Deform to characteristics of the class represented</a:t>
            </a:r>
          </a:p>
          <a:p>
            <a:pPr algn="l" rtl="0" eaLnBrk="1" hangingPunct="1"/>
            <a:r>
              <a:rPr lang="en-US" sz="2400" dirty="0" smtClean="0"/>
              <a:t>“Learn” specific patterns of variability from a training set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Applications</a:t>
            </a:r>
          </a:p>
        </p:txBody>
      </p:sp>
      <p:sp>
        <p:nvSpPr>
          <p:cNvPr id="13315" name="Rectangle 3"/>
          <p:cNvSpPr>
            <a:spLocks noGrp="1" noChangeArrowheads="1"/>
          </p:cNvSpPr>
          <p:nvPr>
            <p:ph type="body" idx="1"/>
          </p:nvPr>
        </p:nvSpPr>
        <p:spPr/>
        <p:txBody>
          <a:bodyPr/>
          <a:lstStyle/>
          <a:p>
            <a:pPr marL="609600" indent="-609600" algn="l" rtl="0">
              <a:lnSpc>
                <a:spcPct val="90000"/>
              </a:lnSpc>
            </a:pPr>
            <a:r>
              <a:rPr lang="en-US" dirty="0" smtClean="0"/>
              <a:t>Can </a:t>
            </a:r>
            <a:r>
              <a:rPr lang="en-US" dirty="0"/>
              <a:t>be used to:</a:t>
            </a:r>
          </a:p>
          <a:p>
            <a:pPr marL="990600" lvl="1" indent="-533400" algn="l" rtl="0">
              <a:lnSpc>
                <a:spcPct val="90000"/>
              </a:lnSpc>
            </a:pPr>
            <a:r>
              <a:rPr lang="en-US" dirty="0">
                <a:solidFill>
                  <a:srgbClr val="29731F"/>
                </a:solidFill>
              </a:rPr>
              <a:t>Locate</a:t>
            </a:r>
            <a:r>
              <a:rPr lang="en-US" dirty="0"/>
              <a:t> examples of structures in new images</a:t>
            </a:r>
          </a:p>
          <a:p>
            <a:pPr marL="990600" lvl="1" indent="-533400" algn="l" rtl="0">
              <a:lnSpc>
                <a:spcPct val="90000"/>
              </a:lnSpc>
            </a:pPr>
            <a:r>
              <a:rPr lang="en-US" dirty="0">
                <a:solidFill>
                  <a:srgbClr val="29731F"/>
                </a:solidFill>
              </a:rPr>
              <a:t>Classify</a:t>
            </a:r>
            <a:r>
              <a:rPr lang="en-US" dirty="0"/>
              <a:t> objects found in images</a:t>
            </a:r>
          </a:p>
          <a:p>
            <a:pPr marL="990600" lvl="1" indent="-533400" algn="l" rtl="0">
              <a:lnSpc>
                <a:spcPct val="90000"/>
              </a:lnSpc>
            </a:pPr>
            <a:r>
              <a:rPr lang="en-US" dirty="0"/>
              <a:t>Filter images to pick out interesting </a:t>
            </a:r>
            <a:r>
              <a:rPr lang="en-US" dirty="0">
                <a:solidFill>
                  <a:srgbClr val="29731F"/>
                </a:solidFill>
              </a:rPr>
              <a:t>features</a:t>
            </a:r>
            <a:endParaRPr lang="en-US" altLang="zh-CN" dirty="0">
              <a:solidFill>
                <a:srgbClr val="29731F"/>
              </a:solidFill>
            </a:endParaRPr>
          </a:p>
          <a:p>
            <a:pPr marL="990600" lvl="1" indent="-533400" algn="l" rtl="0">
              <a:lnSpc>
                <a:spcPct val="90000"/>
              </a:lnSpc>
              <a:buFontTx/>
              <a:buNone/>
            </a:pPr>
            <a:endParaRPr lang="en-US" dirty="0"/>
          </a:p>
          <a:p>
            <a:pPr marL="609600" indent="-609600" algn="l" rtl="0">
              <a:lnSpc>
                <a:spcPct val="90000"/>
              </a:lnSpc>
            </a:pPr>
            <a:r>
              <a:rPr lang="en-US" dirty="0"/>
              <a:t>Practical problems:</a:t>
            </a:r>
          </a:p>
          <a:p>
            <a:pPr marL="609600" indent="-609600" algn="l" rtl="0">
              <a:lnSpc>
                <a:spcPct val="90000"/>
              </a:lnSpc>
              <a:buFontTx/>
              <a:buNone/>
            </a:pPr>
            <a:r>
              <a:rPr lang="en-US" dirty="0"/>
              <a:t>	</a:t>
            </a:r>
            <a:r>
              <a:rPr lang="en-US" sz="2800" dirty="0"/>
              <a:t>Face recognition, industrial inspection and medical image analysis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3891</TotalTime>
  <Words>2370</Words>
  <Application>Microsoft Office PowerPoint</Application>
  <PresentationFormat>‫הצגה על המסך (4:3)</PresentationFormat>
  <Paragraphs>369</Paragraphs>
  <Slides>56</Slides>
  <Notes>32</Notes>
  <HiddenSlides>0</HiddenSlides>
  <MMClips>5</MMClips>
  <ScaleCrop>false</ScaleCrop>
  <HeadingPairs>
    <vt:vector size="6" baseType="variant">
      <vt:variant>
        <vt:lpstr>ערכת נושא</vt:lpstr>
      </vt:variant>
      <vt:variant>
        <vt:i4>1</vt:i4>
      </vt:variant>
      <vt:variant>
        <vt:lpstr>שרתי OLE מוטבעים</vt:lpstr>
      </vt:variant>
      <vt:variant>
        <vt:i4>2</vt:i4>
      </vt:variant>
      <vt:variant>
        <vt:lpstr>כותרות שקופיות</vt:lpstr>
      </vt:variant>
      <vt:variant>
        <vt:i4>56</vt:i4>
      </vt:variant>
    </vt:vector>
  </HeadingPairs>
  <TitlesOfParts>
    <vt:vector size="59" baseType="lpstr">
      <vt:lpstr>Flow</vt:lpstr>
      <vt:lpstr>Microsoft Equation 3.0</vt:lpstr>
      <vt:lpstr>Bitmap Image</vt:lpstr>
      <vt:lpstr>Face and Facial feature tracking  ASM, AAM, CLM</vt:lpstr>
      <vt:lpstr>References </vt:lpstr>
      <vt:lpstr>Previous Models</vt:lpstr>
      <vt:lpstr>Motivation – Prior Models</vt:lpstr>
      <vt:lpstr>Today talk:</vt:lpstr>
      <vt:lpstr>Shape</vt:lpstr>
      <vt:lpstr>Appearance </vt:lpstr>
      <vt:lpstr>Goals of Active Shape Model (ASM)</vt:lpstr>
      <vt:lpstr>Applications</vt:lpstr>
      <vt:lpstr>Point Distribution Model (PDM)</vt:lpstr>
      <vt:lpstr>Statistical Shape Models </vt:lpstr>
      <vt:lpstr>Statistical Shape Models </vt:lpstr>
      <vt:lpstr>שקופית 13</vt:lpstr>
      <vt:lpstr>Aligning Two Shapes</vt:lpstr>
      <vt:lpstr>Alignment Algorithm</vt:lpstr>
      <vt:lpstr>Application of PDMs</vt:lpstr>
      <vt:lpstr>Another example…..</vt:lpstr>
      <vt:lpstr>Active Shape Models - ASM</vt:lpstr>
      <vt:lpstr>PDMs to Search an Image - ASMs</vt:lpstr>
      <vt:lpstr>Active Shape Models (ASM)</vt:lpstr>
      <vt:lpstr>שקופית 21</vt:lpstr>
      <vt:lpstr>Adjusting Model Points</vt:lpstr>
      <vt:lpstr>Calculating Changes in Parameters</vt:lpstr>
      <vt:lpstr>Model Parameter Space</vt:lpstr>
      <vt:lpstr>Search using Active Shape Model of a face</vt:lpstr>
      <vt:lpstr>Search using Active Shape Model of a face, given a poor starting point.  The ASM is a local method, and may fail to locate an acceptable result if initialized too far from the target</vt:lpstr>
      <vt:lpstr>Building Appearance Models</vt:lpstr>
      <vt:lpstr>Building Appearance Models</vt:lpstr>
      <vt:lpstr>Building Texture Models</vt:lpstr>
      <vt:lpstr>Linear shape model</vt:lpstr>
      <vt:lpstr>  Linear appearance variation</vt:lpstr>
      <vt:lpstr>Active Appearance Models</vt:lpstr>
      <vt:lpstr>Interpreting Images</vt:lpstr>
      <vt:lpstr>Active Appearance Models (AAM)</vt:lpstr>
      <vt:lpstr>Quality of Match</vt:lpstr>
      <vt:lpstr>Quality of Match</vt:lpstr>
      <vt:lpstr>Quality of Match</vt:lpstr>
      <vt:lpstr>Quality of Match</vt:lpstr>
      <vt:lpstr>Learning the Relationship</vt:lpstr>
      <vt:lpstr>More Analytic Approach</vt:lpstr>
      <vt:lpstr>AAM Algorithm</vt:lpstr>
      <vt:lpstr>Active Appearance Models (AAM)</vt:lpstr>
      <vt:lpstr>שקופית 43</vt:lpstr>
      <vt:lpstr>Problems</vt:lpstr>
      <vt:lpstr>AAM Summery</vt:lpstr>
      <vt:lpstr>AAM Summary</vt:lpstr>
      <vt:lpstr>Constrained Local Models - CLM</vt:lpstr>
      <vt:lpstr>Constrained Local Appearance Models</vt:lpstr>
      <vt:lpstr>Constrained Local Appearance Models – cont’</vt:lpstr>
      <vt:lpstr>Constrained Local Appearance Models – cont’</vt:lpstr>
      <vt:lpstr>Template generation</vt:lpstr>
      <vt:lpstr>Shape Constrained Local Model Search algorithm</vt:lpstr>
      <vt:lpstr>CLM search algorithm</vt:lpstr>
      <vt:lpstr>Demonstration time… </vt:lpstr>
      <vt:lpstr>Summary</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and Facial feature tracking  ASM, AAM, CLM</dc:title>
  <dc:creator>Horesh</dc:creator>
  <cp:lastModifiedBy>Horesh</cp:lastModifiedBy>
  <cp:revision>40</cp:revision>
  <dcterms:created xsi:type="dcterms:W3CDTF">2013-11-25T16:52:55Z</dcterms:created>
  <dcterms:modified xsi:type="dcterms:W3CDTF">2013-11-28T09:44:23Z</dcterms:modified>
</cp:coreProperties>
</file>