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85" r:id="rId5"/>
    <p:sldId id="289" r:id="rId6"/>
    <p:sldId id="290" r:id="rId7"/>
    <p:sldId id="264" r:id="rId8"/>
    <p:sldId id="287" r:id="rId9"/>
    <p:sldId id="262" r:id="rId10"/>
    <p:sldId id="261" r:id="rId11"/>
    <p:sldId id="291" r:id="rId12"/>
    <p:sldId id="293" r:id="rId13"/>
    <p:sldId id="286" r:id="rId14"/>
    <p:sldId id="292" r:id="rId15"/>
    <p:sldId id="294" r:id="rId16"/>
    <p:sldId id="263" r:id="rId17"/>
    <p:sldId id="280" r:id="rId18"/>
  </p:sldIdLst>
  <p:sldSz cx="9144000" cy="5143500" type="screen16x9"/>
  <p:notesSz cx="6858000" cy="9144000"/>
  <p:embeddedFontLst>
    <p:embeddedFont>
      <p:font typeface="Karla" panose="020B060402020202020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3A398-510C-4A45-BD34-DC18CB7BBEDC}">
  <a:tblStyle styleId="{46A3A398-510C-4A45-BD34-DC18CB7BBE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3"/>
    <p:restoredTop sz="94609"/>
  </p:normalViewPr>
  <p:slideViewPr>
    <p:cSldViewPr snapToGrid="0" snapToObjects="1">
      <p:cViewPr varScale="1">
        <p:scale>
          <a:sx n="75" d="100"/>
          <a:sy n="75" d="100"/>
        </p:scale>
        <p:origin x="72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6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24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98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457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763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56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8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381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8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Shape 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Shape 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Shape 5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Shape 6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/>
              <a:t>PREPOZNAVANJE RUKOPISA STROJNIM UČENJEM I PRIMJENA U </a:t>
            </a:r>
            <a:br>
              <a:rPr lang="en-US" sz="2000" dirty="0"/>
            </a:br>
            <a:r>
              <a:rPr lang="en-US" sz="2000" dirty="0"/>
              <a:t>IDENTIFIKACIJI POPUNJENIH POLJA NA UPLATNICI 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Shape 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A54C3B8-2770-924F-8571-D7E382639E06}"/>
              </a:ext>
            </a:extLst>
          </p:cNvPr>
          <p:cNvSpPr/>
          <p:nvPr/>
        </p:nvSpPr>
        <p:spPr>
          <a:xfrm>
            <a:off x="5348601" y="4152467"/>
            <a:ext cx="35852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JOSIP MRĐEN</a:t>
            </a:r>
          </a:p>
          <a:p>
            <a:pPr algn="r"/>
            <a:r>
              <a:rPr lang="en-US" dirty="0"/>
              <a:t>Mentor: prof. dr. sc. </a:t>
            </a:r>
            <a:r>
              <a:rPr lang="en-US" dirty="0" err="1"/>
              <a:t>Domagoj</a:t>
            </a:r>
            <a:r>
              <a:rPr lang="en-US" dirty="0"/>
              <a:t> </a:t>
            </a:r>
            <a:r>
              <a:rPr lang="en-US" dirty="0" err="1"/>
              <a:t>Jakobović</a:t>
            </a:r>
            <a:endParaRPr lang="en-US" dirty="0"/>
          </a:p>
          <a:p>
            <a:pPr algn="r"/>
            <a:r>
              <a:rPr lang="en-US" dirty="0" err="1"/>
              <a:t>Završni</a:t>
            </a:r>
            <a:r>
              <a:rPr lang="en-US" dirty="0"/>
              <a:t> rad br. 5393</a:t>
            </a:r>
          </a:p>
          <a:p>
            <a:pPr algn="r"/>
            <a:r>
              <a:rPr lang="en-US" dirty="0"/>
              <a:t>4.7.2018.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957263" y="395705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SKUP PODATAKA</a:t>
            </a:r>
            <a:endParaRPr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76973" y="931209"/>
            <a:ext cx="7602365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dirty="0"/>
              <a:t>MNIST (</a:t>
            </a:r>
            <a:r>
              <a:rPr lang="en-US" dirty="0" err="1"/>
              <a:t>brojke</a:t>
            </a:r>
            <a:r>
              <a:rPr lang="en-US" dirty="0"/>
              <a:t>)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dirty="0"/>
              <a:t>EMNIST (</a:t>
            </a:r>
            <a:r>
              <a:rPr lang="en-US" dirty="0" err="1"/>
              <a:t>uključuje</a:t>
            </a:r>
            <a:r>
              <a:rPr lang="en-US" dirty="0"/>
              <a:t> mala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slova</a:t>
            </a:r>
            <a:endParaRPr lang="en-US" dirty="0"/>
          </a:p>
          <a:p>
            <a:pPr marL="558800" lvl="1" indent="0">
              <a:spcBef>
                <a:spcPts val="600"/>
              </a:spcBef>
              <a:buNone/>
            </a:pPr>
            <a:r>
              <a:rPr lang="en-US" dirty="0"/>
              <a:t>	         </a:t>
            </a:r>
            <a:r>
              <a:rPr lang="en-US" dirty="0" err="1"/>
              <a:t>engleske</a:t>
            </a:r>
            <a:r>
              <a:rPr lang="en-US" dirty="0"/>
              <a:t> </a:t>
            </a:r>
            <a:r>
              <a:rPr lang="en-US" dirty="0" err="1"/>
              <a:t>abecede</a:t>
            </a:r>
            <a:r>
              <a:rPr lang="en-US" dirty="0"/>
              <a:t>)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dirty="0" err="1"/>
              <a:t>dimenzije</a:t>
            </a:r>
            <a:r>
              <a:rPr lang="en-US" dirty="0"/>
              <a:t> 28x28 </a:t>
            </a:r>
            <a:r>
              <a:rPr lang="en-US" dirty="0" err="1"/>
              <a:t>piksela</a:t>
            </a:r>
            <a:r>
              <a:rPr lang="en-US" dirty="0"/>
              <a:t> 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endParaRPr lang="en-US" dirty="0"/>
          </a:p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</p:txBody>
      </p:sp>
      <p:grpSp>
        <p:nvGrpSpPr>
          <p:cNvPr id="126" name="Shape 126"/>
          <p:cNvGrpSpPr/>
          <p:nvPr/>
        </p:nvGrpSpPr>
        <p:grpSpPr>
          <a:xfrm>
            <a:off x="301521" y="424285"/>
            <a:ext cx="457190" cy="457120"/>
            <a:chOff x="1923675" y="1633650"/>
            <a:chExt cx="436000" cy="435975"/>
          </a:xfrm>
        </p:grpSpPr>
        <p:sp>
          <p:nvSpPr>
            <p:cNvPr id="127" name="Shape 12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55631" y="4749851"/>
            <a:ext cx="636296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r>
              <a:rPr lang="en" dirty="0"/>
              <a:t>/17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FBD4E-CF22-9C48-AAB4-759042BE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0" y="2768952"/>
            <a:ext cx="2641199" cy="1980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1D0AB-AD3E-7047-AAA0-86C362B4C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917" y="2719782"/>
            <a:ext cx="3451118" cy="20300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957263" y="395705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KONVOLUCIJSKA MREŽA</a:t>
            </a:r>
            <a:endParaRPr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76973" y="931209"/>
            <a:ext cx="6638227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dirty="0" err="1"/>
              <a:t>konvolucijski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– filter 3x3 (32), </a:t>
            </a:r>
            <a:r>
              <a:rPr lang="en-US" dirty="0" err="1"/>
              <a:t>ReLU</a:t>
            </a:r>
            <a:endParaRPr lang="en-US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dirty="0" err="1"/>
              <a:t>konvolucijski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– filter 3x3 (32), </a:t>
            </a:r>
            <a:r>
              <a:rPr lang="en-US" dirty="0" err="1"/>
              <a:t>ReLU</a:t>
            </a:r>
            <a:endParaRPr lang="en-US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sažimanja</a:t>
            </a:r>
            <a:r>
              <a:rPr lang="en-US" dirty="0"/>
              <a:t> – 2x2, </a:t>
            </a:r>
            <a:r>
              <a:rPr lang="en-US" dirty="0" err="1"/>
              <a:t>ReLU</a:t>
            </a:r>
            <a:endParaRPr lang="en-US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(128), </a:t>
            </a:r>
            <a:r>
              <a:rPr lang="en-US" dirty="0" err="1"/>
              <a:t>ReLU</a:t>
            </a:r>
            <a:endParaRPr lang="en-US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(10) – </a:t>
            </a: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, </a:t>
            </a:r>
            <a:r>
              <a:rPr lang="en-US" dirty="0" err="1"/>
              <a:t>Softmax</a:t>
            </a:r>
            <a:endParaRPr lang="en-US" dirty="0"/>
          </a:p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</p:txBody>
      </p:sp>
      <p:grpSp>
        <p:nvGrpSpPr>
          <p:cNvPr id="126" name="Shape 126"/>
          <p:cNvGrpSpPr/>
          <p:nvPr/>
        </p:nvGrpSpPr>
        <p:grpSpPr>
          <a:xfrm>
            <a:off x="301521" y="424285"/>
            <a:ext cx="457190" cy="457120"/>
            <a:chOff x="1923675" y="1633650"/>
            <a:chExt cx="436000" cy="435975"/>
          </a:xfrm>
        </p:grpSpPr>
        <p:sp>
          <p:nvSpPr>
            <p:cNvPr id="127" name="Shape 12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14535" y="4749851"/>
            <a:ext cx="677392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r>
              <a:rPr lang="en" dirty="0"/>
              <a:t>/17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12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945470" y="90801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PREPOZNAVANJE TEKSTA</a:t>
            </a:r>
          </a:p>
        </p:txBody>
      </p:sp>
      <p:grpSp>
        <p:nvGrpSpPr>
          <p:cNvPr id="167" name="Shape 167"/>
          <p:cNvGrpSpPr/>
          <p:nvPr/>
        </p:nvGrpSpPr>
        <p:grpSpPr>
          <a:xfrm>
            <a:off x="313084" y="880445"/>
            <a:ext cx="443239" cy="443239"/>
            <a:chOff x="5941025" y="3634400"/>
            <a:chExt cx="467650" cy="467650"/>
          </a:xfrm>
        </p:grpSpPr>
        <p:sp>
          <p:nvSpPr>
            <p:cNvPr id="168" name="Shape 16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45357" y="4749851"/>
            <a:ext cx="64657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r>
              <a:rPr lang="en" dirty="0"/>
              <a:t>/17</a:t>
            </a:r>
            <a:endParaRPr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95B1524-5C32-8E45-A747-D2029C2D1F6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1242" y="1661849"/>
            <a:ext cx="5185728" cy="2952411"/>
          </a:xfrm>
        </p:spPr>
        <p:txBody>
          <a:bodyPr/>
          <a:lstStyle/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uplatnice</a:t>
            </a:r>
            <a:endParaRPr lang="en-US" dirty="0"/>
          </a:p>
          <a:p>
            <a:r>
              <a:rPr lang="en-US" dirty="0" err="1"/>
              <a:t>odsijecanje</a:t>
            </a:r>
            <a:r>
              <a:rPr lang="en-US" dirty="0"/>
              <a:t> </a:t>
            </a:r>
            <a:r>
              <a:rPr lang="en-US" dirty="0" err="1"/>
              <a:t>polja</a:t>
            </a:r>
            <a:endParaRPr lang="en-US" dirty="0"/>
          </a:p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linija</a:t>
            </a:r>
            <a:endParaRPr lang="en-US" dirty="0"/>
          </a:p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riječi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slova</a:t>
            </a:r>
            <a:endParaRPr lang="en-US" dirty="0"/>
          </a:p>
          <a:p>
            <a:r>
              <a:rPr lang="en-US" dirty="0" err="1"/>
              <a:t>prepoznavanje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8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4.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REZULTATI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4294967295"/>
          </p:nvPr>
        </p:nvSpPr>
        <p:spPr>
          <a:xfrm>
            <a:off x="8455631" y="4749851"/>
            <a:ext cx="636296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r>
              <a:rPr lang="en" dirty="0"/>
              <a:t>/17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33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92D050"/>
                </a:solidFill>
              </a:rPr>
              <a:t>USPJEŠNOST TRENIRANJA MREŽE</a:t>
            </a:r>
            <a:endParaRPr dirty="0">
              <a:solidFill>
                <a:srgbClr val="92D050"/>
              </a:solidFill>
            </a:endParaRPr>
          </a:p>
        </p:txBody>
      </p:sp>
      <p:graphicFrame>
        <p:nvGraphicFramePr>
          <p:cNvPr id="280" name="Shape 280"/>
          <p:cNvGraphicFramePr/>
          <p:nvPr>
            <p:extLst>
              <p:ext uri="{D42A27DB-BD31-4B8C-83A1-F6EECF244321}">
                <p14:modId xmlns:p14="http://schemas.microsoft.com/office/powerpoint/2010/main" val="2496066810"/>
              </p:ext>
            </p:extLst>
          </p:nvPr>
        </p:nvGraphicFramePr>
        <p:xfrm>
          <a:off x="1328939" y="1534529"/>
          <a:ext cx="4313562" cy="1971100"/>
        </p:xfrm>
        <a:graphic>
          <a:graphicData uri="http://schemas.openxmlformats.org/drawingml/2006/table">
            <a:tbl>
              <a:tblPr>
                <a:noFill/>
                <a:tableStyleId>{46A3A398-510C-4A45-BD34-DC18CB7BBEDC}</a:tableStyleId>
              </a:tblPr>
              <a:tblGrid>
                <a:gridCol w="1437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2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MNIST</a:t>
                      </a: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100" dirty="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EMNIST</a:t>
                      </a: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Skup</a:t>
                      </a:r>
                      <a:r>
                        <a:rPr lang="en" sz="1100" dirty="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" sz="1100" dirty="0" err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za</a:t>
                      </a:r>
                      <a:r>
                        <a:rPr lang="en" sz="1100" dirty="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" sz="1100" dirty="0" err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treniranje</a:t>
                      </a: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99.20%</a:t>
                      </a:r>
                      <a:endParaRPr sz="1100" b="1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100" b="1" dirty="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89.64%</a:t>
                      </a:r>
                      <a:endParaRPr sz="1100" b="1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Skup</a:t>
                      </a:r>
                      <a:r>
                        <a:rPr lang="en" sz="1100" dirty="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" sz="1100" dirty="0" err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za</a:t>
                      </a:r>
                      <a:r>
                        <a:rPr lang="en" sz="1100" dirty="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" sz="1100" dirty="0" err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validaciju</a:t>
                      </a: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100" b="1" dirty="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99.14%</a:t>
                      </a:r>
                      <a:endParaRPr sz="1100" b="1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 sz="1100" b="1" dirty="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90.19%</a:t>
                      </a:r>
                      <a:endParaRPr sz="1100" b="1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1" name="Shape 281"/>
          <p:cNvGrpSpPr/>
          <p:nvPr/>
        </p:nvGrpSpPr>
        <p:grpSpPr>
          <a:xfrm>
            <a:off x="318294" y="694222"/>
            <a:ext cx="449036" cy="470808"/>
            <a:chOff x="5961125" y="1623900"/>
            <a:chExt cx="427450" cy="448175"/>
          </a:xfrm>
        </p:grpSpPr>
        <p:sp>
          <p:nvSpPr>
            <p:cNvPr id="282" name="Shape 28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424809" y="4749851"/>
            <a:ext cx="66711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r>
              <a:rPr lang="en" dirty="0"/>
              <a:t>/17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141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55631" y="4749851"/>
            <a:ext cx="636296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r>
              <a:rPr lang="en" dirty="0"/>
              <a:t>/17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E648D-CDA0-6F4E-82F6-6B8D4173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8" y="175320"/>
            <a:ext cx="4249728" cy="2528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8E168-9925-4249-BEEB-F8ECF06F9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234" y="624648"/>
            <a:ext cx="2796120" cy="162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D1E16C-B424-374F-8B2A-71B7B98A8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95" y="2939272"/>
            <a:ext cx="3222589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D5337D-9680-114D-9B8C-95F53A353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040" y="2647172"/>
            <a:ext cx="2648698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0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424809" y="4749851"/>
            <a:ext cx="66711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r>
              <a:rPr lang="en" dirty="0"/>
              <a:t>/17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6227BB-054F-2249-833D-CEB7834B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1" y="664445"/>
            <a:ext cx="3244580" cy="3313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8E810-D20C-794D-8E26-0FB15774D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1" y="437322"/>
            <a:ext cx="3458817" cy="37672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ctrTitle" idx="4294967295"/>
          </p:nvPr>
        </p:nvSpPr>
        <p:spPr>
          <a:xfrm>
            <a:off x="1076850" y="1411950"/>
            <a:ext cx="507800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5722"/>
                </a:solidFill>
              </a:rPr>
              <a:t>HVALA NA PAŽNJI!</a:t>
            </a:r>
            <a:endParaRPr sz="3600" dirty="0">
              <a:solidFill>
                <a:srgbClr val="FF5722"/>
              </a:solidFill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3384535" y="3527044"/>
            <a:ext cx="462632" cy="466344"/>
            <a:chOff x="1278900" y="2333250"/>
            <a:chExt cx="381175" cy="381175"/>
          </a:xfrm>
        </p:grpSpPr>
        <p:sp>
          <p:nvSpPr>
            <p:cNvPr id="428" name="Shape 42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8476180" y="4749851"/>
            <a:ext cx="615747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r>
              <a:rPr lang="en" dirty="0"/>
              <a:t>/17</a:t>
            </a:r>
            <a:endParaRPr dirty="0"/>
          </a:p>
        </p:txBody>
      </p:sp>
      <p:sp>
        <p:nvSpPr>
          <p:cNvPr id="9" name="Shape 424">
            <a:extLst>
              <a:ext uri="{FF2B5EF4-FFF2-40B4-BE49-F238E27FC236}">
                <a16:creationId xmlns:a16="http://schemas.microsoft.com/office/drawing/2014/main" id="{E77AABE6-F91D-44F3-AD69-2F09BCCABC22}"/>
              </a:ext>
            </a:extLst>
          </p:cNvPr>
          <p:cNvSpPr txBox="1">
            <a:spLocks/>
          </p:cNvSpPr>
          <p:nvPr/>
        </p:nvSpPr>
        <p:spPr>
          <a:xfrm>
            <a:off x="2428401" y="2797640"/>
            <a:ext cx="2374900" cy="59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600" dirty="0" err="1">
                <a:solidFill>
                  <a:schemeClr val="tx1"/>
                </a:solidFill>
              </a:rPr>
              <a:t>Pitanja</a:t>
            </a:r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CILJ ZAVRŠNOG RADA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63682" y="1302250"/>
            <a:ext cx="3187218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HR" sz="16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PREPOZNAVANJE TEKSTA</a:t>
            </a:r>
            <a:endParaRPr sz="16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hr-HR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primjena tehnologije strojnog učenja za klasifikaciju rukom pisanog teksta u znakove razumljive računalu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hr-HR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detekcija rukom pisanog teksta na površini i priprema za klasifikaciju</a:t>
            </a:r>
            <a:endParaRPr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3550900" y="1302250"/>
            <a:ext cx="3195152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HR" sz="1600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PRIMJENA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r-HR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prepoznavanje teksta na rukom popunjenim poljima uplatnice (OCR)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r-HR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ekstrakcija informacija iz prepoznatih znakova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r-HR" b="1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izrada sustava koji radi sve navedeno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r>
              <a:rPr lang="en" dirty="0"/>
              <a:t>/17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 idx="4294967295"/>
          </p:nvPr>
        </p:nvSpPr>
        <p:spPr>
          <a:xfrm>
            <a:off x="287215" y="935788"/>
            <a:ext cx="651217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2"/>
                </a:solidFill>
              </a:rPr>
              <a:t>1. METODE KLASIFIKACIJE SLIKA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r>
              <a:rPr lang="en" dirty="0"/>
              <a:t>/17</a:t>
            </a:r>
            <a:endParaRPr dirty="0"/>
          </a:p>
        </p:txBody>
      </p:sp>
      <p:sp>
        <p:nvSpPr>
          <p:cNvPr id="11" name="Shape 100">
            <a:extLst>
              <a:ext uri="{FF2B5EF4-FFF2-40B4-BE49-F238E27FC236}">
                <a16:creationId xmlns:a16="http://schemas.microsoft.com/office/drawing/2014/main" id="{01FD4E5C-B77A-1442-839C-1046B15EE894}"/>
              </a:ext>
            </a:extLst>
          </p:cNvPr>
          <p:cNvSpPr txBox="1">
            <a:spLocks/>
          </p:cNvSpPr>
          <p:nvPr/>
        </p:nvSpPr>
        <p:spPr>
          <a:xfrm>
            <a:off x="287215" y="2194769"/>
            <a:ext cx="56202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primjena</a:t>
            </a:r>
            <a:r>
              <a:rPr lang="en-US" dirty="0"/>
              <a:t> u </a:t>
            </a:r>
            <a:r>
              <a:rPr lang="en-US" dirty="0" err="1"/>
              <a:t>strojnom</a:t>
            </a:r>
            <a:r>
              <a:rPr lang="en-US" dirty="0"/>
              <a:t> </a:t>
            </a:r>
            <a:r>
              <a:rPr lang="en-US" dirty="0" err="1"/>
              <a:t>učenju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stroj</a:t>
            </a:r>
            <a:r>
              <a:rPr lang="en-US" dirty="0"/>
              <a:t> </a:t>
            </a:r>
            <a:r>
              <a:rPr lang="en-US" dirty="0" err="1"/>
              <a:t>potpornih</a:t>
            </a:r>
            <a:r>
              <a:rPr lang="en-US" dirty="0"/>
              <a:t> </a:t>
            </a:r>
            <a:r>
              <a:rPr lang="en-US" dirty="0" err="1"/>
              <a:t>vektora</a:t>
            </a:r>
            <a:r>
              <a:rPr lang="en-US" dirty="0"/>
              <a:t> (SVM)</a:t>
            </a:r>
          </a:p>
          <a:p>
            <a:pPr marL="342900" indent="-342900">
              <a:buFontTx/>
              <a:buChar char="-"/>
            </a:pPr>
            <a:r>
              <a:rPr lang="en-US" dirty="0"/>
              <a:t>K – </a:t>
            </a:r>
            <a:r>
              <a:rPr lang="en-US" dirty="0" err="1"/>
              <a:t>najbližih</a:t>
            </a:r>
            <a:r>
              <a:rPr lang="en-US" dirty="0"/>
              <a:t> </a:t>
            </a:r>
            <a:r>
              <a:rPr lang="en-US" dirty="0" err="1"/>
              <a:t>susjeda</a:t>
            </a:r>
            <a:r>
              <a:rPr lang="en-US" dirty="0"/>
              <a:t> (k-NN)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UMJETNE NEURONSKE MREŽE</a:t>
            </a:r>
          </a:p>
          <a:p>
            <a:pPr marL="800100" lvl="1" indent="-342900">
              <a:buFontTx/>
              <a:buChar char="-"/>
            </a:pPr>
            <a:r>
              <a:rPr lang="en-US" b="1" dirty="0" err="1"/>
              <a:t>konvolucijske</a:t>
            </a:r>
            <a:r>
              <a:rPr lang="en-US" b="1" dirty="0"/>
              <a:t> </a:t>
            </a:r>
            <a:r>
              <a:rPr lang="en-US" b="1" dirty="0" err="1"/>
              <a:t>neuronske</a:t>
            </a:r>
            <a:r>
              <a:rPr lang="en-US" b="1" dirty="0"/>
              <a:t> </a:t>
            </a:r>
            <a:r>
              <a:rPr lang="en-US" b="1" dirty="0" err="1"/>
              <a:t>mreže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280555" y="1354750"/>
            <a:ext cx="3890045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2.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KONVOLUCIJSKE NEURONSKE MREŽE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r>
              <a:rPr lang="en" dirty="0"/>
              <a:t>/17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45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550054" y="8554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hr-HR" dirty="0"/>
            </a:br>
            <a:br>
              <a:rPr lang="hr-HR" dirty="0"/>
            </a:br>
            <a:br>
              <a:rPr lang="hr-HR" dirty="0"/>
            </a:br>
            <a:r>
              <a:rPr lang="hr-HR" dirty="0"/>
              <a:t>SLOJEVI KONVOLUCIJSKE MREŽE</a:t>
            </a: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r>
              <a:rPr lang="en" dirty="0"/>
              <a:t>/17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32964-EFF8-7249-A346-C3252ED6307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0054" y="1453334"/>
            <a:ext cx="5185728" cy="1736676"/>
          </a:xfrm>
        </p:spPr>
        <p:txBody>
          <a:bodyPr/>
          <a:lstStyle/>
          <a:p>
            <a:r>
              <a:rPr lang="en-US" dirty="0" err="1"/>
              <a:t>konvolucijski</a:t>
            </a:r>
            <a:r>
              <a:rPr lang="en-US" dirty="0"/>
              <a:t> </a:t>
            </a:r>
            <a:r>
              <a:rPr lang="en-US" dirty="0" err="1"/>
              <a:t>sloj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B1AB3-D535-3944-A45F-FC9A475EB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15" y="2159244"/>
            <a:ext cx="5181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r>
              <a:rPr lang="en" dirty="0"/>
              <a:t>/17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79808D-B1DC-6446-B32B-13DC05AF2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5" y="1405467"/>
            <a:ext cx="5321300" cy="24384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ED1D19C-72C6-0F48-BE3A-AF581C6CE9CA}"/>
              </a:ext>
            </a:extLst>
          </p:cNvPr>
          <p:cNvSpPr txBox="1">
            <a:spLocks/>
          </p:cNvSpPr>
          <p:nvPr/>
        </p:nvSpPr>
        <p:spPr>
          <a:xfrm>
            <a:off x="566987" y="640534"/>
            <a:ext cx="5185728" cy="76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sažimanja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59A6E-A514-3046-8C8D-2D346F19C5C6}"/>
              </a:ext>
            </a:extLst>
          </p:cNvPr>
          <p:cNvSpPr txBox="1">
            <a:spLocks/>
          </p:cNvSpPr>
          <p:nvPr/>
        </p:nvSpPr>
        <p:spPr>
          <a:xfrm>
            <a:off x="566987" y="3700521"/>
            <a:ext cx="5185728" cy="76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povezani</a:t>
            </a:r>
            <a:r>
              <a:rPr lang="en-US" dirty="0"/>
              <a:t> </a:t>
            </a:r>
            <a:r>
              <a:rPr lang="en-US" dirty="0" err="1"/>
              <a:t>sloj</a:t>
            </a:r>
            <a:endParaRPr lang="en-US" dirty="0"/>
          </a:p>
          <a:p>
            <a:r>
              <a:rPr lang="en-US" dirty="0" err="1"/>
              <a:t>aktivacijski</a:t>
            </a:r>
            <a:r>
              <a:rPr lang="en-US" dirty="0"/>
              <a:t> </a:t>
            </a:r>
            <a:r>
              <a:rPr lang="en-US" dirty="0" err="1"/>
              <a:t>sloj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9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41000" y="1118934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</a:rPr>
              <a:t>ZAŠTO KONVOLUCIJSKE NEURONSKE MREŽE?</a:t>
            </a:r>
            <a:endParaRPr dirty="0">
              <a:solidFill>
                <a:srgbClr val="7030A0"/>
              </a:solidFill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313084" y="880445"/>
            <a:ext cx="443239" cy="443239"/>
            <a:chOff x="5941025" y="3634400"/>
            <a:chExt cx="467650" cy="467650"/>
          </a:xfrm>
        </p:grpSpPr>
        <p:sp>
          <p:nvSpPr>
            <p:cNvPr id="168" name="Shape 16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r>
              <a:rPr lang="en" dirty="0"/>
              <a:t>/17</a:t>
            </a:r>
            <a:endParaRPr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95B1524-5C32-8E45-A747-D2029C2D1F6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1242" y="1661849"/>
            <a:ext cx="5185728" cy="2952411"/>
          </a:xfrm>
        </p:spPr>
        <p:txBody>
          <a:bodyPr/>
          <a:lstStyle/>
          <a:p>
            <a:r>
              <a:rPr lang="en-US" dirty="0" err="1"/>
              <a:t>specifičnost</a:t>
            </a:r>
            <a:r>
              <a:rPr lang="en-US" dirty="0"/>
              <a:t> </a:t>
            </a:r>
            <a:r>
              <a:rPr lang="en-US" dirty="0" err="1"/>
              <a:t>slojeva</a:t>
            </a:r>
            <a:endParaRPr lang="en-US" dirty="0"/>
          </a:p>
          <a:p>
            <a:r>
              <a:rPr lang="en-US" dirty="0" err="1"/>
              <a:t>učenje</a:t>
            </a:r>
            <a:r>
              <a:rPr lang="en-US" dirty="0"/>
              <a:t> </a:t>
            </a:r>
            <a:r>
              <a:rPr lang="en-US" dirty="0" err="1"/>
              <a:t>uzoraka</a:t>
            </a:r>
            <a:endParaRPr lang="en-US" dirty="0"/>
          </a:p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parametara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32509" y="1354750"/>
            <a:ext cx="3838091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3.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IMPLEMENTACIJA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r>
              <a:rPr lang="en" dirty="0"/>
              <a:t>/17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26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r>
              <a:rPr lang="en" dirty="0"/>
              <a:t>/17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ED7C2-C071-BF46-A86C-28F57EA2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05" y="993759"/>
            <a:ext cx="4667489" cy="36717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AC928D-254C-404E-9EC7-8598B6E03D0C}"/>
              </a:ext>
            </a:extLst>
          </p:cNvPr>
          <p:cNvSpPr/>
          <p:nvPr/>
        </p:nvSpPr>
        <p:spPr>
          <a:xfrm>
            <a:off x="904009" y="457200"/>
            <a:ext cx="51988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DIJAGRAM TIJEKA IMPLEMENTACIJSKOG DIJELA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253</Words>
  <Application>Microsoft Office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Montserrat</vt:lpstr>
      <vt:lpstr>Arial</vt:lpstr>
      <vt:lpstr>Karla</vt:lpstr>
      <vt:lpstr>Arviragus template</vt:lpstr>
      <vt:lpstr>PREPOZNAVANJE RUKOPISA STROJNIM UČENJEM I PRIMJENA U  IDENTIFIKACIJI POPUNJENIH POLJA NA UPLATNICI </vt:lpstr>
      <vt:lpstr>CILJ ZAVRŠNOG RADA</vt:lpstr>
      <vt:lpstr>1. METODE KLASIFIKACIJE SLIKA</vt:lpstr>
      <vt:lpstr>2. KONVOLUCIJSKE NEURONSKE MREŽE</vt:lpstr>
      <vt:lpstr>   SLOJEVI KONVOLUCIJSKE MREŽE</vt:lpstr>
      <vt:lpstr>PowerPoint Presentation</vt:lpstr>
      <vt:lpstr>ZAŠTO KONVOLUCIJSKE NEURONSKE MREŽE?</vt:lpstr>
      <vt:lpstr>3. IMPLEMENTACIJA</vt:lpstr>
      <vt:lpstr>PowerPoint Presentation</vt:lpstr>
      <vt:lpstr>SKUP PODATAKA</vt:lpstr>
      <vt:lpstr>KONVOLUCIJSKA MREŽA</vt:lpstr>
      <vt:lpstr>PREPOZNAVANJE TEKSTA</vt:lpstr>
      <vt:lpstr>4. REZULTATI</vt:lpstr>
      <vt:lpstr>USPJEŠNOST TRENIRANJA MREŽE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RUKOPISA STROJNIM UČENJEM I PRIMJENA U  IDENTIFIKACIJI POPUNJENIH POLJA NA UPLATNICI </dc:title>
  <cp:lastModifiedBy>Josip Mrđen</cp:lastModifiedBy>
  <cp:revision>20</cp:revision>
  <dcterms:modified xsi:type="dcterms:W3CDTF">2018-07-05T06:54:03Z</dcterms:modified>
</cp:coreProperties>
</file>