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p3" ContentType="audio/mpe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21"/>
  </p:notesMasterIdLst>
  <p:sldIdLst>
    <p:sldId id="256" r:id="rId2"/>
    <p:sldId id="259" r:id="rId3"/>
    <p:sldId id="261" r:id="rId4"/>
    <p:sldId id="285" r:id="rId5"/>
    <p:sldId id="263" r:id="rId6"/>
    <p:sldId id="262" r:id="rId7"/>
    <p:sldId id="270" r:id="rId8"/>
    <p:sldId id="271" r:id="rId9"/>
    <p:sldId id="266" r:id="rId10"/>
    <p:sldId id="284" r:id="rId11"/>
    <p:sldId id="289" r:id="rId12"/>
    <p:sldId id="288" r:id="rId13"/>
    <p:sldId id="258" r:id="rId14"/>
    <p:sldId id="260" r:id="rId15"/>
    <p:sldId id="265" r:id="rId16"/>
    <p:sldId id="268" r:id="rId17"/>
    <p:sldId id="272" r:id="rId18"/>
    <p:sldId id="278" r:id="rId19"/>
    <p:sldId id="279" r:id="rId20"/>
  </p:sldIdLst>
  <p:sldSz cx="9144000" cy="6858000" type="screen4x3"/>
  <p:notesSz cx="6858000" cy="9144000"/>
  <p:embeddedFontLst>
    <p:embeddedFont>
      <p:font typeface="STARWARS" panose="020B0A04020102020204" pitchFamily="34" charset="0"/>
      <p:regular r:id="rId22"/>
    </p:embeddedFont>
    <p:embeddedFont>
      <p:font typeface="Star Jedi" panose="040B0000000000000000" pitchFamily="82" charset="0"/>
      <p:regular r:id="rId23"/>
    </p:embeddedFont>
    <p:embeddedFont>
      <p:font typeface="Quicksand" panose="020B060402020202020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037"/>
    <a:srgbClr val="404040"/>
    <a:srgbClr val="39C0BA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C8DE797-6AE0-4F69-B7CB-383D4D98DD95}">
  <a:tblStyle styleId="{EC8DE797-6AE0-4F69-B7CB-383D4D98DD9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552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40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98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17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98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077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3066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16-May-17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141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16-May-17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9777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16-May-17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904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933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870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0581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4481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33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3976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338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747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359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109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16-May-17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118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16-May-17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357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16-May-17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39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16-May-17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6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16-May-17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3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16-May-17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030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0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lonAlgScheduler.ja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rgbClr val="2E3037"/>
                </a:solidFill>
              </a:rPr>
              <a:t>ALGORITAM KLONSKE SELEKCIJE </a:t>
            </a:r>
            <a:br>
              <a:rPr lang="en-US" sz="4000" dirty="0">
                <a:solidFill>
                  <a:srgbClr val="2E3037"/>
                </a:solidFill>
              </a:rPr>
            </a:br>
            <a:r>
              <a:rPr lang="en-US" sz="4000" dirty="0">
                <a:solidFill>
                  <a:srgbClr val="2E3037"/>
                </a:solidFill>
              </a:rPr>
              <a:t>&amp;</a:t>
            </a:r>
            <a:br>
              <a:rPr lang="en-US" sz="4000" dirty="0">
                <a:solidFill>
                  <a:srgbClr val="2E3037"/>
                </a:solidFill>
              </a:rPr>
            </a:br>
            <a:r>
              <a:rPr lang="en-US" sz="4000" dirty="0">
                <a:solidFill>
                  <a:srgbClr val="2E3037"/>
                </a:solidFill>
              </a:rPr>
              <a:t>PRIMJENA U STVARANJU RASPOREDA SATI</a:t>
            </a:r>
            <a:endParaRPr lang="en" sz="4000" dirty="0">
              <a:solidFill>
                <a:srgbClr val="2E3037"/>
              </a:solidFill>
            </a:endParaRPr>
          </a:p>
        </p:txBody>
      </p:sp>
      <p:sp>
        <p:nvSpPr>
          <p:cNvPr id="3" name="Shape 84"/>
          <p:cNvSpPr txBox="1">
            <a:spLocks/>
          </p:cNvSpPr>
          <p:nvPr/>
        </p:nvSpPr>
        <p:spPr>
          <a:xfrm>
            <a:off x="5803800" y="266014"/>
            <a:ext cx="3340200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>
                <a:solidFill>
                  <a:srgbClr val="2E3037"/>
                </a:solidFill>
                <a:latin typeface="Quicksand" panose="020B0604020202020204" charset="0"/>
              </a:rPr>
              <a:t>Izradio</a:t>
            </a:r>
            <a:r>
              <a:rPr lang="en-US" sz="1800" dirty="0">
                <a:solidFill>
                  <a:srgbClr val="2E3037"/>
                </a:solidFill>
                <a:latin typeface="Quicksand" panose="020B0604020202020204" charset="0"/>
              </a:rPr>
              <a:t>: Josip </a:t>
            </a:r>
            <a:r>
              <a:rPr lang="en-US" sz="1800" dirty="0" err="1">
                <a:solidFill>
                  <a:srgbClr val="2E3037"/>
                </a:solidFill>
                <a:latin typeface="Quicksand" panose="020B0604020202020204" charset="0"/>
              </a:rPr>
              <a:t>Mrđen</a:t>
            </a:r>
            <a:endParaRPr lang="en-US" sz="1800" dirty="0">
              <a:solidFill>
                <a:srgbClr val="2E3037"/>
              </a:solidFill>
              <a:latin typeface="Quicksand" panose="020B0604020202020204" charset="0"/>
            </a:endParaRPr>
          </a:p>
          <a:p>
            <a:r>
              <a:rPr lang="en-US" sz="1800" dirty="0">
                <a:solidFill>
                  <a:srgbClr val="2E3037"/>
                </a:solidFill>
                <a:latin typeface="Quicksand" panose="020B0604020202020204" charset="0"/>
              </a:rPr>
              <a:t>Mentor: </a:t>
            </a:r>
            <a:r>
              <a:rPr lang="en-US" sz="1800" dirty="0" err="1">
                <a:solidFill>
                  <a:srgbClr val="2E3037"/>
                </a:solidFill>
                <a:latin typeface="Quicksand" panose="020B0604020202020204" charset="0"/>
              </a:rPr>
              <a:t>Domagoj</a:t>
            </a:r>
            <a:r>
              <a:rPr lang="en-US" sz="1800" dirty="0">
                <a:solidFill>
                  <a:srgbClr val="2E3037"/>
                </a:solidFill>
                <a:latin typeface="Quicksand" panose="020B0604020202020204" charset="0"/>
              </a:rPr>
              <a:t> </a:t>
            </a:r>
            <a:r>
              <a:rPr lang="en-US" sz="1800" dirty="0" err="1">
                <a:solidFill>
                  <a:srgbClr val="2E3037"/>
                </a:solidFill>
                <a:latin typeface="Quicksand" panose="020B0604020202020204" charset="0"/>
              </a:rPr>
              <a:t>Jakobović</a:t>
            </a:r>
            <a:endParaRPr lang="en" sz="1800" dirty="0">
              <a:solidFill>
                <a:srgbClr val="2E3037"/>
              </a:solidFill>
              <a:latin typeface="Quicksand" panose="020B0604020202020204" charset="0"/>
            </a:endParaRPr>
          </a:p>
        </p:txBody>
      </p:sp>
      <p:sp>
        <p:nvSpPr>
          <p:cNvPr id="4" name="Shape 84"/>
          <p:cNvSpPr txBox="1">
            <a:spLocks/>
          </p:cNvSpPr>
          <p:nvPr/>
        </p:nvSpPr>
        <p:spPr>
          <a:xfrm>
            <a:off x="7999574" y="6092252"/>
            <a:ext cx="778018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1/19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2E3037"/>
                </a:solidFill>
              </a:rPr>
              <a:t>ALGORITAM KLONSKE SELEKCIJE</a:t>
            </a:r>
            <a:endParaRPr lang="en" sz="2400" dirty="0">
              <a:solidFill>
                <a:srgbClr val="2E3037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165475" y="1238578"/>
            <a:ext cx="5062815" cy="4514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evolucijski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algoritam</a:t>
            </a:r>
            <a:endParaRPr lang="en" sz="2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motivacija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temeljena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na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imunološkom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sustavu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čovjeka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-&gt; Artificial Immune System (AIS)</a:t>
            </a: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relacija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antigen –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antitijelo</a:t>
            </a:r>
            <a:endParaRPr lang="en-US" sz="2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receptori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antitijela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se prime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za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antigen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time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ga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eliminiraju</a:t>
            </a:r>
            <a:endParaRPr lang="en-US" sz="2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otpornija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antitijela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više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sudjeluju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u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procesu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eliminacije</a:t>
            </a:r>
            <a:endParaRPr lang="en-US" sz="2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mogućnost</a:t>
            </a:r>
            <a:r>
              <a:rPr lang="en-US" sz="2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pamćenja</a:t>
            </a:r>
            <a:endParaRPr lang="en-US" sz="2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20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Shape 84"/>
          <p:cNvSpPr txBox="1">
            <a:spLocks/>
          </p:cNvSpPr>
          <p:nvPr/>
        </p:nvSpPr>
        <p:spPr>
          <a:xfrm>
            <a:off x="7865616" y="6092252"/>
            <a:ext cx="911976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10/19</a:t>
            </a:r>
          </a:p>
        </p:txBody>
      </p:sp>
    </p:spTree>
    <p:extLst>
      <p:ext uri="{BB962C8B-B14F-4D97-AF65-F5344CB8AC3E}">
        <p14:creationId xmlns:p14="http://schemas.microsoft.com/office/powerpoint/2010/main" val="282590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3"/>
          <p:cNvSpPr txBox="1">
            <a:spLocks/>
          </p:cNvSpPr>
          <p:nvPr/>
        </p:nvSpPr>
        <p:spPr>
          <a:xfrm>
            <a:off x="1230155" y="614774"/>
            <a:ext cx="70971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spcBef>
                <a:spcPts val="0"/>
              </a:spcBef>
              <a:buFont typeface="Quicksand"/>
              <a:buNone/>
            </a:pPr>
            <a:r>
              <a:rPr lang="en-US" sz="2400" dirty="0">
                <a:solidFill>
                  <a:schemeClr val="tx1"/>
                </a:solidFill>
              </a:rPr>
              <a:t>MOTIVACIJA</a:t>
            </a:r>
            <a:endParaRPr lang="en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433810"/>
              </p:ext>
            </p:extLst>
          </p:nvPr>
        </p:nvGraphicFramePr>
        <p:xfrm>
          <a:off x="1219200" y="1752600"/>
          <a:ext cx="7162800" cy="451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Picture" r:id="rId4" imgW="3886200" imgH="2785680" progId="Word.Picture.8">
                  <p:embed/>
                </p:oleObj>
              </mc:Choice>
              <mc:Fallback>
                <p:oleObj name="Picture" r:id="rId4" imgW="3886200" imgH="2785680" progId="Word.Picture.8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7162800" cy="451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hape 84"/>
          <p:cNvSpPr txBox="1">
            <a:spLocks/>
          </p:cNvSpPr>
          <p:nvPr/>
        </p:nvSpPr>
        <p:spPr>
          <a:xfrm>
            <a:off x="7999574" y="6092252"/>
            <a:ext cx="878096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11/19</a:t>
            </a:r>
          </a:p>
        </p:txBody>
      </p:sp>
    </p:spTree>
    <p:extLst>
      <p:ext uri="{BB962C8B-B14F-4D97-AF65-F5344CB8AC3E}">
        <p14:creationId xmlns:p14="http://schemas.microsoft.com/office/powerpoint/2010/main" val="265498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084298"/>
              </p:ext>
            </p:extLst>
          </p:nvPr>
        </p:nvGraphicFramePr>
        <p:xfrm>
          <a:off x="1206321" y="1819922"/>
          <a:ext cx="7120934" cy="43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Picture" r:id="rId4" imgW="8377428" imgH="4596384" progId="Word.Picture.8">
                  <p:embed/>
                </p:oleObj>
              </mc:Choice>
              <mc:Fallback>
                <p:oleObj name="Picture" r:id="rId4" imgW="8377428" imgH="4596384" progId="Word.Picture.8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67" t="-902" r="12000" b="305"/>
                      <a:stretch>
                        <a:fillRect/>
                      </a:stretch>
                    </p:blipFill>
                    <p:spPr bwMode="auto">
                      <a:xfrm>
                        <a:off x="1206321" y="1819922"/>
                        <a:ext cx="7120934" cy="4390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193"/>
          <p:cNvSpPr txBox="1">
            <a:spLocks/>
          </p:cNvSpPr>
          <p:nvPr/>
        </p:nvSpPr>
        <p:spPr>
          <a:xfrm>
            <a:off x="1230155" y="614774"/>
            <a:ext cx="70971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spcBef>
                <a:spcPts val="0"/>
              </a:spcBef>
              <a:buFont typeface="Quicksand"/>
              <a:buNone/>
            </a:pPr>
            <a:r>
              <a:rPr lang="en-US" sz="2400" dirty="0">
                <a:solidFill>
                  <a:schemeClr val="tx1"/>
                </a:solidFill>
              </a:rPr>
              <a:t>MOTIVACIJA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4" name="Shape 84"/>
          <p:cNvSpPr txBox="1">
            <a:spLocks/>
          </p:cNvSpPr>
          <p:nvPr/>
        </p:nvSpPr>
        <p:spPr>
          <a:xfrm>
            <a:off x="7999574" y="6092252"/>
            <a:ext cx="886974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12/19</a:t>
            </a:r>
          </a:p>
        </p:txBody>
      </p:sp>
    </p:spTree>
    <p:extLst>
      <p:ext uri="{BB962C8B-B14F-4D97-AF65-F5344CB8AC3E}">
        <p14:creationId xmlns:p14="http://schemas.microsoft.com/office/powerpoint/2010/main" val="156995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"/>
          <p:cNvSpPr txBox="1">
            <a:spLocks/>
          </p:cNvSpPr>
          <p:nvPr/>
        </p:nvSpPr>
        <p:spPr>
          <a:xfrm>
            <a:off x="1174353" y="28729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>
                <a:latin typeface="Quicksand" panose="020B0604020202020204" charset="0"/>
              </a:rPr>
              <a:t>OBILJEŽJA </a:t>
            </a:r>
            <a:r>
              <a:rPr lang="en-US" sz="3200" dirty="0">
                <a:latin typeface="Quicksand" panose="020B0604020202020204" charset="0"/>
              </a:rPr>
              <a:t>ALGORITMA</a:t>
            </a:r>
            <a:endParaRPr lang="en" sz="3200" dirty="0">
              <a:latin typeface="Quicksand" panose="020B0604020202020204" charset="0"/>
            </a:endParaRPr>
          </a:p>
        </p:txBody>
      </p:sp>
      <p:sp>
        <p:nvSpPr>
          <p:cNvPr id="8" name="Shape 68"/>
          <p:cNvSpPr txBox="1"/>
          <p:nvPr/>
        </p:nvSpPr>
        <p:spPr>
          <a:xfrm>
            <a:off x="1036143" y="856839"/>
            <a:ext cx="7806015" cy="4984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populacija</a:t>
            </a:r>
            <a:endParaRPr lang="en" sz="2000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afinitet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funkcija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dobrote</a:t>
            </a:r>
            <a:endParaRPr lang="en" sz="2000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evaluacija jed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inki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– “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ocjena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”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pridodavanje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afiniteta</a:t>
            </a:r>
            <a:endParaRPr lang="en-US" sz="2000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kloniranje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–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proporcionalno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afinitetu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za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generiranje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više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jedinki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istog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rješenja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najbolja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jedinka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dobiva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najveći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broj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klonova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hipermutacija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–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obrnuto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proporcionalna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afinitetu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bolje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jedinke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trebaju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još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samo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malo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mutirati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lošije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više</a:t>
            </a:r>
            <a:endParaRPr lang="en-US" sz="2000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selekcija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–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ostaju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samo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najbolja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rješenja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za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sljedeću</a:t>
            </a:r>
            <a:r>
              <a:rPr lang="en-US" sz="20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generaciju</a:t>
            </a:r>
            <a:endParaRPr lang="en-US" sz="20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20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Shape 84"/>
          <p:cNvSpPr txBox="1">
            <a:spLocks/>
          </p:cNvSpPr>
          <p:nvPr/>
        </p:nvSpPr>
        <p:spPr>
          <a:xfrm>
            <a:off x="7999573" y="6092252"/>
            <a:ext cx="966873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13/19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Vratimo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malo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natrag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naš</a:t>
            </a:r>
            <a:r>
              <a:rPr lang="en-US" dirty="0">
                <a:solidFill>
                  <a:schemeClr val="tx1"/>
                </a:solidFill>
              </a:rPr>
              <a:t> problem…”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15858" y="3028871"/>
            <a:ext cx="776833" cy="816459"/>
          </a:xfrm>
          <a:prstGeom prst="ellipse">
            <a:avLst/>
          </a:prstGeom>
          <a:solidFill>
            <a:schemeClr val="tx1"/>
          </a:solidFill>
          <a:ln>
            <a:solidFill>
              <a:srgbClr val="39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hr-HR" sz="2400" dirty="0">
              <a:solidFill>
                <a:schemeClr val="bg1"/>
              </a:solidFill>
            </a:endParaRPr>
          </a:p>
        </p:txBody>
      </p:sp>
      <p:sp>
        <p:nvSpPr>
          <p:cNvPr id="4" name="Shape 84"/>
          <p:cNvSpPr txBox="1">
            <a:spLocks/>
          </p:cNvSpPr>
          <p:nvPr/>
        </p:nvSpPr>
        <p:spPr>
          <a:xfrm>
            <a:off x="7999573" y="6092252"/>
            <a:ext cx="904729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14/19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KAKO OSMISLITI RJEŠENJE?</a:t>
            </a:r>
            <a:endParaRPr lang="en" sz="3600" dirty="0">
              <a:solidFill>
                <a:schemeClr val="tx1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876" y="1456570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</a:rPr>
              <a:t>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dobar</a:t>
            </a:r>
            <a:r>
              <a:rPr lang="en-US" dirty="0">
                <a:solidFill>
                  <a:schemeClr val="tx1"/>
                </a:solidFill>
              </a:rPr>
              <a:t> rad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trebamo</a:t>
            </a:r>
            <a:r>
              <a:rPr lang="en-US" dirty="0">
                <a:solidFill>
                  <a:schemeClr val="tx1"/>
                </a:solidFill>
              </a:rPr>
              <a:t> dobro </a:t>
            </a:r>
            <a:r>
              <a:rPr lang="en-US" dirty="0" err="1">
                <a:solidFill>
                  <a:schemeClr val="tx1"/>
                </a:solidFill>
              </a:rPr>
              <a:t>definirati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prikaz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rješenja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en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" name="Shape 130"/>
          <p:cNvSpPr txBox="1">
            <a:spLocks/>
          </p:cNvSpPr>
          <p:nvPr/>
        </p:nvSpPr>
        <p:spPr>
          <a:xfrm>
            <a:off x="1165475" y="4189064"/>
            <a:ext cx="4221599" cy="24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it-IT" dirty="0" err="1">
                <a:solidFill>
                  <a:schemeClr val="tx1"/>
                </a:solidFill>
              </a:rPr>
              <a:t>Osim</a:t>
            </a:r>
            <a:r>
              <a:rPr lang="it-IT" dirty="0">
                <a:solidFill>
                  <a:schemeClr val="tx1"/>
                </a:solidFill>
              </a:rPr>
              <a:t> toga, </a:t>
            </a:r>
            <a:r>
              <a:rPr lang="it-IT" dirty="0" err="1">
                <a:solidFill>
                  <a:schemeClr val="tx1"/>
                </a:solidFill>
              </a:rPr>
              <a:t>moramo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dobro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osmisliti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funkciju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dobrote</a:t>
            </a:r>
            <a:r>
              <a:rPr lang="it-IT" dirty="0">
                <a:solidFill>
                  <a:schemeClr val="tx1"/>
                </a:solidFill>
              </a:rPr>
              <a:t> i </a:t>
            </a:r>
            <a:r>
              <a:rPr lang="it-IT" dirty="0" err="1">
                <a:solidFill>
                  <a:schemeClr val="tx1"/>
                </a:solidFill>
              </a:rPr>
              <a:t>parametre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mutiranja</a:t>
            </a:r>
            <a:r>
              <a:rPr lang="it-IT" dirty="0">
                <a:solidFill>
                  <a:schemeClr val="tx1"/>
                </a:solidFill>
              </a:rPr>
              <a:t>!</a:t>
            </a:r>
          </a:p>
          <a:p>
            <a:pPr>
              <a:spcBef>
                <a:spcPts val="0"/>
              </a:spcBef>
              <a:buFont typeface="Quicksand"/>
              <a:buNone/>
            </a:pPr>
            <a:endParaRPr lang="it-IT" dirty="0"/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7999574" y="6092252"/>
            <a:ext cx="869218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15/19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887448" y="683393"/>
            <a:ext cx="6589200" cy="63446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" dirty="0">
                <a:solidFill>
                  <a:schemeClr val="tx1"/>
                </a:solidFill>
              </a:rPr>
              <a:t>IKAZ RJEŠENJA</a:t>
            </a:r>
          </a:p>
        </p:txBody>
      </p:sp>
      <p:graphicFrame>
        <p:nvGraphicFramePr>
          <p:cNvPr id="154" name="Shape 154"/>
          <p:cNvGraphicFramePr/>
          <p:nvPr>
            <p:extLst>
              <p:ext uri="{D42A27DB-BD31-4B8C-83A1-F6EECF244321}">
                <p14:modId xmlns:p14="http://schemas.microsoft.com/office/powerpoint/2010/main" val="2604048239"/>
              </p:ext>
            </p:extLst>
          </p:nvPr>
        </p:nvGraphicFramePr>
        <p:xfrm>
          <a:off x="903800" y="2085975"/>
          <a:ext cx="7287700" cy="2859990"/>
        </p:xfrm>
        <a:graphic>
          <a:graphicData uri="http://schemas.openxmlformats.org/drawingml/2006/table">
            <a:tbl>
              <a:tblPr>
                <a:noFill/>
                <a:tableStyleId>{EC8DE797-6AE0-4F69-B7CB-383D4D98DD95}</a:tableStyleId>
              </a:tblPr>
              <a:tblGrid>
                <a:gridCol w="182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PON </a:t>
                      </a:r>
                      <a:r>
                        <a:rPr lang="en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08:00 – 09:00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PET 19:00 – 20:00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Quicksand" panose="020B0604020202020204" charset="0"/>
                          <a:ea typeface="Quicksand"/>
                          <a:cs typeface="Quicksand"/>
                          <a:sym typeface="Quicksand"/>
                        </a:rPr>
                        <a:t>P1 VIS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Quicksand" panose="020B0604020202020204" charset="0"/>
                          <a:ea typeface="Quicksand"/>
                          <a:cs typeface="Quicksand"/>
                          <a:sym typeface="Quicksand"/>
                        </a:rPr>
                        <a:t>Burić</a:t>
                      </a:r>
                      <a:endParaRPr lang="en" sz="2000" b="0" i="0" dirty="0">
                        <a:solidFill>
                          <a:schemeClr val="tx1"/>
                        </a:solidFill>
                        <a:latin typeface="Quicksand" panose="020B0604020202020204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</a:t>
                      </a:r>
                      <a:r>
                        <a:rPr lang="en" sz="2000" b="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VIS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Krnić</a:t>
                      </a:r>
                      <a:endParaRPr lang="en" sz="2000" b="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P4 SIS Jeren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….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D346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PA03 ARH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Kovač</a:t>
                      </a:r>
                      <a:endParaRPr lang="en" sz="2000" b="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PA06 FIZ1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Horvat</a:t>
                      </a:r>
                      <a:endParaRPr lang="en" sz="2000" b="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hape 84"/>
          <p:cNvSpPr txBox="1">
            <a:spLocks/>
          </p:cNvSpPr>
          <p:nvPr/>
        </p:nvSpPr>
        <p:spPr>
          <a:xfrm>
            <a:off x="7999573" y="6092252"/>
            <a:ext cx="904729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16/19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591635" y="64477"/>
            <a:ext cx="6589200" cy="12808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2E3037"/>
                </a:solidFill>
              </a:rPr>
              <a:t>TIJEK ALGORITMA</a:t>
            </a:r>
            <a:endParaRPr lang="en" dirty="0">
              <a:solidFill>
                <a:srgbClr val="2E3037"/>
              </a:solidFill>
            </a:endParaRPr>
          </a:p>
        </p:txBody>
      </p:sp>
      <p:cxnSp>
        <p:nvCxnSpPr>
          <p:cNvPr id="203" name="Shape 203"/>
          <p:cNvCxnSpPr>
            <a:cxnSpLocks/>
          </p:cNvCxnSpPr>
          <p:nvPr/>
        </p:nvCxnSpPr>
        <p:spPr>
          <a:xfrm flipV="1">
            <a:off x="5205022" y="2992170"/>
            <a:ext cx="0" cy="466859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46741" y="2389416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5491510" y="1698612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Evaluiraj</a:t>
            </a:r>
            <a:r>
              <a:rPr lang="en-US" sz="18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populaciju</a:t>
            </a:r>
            <a:endParaRPr lang="en" sz="18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5491506" y="2413586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Kloniraj</a:t>
            </a:r>
            <a:endParaRPr lang="en" sz="18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591635" y="2673996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Inicijaliziraj</a:t>
            </a:r>
            <a:r>
              <a:rPr lang="en-US" sz="18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nasumični</a:t>
            </a:r>
            <a:r>
              <a:rPr lang="en-US" sz="18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raspored</a:t>
            </a:r>
            <a:endParaRPr lang="en" sz="18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8" name="Shape 208"/>
          <p:cNvCxnSpPr>
            <a:cxnSpLocks/>
          </p:cNvCxnSpPr>
          <p:nvPr/>
        </p:nvCxnSpPr>
        <p:spPr>
          <a:xfrm flipV="1">
            <a:off x="5185397" y="1607182"/>
            <a:ext cx="0" cy="5796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9" name="Shape 208"/>
          <p:cNvCxnSpPr>
            <a:cxnSpLocks/>
          </p:cNvCxnSpPr>
          <p:nvPr/>
        </p:nvCxnSpPr>
        <p:spPr>
          <a:xfrm flipV="1">
            <a:off x="5195628" y="2367318"/>
            <a:ext cx="0" cy="473537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5" name="Shape 206"/>
          <p:cNvSpPr txBox="1"/>
          <p:nvPr/>
        </p:nvSpPr>
        <p:spPr>
          <a:xfrm>
            <a:off x="5491506" y="2997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Mutiraj</a:t>
            </a:r>
            <a:endParaRPr lang="en" sz="18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" name="Shape 208"/>
          <p:cNvCxnSpPr>
            <a:cxnSpLocks/>
          </p:cNvCxnSpPr>
          <p:nvPr/>
        </p:nvCxnSpPr>
        <p:spPr>
          <a:xfrm flipV="1">
            <a:off x="5205022" y="3632770"/>
            <a:ext cx="0" cy="5796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" name="Shape 208"/>
          <p:cNvCxnSpPr>
            <a:cxnSpLocks/>
          </p:cNvCxnSpPr>
          <p:nvPr/>
        </p:nvCxnSpPr>
        <p:spPr>
          <a:xfrm flipV="1">
            <a:off x="5205022" y="4387372"/>
            <a:ext cx="0" cy="5796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6"/>
          <p:cNvSpPr txBox="1"/>
          <p:nvPr/>
        </p:nvSpPr>
        <p:spPr>
          <a:xfrm>
            <a:off x="5491506" y="373207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Evaluiraj</a:t>
            </a:r>
            <a:r>
              <a:rPr lang="en-US" sz="18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klonirane</a:t>
            </a:r>
            <a:endParaRPr lang="en" sz="18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" name="Shape 206"/>
          <p:cNvSpPr txBox="1"/>
          <p:nvPr/>
        </p:nvSpPr>
        <p:spPr>
          <a:xfrm>
            <a:off x="5491506" y="4486672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Izaberi</a:t>
            </a:r>
            <a:r>
              <a:rPr lang="en-US" sz="18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najbolje</a:t>
            </a:r>
            <a:endParaRPr lang="en" sz="18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" name="Shape 208"/>
          <p:cNvCxnSpPr>
            <a:cxnSpLocks/>
          </p:cNvCxnSpPr>
          <p:nvPr/>
        </p:nvCxnSpPr>
        <p:spPr>
          <a:xfrm flipV="1">
            <a:off x="5205022" y="5196720"/>
            <a:ext cx="0" cy="5796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1" name="Shape 206"/>
          <p:cNvSpPr txBox="1"/>
          <p:nvPr/>
        </p:nvSpPr>
        <p:spPr>
          <a:xfrm>
            <a:off x="5491506" y="529602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Ponovi</a:t>
            </a:r>
            <a:endParaRPr lang="en" sz="18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" name="Graphic 21" descr="Arrow: Clockwise curv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484782">
            <a:off x="3257506" y="2036417"/>
            <a:ext cx="914400" cy="914400"/>
          </a:xfrm>
          <a:prstGeom prst="rect">
            <a:avLst/>
          </a:prstGeom>
        </p:spPr>
      </p:pic>
      <p:sp>
        <p:nvSpPr>
          <p:cNvPr id="23" name="Shape 84"/>
          <p:cNvSpPr txBox="1">
            <a:spLocks/>
          </p:cNvSpPr>
          <p:nvPr/>
        </p:nvSpPr>
        <p:spPr>
          <a:xfrm>
            <a:off x="7999574" y="6092252"/>
            <a:ext cx="931362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17/19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1" name="Shape 281">
            <a:hlinkClick r:id="rId3" action="ppaction://hlinkfile"/>
          </p:cNvPr>
          <p:cNvSpPr/>
          <p:nvPr/>
        </p:nvSpPr>
        <p:spPr>
          <a:xfrm>
            <a:off x="3889445" y="1637488"/>
            <a:ext cx="4717800" cy="30075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130"/>
          <p:cNvSpPr txBox="1">
            <a:spLocks/>
          </p:cNvSpPr>
          <p:nvPr/>
        </p:nvSpPr>
        <p:spPr>
          <a:xfrm>
            <a:off x="943266" y="1826651"/>
            <a:ext cx="3229239" cy="160405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6666"/>
              <a:buFont typeface="Arial"/>
              <a:buNone/>
            </a:pPr>
            <a:r>
              <a:rPr lang="it-IT" sz="2800" dirty="0" err="1">
                <a:solidFill>
                  <a:srgbClr val="2E3037"/>
                </a:solidFill>
                <a:latin typeface="Quicksand" panose="020B0604020202020204" charset="0"/>
              </a:rPr>
              <a:t>Rezultati</a:t>
            </a: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</a:rPr>
              <a:t> ? </a:t>
            </a:r>
          </a:p>
          <a:p>
            <a:pPr>
              <a:buClr>
                <a:schemeClr val="dk1"/>
              </a:buClr>
              <a:buSzPct val="36666"/>
              <a:buFont typeface="Arial"/>
              <a:buNone/>
            </a:pPr>
            <a:r>
              <a:rPr lang="it-IT" sz="2800" dirty="0" err="1">
                <a:solidFill>
                  <a:srgbClr val="2E3037"/>
                </a:solidFill>
                <a:latin typeface="Quicksand" panose="020B0604020202020204" charset="0"/>
              </a:rPr>
              <a:t>Vrhunski</a:t>
            </a: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</a:rPr>
              <a:t>! </a:t>
            </a: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  <a:sym typeface="Wingdings" panose="05000000000000000000" pitchFamily="2" charset="2"/>
              </a:rPr>
              <a:t></a:t>
            </a:r>
          </a:p>
          <a:p>
            <a:pPr>
              <a:buClr>
                <a:schemeClr val="dk1"/>
              </a:buClr>
              <a:buSzPct val="36666"/>
              <a:buFont typeface="Arial"/>
              <a:buNone/>
            </a:pPr>
            <a:endParaRPr lang="it-IT" sz="2800" dirty="0">
              <a:solidFill>
                <a:srgbClr val="39C0BA"/>
              </a:solidFill>
              <a:latin typeface="Quicksand" panose="020B0604020202020204" charset="0"/>
              <a:sym typeface="Wingdings" panose="05000000000000000000" pitchFamily="2" charset="2"/>
            </a:endParaRPr>
          </a:p>
          <a:p>
            <a:endParaRPr lang="it-IT" dirty="0"/>
          </a:p>
        </p:txBody>
      </p:sp>
      <p:sp>
        <p:nvSpPr>
          <p:cNvPr id="6" name="Shape 130"/>
          <p:cNvSpPr txBox="1">
            <a:spLocks/>
          </p:cNvSpPr>
          <p:nvPr/>
        </p:nvSpPr>
        <p:spPr>
          <a:xfrm>
            <a:off x="1055753" y="3514100"/>
            <a:ext cx="3229239" cy="364592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6666"/>
            </a:pPr>
            <a:r>
              <a:rPr lang="it-IT" sz="2800" dirty="0" err="1">
                <a:solidFill>
                  <a:srgbClr val="2E3037"/>
                </a:solidFill>
                <a:latin typeface="Quicksand" panose="020B0604020202020204" charset="0"/>
                <a:sym typeface="Wingdings" panose="05000000000000000000" pitchFamily="2" charset="2"/>
              </a:rPr>
              <a:t>Kliknite</a:t>
            </a: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  <a:sym typeface="Wingdings" panose="05000000000000000000" pitchFamily="2" charset="2"/>
              </a:rPr>
              <a:t> </a:t>
            </a:r>
            <a:r>
              <a:rPr lang="it-IT" sz="2800" dirty="0" err="1">
                <a:solidFill>
                  <a:srgbClr val="2E3037"/>
                </a:solidFill>
                <a:latin typeface="Quicksand" panose="020B0604020202020204" charset="0"/>
                <a:sym typeface="Wingdings" panose="05000000000000000000" pitchFamily="2" charset="2"/>
              </a:rPr>
              <a:t>na</a:t>
            </a:r>
            <a:endParaRPr lang="it-IT" sz="2800" dirty="0">
              <a:solidFill>
                <a:srgbClr val="2E3037"/>
              </a:solidFill>
              <a:latin typeface="Quicksand" panose="020B060402020202020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36666"/>
            </a:pP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  <a:sym typeface="Wingdings" panose="05000000000000000000" pitchFamily="2" charset="2"/>
              </a:rPr>
              <a:t>monitor za</a:t>
            </a:r>
          </a:p>
          <a:p>
            <a:pPr>
              <a:buClr>
                <a:schemeClr val="dk1"/>
              </a:buClr>
              <a:buSzPct val="36666"/>
            </a:pPr>
            <a:r>
              <a:rPr lang="it-IT" sz="2800" dirty="0" err="1">
                <a:solidFill>
                  <a:srgbClr val="2E3037"/>
                </a:solidFill>
                <a:latin typeface="Quicksand" panose="020B0604020202020204" charset="0"/>
              </a:rPr>
              <a:t>prikaz</a:t>
            </a: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</a:rPr>
              <a:t> </a:t>
            </a:r>
            <a:r>
              <a:rPr lang="it-IT" sz="2800" dirty="0" err="1">
                <a:solidFill>
                  <a:srgbClr val="2E3037"/>
                </a:solidFill>
                <a:latin typeface="Quicksand" panose="020B0604020202020204" charset="0"/>
              </a:rPr>
              <a:t>malog</a:t>
            </a: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</a:rPr>
              <a:t> </a:t>
            </a:r>
            <a:r>
              <a:rPr lang="it-IT" sz="2800" dirty="0" err="1">
                <a:solidFill>
                  <a:srgbClr val="2E3037"/>
                </a:solidFill>
                <a:latin typeface="Quicksand" panose="020B0604020202020204" charset="0"/>
              </a:rPr>
              <a:t>programa</a:t>
            </a: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</a:rPr>
              <a:t> </a:t>
            </a:r>
            <a:r>
              <a:rPr lang="it-IT" sz="2800" dirty="0" err="1">
                <a:solidFill>
                  <a:srgbClr val="2E3037"/>
                </a:solidFill>
                <a:latin typeface="Quicksand" panose="020B0604020202020204" charset="0"/>
              </a:rPr>
              <a:t>kojeg</a:t>
            </a: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</a:rPr>
              <a:t> </a:t>
            </a:r>
            <a:r>
              <a:rPr lang="it-IT" sz="2800" dirty="0" err="1">
                <a:solidFill>
                  <a:srgbClr val="2E3037"/>
                </a:solidFill>
                <a:latin typeface="Quicksand" panose="020B0604020202020204" charset="0"/>
              </a:rPr>
              <a:t>sam</a:t>
            </a: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</a:rPr>
              <a:t> </a:t>
            </a:r>
            <a:r>
              <a:rPr lang="it-IT" sz="2800" dirty="0" err="1">
                <a:solidFill>
                  <a:srgbClr val="2E3037"/>
                </a:solidFill>
                <a:latin typeface="Quicksand" panose="020B0604020202020204" charset="0"/>
              </a:rPr>
              <a:t>napravio</a:t>
            </a: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</a:rPr>
              <a:t> za </a:t>
            </a:r>
            <a:r>
              <a:rPr lang="it-IT" sz="2800" dirty="0" err="1">
                <a:solidFill>
                  <a:srgbClr val="2E3037"/>
                </a:solidFill>
                <a:latin typeface="Quicksand" panose="020B0604020202020204" charset="0"/>
              </a:rPr>
              <a:t>ovaj</a:t>
            </a:r>
            <a:r>
              <a:rPr lang="it-IT" sz="2800" dirty="0">
                <a:solidFill>
                  <a:srgbClr val="2E3037"/>
                </a:solidFill>
                <a:latin typeface="Quicksand" panose="020B0604020202020204" charset="0"/>
              </a:rPr>
              <a:t> seminar !</a:t>
            </a:r>
          </a:p>
          <a:p>
            <a:pPr>
              <a:buClr>
                <a:schemeClr val="dk1"/>
              </a:buClr>
              <a:buSzPct val="36666"/>
              <a:buFont typeface="Arial"/>
              <a:buNone/>
            </a:pPr>
            <a:endParaRPr lang="it-IT" sz="2800" dirty="0">
              <a:solidFill>
                <a:srgbClr val="39C0BA"/>
              </a:solidFill>
              <a:latin typeface="Quicksand" panose="020B0604020202020204" charset="0"/>
              <a:sym typeface="Wingdings" panose="05000000000000000000" pitchFamily="2" charset="2"/>
            </a:endParaRPr>
          </a:p>
          <a:p>
            <a:endParaRPr lang="it-IT" dirty="0"/>
          </a:p>
        </p:txBody>
      </p:sp>
      <p:sp>
        <p:nvSpPr>
          <p:cNvPr id="7" name="Shape 84"/>
          <p:cNvSpPr txBox="1">
            <a:spLocks/>
          </p:cNvSpPr>
          <p:nvPr/>
        </p:nvSpPr>
        <p:spPr>
          <a:xfrm>
            <a:off x="7999573" y="6092252"/>
            <a:ext cx="904729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18/19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806575" y="1679575"/>
            <a:ext cx="7337425" cy="15462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E3037"/>
                </a:solidFill>
                <a:latin typeface="Star Jedi" panose="040B0000000000000000" pitchFamily="82" charset="0"/>
                <a:sym typeface="Wingdings" panose="05000000000000000000" pitchFamily="2" charset="2"/>
              </a:rPr>
              <a:t>H</a:t>
            </a:r>
            <a:r>
              <a:rPr lang="en-US" sz="4800" b="1" dirty="0">
                <a:solidFill>
                  <a:srgbClr val="2E3037"/>
                </a:solidFill>
                <a:latin typeface="Star Jedi" panose="040B0000000000000000" pitchFamily="82" charset="0"/>
                <a:sym typeface="Wingdings" panose="05000000000000000000" pitchFamily="2" charset="2"/>
              </a:rPr>
              <a:t>v</a:t>
            </a:r>
            <a:r>
              <a:rPr lang="en" sz="4800" b="1" dirty="0">
                <a:solidFill>
                  <a:srgbClr val="2E3037"/>
                </a:solidFill>
                <a:latin typeface="Star Jedi" panose="040B0000000000000000" pitchFamily="82" charset="0"/>
                <a:sym typeface="Wingdings" panose="05000000000000000000" pitchFamily="2" charset="2"/>
              </a:rPr>
              <a:t>ALA NA PAŽNJi! </a:t>
            </a:r>
            <a:endParaRPr lang="en" sz="4800" b="1" dirty="0">
              <a:solidFill>
                <a:srgbClr val="2E3037"/>
              </a:solidFill>
              <a:latin typeface="Star Jedi" panose="040B0000000000000000" pitchFamily="82" charset="0"/>
            </a:endParaRPr>
          </a:p>
        </p:txBody>
      </p:sp>
      <p:sp>
        <p:nvSpPr>
          <p:cNvPr id="3" name="Shape 84"/>
          <p:cNvSpPr txBox="1">
            <a:spLocks/>
          </p:cNvSpPr>
          <p:nvPr/>
        </p:nvSpPr>
        <p:spPr>
          <a:xfrm>
            <a:off x="7999574" y="6092252"/>
            <a:ext cx="886974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19/19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2E3037"/>
                </a:solidFill>
              </a:rPr>
              <a:t>PROBLEM STVAR</a:t>
            </a:r>
            <a:r>
              <a:rPr lang="en-US" dirty="0">
                <a:solidFill>
                  <a:srgbClr val="2E3037"/>
                </a:solidFill>
              </a:rPr>
              <a:t>ANJA RASPOREDA</a:t>
            </a:r>
            <a:endParaRPr lang="en" dirty="0">
              <a:solidFill>
                <a:srgbClr val="2E3037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solidFill>
                  <a:srgbClr val="2E3037"/>
                </a:solidFill>
              </a:rPr>
              <a:t>Kako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napraviti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dobar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raspored</a:t>
            </a:r>
            <a:r>
              <a:rPr lang="en-US" dirty="0">
                <a:solidFill>
                  <a:srgbClr val="2E3037"/>
                </a:solidFill>
              </a:rPr>
              <a:t> sati?</a:t>
            </a:r>
            <a:endParaRPr lang="en" dirty="0">
              <a:solidFill>
                <a:srgbClr val="2E3037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99495" y="3077050"/>
            <a:ext cx="870012" cy="9267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Quicksand" panose="020B0604020202020204" charset="0"/>
              </a:rPr>
              <a:t>1</a:t>
            </a:r>
            <a:endParaRPr lang="hr-HR" sz="2800" dirty="0">
              <a:latin typeface="Quicksand" panose="020B0604020202020204" charset="0"/>
            </a:endParaRPr>
          </a:p>
        </p:txBody>
      </p:sp>
      <p:sp>
        <p:nvSpPr>
          <p:cNvPr id="5" name="Shape 84"/>
          <p:cNvSpPr txBox="1">
            <a:spLocks/>
          </p:cNvSpPr>
          <p:nvPr/>
        </p:nvSpPr>
        <p:spPr>
          <a:xfrm>
            <a:off x="7999574" y="6092252"/>
            <a:ext cx="778018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2/19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0"/>
          <p:cNvSpPr txBox="1">
            <a:spLocks/>
          </p:cNvSpPr>
          <p:nvPr/>
        </p:nvSpPr>
        <p:spPr>
          <a:xfrm>
            <a:off x="1185454" y="1194612"/>
            <a:ext cx="6700500" cy="42436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spade u NP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teške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probleme</a:t>
            </a:r>
            <a:endParaRPr lang="en-US" sz="2400" dirty="0">
              <a:solidFill>
                <a:schemeClr val="tx1"/>
              </a:solidFill>
              <a:latin typeface="Quicksan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Quicksan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broj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rješenja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praktički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ide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unedogled</a:t>
            </a:r>
            <a:endParaRPr lang="en-US" sz="2400" dirty="0">
              <a:solidFill>
                <a:schemeClr val="tx1"/>
              </a:solidFill>
              <a:latin typeface="Quicksan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Quicksan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slijedna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pretraga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ne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daje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nikakve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rezultate</a:t>
            </a:r>
            <a:endParaRPr lang="en-US" sz="2400" dirty="0">
              <a:solidFill>
                <a:schemeClr val="tx1"/>
              </a:solidFill>
              <a:latin typeface="Quicksan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Quicksan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posežemo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za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algoritmima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heuristike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koji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nisu</a:t>
            </a:r>
            <a:r>
              <a:rPr lang="en-US" sz="24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Quicksand" panose="020B0604020202020204" charset="0"/>
              </a:rPr>
              <a:t>egzaktni</a:t>
            </a:r>
            <a:endParaRPr lang="en-US" sz="2400" dirty="0">
              <a:solidFill>
                <a:schemeClr val="tx1"/>
              </a:solidFill>
              <a:latin typeface="Quicksand" panose="020B0604020202020204" charset="0"/>
            </a:endParaRPr>
          </a:p>
        </p:txBody>
      </p:sp>
      <p:sp>
        <p:nvSpPr>
          <p:cNvPr id="3" name="Shape 84"/>
          <p:cNvSpPr txBox="1">
            <a:spLocks/>
          </p:cNvSpPr>
          <p:nvPr/>
        </p:nvSpPr>
        <p:spPr>
          <a:xfrm>
            <a:off x="7999574" y="6092252"/>
            <a:ext cx="778018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3/19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471738" y="501650"/>
            <a:ext cx="6672262" cy="812800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tx1"/>
                </a:solidFill>
              </a:rPr>
              <a:t>ŠTO ŽELIMO POSTIĆI?</a:t>
            </a:r>
            <a:endParaRPr lang="en" sz="3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15" y="1510450"/>
            <a:ext cx="2740660" cy="2298069"/>
          </a:xfrm>
          <a:prstGeom prst="rect">
            <a:avLst/>
          </a:prstGeom>
        </p:spPr>
      </p:pic>
      <p:pic>
        <p:nvPicPr>
          <p:cNvPr id="13" name="Graphic 12" descr="Arrow: Clockwise curv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234081">
            <a:off x="4211821" y="3494176"/>
            <a:ext cx="914400" cy="1316863"/>
          </a:xfrm>
          <a:prstGeom prst="rect">
            <a:avLst/>
          </a:prstGeom>
        </p:spPr>
      </p:pic>
      <p:pic>
        <p:nvPicPr>
          <p:cNvPr id="15" name="Graphic 14" descr="Clos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2367" y="1510450"/>
            <a:ext cx="2325879" cy="2325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8013" y="1510450"/>
            <a:ext cx="2286000" cy="21717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314" y="4357901"/>
            <a:ext cx="2721983" cy="2041487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8013" y="3846222"/>
            <a:ext cx="3318242" cy="2805376"/>
          </a:xfrm>
          <a:prstGeom prst="rect">
            <a:avLst/>
          </a:prstGeom>
        </p:spPr>
      </p:pic>
      <p:sp>
        <p:nvSpPr>
          <p:cNvPr id="9" name="Shape 84"/>
          <p:cNvSpPr txBox="1">
            <a:spLocks/>
          </p:cNvSpPr>
          <p:nvPr/>
        </p:nvSpPr>
        <p:spPr>
          <a:xfrm>
            <a:off x="7999574" y="6092252"/>
            <a:ext cx="778018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4/19</a:t>
            </a:r>
          </a:p>
        </p:txBody>
      </p:sp>
    </p:spTree>
    <p:extLst>
      <p:ext uri="{BB962C8B-B14F-4D97-AF65-F5344CB8AC3E}">
        <p14:creationId xmlns:p14="http://schemas.microsoft.com/office/powerpoint/2010/main" val="76292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4"/>
            <a:ext cx="7365966" cy="78108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rgbClr val="2E3037"/>
                </a:solidFill>
              </a:rPr>
              <a:t>OGRANIČENJA KOD STVARANJA RASPOREDA</a:t>
            </a:r>
            <a:endParaRPr lang="en" sz="2400" dirty="0">
              <a:solidFill>
                <a:srgbClr val="2E3037"/>
              </a:solidFill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5" y="147591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2E3037"/>
                </a:solidFill>
              </a:rPr>
              <a:t>Čvrsta</a:t>
            </a:r>
            <a:r>
              <a:rPr lang="en-US" b="1" dirty="0">
                <a:solidFill>
                  <a:srgbClr val="2E3037"/>
                </a:solidFill>
              </a:rPr>
              <a:t> </a:t>
            </a:r>
            <a:r>
              <a:rPr lang="en-US" b="1" dirty="0" err="1">
                <a:solidFill>
                  <a:srgbClr val="2E3037"/>
                </a:solidFill>
              </a:rPr>
              <a:t>ograničenja</a:t>
            </a:r>
            <a:endParaRPr lang="en" b="1" dirty="0">
              <a:solidFill>
                <a:srgbClr val="2E303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2E3037"/>
                </a:solidFill>
              </a:rPr>
              <a:t>Ne </a:t>
            </a:r>
            <a:r>
              <a:rPr lang="en-US" dirty="0" err="1">
                <a:solidFill>
                  <a:srgbClr val="2E3037"/>
                </a:solidFill>
              </a:rPr>
              <a:t>smiju</a:t>
            </a:r>
            <a:r>
              <a:rPr lang="en-US" dirty="0">
                <a:solidFill>
                  <a:srgbClr val="2E3037"/>
                </a:solidFill>
              </a:rPr>
              <a:t> se </a:t>
            </a:r>
            <a:r>
              <a:rPr lang="en-US" dirty="0" err="1">
                <a:solidFill>
                  <a:srgbClr val="2E3037"/>
                </a:solidFill>
              </a:rPr>
              <a:t>pregaziti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jer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je</a:t>
            </a:r>
            <a:r>
              <a:rPr lang="en-US" dirty="0">
                <a:solidFill>
                  <a:srgbClr val="2E3037"/>
                </a:solidFill>
              </a:rPr>
              <a:t> bez </a:t>
            </a:r>
            <a:r>
              <a:rPr lang="en-US" dirty="0" err="1">
                <a:solidFill>
                  <a:srgbClr val="2E3037"/>
                </a:solidFill>
              </a:rPr>
              <a:t>njih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raspored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neizvediv</a:t>
            </a:r>
            <a:r>
              <a:rPr lang="en-US" dirty="0">
                <a:solidFill>
                  <a:srgbClr val="2E3037"/>
                </a:solidFill>
              </a:rPr>
              <a:t>!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solidFill>
                <a:srgbClr val="2E3037"/>
              </a:solidFill>
            </a:endParaRPr>
          </a:p>
          <a:p>
            <a:pPr marL="457200" indent="-457200"/>
            <a:r>
              <a:rPr lang="en-US" dirty="0" err="1">
                <a:solidFill>
                  <a:srgbClr val="2E3037"/>
                </a:solidFill>
              </a:rPr>
              <a:t>kolizije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među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predmetima</a:t>
            </a:r>
            <a:endParaRPr lang="en-US" dirty="0">
              <a:solidFill>
                <a:srgbClr val="2E3037"/>
              </a:solidFill>
            </a:endParaRPr>
          </a:p>
          <a:p>
            <a:pPr marL="457200" indent="-457200"/>
            <a:endParaRPr lang="en-US" dirty="0">
              <a:solidFill>
                <a:srgbClr val="2E3037"/>
              </a:solidFill>
            </a:endParaRPr>
          </a:p>
          <a:p>
            <a:pPr marL="457200" indent="-457200"/>
            <a:r>
              <a:rPr lang="en-US" dirty="0" err="1">
                <a:solidFill>
                  <a:srgbClr val="2E3037"/>
                </a:solidFill>
              </a:rPr>
              <a:t>grupa</a:t>
            </a:r>
            <a:r>
              <a:rPr lang="en-US" dirty="0">
                <a:solidFill>
                  <a:srgbClr val="2E3037"/>
                </a:solidFill>
              </a:rPr>
              <a:t> ne </a:t>
            </a:r>
            <a:r>
              <a:rPr lang="en-US" dirty="0" err="1">
                <a:solidFill>
                  <a:srgbClr val="2E3037"/>
                </a:solidFill>
              </a:rPr>
              <a:t>smije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imati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više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događaja</a:t>
            </a:r>
            <a:r>
              <a:rPr lang="en-US" dirty="0">
                <a:solidFill>
                  <a:srgbClr val="2E3037"/>
                </a:solidFill>
              </a:rPr>
              <a:t> u </a:t>
            </a:r>
            <a:r>
              <a:rPr lang="en-US" dirty="0" err="1">
                <a:solidFill>
                  <a:srgbClr val="2E3037"/>
                </a:solidFill>
              </a:rPr>
              <a:t>isto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vrijeme</a:t>
            </a:r>
            <a:r>
              <a:rPr lang="en-US" dirty="0">
                <a:solidFill>
                  <a:srgbClr val="2E3037"/>
                </a:solidFill>
              </a:rPr>
              <a:t>…</a:t>
            </a:r>
          </a:p>
          <a:p>
            <a:pPr>
              <a:buNone/>
            </a:pP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5319639" y="1546934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2E3037"/>
                </a:solidFill>
              </a:rPr>
              <a:t>Blaga ograničenja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>
                <a:solidFill>
                  <a:srgbClr val="2E3037"/>
                </a:solidFill>
              </a:rPr>
              <a:t>Mogu</a:t>
            </a:r>
            <a:r>
              <a:rPr lang="en-US" dirty="0">
                <a:solidFill>
                  <a:srgbClr val="2E3037"/>
                </a:solidFill>
              </a:rPr>
              <a:t> se </a:t>
            </a:r>
            <a:r>
              <a:rPr lang="en-US" dirty="0" err="1">
                <a:solidFill>
                  <a:srgbClr val="2E3037"/>
                </a:solidFill>
              </a:rPr>
              <a:t>pregaziti</a:t>
            </a:r>
            <a:r>
              <a:rPr lang="en-US" dirty="0">
                <a:solidFill>
                  <a:srgbClr val="2E3037"/>
                </a:solidFill>
              </a:rPr>
              <a:t>,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>
                <a:solidFill>
                  <a:srgbClr val="2E3037"/>
                </a:solidFill>
              </a:rPr>
              <a:t>ali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utječu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na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izgled</a:t>
            </a:r>
            <a:endParaRPr lang="en-US" dirty="0">
              <a:solidFill>
                <a:srgbClr val="2E303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err="1">
                <a:solidFill>
                  <a:srgbClr val="2E3037"/>
                </a:solidFill>
              </a:rPr>
              <a:t>samog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rasporeda</a:t>
            </a:r>
            <a:r>
              <a:rPr lang="en-US" dirty="0">
                <a:solidFill>
                  <a:srgbClr val="2E3037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solidFill>
                <a:srgbClr val="2E3037"/>
              </a:solidFill>
            </a:endParaRPr>
          </a:p>
          <a:p>
            <a:pPr marL="457200" indent="-457200"/>
            <a:r>
              <a:rPr lang="en-US" dirty="0" err="1">
                <a:solidFill>
                  <a:srgbClr val="2E3037"/>
                </a:solidFill>
              </a:rPr>
              <a:t>nastava</a:t>
            </a:r>
            <a:r>
              <a:rPr lang="en-US" dirty="0">
                <a:solidFill>
                  <a:srgbClr val="2E3037"/>
                </a:solidFill>
              </a:rPr>
              <a:t> </a:t>
            </a:r>
            <a:r>
              <a:rPr lang="en-US" dirty="0" err="1">
                <a:solidFill>
                  <a:srgbClr val="2E3037"/>
                </a:solidFill>
              </a:rPr>
              <a:t>ujutro</a:t>
            </a:r>
            <a:endParaRPr lang="en-US" dirty="0">
              <a:solidFill>
                <a:srgbClr val="2E3037"/>
              </a:solidFill>
            </a:endParaRPr>
          </a:p>
          <a:p>
            <a:pPr marL="457200" indent="-457200"/>
            <a:endParaRPr lang="en-US" dirty="0">
              <a:solidFill>
                <a:srgbClr val="2E3037"/>
              </a:solidFill>
            </a:endParaRPr>
          </a:p>
          <a:p>
            <a:pPr marL="457200" indent="-457200"/>
            <a:r>
              <a:rPr lang="en-US" dirty="0" err="1">
                <a:solidFill>
                  <a:srgbClr val="2E3037"/>
                </a:solidFill>
              </a:rPr>
              <a:t>nema</a:t>
            </a:r>
            <a:r>
              <a:rPr lang="en-US" dirty="0">
                <a:solidFill>
                  <a:srgbClr val="2E3037"/>
                </a:solidFill>
              </a:rPr>
              <a:t> “</a:t>
            </a:r>
            <a:r>
              <a:rPr lang="en-US" dirty="0" err="1">
                <a:solidFill>
                  <a:srgbClr val="2E3037"/>
                </a:solidFill>
              </a:rPr>
              <a:t>rupa</a:t>
            </a:r>
            <a:r>
              <a:rPr lang="en-US" dirty="0">
                <a:solidFill>
                  <a:srgbClr val="2E3037"/>
                </a:solidFill>
              </a:rPr>
              <a:t>” u </a:t>
            </a:r>
            <a:r>
              <a:rPr lang="en-US" dirty="0" err="1">
                <a:solidFill>
                  <a:srgbClr val="2E3037"/>
                </a:solidFill>
              </a:rPr>
              <a:t>rasporedu</a:t>
            </a:r>
            <a:endParaRPr lang="en-US" dirty="0">
              <a:solidFill>
                <a:srgbClr val="2E3037"/>
              </a:solidFill>
            </a:endParaRPr>
          </a:p>
          <a:p>
            <a:pPr marL="457200" indent="-457200"/>
            <a:endParaRPr lang="en" dirty="0">
              <a:solidFill>
                <a:srgbClr val="2E3037"/>
              </a:solidFill>
            </a:endParaRPr>
          </a:p>
          <a:p>
            <a:pPr marL="457200" indent="-457200"/>
            <a:r>
              <a:rPr lang="en" dirty="0">
                <a:solidFill>
                  <a:srgbClr val="2E3037"/>
                </a:solidFill>
              </a:rPr>
              <a:t>ograničen broj sati dnevno…</a:t>
            </a:r>
          </a:p>
        </p:txBody>
      </p:sp>
      <p:sp>
        <p:nvSpPr>
          <p:cNvPr id="5" name="Shape 84"/>
          <p:cNvSpPr txBox="1">
            <a:spLocks/>
          </p:cNvSpPr>
          <p:nvPr/>
        </p:nvSpPr>
        <p:spPr>
          <a:xfrm>
            <a:off x="7999574" y="6092252"/>
            <a:ext cx="778018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5/19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3116263" y="2628900"/>
            <a:ext cx="6027737" cy="15462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2E3037"/>
                </a:solidFill>
              </a:rPr>
              <a:t>CILJ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3116263" y="3895725"/>
            <a:ext cx="6027737" cy="1047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2E3037"/>
                </a:solidFill>
              </a:rPr>
              <a:t>Zadovoljiti</a:t>
            </a:r>
            <a:r>
              <a:rPr lang="en-US" sz="2400" dirty="0">
                <a:solidFill>
                  <a:srgbClr val="2E3037"/>
                </a:solidFill>
              </a:rPr>
              <a:t> </a:t>
            </a:r>
            <a:r>
              <a:rPr lang="en-US" sz="2400" dirty="0" err="1">
                <a:solidFill>
                  <a:srgbClr val="2E3037"/>
                </a:solidFill>
              </a:rPr>
              <a:t>sva</a:t>
            </a:r>
            <a:r>
              <a:rPr lang="en-US" sz="2400" dirty="0">
                <a:solidFill>
                  <a:srgbClr val="2E3037"/>
                </a:solidFill>
              </a:rPr>
              <a:t> </a:t>
            </a:r>
            <a:r>
              <a:rPr lang="en-US" sz="2400" dirty="0" err="1">
                <a:solidFill>
                  <a:srgbClr val="2E3037"/>
                </a:solidFill>
              </a:rPr>
              <a:t>blaga</a:t>
            </a:r>
            <a:r>
              <a:rPr lang="en-US" sz="2400" dirty="0">
                <a:solidFill>
                  <a:srgbClr val="2E3037"/>
                </a:solidFill>
              </a:rPr>
              <a:t> </a:t>
            </a:r>
            <a:r>
              <a:rPr lang="en-US" sz="2400" dirty="0" err="1">
                <a:solidFill>
                  <a:srgbClr val="2E3037"/>
                </a:solidFill>
              </a:rPr>
              <a:t>ograničenja</a:t>
            </a:r>
            <a:r>
              <a:rPr lang="en-US" sz="2400" dirty="0">
                <a:solidFill>
                  <a:srgbClr val="2E3037"/>
                </a:solidFill>
              </a:rPr>
              <a:t>!</a:t>
            </a:r>
            <a:endParaRPr lang="en" sz="2400" dirty="0">
              <a:solidFill>
                <a:srgbClr val="2E3037"/>
              </a:solidFill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84"/>
          <p:cNvSpPr txBox="1">
            <a:spLocks/>
          </p:cNvSpPr>
          <p:nvPr/>
        </p:nvSpPr>
        <p:spPr>
          <a:xfrm>
            <a:off x="7999574" y="6092252"/>
            <a:ext cx="778018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6/19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0"/>
          <p:cNvSpPr txBox="1">
            <a:spLocks/>
          </p:cNvSpPr>
          <p:nvPr/>
        </p:nvSpPr>
        <p:spPr>
          <a:xfrm>
            <a:off x="1493462" y="1887631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Recimo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da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imamo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4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grupe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za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predavanja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, 4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učionice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, 20 sati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predavanja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po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tjednu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i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12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termina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dnevno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(8 – 20)</a:t>
            </a:r>
          </a:p>
          <a:p>
            <a:endParaRPr lang="en-US" sz="24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5" name="Shape 90"/>
          <p:cNvSpPr txBox="1">
            <a:spLocks/>
          </p:cNvSpPr>
          <p:nvPr/>
        </p:nvSpPr>
        <p:spPr>
          <a:xfrm>
            <a:off x="1493462" y="4173743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Svako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predavanje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možemo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uklopiti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u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raspored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na</a:t>
            </a:r>
            <a:endParaRPr lang="en-US" sz="3200" dirty="0">
              <a:solidFill>
                <a:srgbClr val="404040"/>
              </a:solidFill>
              <a:latin typeface="Quicksand" panose="020B0604020202020204" charset="0"/>
            </a:endParaRPr>
          </a:p>
          <a:p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12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termina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* 5 dana * 4 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učionice</a:t>
            </a:r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</a:t>
            </a:r>
          </a:p>
          <a:p>
            <a:r>
              <a:rPr lang="en-US" sz="3200" dirty="0">
                <a:solidFill>
                  <a:srgbClr val="404040"/>
                </a:solidFill>
                <a:latin typeface="Quicksand" panose="020B0604020202020204" charset="0"/>
              </a:rPr>
              <a:t> 		= 240 </a:t>
            </a:r>
            <a:r>
              <a:rPr lang="en-US" sz="3200" dirty="0" err="1">
                <a:solidFill>
                  <a:srgbClr val="404040"/>
                </a:solidFill>
                <a:latin typeface="Quicksand" panose="020B0604020202020204" charset="0"/>
              </a:rPr>
              <a:t>načina</a:t>
            </a:r>
            <a:endParaRPr lang="en-US" sz="3200" dirty="0">
              <a:solidFill>
                <a:srgbClr val="404040"/>
              </a:solidFill>
              <a:latin typeface="Quicksand" panose="020B0604020202020204" charset="0"/>
            </a:endParaRPr>
          </a:p>
        </p:txBody>
      </p:sp>
      <p:sp>
        <p:nvSpPr>
          <p:cNvPr id="6" name="Shape 193"/>
          <p:cNvSpPr txBox="1">
            <a:spLocks/>
          </p:cNvSpPr>
          <p:nvPr/>
        </p:nvSpPr>
        <p:spPr>
          <a:xfrm>
            <a:off x="1493462" y="385868"/>
            <a:ext cx="70971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spcBef>
                <a:spcPts val="0"/>
              </a:spcBef>
              <a:buFont typeface="Quicksand"/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OPSEG RJEŠENJA</a:t>
            </a:r>
            <a:endParaRPr lang="e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hape 84"/>
          <p:cNvSpPr txBox="1">
            <a:spLocks/>
          </p:cNvSpPr>
          <p:nvPr/>
        </p:nvSpPr>
        <p:spPr>
          <a:xfrm>
            <a:off x="7999574" y="6092252"/>
            <a:ext cx="778018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7/19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182250" y="909251"/>
            <a:ext cx="3651250" cy="119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4800" b="1" dirty="0">
                <a:solidFill>
                  <a:srgbClr val="2E3037"/>
                </a:solidFill>
              </a:rPr>
              <a:t>(4*20)</a:t>
            </a:r>
            <a:r>
              <a:rPr lang="en-US" sz="4800" b="1" baseline="50000" dirty="0">
                <a:solidFill>
                  <a:srgbClr val="2E3037"/>
                </a:solidFill>
              </a:rPr>
              <a:t>240</a:t>
            </a:r>
            <a:r>
              <a:rPr lang="en-US" sz="4800" b="1" dirty="0">
                <a:solidFill>
                  <a:srgbClr val="2E3037"/>
                </a:solidFill>
              </a:rPr>
              <a:t> ≈</a:t>
            </a:r>
            <a:endParaRPr lang="en" sz="4800" b="1" dirty="0">
              <a:solidFill>
                <a:srgbClr val="2E3037"/>
              </a:solidFill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513628" y="2103051"/>
            <a:ext cx="7097712" cy="6175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2E3037"/>
                </a:solidFill>
              </a:rPr>
              <a:t>Za</a:t>
            </a:r>
            <a:r>
              <a:rPr lang="en-US" sz="2400" dirty="0">
                <a:solidFill>
                  <a:srgbClr val="2E3037"/>
                </a:solidFill>
              </a:rPr>
              <a:t> </a:t>
            </a:r>
            <a:r>
              <a:rPr lang="en-US" sz="2400" dirty="0" err="1">
                <a:solidFill>
                  <a:srgbClr val="2E3037"/>
                </a:solidFill>
              </a:rPr>
              <a:t>samo</a:t>
            </a:r>
            <a:r>
              <a:rPr lang="en-US" sz="2400" dirty="0">
                <a:solidFill>
                  <a:srgbClr val="2E3037"/>
                </a:solidFill>
              </a:rPr>
              <a:t> 4 </a:t>
            </a:r>
            <a:r>
              <a:rPr lang="en-US" sz="2400" dirty="0" err="1">
                <a:solidFill>
                  <a:srgbClr val="2E3037"/>
                </a:solidFill>
              </a:rPr>
              <a:t>grupe</a:t>
            </a:r>
            <a:r>
              <a:rPr lang="en-US" sz="2400" dirty="0">
                <a:solidFill>
                  <a:srgbClr val="2E3037"/>
                </a:solidFill>
              </a:rPr>
              <a:t>! </a:t>
            </a:r>
            <a:r>
              <a:rPr lang="en-US" sz="2400" dirty="0" err="1">
                <a:solidFill>
                  <a:srgbClr val="2E3037"/>
                </a:solidFill>
              </a:rPr>
              <a:t>Što</a:t>
            </a:r>
            <a:r>
              <a:rPr lang="en-US" sz="2400" dirty="0">
                <a:solidFill>
                  <a:srgbClr val="2E3037"/>
                </a:solidFill>
              </a:rPr>
              <a:t> </a:t>
            </a:r>
            <a:r>
              <a:rPr lang="en-US" sz="2400" dirty="0" err="1">
                <a:solidFill>
                  <a:srgbClr val="2E3037"/>
                </a:solidFill>
              </a:rPr>
              <a:t>je</a:t>
            </a:r>
            <a:r>
              <a:rPr lang="en-US" sz="2400" dirty="0">
                <a:solidFill>
                  <a:srgbClr val="2E3037"/>
                </a:solidFill>
              </a:rPr>
              <a:t> s </a:t>
            </a:r>
            <a:r>
              <a:rPr lang="en-US" sz="2400" dirty="0" err="1">
                <a:solidFill>
                  <a:srgbClr val="2E3037"/>
                </a:solidFill>
              </a:rPr>
              <a:t>ostalima</a:t>
            </a:r>
            <a:r>
              <a:rPr lang="en-US" sz="2400" dirty="0">
                <a:solidFill>
                  <a:srgbClr val="2E3037"/>
                </a:solidFill>
              </a:rPr>
              <a:t>?</a:t>
            </a:r>
            <a:endParaRPr lang="en" sz="2400" dirty="0">
              <a:solidFill>
                <a:srgbClr val="2E3037"/>
              </a:solidFill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1513628" y="5310281"/>
            <a:ext cx="7097712" cy="6191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2E3037"/>
                </a:solidFill>
              </a:rPr>
              <a:t>Pitanje</a:t>
            </a:r>
            <a:r>
              <a:rPr lang="en-US" sz="2400" dirty="0">
                <a:solidFill>
                  <a:srgbClr val="2E3037"/>
                </a:solidFill>
              </a:rPr>
              <a:t> </a:t>
            </a:r>
            <a:r>
              <a:rPr lang="en-US" sz="2400" dirty="0" err="1">
                <a:solidFill>
                  <a:srgbClr val="2E3037"/>
                </a:solidFill>
              </a:rPr>
              <a:t>je</a:t>
            </a:r>
            <a:r>
              <a:rPr lang="en-US" sz="2400" dirty="0">
                <a:solidFill>
                  <a:srgbClr val="2E3037"/>
                </a:solidFill>
              </a:rPr>
              <a:t> </a:t>
            </a:r>
            <a:r>
              <a:rPr lang="en-US" sz="2400" dirty="0" err="1">
                <a:solidFill>
                  <a:srgbClr val="2E3037"/>
                </a:solidFill>
              </a:rPr>
              <a:t>samo</a:t>
            </a:r>
            <a:r>
              <a:rPr lang="en-US" sz="2400" dirty="0">
                <a:solidFill>
                  <a:srgbClr val="2E3037"/>
                </a:solidFill>
              </a:rPr>
              <a:t> </a:t>
            </a:r>
            <a:r>
              <a:rPr lang="en-US" sz="2400" dirty="0" err="1">
                <a:solidFill>
                  <a:srgbClr val="2E3037"/>
                </a:solidFill>
              </a:rPr>
              <a:t>kako</a:t>
            </a:r>
            <a:r>
              <a:rPr lang="en-US" sz="2400" dirty="0">
                <a:solidFill>
                  <a:srgbClr val="2E3037"/>
                </a:solidFill>
              </a:rPr>
              <a:t>?</a:t>
            </a:r>
            <a:endParaRPr lang="en" sz="2400" dirty="0">
              <a:solidFill>
                <a:srgbClr val="2E3037"/>
              </a:solidFill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513628" y="3810692"/>
            <a:ext cx="7097712" cy="119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4800" dirty="0" err="1">
                <a:solidFill>
                  <a:srgbClr val="2E3037"/>
                </a:solidFill>
              </a:rPr>
              <a:t>Treba</a:t>
            </a:r>
            <a:r>
              <a:rPr lang="en-US" sz="4800" dirty="0">
                <a:solidFill>
                  <a:srgbClr val="2E3037"/>
                </a:solidFill>
              </a:rPr>
              <a:t> </a:t>
            </a:r>
            <a:r>
              <a:rPr lang="en-US" sz="4800" dirty="0" err="1">
                <a:solidFill>
                  <a:srgbClr val="2E3037"/>
                </a:solidFill>
              </a:rPr>
              <a:t>pametno</a:t>
            </a:r>
            <a:r>
              <a:rPr lang="en-US" sz="4800" dirty="0">
                <a:solidFill>
                  <a:srgbClr val="2E3037"/>
                </a:solidFill>
              </a:rPr>
              <a:t> </a:t>
            </a:r>
            <a:r>
              <a:rPr lang="en-US" sz="4800" dirty="0" err="1">
                <a:solidFill>
                  <a:srgbClr val="2E3037"/>
                </a:solidFill>
              </a:rPr>
              <a:t>pronaći</a:t>
            </a:r>
            <a:r>
              <a:rPr lang="en-US" sz="4800" dirty="0">
                <a:solidFill>
                  <a:srgbClr val="2E3037"/>
                </a:solidFill>
              </a:rPr>
              <a:t> </a:t>
            </a:r>
            <a:r>
              <a:rPr lang="en-US" sz="4800" dirty="0" err="1">
                <a:solidFill>
                  <a:srgbClr val="2E3037"/>
                </a:solidFill>
              </a:rPr>
              <a:t>optimalno</a:t>
            </a:r>
            <a:r>
              <a:rPr lang="en-US" sz="4800" dirty="0">
                <a:solidFill>
                  <a:srgbClr val="2E3037"/>
                </a:solidFill>
              </a:rPr>
              <a:t> </a:t>
            </a:r>
            <a:r>
              <a:rPr lang="en-US" sz="4800" dirty="0" err="1">
                <a:solidFill>
                  <a:srgbClr val="2E3037"/>
                </a:solidFill>
              </a:rPr>
              <a:t>rješenje</a:t>
            </a:r>
            <a:r>
              <a:rPr lang="en-US" sz="4800" dirty="0">
                <a:solidFill>
                  <a:srgbClr val="2E3037"/>
                </a:solidFill>
              </a:rPr>
              <a:t>!</a:t>
            </a:r>
            <a:endParaRPr lang="en" sz="4800" dirty="0">
              <a:solidFill>
                <a:srgbClr val="2E3037"/>
              </a:solidFill>
            </a:endParaRPr>
          </a:p>
        </p:txBody>
      </p:sp>
      <p:sp>
        <p:nvSpPr>
          <p:cNvPr id="8" name="Shape 190"/>
          <p:cNvSpPr txBox="1">
            <a:spLocks/>
          </p:cNvSpPr>
          <p:nvPr/>
        </p:nvSpPr>
        <p:spPr>
          <a:xfrm>
            <a:off x="4394149" y="940200"/>
            <a:ext cx="2956562" cy="1131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4800" b="1" dirty="0">
                <a:solidFill>
                  <a:srgbClr val="2E3037"/>
                </a:solidFill>
              </a:rPr>
              <a:t> 5x10</a:t>
            </a:r>
            <a:r>
              <a:rPr lang="en-US" sz="4800" b="1" baseline="50000" dirty="0">
                <a:solidFill>
                  <a:srgbClr val="2E3037"/>
                </a:solidFill>
              </a:rPr>
              <a:t>456</a:t>
            </a:r>
            <a:r>
              <a:rPr lang="en-US" sz="4800" b="1" dirty="0">
                <a:solidFill>
                  <a:srgbClr val="2E3037"/>
                </a:solidFill>
              </a:rPr>
              <a:t> </a:t>
            </a:r>
            <a:endParaRPr lang="en" sz="4800" b="1" dirty="0">
              <a:solidFill>
                <a:srgbClr val="2E3037"/>
              </a:solidFill>
            </a:endParaRPr>
          </a:p>
        </p:txBody>
      </p:sp>
      <p:sp>
        <p:nvSpPr>
          <p:cNvPr id="9" name="Shape 193"/>
          <p:cNvSpPr txBox="1">
            <a:spLocks/>
          </p:cNvSpPr>
          <p:nvPr/>
        </p:nvSpPr>
        <p:spPr>
          <a:xfrm>
            <a:off x="1284950" y="395248"/>
            <a:ext cx="70971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spcBef>
                <a:spcPts val="0"/>
              </a:spcBef>
              <a:buFont typeface="Quicksand"/>
              <a:buNone/>
            </a:pPr>
            <a:r>
              <a:rPr lang="en-US" sz="3600" dirty="0">
                <a:solidFill>
                  <a:srgbClr val="2E3037"/>
                </a:solidFill>
              </a:rPr>
              <a:t>OPSEG RJEŠENJA</a:t>
            </a:r>
            <a:endParaRPr lang="en" sz="3600" dirty="0">
              <a:solidFill>
                <a:srgbClr val="2E3037"/>
              </a:solidFill>
            </a:endParaRPr>
          </a:p>
        </p:txBody>
      </p:sp>
      <p:sp>
        <p:nvSpPr>
          <p:cNvPr id="10" name="Shape 84"/>
          <p:cNvSpPr txBox="1">
            <a:spLocks/>
          </p:cNvSpPr>
          <p:nvPr/>
        </p:nvSpPr>
        <p:spPr>
          <a:xfrm>
            <a:off x="7999574" y="6092252"/>
            <a:ext cx="778018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8/19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softEdge rad="635000"/>
          </a:effectLst>
        </p:spPr>
      </p:pic>
      <p:grpSp>
        <p:nvGrpSpPr>
          <p:cNvPr id="137" name="Shape 137"/>
          <p:cNvGrpSpPr/>
          <p:nvPr/>
        </p:nvGrpSpPr>
        <p:grpSpPr>
          <a:xfrm>
            <a:off x="809177" y="300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7" name="Shape 103"/>
          <p:cNvSpPr txBox="1">
            <a:spLocks noGrp="1"/>
          </p:cNvSpPr>
          <p:nvPr/>
        </p:nvSpPr>
        <p:spPr>
          <a:xfrm>
            <a:off x="809177" y="6542129"/>
            <a:ext cx="7975955" cy="1611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  <a:scene3d>
              <a:camera prst="perspectiveRelaxedModerately" fov="4800000"/>
              <a:lightRig rig="threePt" dir="t"/>
            </a:scene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0" algn="just" rtl="0">
              <a:spcBef>
                <a:spcPts val="0"/>
              </a:spcBef>
              <a:buNone/>
            </a:pPr>
            <a:r>
              <a:rPr lang="en-US" sz="3300" dirty="0">
                <a:solidFill>
                  <a:srgbClr val="FFCC00"/>
                </a:solidFill>
                <a:effectLst>
                  <a:glow rad="101600">
                    <a:srgbClr val="FFFF00"/>
                  </a:glow>
                </a:effectLst>
                <a:latin typeface="STARWARS" panose="020B0A04020102020204" pitchFamily="34" charset="0"/>
              </a:rPr>
              <a:t>ALGORITAM KLONSKE SELEKCIJE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3200" dirty="0">
                <a:solidFill>
                  <a:srgbClr val="FFCC00"/>
                </a:solidFill>
                <a:effectLst>
                  <a:glow rad="101600">
                    <a:srgbClr val="FFFF00"/>
                  </a:glow>
                </a:effectLst>
                <a:latin typeface="Star Jedi" panose="040B0000000000000000" pitchFamily="82" charset="0"/>
              </a:rPr>
              <a:t>		</a:t>
            </a:r>
            <a:r>
              <a:rPr lang="en-US" sz="5400" dirty="0" err="1">
                <a:solidFill>
                  <a:srgbClr val="FFCC00"/>
                </a:solidFill>
                <a:effectLst>
                  <a:glow rad="101600">
                    <a:srgbClr val="FFFF00"/>
                  </a:glow>
                </a:effectLst>
                <a:latin typeface="Star Jedi" panose="040B0000000000000000" pitchFamily="82" charset="0"/>
              </a:rPr>
              <a:t>clonalg</a:t>
            </a:r>
            <a:endParaRPr lang="en" sz="5400" dirty="0">
              <a:solidFill>
                <a:srgbClr val="FFCC00"/>
              </a:solidFill>
              <a:effectLst>
                <a:glow rad="101600">
                  <a:srgbClr val="FFFF00"/>
                </a:glow>
              </a:effectLst>
              <a:latin typeface="Star Jedi" panose="040B0000000000000000" pitchFamily="8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3200" dirty="0">
              <a:latin typeface="STARWARS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4276" y="0"/>
            <a:ext cx="8239723" cy="3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4" name="cu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15858" y="3028871"/>
            <a:ext cx="776833" cy="816459"/>
          </a:xfrm>
          <a:prstGeom prst="ellipse">
            <a:avLst/>
          </a:prstGeom>
          <a:solidFill>
            <a:schemeClr val="tx1"/>
          </a:solidFill>
          <a:ln>
            <a:solidFill>
              <a:srgbClr val="39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  <a:endParaRPr lang="hr-HR" sz="2400" dirty="0">
              <a:solidFill>
                <a:schemeClr val="bg1"/>
              </a:solidFill>
            </a:endParaRPr>
          </a:p>
        </p:txBody>
      </p:sp>
      <p:sp>
        <p:nvSpPr>
          <p:cNvPr id="11" name="Shape 84"/>
          <p:cNvSpPr txBox="1">
            <a:spLocks/>
          </p:cNvSpPr>
          <p:nvPr/>
        </p:nvSpPr>
        <p:spPr>
          <a:xfrm>
            <a:off x="7999574" y="6092252"/>
            <a:ext cx="778018" cy="470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" dirty="0">
                <a:solidFill>
                  <a:srgbClr val="2E3037"/>
                </a:solidFill>
              </a:rPr>
              <a:t>9/19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0099 -0.77385 " pathEditMode="relative" rAng="0" ptsTypes="AA">
                                      <p:cBhvr>
                                        <p:cTn id="6" dur="15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-38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53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3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7" grpId="0"/>
      <p:bldP spid="7" grpId="1"/>
      <p:bldP spid="7" grpId="2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422</Words>
  <Application>Microsoft Office PowerPoint</Application>
  <PresentationFormat>On-screen Show (4:3)</PresentationFormat>
  <Paragraphs>127</Paragraphs>
  <Slides>19</Slides>
  <Notes>19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STARWARS</vt:lpstr>
      <vt:lpstr>Star Jedi</vt:lpstr>
      <vt:lpstr>Quicksand</vt:lpstr>
      <vt:lpstr>Century Gothic</vt:lpstr>
      <vt:lpstr>Wingdings</vt:lpstr>
      <vt:lpstr>Wingdings 3</vt:lpstr>
      <vt:lpstr>Wisp</vt:lpstr>
      <vt:lpstr>Picture</vt:lpstr>
      <vt:lpstr>ALGORITAM KLONSKE SELEKCIJE  &amp; PRIMJENA U STVARANJU RASPOREDA SATI</vt:lpstr>
      <vt:lpstr>PROBLEM STVARANJA RASPOREDA</vt:lpstr>
      <vt:lpstr>PowerPoint Presentation</vt:lpstr>
      <vt:lpstr>PowerPoint Presentation</vt:lpstr>
      <vt:lpstr>OGRANIČENJA KOD STVARANJA RASPOREDA</vt:lpstr>
      <vt:lpstr>CILJ</vt:lpstr>
      <vt:lpstr>PowerPoint Presentation</vt:lpstr>
      <vt:lpstr>(4*20)240 ≈</vt:lpstr>
      <vt:lpstr>PowerPoint Presentation</vt:lpstr>
      <vt:lpstr>ALGORITAM KLONSKE SELEKCIJE</vt:lpstr>
      <vt:lpstr>PowerPoint Presentation</vt:lpstr>
      <vt:lpstr>PowerPoint Presentation</vt:lpstr>
      <vt:lpstr>PowerPoint Presentation</vt:lpstr>
      <vt:lpstr>PowerPoint Presentation</vt:lpstr>
      <vt:lpstr>KAKO OSMISLITI RJEŠENJE?</vt:lpstr>
      <vt:lpstr>PRIKAZ RJEŠENJA</vt:lpstr>
      <vt:lpstr>TIJEK ALGORITMA</vt:lpstr>
      <vt:lpstr>PowerPoint Presentation</vt:lpstr>
      <vt:lpstr>HvALA NA PAŽNJi!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ALGORITAM KLONSKE SELEKCIJE  &amp; PRIMJENA U STVARANJU RASPOREDA SATI</dc:title>
  <cp:lastModifiedBy>Josip Mrđen</cp:lastModifiedBy>
  <cp:revision>42</cp:revision>
  <dcterms:modified xsi:type="dcterms:W3CDTF">2017-05-16T16:21:18Z</dcterms:modified>
</cp:coreProperties>
</file>