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6" r:id="rId3"/>
    <p:sldId id="261" r:id="rId4"/>
    <p:sldId id="262" r:id="rId5"/>
    <p:sldId id="263" r:id="rId6"/>
    <p:sldId id="264" r:id="rId7"/>
    <p:sldId id="270" r:id="rId8"/>
    <p:sldId id="271" r:id="rId9"/>
    <p:sldId id="272" r:id="rId10"/>
    <p:sldId id="268" r:id="rId11"/>
    <p:sldId id="267" r:id="rId12"/>
    <p:sldId id="274" r:id="rId13"/>
    <p:sldId id="275" r:id="rId14"/>
    <p:sldId id="269" r:id="rId15"/>
    <p:sldId id="273" r:id="rId16"/>
    <p:sldId id="260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Servlet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395536" y="5661248"/>
            <a:ext cx="2771800" cy="521180"/>
          </a:xfrm>
        </p:spPr>
        <p:txBody>
          <a:bodyPr>
            <a:noAutofit/>
          </a:bodyPr>
          <a:lstStyle/>
          <a:p>
            <a:pPr algn="l"/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讲师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：许刚</a:t>
            </a:r>
            <a:endParaRPr lang="en-US" altLang="zh-CN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73819"/>
            <a:ext cx="8229600" cy="1143000"/>
          </a:xfrm>
        </p:spPr>
        <p:txBody>
          <a:bodyPr/>
          <a:lstStyle/>
          <a:p>
            <a:r>
              <a:rPr lang="en-US" altLang="zh-CN" dirty="0"/>
              <a:t>Servlet</a:t>
            </a:r>
            <a:r>
              <a:rPr lang="zh-CN" altLang="en-US" dirty="0"/>
              <a:t>接口扩展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txBody>
          <a:bodyPr/>
          <a:lstStyle/>
          <a:p>
            <a:r>
              <a:rPr lang="zh-CN" altLang="en-US" dirty="0"/>
              <a:t>为什么要扩展</a:t>
            </a:r>
            <a:r>
              <a:rPr lang="en-US" altLang="zh-CN" dirty="0"/>
              <a:t>Servlet</a:t>
            </a:r>
            <a:r>
              <a:rPr lang="zh-CN" altLang="en-US" dirty="0"/>
              <a:t>接口？封装不常用方法</a:t>
            </a:r>
            <a:endParaRPr lang="en-US" altLang="zh-CN" dirty="0"/>
          </a:p>
          <a:p>
            <a:r>
              <a:rPr lang="zh-CN" altLang="en-US" dirty="0"/>
              <a:t>实现类体系</a:t>
            </a:r>
            <a:endParaRPr lang="en-US" altLang="zh-CN" dirty="0"/>
          </a:p>
          <a:p>
            <a:pPr lvl="1"/>
            <a:r>
              <a:rPr lang="en-US" altLang="zh-CN" dirty="0"/>
              <a:t>GenericServlet</a:t>
            </a:r>
            <a:r>
              <a:rPr lang="zh-CN" altLang="en-US" dirty="0"/>
              <a:t>实现</a:t>
            </a:r>
            <a:r>
              <a:rPr lang="en-US" altLang="zh-CN" dirty="0"/>
              <a:t>Servlet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1"/>
            <a:r>
              <a:rPr lang="en-US" altLang="zh-CN" dirty="0"/>
              <a:t>HttpServlet</a:t>
            </a:r>
            <a:r>
              <a:rPr lang="zh-CN" altLang="en-US" dirty="0"/>
              <a:t>继承</a:t>
            </a:r>
            <a:r>
              <a:rPr lang="en-US" altLang="zh-CN" dirty="0"/>
              <a:t>GenericServlet</a:t>
            </a:r>
          </a:p>
          <a:p>
            <a:r>
              <a:rPr lang="zh-CN" altLang="en-US" dirty="0"/>
              <a:t>创建</a:t>
            </a:r>
            <a:r>
              <a:rPr lang="en-US" altLang="zh-CN" dirty="0"/>
              <a:t>Servlet</a:t>
            </a:r>
            <a:r>
              <a:rPr lang="zh-CN" altLang="en-US" dirty="0"/>
              <a:t>的最终方式</a:t>
            </a:r>
            <a:endParaRPr lang="en-US" altLang="zh-CN" dirty="0"/>
          </a:p>
          <a:p>
            <a:pPr lvl="1"/>
            <a:r>
              <a:rPr lang="zh-CN" altLang="en-US" dirty="0"/>
              <a:t>继承</a:t>
            </a:r>
            <a:r>
              <a:rPr lang="en-US" altLang="zh-CN" dirty="0"/>
              <a:t>HttpServlet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3009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9803"/>
            <a:ext cx="8229600" cy="1143000"/>
          </a:xfrm>
        </p:spPr>
        <p:txBody>
          <a:bodyPr/>
          <a:lstStyle/>
          <a:p>
            <a:r>
              <a:rPr lang="zh-CN" altLang="en-US" dirty="0"/>
              <a:t>请求和响应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>
          <a:xfrm>
            <a:off x="457200" y="1855365"/>
            <a:ext cx="4038600" cy="4525963"/>
          </a:xfrm>
        </p:spPr>
        <p:txBody>
          <a:bodyPr/>
          <a:lstStyle/>
          <a:p>
            <a:r>
              <a:rPr lang="en-US" altLang="zh-CN" dirty="0"/>
              <a:t>HttpServletRequest</a:t>
            </a:r>
          </a:p>
          <a:p>
            <a:pPr lvl="1"/>
            <a:r>
              <a:rPr lang="zh-CN" altLang="en-US" dirty="0"/>
              <a:t>代表</a:t>
            </a:r>
            <a:r>
              <a:rPr lang="en-US" altLang="zh-CN" dirty="0"/>
              <a:t>HTTP</a:t>
            </a:r>
            <a:r>
              <a:rPr lang="zh-CN" altLang="en-US" dirty="0"/>
              <a:t>请求，对象由</a:t>
            </a:r>
            <a:r>
              <a:rPr lang="en-US" altLang="zh-CN" dirty="0"/>
              <a:t>Servlet</a:t>
            </a:r>
            <a:r>
              <a:rPr lang="zh-CN" altLang="en-US" dirty="0"/>
              <a:t>容器创建</a:t>
            </a:r>
            <a:endParaRPr lang="en-US" altLang="zh-CN" dirty="0"/>
          </a:p>
          <a:p>
            <a:pPr lvl="1"/>
            <a:r>
              <a:rPr lang="zh-CN" altLang="en-US" dirty="0"/>
              <a:t>功能</a:t>
            </a:r>
            <a:endParaRPr lang="en-US" altLang="zh-CN" dirty="0"/>
          </a:p>
          <a:p>
            <a:pPr lvl="2"/>
            <a:r>
              <a:rPr lang="zh-CN" altLang="en-US" dirty="0"/>
              <a:t>获取请求参数</a:t>
            </a:r>
            <a:endParaRPr lang="en-US" altLang="zh-CN" dirty="0"/>
          </a:p>
          <a:p>
            <a:pPr lvl="2"/>
            <a:r>
              <a:rPr lang="zh-CN" altLang="en-US" dirty="0"/>
              <a:t>获取请求路径即</a:t>
            </a:r>
            <a:r>
              <a:rPr lang="en-US" altLang="zh-CN" dirty="0"/>
              <a:t>URL</a:t>
            </a:r>
            <a:r>
              <a:rPr lang="zh-CN" altLang="en-US" dirty="0"/>
              <a:t>地址相关信息</a:t>
            </a:r>
            <a:endParaRPr lang="en-US" altLang="zh-CN" dirty="0"/>
          </a:p>
          <a:p>
            <a:pPr lvl="2"/>
            <a:r>
              <a:rPr lang="zh-CN" altLang="en-US" dirty="0"/>
              <a:t>在请求域中保存数据</a:t>
            </a:r>
            <a:endParaRPr lang="en-US" altLang="zh-CN" dirty="0"/>
          </a:p>
          <a:p>
            <a:pPr lvl="2"/>
            <a:r>
              <a:rPr lang="zh-CN" altLang="en-US" dirty="0"/>
              <a:t>转发请求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>
          <a:xfrm>
            <a:off x="4648200" y="1855365"/>
            <a:ext cx="4038600" cy="4525963"/>
          </a:xfrm>
        </p:spPr>
        <p:txBody>
          <a:bodyPr/>
          <a:lstStyle/>
          <a:p>
            <a:r>
              <a:rPr lang="en-US" altLang="zh-CN" dirty="0"/>
              <a:t>HttpServletResponse</a:t>
            </a:r>
          </a:p>
          <a:p>
            <a:pPr lvl="1"/>
            <a:r>
              <a:rPr lang="zh-CN" altLang="en-US" dirty="0"/>
              <a:t>代表</a:t>
            </a:r>
            <a:r>
              <a:rPr lang="en-US" altLang="zh-CN" dirty="0"/>
              <a:t>HTTP</a:t>
            </a:r>
            <a:r>
              <a:rPr lang="zh-CN" altLang="en-US" dirty="0"/>
              <a:t>响应，对象由</a:t>
            </a:r>
            <a:r>
              <a:rPr lang="en-US" altLang="zh-CN" dirty="0"/>
              <a:t>Servlet</a:t>
            </a:r>
            <a:r>
              <a:rPr lang="zh-CN" altLang="en-US" dirty="0"/>
              <a:t>容器创建</a:t>
            </a:r>
            <a:endParaRPr lang="en-US" altLang="zh-CN" dirty="0"/>
          </a:p>
          <a:p>
            <a:pPr lvl="1"/>
            <a:r>
              <a:rPr lang="zh-CN" altLang="en-US" dirty="0"/>
              <a:t>功能</a:t>
            </a:r>
            <a:endParaRPr lang="en-US" altLang="zh-CN" dirty="0"/>
          </a:p>
          <a:p>
            <a:pPr lvl="2"/>
            <a:r>
              <a:rPr lang="zh-CN" altLang="en-US" dirty="0"/>
              <a:t>向浏览器输出数据</a:t>
            </a:r>
            <a:endParaRPr lang="en-US" altLang="zh-CN" dirty="0"/>
          </a:p>
          <a:p>
            <a:pPr lvl="2"/>
            <a:r>
              <a:rPr lang="zh-CN" altLang="en-US" dirty="0"/>
              <a:t>重定向请求</a:t>
            </a:r>
          </a:p>
        </p:txBody>
      </p:sp>
    </p:spTree>
    <p:extLst>
      <p:ext uri="{BB962C8B-B14F-4D97-AF65-F5344CB8AC3E}">
        <p14:creationId xmlns:p14="http://schemas.microsoft.com/office/powerpoint/2010/main" xmlns="" val="1889439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64007"/>
            <a:ext cx="8229600" cy="1143000"/>
          </a:xfrm>
        </p:spPr>
        <p:txBody>
          <a:bodyPr/>
          <a:lstStyle/>
          <a:p>
            <a:r>
              <a:rPr lang="zh-CN" altLang="en-US" dirty="0"/>
              <a:t>请求</a:t>
            </a:r>
            <a:r>
              <a:rPr lang="zh-CN" altLang="en-US" dirty="0">
                <a:solidFill>
                  <a:srgbClr val="FF0000"/>
                </a:solidFill>
              </a:rPr>
              <a:t>转发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3639235"/>
            <a:ext cx="1954560" cy="20265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78831" y="3224723"/>
            <a:ext cx="1543050" cy="25130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9916" y="587855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客户端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46440" y="5885969"/>
            <a:ext cx="88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服务器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2062064" y="4000327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2062064" y="5290000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206080" y="364028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发送请求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062064" y="489258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最终由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响应请求</a:t>
            </a:r>
          </a:p>
        </p:txBody>
      </p:sp>
      <p:cxnSp>
        <p:nvCxnSpPr>
          <p:cNvPr id="13" name="曲线连接符 12"/>
          <p:cNvCxnSpPr>
            <a:stCxn id="3" idx="0"/>
            <a:endCxn id="3" idx="2"/>
          </p:cNvCxnSpPr>
          <p:nvPr/>
        </p:nvCxnSpPr>
        <p:spPr>
          <a:xfrm rot="16200000" flipH="1">
            <a:off x="4993812" y="4481267"/>
            <a:ext cx="2513088" cy="12700"/>
          </a:xfrm>
          <a:prstGeom prst="curvedConnector5">
            <a:avLst>
              <a:gd name="adj1" fmla="val -9096"/>
              <a:gd name="adj2" fmla="val 11605118"/>
              <a:gd name="adj3" fmla="val 109096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652120" y="2492896"/>
            <a:ext cx="335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服务器内部调用地址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响应请求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57200" y="1742540"/>
            <a:ext cx="80752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一个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资源收到客户端请求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后，通知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务器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去调用另外一个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资源进行处理，称之为请求转发。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9430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5" grpId="2"/>
      <p:bldP spid="19" grpId="0"/>
      <p:bldP spid="20" grpId="0"/>
      <p:bldP spid="20" grpId="1"/>
      <p:bldP spid="20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79215"/>
            <a:ext cx="8229600" cy="1143000"/>
          </a:xfrm>
        </p:spPr>
        <p:txBody>
          <a:bodyPr/>
          <a:lstStyle/>
          <a:p>
            <a:r>
              <a:rPr lang="zh-CN" altLang="en-US" dirty="0"/>
              <a:t>请求</a:t>
            </a:r>
            <a:r>
              <a:rPr lang="zh-CN" altLang="en-US" dirty="0">
                <a:solidFill>
                  <a:srgbClr val="FF0000"/>
                </a:solidFill>
              </a:rPr>
              <a:t>重定向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3405222"/>
            <a:ext cx="1954560" cy="20265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8527" y="2990710"/>
            <a:ext cx="1543050" cy="25130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9612" y="564453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客户端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96136" y="5651956"/>
            <a:ext cx="88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服务器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2411760" y="3487574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411760" y="4855726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2411760" y="4225887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2411760" y="5431790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555776" y="312753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第一次，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发送请求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555776" y="4445745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第二次，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发送请求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555776" y="502180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响应请求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555776" y="3595319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响应请求，告诉浏览器向地址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发送请求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7200" y="1742540"/>
            <a:ext cx="822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一个web资源收到客户端请求后，通知</a:t>
            </a:r>
            <a:r>
              <a:rPr lang="zh-CN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客户端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去访问另外一个web资源，称之为请求重定向。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3344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5" grpId="2"/>
      <p:bldP spid="17" grpId="0"/>
      <p:bldP spid="17" grpId="1"/>
      <p:bldP spid="17" grpId="2"/>
      <p:bldP spid="18" grpId="0"/>
      <p:bldP spid="18" grpId="1"/>
      <p:bldP spid="19" grpId="0"/>
      <p:bldP spid="1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01811"/>
            <a:ext cx="8229600" cy="1143000"/>
          </a:xfrm>
        </p:spPr>
        <p:txBody>
          <a:bodyPr/>
          <a:lstStyle/>
          <a:p>
            <a:r>
              <a:rPr lang="zh-CN" altLang="en-US" dirty="0"/>
              <a:t>转发和重定向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7373"/>
            <a:ext cx="4038600" cy="4525963"/>
          </a:xfrm>
        </p:spPr>
        <p:txBody>
          <a:bodyPr/>
          <a:lstStyle/>
          <a:p>
            <a:r>
              <a:rPr lang="zh-CN" altLang="en-US" dirty="0"/>
              <a:t>转发</a:t>
            </a:r>
            <a:endParaRPr lang="en-US" altLang="zh-CN" dirty="0"/>
          </a:p>
          <a:p>
            <a:pPr lvl="1"/>
            <a:r>
              <a:rPr lang="zh-CN" altLang="en-US" dirty="0"/>
              <a:t>在服务器内部完成，用户感知不到</a:t>
            </a:r>
            <a:endParaRPr lang="en-US" altLang="zh-CN" dirty="0"/>
          </a:p>
          <a:p>
            <a:pPr lvl="1"/>
            <a:r>
              <a:rPr lang="zh-CN" altLang="en-US" dirty="0"/>
              <a:t>浏览器地址栏不变</a:t>
            </a:r>
            <a:endParaRPr lang="en-US" altLang="zh-CN" dirty="0"/>
          </a:p>
          <a:p>
            <a:pPr lvl="1"/>
            <a:r>
              <a:rPr lang="zh-CN" altLang="en-US" dirty="0"/>
              <a:t>整个过程浏览器只发出了</a:t>
            </a:r>
            <a:r>
              <a:rPr lang="zh-CN" altLang="en-US" dirty="0">
                <a:solidFill>
                  <a:srgbClr val="FF0000"/>
                </a:solidFill>
              </a:rPr>
              <a:t>一个请求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可以共享“请求域”数据</a:t>
            </a:r>
            <a:endParaRPr lang="en-US" altLang="zh-CN" dirty="0"/>
          </a:p>
          <a:p>
            <a:pPr lvl="1"/>
            <a:r>
              <a:rPr lang="zh-CN" altLang="en-US" dirty="0"/>
              <a:t>目标资源可以在</a:t>
            </a:r>
            <a:r>
              <a:rPr lang="en-US" altLang="zh-CN" dirty="0"/>
              <a:t>WEB-INF</a:t>
            </a:r>
            <a:r>
              <a:rPr lang="zh-CN" altLang="en-US" dirty="0"/>
              <a:t>目录下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7373"/>
            <a:ext cx="4038600" cy="4525963"/>
          </a:xfrm>
        </p:spPr>
        <p:txBody>
          <a:bodyPr/>
          <a:lstStyle/>
          <a:p>
            <a:r>
              <a:rPr lang="zh-CN" altLang="en-US" dirty="0"/>
              <a:t>重定向</a:t>
            </a:r>
            <a:endParaRPr lang="en-US" altLang="zh-CN" dirty="0"/>
          </a:p>
          <a:p>
            <a:pPr lvl="1"/>
            <a:r>
              <a:rPr lang="zh-CN" altLang="en-US" dirty="0"/>
              <a:t>服务器以</a:t>
            </a:r>
            <a:r>
              <a:rPr lang="en-US" altLang="zh-CN" dirty="0"/>
              <a:t>302</a:t>
            </a:r>
            <a:r>
              <a:rPr lang="zh-CN" altLang="en-US" dirty="0"/>
              <a:t>状态码通知浏览器访问新地址</a:t>
            </a:r>
            <a:endParaRPr lang="en-US" altLang="zh-CN" dirty="0"/>
          </a:p>
          <a:p>
            <a:pPr lvl="1"/>
            <a:r>
              <a:rPr lang="zh-CN" altLang="en-US" dirty="0"/>
              <a:t>浏览器地址栏改变</a:t>
            </a:r>
            <a:endParaRPr lang="en-US" altLang="zh-CN" dirty="0"/>
          </a:p>
          <a:p>
            <a:pPr lvl="1"/>
            <a:r>
              <a:rPr lang="zh-CN" altLang="en-US" dirty="0"/>
              <a:t>整个过程浏览器发出</a:t>
            </a:r>
            <a:r>
              <a:rPr lang="zh-CN" altLang="en-US" dirty="0">
                <a:solidFill>
                  <a:srgbClr val="FF0000"/>
                </a:solidFill>
              </a:rPr>
              <a:t>两次请求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不能共享“请求域”数据</a:t>
            </a:r>
            <a:endParaRPr lang="en-US" altLang="zh-CN" dirty="0"/>
          </a:p>
          <a:p>
            <a:pPr lvl="1"/>
            <a:r>
              <a:rPr lang="zh-CN" altLang="en-US" dirty="0"/>
              <a:t>目标资源不可以在</a:t>
            </a:r>
            <a:r>
              <a:rPr lang="en-US" altLang="zh-CN" dirty="0"/>
              <a:t>WEB-INF</a:t>
            </a:r>
            <a:r>
              <a:rPr lang="zh-CN" altLang="en-US" dirty="0"/>
              <a:t>目录下</a:t>
            </a:r>
          </a:p>
        </p:txBody>
      </p:sp>
    </p:spTree>
    <p:extLst>
      <p:ext uri="{BB962C8B-B14F-4D97-AF65-F5344CB8AC3E}">
        <p14:creationId xmlns:p14="http://schemas.microsoft.com/office/powerpoint/2010/main" xmlns="" val="3382381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3"/>
          <p:cNvSpPr txBox="1">
            <a:spLocks noChangeArrowheads="1"/>
          </p:cNvSpPr>
          <p:nvPr/>
        </p:nvSpPr>
        <p:spPr bwMode="auto">
          <a:xfrm>
            <a:off x="373063" y="1484313"/>
            <a:ext cx="864076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</a:rPr>
              <a:t>功能</a:t>
            </a:r>
            <a:r>
              <a:rPr lang="en-US" altLang="zh-CN" sz="2400" b="1" dirty="0">
                <a:solidFill>
                  <a:srgbClr val="FF0000"/>
                </a:solidFill>
              </a:rPr>
              <a:t>1: </a:t>
            </a:r>
            <a:r>
              <a:rPr lang="zh-CN" altLang="en-US" sz="2400" b="1" dirty="0">
                <a:solidFill>
                  <a:srgbClr val="FF0000"/>
                </a:solidFill>
              </a:rPr>
              <a:t>登陆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000" dirty="0"/>
              <a:t>说明</a:t>
            </a:r>
            <a:r>
              <a:rPr lang="en-US" altLang="zh-CN" sz="2000" dirty="0"/>
              <a:t>:  1. </a:t>
            </a:r>
            <a:r>
              <a:rPr lang="zh-CN" altLang="en-US" sz="2000" dirty="0"/>
              <a:t>系统中只有一个用户</a:t>
            </a:r>
            <a:r>
              <a:rPr lang="en-US" altLang="zh-CN" sz="2000" dirty="0"/>
              <a:t>(</a:t>
            </a:r>
            <a:r>
              <a:rPr lang="zh-CN" altLang="en-US" sz="2000" dirty="0"/>
              <a:t>用户名</a:t>
            </a:r>
            <a:r>
              <a:rPr lang="en-US" altLang="zh-CN" sz="2000" dirty="0"/>
              <a:t>: admin,</a:t>
            </a:r>
            <a:r>
              <a:rPr lang="zh-CN" altLang="en-US" sz="2000" dirty="0"/>
              <a:t>密码</a:t>
            </a:r>
            <a:r>
              <a:rPr lang="en-US" altLang="zh-CN" sz="2000" dirty="0"/>
              <a:t>: 123456)</a:t>
            </a:r>
          </a:p>
          <a:p>
            <a:pPr eaLnBrk="1" hangingPunct="1"/>
            <a:r>
              <a:rPr lang="en-US" altLang="zh-CN" sz="2000" dirty="0"/>
              <a:t>	2.  </a:t>
            </a:r>
            <a:r>
              <a:rPr lang="zh-CN" altLang="en-US" sz="2000" dirty="0"/>
              <a:t>相关资源</a:t>
            </a:r>
            <a:r>
              <a:rPr lang="en-US" altLang="zh-CN" sz="2000" dirty="0"/>
              <a:t>:</a:t>
            </a:r>
          </a:p>
          <a:p>
            <a:pPr eaLnBrk="1" hangingPunct="1"/>
            <a:r>
              <a:rPr lang="en-US" altLang="zh-CN" sz="2000" dirty="0"/>
              <a:t>		login.html : </a:t>
            </a:r>
            <a:r>
              <a:rPr lang="zh-CN" altLang="en-US" sz="2000" dirty="0"/>
              <a:t>登陆表单页面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		LoginServlet: </a:t>
            </a:r>
            <a:r>
              <a:rPr lang="zh-CN" altLang="en-US" sz="2000" dirty="0"/>
              <a:t>处理登陆请求的</a:t>
            </a:r>
            <a:r>
              <a:rPr lang="en-US" altLang="zh-CN" sz="2000" dirty="0"/>
              <a:t>Servlet</a:t>
            </a:r>
          </a:p>
          <a:p>
            <a:pPr eaLnBrk="1" hangingPunct="1"/>
            <a:r>
              <a:rPr lang="en-US" altLang="zh-CN" sz="2000" dirty="0"/>
              <a:t>		login_success.html : </a:t>
            </a:r>
            <a:r>
              <a:rPr lang="zh-CN" altLang="en-US" sz="2000" dirty="0"/>
              <a:t>登陆成功页面</a:t>
            </a:r>
            <a:r>
              <a:rPr lang="en-US" altLang="zh-CN" sz="2000" dirty="0"/>
              <a:t>(</a:t>
            </a:r>
            <a:r>
              <a:rPr lang="zh-CN" altLang="en-US" sz="2000" dirty="0"/>
              <a:t>提示</a:t>
            </a:r>
            <a:r>
              <a:rPr lang="en-US" altLang="zh-CN" sz="2000" dirty="0"/>
              <a:t>: </a:t>
            </a:r>
            <a:r>
              <a:rPr lang="zh-CN" altLang="en-US" sz="2000" dirty="0"/>
              <a:t>登陆成功</a:t>
            </a:r>
            <a:r>
              <a:rPr lang="en-US" altLang="zh-CN" sz="2000" dirty="0"/>
              <a:t>)</a:t>
            </a:r>
          </a:p>
          <a:p>
            <a:pPr eaLnBrk="1" hangingPunct="1"/>
            <a:r>
              <a:rPr lang="en-US" altLang="zh-CN" sz="2000" dirty="0"/>
              <a:t>		login_error.html : </a:t>
            </a:r>
            <a:r>
              <a:rPr lang="zh-CN" altLang="en-US" sz="2000" dirty="0"/>
              <a:t>登陆失败页面</a:t>
            </a:r>
            <a:r>
              <a:rPr lang="en-US" altLang="zh-CN" sz="2000" dirty="0"/>
              <a:t>(</a:t>
            </a:r>
            <a:r>
              <a:rPr lang="zh-CN" altLang="en-US" sz="2000" dirty="0"/>
              <a:t>提示</a:t>
            </a:r>
            <a:r>
              <a:rPr lang="en-US" altLang="zh-CN" sz="2000" dirty="0"/>
              <a:t>: </a:t>
            </a:r>
            <a:r>
              <a:rPr lang="zh-CN" altLang="en-US" sz="2000" dirty="0"/>
              <a:t>用户名或密码不正确</a:t>
            </a:r>
            <a:r>
              <a:rPr lang="en-US" altLang="zh-CN" sz="2000" dirty="0"/>
              <a:t>)</a:t>
            </a:r>
          </a:p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</a:rPr>
              <a:t>功能</a:t>
            </a:r>
            <a:r>
              <a:rPr lang="en-US" altLang="zh-CN" sz="2400" b="1" dirty="0">
                <a:solidFill>
                  <a:srgbClr val="FF0000"/>
                </a:solidFill>
              </a:rPr>
              <a:t>2: </a:t>
            </a:r>
            <a:r>
              <a:rPr lang="zh-CN" altLang="en-US" sz="2400" b="1" dirty="0">
                <a:solidFill>
                  <a:srgbClr val="FF0000"/>
                </a:solidFill>
              </a:rPr>
              <a:t>注册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000" dirty="0"/>
              <a:t>说明</a:t>
            </a:r>
            <a:r>
              <a:rPr lang="en-US" altLang="zh-CN" sz="2000" dirty="0"/>
              <a:t>:  1. </a:t>
            </a:r>
            <a:r>
              <a:rPr lang="zh-CN" altLang="en-US" sz="2000" dirty="0"/>
              <a:t>系统中只有一个用户</a:t>
            </a:r>
            <a:r>
              <a:rPr lang="en-US" altLang="zh-CN" sz="2000" dirty="0"/>
              <a:t>(</a:t>
            </a:r>
            <a:r>
              <a:rPr lang="zh-CN" altLang="en-US" sz="2000" dirty="0"/>
              <a:t>用户名</a:t>
            </a:r>
            <a:r>
              <a:rPr lang="en-US" altLang="zh-CN" sz="2000" dirty="0"/>
              <a:t>: admin,</a:t>
            </a:r>
            <a:r>
              <a:rPr lang="zh-CN" altLang="en-US" sz="2000" dirty="0"/>
              <a:t>密码</a:t>
            </a:r>
            <a:r>
              <a:rPr lang="en-US" altLang="zh-CN" sz="2000" dirty="0"/>
              <a:t>: 123456)</a:t>
            </a:r>
          </a:p>
          <a:p>
            <a:pPr eaLnBrk="1" hangingPunct="1"/>
            <a:r>
              <a:rPr lang="en-US" altLang="zh-CN" sz="2000" dirty="0"/>
              <a:t>	2.  </a:t>
            </a:r>
            <a:r>
              <a:rPr lang="zh-CN" altLang="en-US" sz="2000" dirty="0"/>
              <a:t>相关资源</a:t>
            </a:r>
            <a:r>
              <a:rPr lang="en-US" altLang="zh-CN" sz="2000" dirty="0"/>
              <a:t>:</a:t>
            </a:r>
          </a:p>
          <a:p>
            <a:pPr eaLnBrk="1" hangingPunct="1"/>
            <a:r>
              <a:rPr lang="en-US" altLang="zh-CN" sz="2000" dirty="0"/>
              <a:t>		register.html : </a:t>
            </a:r>
            <a:r>
              <a:rPr lang="zh-CN" altLang="en-US" sz="2000" dirty="0"/>
              <a:t>注册表单页面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		RegistServlet: </a:t>
            </a:r>
            <a:r>
              <a:rPr lang="zh-CN" altLang="en-US" sz="2000" dirty="0"/>
              <a:t>处理注册请求的</a:t>
            </a:r>
            <a:r>
              <a:rPr lang="en-US" altLang="zh-CN" sz="2000" dirty="0"/>
              <a:t>Servlet</a:t>
            </a:r>
          </a:p>
          <a:p>
            <a:pPr eaLnBrk="1" hangingPunct="1"/>
            <a:r>
              <a:rPr lang="en-US" altLang="zh-CN" sz="2000" dirty="0"/>
              <a:t>		regist_success.html :</a:t>
            </a:r>
            <a:r>
              <a:rPr lang="zh-CN" altLang="en-US" sz="2000" dirty="0"/>
              <a:t>注册成功页面</a:t>
            </a:r>
            <a:r>
              <a:rPr lang="en-US" altLang="zh-CN" sz="2000" dirty="0"/>
              <a:t>(</a:t>
            </a:r>
            <a:r>
              <a:rPr lang="zh-CN" altLang="en-US" sz="2000" dirty="0"/>
              <a:t>提示</a:t>
            </a:r>
            <a:r>
              <a:rPr lang="en-US" altLang="zh-CN" sz="2000" dirty="0"/>
              <a:t>:</a:t>
            </a:r>
            <a:r>
              <a:rPr lang="zh-CN" altLang="en-US" sz="2000" dirty="0"/>
              <a:t>注册成功</a:t>
            </a:r>
            <a:r>
              <a:rPr lang="en-US" altLang="zh-CN" sz="2000" dirty="0"/>
              <a:t>)</a:t>
            </a:r>
          </a:p>
          <a:p>
            <a:pPr eaLnBrk="1" hangingPunct="1"/>
            <a:r>
              <a:rPr lang="en-US" altLang="zh-CN" sz="2000" dirty="0"/>
              <a:t>	</a:t>
            </a:r>
            <a:r>
              <a:rPr lang="en-US" altLang="zh-CN" sz="2000"/>
              <a:t>	regist_error.html </a:t>
            </a:r>
            <a:r>
              <a:rPr lang="en-US" altLang="zh-CN" sz="2000" dirty="0"/>
              <a:t>:</a:t>
            </a:r>
            <a:r>
              <a:rPr lang="zh-CN" altLang="en-US" sz="2000" dirty="0"/>
              <a:t>注册失败页面</a:t>
            </a:r>
            <a:r>
              <a:rPr lang="en-US" altLang="zh-CN" sz="2000" dirty="0"/>
              <a:t>(</a:t>
            </a:r>
            <a:r>
              <a:rPr lang="zh-CN" altLang="en-US" sz="2000" dirty="0"/>
              <a:t>提示</a:t>
            </a:r>
            <a:r>
              <a:rPr lang="en-US" altLang="zh-CN" sz="2000" dirty="0"/>
              <a:t>: </a:t>
            </a:r>
            <a:r>
              <a:rPr lang="zh-CN" altLang="en-US" sz="2000" dirty="0"/>
              <a:t>用户名已存在</a:t>
            </a:r>
            <a:r>
              <a:rPr lang="en-US" altLang="zh-CN" sz="2000" dirty="0"/>
              <a:t>)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38275" y="500063"/>
            <a:ext cx="7348538" cy="92868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xmlns="" val="499859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885" y="548680"/>
            <a:ext cx="8229600" cy="1143000"/>
          </a:xfrm>
        </p:spPr>
        <p:txBody>
          <a:bodyPr/>
          <a:lstStyle/>
          <a:p>
            <a:r>
              <a:rPr lang="zh-CN" altLang="en-US" dirty="0"/>
              <a:t>内容提要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179" y="1988840"/>
            <a:ext cx="8229600" cy="4525963"/>
          </a:xfrm>
        </p:spPr>
        <p:txBody>
          <a:bodyPr/>
          <a:lstStyle/>
          <a:p>
            <a:r>
              <a:rPr lang="en-US" altLang="zh-CN" dirty="0"/>
              <a:t>Servlet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dirty="0"/>
              <a:t>Servlet</a:t>
            </a:r>
            <a:r>
              <a:rPr lang="zh-CN" altLang="en-US" dirty="0"/>
              <a:t>生命周期</a:t>
            </a:r>
            <a:endParaRPr lang="en-US" altLang="zh-CN" dirty="0"/>
          </a:p>
          <a:p>
            <a:r>
              <a:rPr lang="en-US" altLang="zh-CN" dirty="0"/>
              <a:t>ServletConfig</a:t>
            </a:r>
            <a:r>
              <a:rPr lang="zh-CN" altLang="en-US" dirty="0"/>
              <a:t>与</a:t>
            </a:r>
            <a:r>
              <a:rPr lang="en-US" altLang="zh-CN" dirty="0"/>
              <a:t>ServletContext</a:t>
            </a:r>
          </a:p>
          <a:p>
            <a:r>
              <a:rPr lang="en-US" altLang="zh-CN" dirty="0"/>
              <a:t>Servlet</a:t>
            </a:r>
            <a:r>
              <a:rPr lang="zh-CN" altLang="en-US" dirty="0"/>
              <a:t>接口扩展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请求与响应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转发与重定向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5959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en-US" altLang="zh-CN" dirty="0"/>
              <a:t>Why use</a:t>
            </a:r>
            <a:r>
              <a:rPr lang="zh-CN" altLang="en-US" dirty="0"/>
              <a:t> </a:t>
            </a:r>
            <a:r>
              <a:rPr lang="en-US" altLang="zh-CN" dirty="0"/>
              <a:t>Servlet?</a:t>
            </a:r>
            <a:endParaRPr lang="zh-CN" altLang="en-US" dirty="0"/>
          </a:p>
        </p:txBody>
      </p:sp>
      <p:sp>
        <p:nvSpPr>
          <p:cNvPr id="3" name="圆柱形 2"/>
          <p:cNvSpPr/>
          <p:nvPr/>
        </p:nvSpPr>
        <p:spPr>
          <a:xfrm>
            <a:off x="7884368" y="2492896"/>
            <a:ext cx="936104" cy="252028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[User]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0" y="2492896"/>
            <a:ext cx="3672408" cy="2520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AtguiguNews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[Java Application]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28184" y="3140968"/>
            <a:ext cx="648072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DAO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876256" y="3941730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779912" y="3169604"/>
            <a:ext cx="1559812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b="1" dirty="0">
                <a:solidFill>
                  <a:srgbClr val="0000FF"/>
                </a:solidFill>
              </a:rPr>
              <a:t>Servlet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  <p:cxnSp>
        <p:nvCxnSpPr>
          <p:cNvPr id="20" name="直接箭头连接符 19"/>
          <p:cNvCxnSpPr>
            <a:endCxn id="30" idx="1"/>
          </p:cNvCxnSpPr>
          <p:nvPr/>
        </p:nvCxnSpPr>
        <p:spPr>
          <a:xfrm>
            <a:off x="3002467" y="3961692"/>
            <a:ext cx="77744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328084" y="3961692"/>
            <a:ext cx="9001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9552" y="1628800"/>
            <a:ext cx="390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注册信息如何插入数据库表？</a:t>
            </a:r>
          </a:p>
        </p:txBody>
      </p:sp>
      <p:sp>
        <p:nvSpPr>
          <p:cNvPr id="30" name="矩形 29"/>
          <p:cNvSpPr/>
          <p:nvPr/>
        </p:nvSpPr>
        <p:spPr>
          <a:xfrm>
            <a:off x="3779912" y="3169604"/>
            <a:ext cx="1548172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0" b="1" dirty="0">
                <a:solidFill>
                  <a:srgbClr val="FF0000"/>
                </a:solidFill>
              </a:rPr>
              <a:t>?</a:t>
            </a:r>
            <a:endParaRPr lang="zh-CN" altLang="en-US" sz="10000" b="1" dirty="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998" y="2492896"/>
            <a:ext cx="2212454" cy="275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785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8" grpId="0" animBg="1"/>
      <p:bldP spid="30" grpId="0" animBg="1"/>
      <p:bldP spid="3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en-US" altLang="zh-CN" dirty="0"/>
              <a:t>What is Servlet?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9552" y="2017926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狭义：</a:t>
            </a:r>
            <a:r>
              <a:rPr lang="en-US" altLang="zh-CN" b="1" dirty="0">
                <a:solidFill>
                  <a:srgbClr val="0000FF"/>
                </a:solidFill>
              </a:rPr>
              <a:t>javax.servlet.Servlet</a:t>
            </a:r>
            <a:r>
              <a:rPr lang="zh-CN" altLang="zh-CN" dirty="0"/>
              <a:t>接口及其子接口</a:t>
            </a:r>
            <a:endParaRPr lang="en-US" altLang="zh-CN" dirty="0"/>
          </a:p>
          <a:p>
            <a:r>
              <a:rPr lang="zh-CN" altLang="en-US" dirty="0"/>
              <a:t>   广义：</a:t>
            </a:r>
            <a:r>
              <a:rPr lang="zh-CN" altLang="zh-CN" dirty="0"/>
              <a:t>指实现了</a:t>
            </a:r>
            <a:r>
              <a:rPr lang="en-US" altLang="zh-CN" dirty="0"/>
              <a:t>Servlet</a:t>
            </a:r>
            <a:r>
              <a:rPr lang="zh-CN" altLang="zh-CN" dirty="0"/>
              <a:t>接口的实现类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55679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1.Servlet </a:t>
            </a:r>
            <a:r>
              <a:rPr lang="zh-CN" altLang="en-US" dirty="0"/>
              <a:t>（</a:t>
            </a:r>
            <a:r>
              <a:rPr lang="en-US" altLang="zh-CN" b="1" dirty="0"/>
              <a:t>Server Applet</a:t>
            </a:r>
            <a:r>
              <a:rPr lang="zh-CN" altLang="en-US" dirty="0"/>
              <a:t>）服务器端小程序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229200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对象由</a:t>
            </a:r>
            <a:r>
              <a:rPr lang="en-US" altLang="zh-CN" dirty="0"/>
              <a:t>Servlet</a:t>
            </a:r>
            <a:r>
              <a:rPr lang="zh-CN" altLang="en-US" dirty="0"/>
              <a:t>容器创建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779051"/>
            <a:ext cx="5923767" cy="180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4888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40965"/>
            <a:ext cx="8229600" cy="1143000"/>
          </a:xfrm>
        </p:spPr>
        <p:txBody>
          <a:bodyPr/>
          <a:lstStyle/>
          <a:p>
            <a:r>
              <a:rPr lang="en-US" altLang="zh-CN" dirty="0"/>
              <a:t>How to use?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0384" y="1883965"/>
            <a:ext cx="8003232" cy="4569371"/>
          </a:xfrm>
        </p:spPr>
        <p:txBody>
          <a:bodyPr/>
          <a:lstStyle/>
          <a:p>
            <a:r>
              <a:rPr lang="zh-CN" altLang="en-US" dirty="0"/>
              <a:t>使用一个接口的</a:t>
            </a:r>
            <a:r>
              <a:rPr lang="zh-CN" altLang="en-US" dirty="0">
                <a:solidFill>
                  <a:srgbClr val="FF0000"/>
                </a:solidFill>
              </a:rPr>
              <a:t>传统方式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创建一个类实现接口</a:t>
            </a:r>
            <a:endParaRPr lang="en-US" altLang="zh-CN" dirty="0"/>
          </a:p>
          <a:p>
            <a:pPr lvl="1"/>
            <a:r>
              <a:rPr lang="en-US" altLang="zh-CN" dirty="0"/>
              <a:t>new </a:t>
            </a:r>
            <a:r>
              <a:rPr lang="zh-CN" altLang="en-US" dirty="0"/>
              <a:t>实现类对象</a:t>
            </a:r>
            <a:endParaRPr lang="en-US" altLang="zh-CN" dirty="0"/>
          </a:p>
          <a:p>
            <a:pPr lvl="1"/>
            <a:r>
              <a:rPr lang="zh-CN" altLang="en-US" dirty="0"/>
              <a:t>调用类的方法等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>
                <a:solidFill>
                  <a:srgbClr val="FF0000"/>
                </a:solidFill>
              </a:rPr>
              <a:t>Servlet</a:t>
            </a:r>
            <a:r>
              <a:rPr lang="zh-CN" altLang="en-US" dirty="0">
                <a:solidFill>
                  <a:srgbClr val="FF0000"/>
                </a:solidFill>
              </a:rPr>
              <a:t>接口</a:t>
            </a:r>
            <a:r>
              <a:rPr lang="zh-CN" altLang="en-US" dirty="0"/>
              <a:t>的方式</a:t>
            </a:r>
            <a:endParaRPr lang="en-US" altLang="zh-CN" dirty="0"/>
          </a:p>
          <a:p>
            <a:pPr lvl="1"/>
            <a:r>
              <a:rPr lang="zh-CN" altLang="en-US" dirty="0"/>
              <a:t>创建一个类实现</a:t>
            </a:r>
            <a:r>
              <a:rPr lang="en-US" altLang="zh-CN" dirty="0"/>
              <a:t>Servlet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web.xml</a:t>
            </a:r>
            <a:r>
              <a:rPr lang="zh-CN" altLang="en-US" dirty="0"/>
              <a:t>中“</a:t>
            </a:r>
            <a:r>
              <a:rPr lang="zh-CN" altLang="en-US" b="1" dirty="0">
                <a:solidFill>
                  <a:srgbClr val="0000FF"/>
                </a:solidFill>
              </a:rPr>
              <a:t>注册</a:t>
            </a:r>
            <a:r>
              <a:rPr lang="zh-CN" altLang="en-US" dirty="0"/>
              <a:t>”这个实现类</a:t>
            </a:r>
            <a:endParaRPr lang="en-US" altLang="zh-CN" dirty="0"/>
          </a:p>
          <a:p>
            <a:pPr lvl="1"/>
            <a:r>
              <a:rPr lang="en-US" altLang="zh-CN" dirty="0"/>
              <a:t>Tomcat</a:t>
            </a:r>
            <a:r>
              <a:rPr lang="zh-CN" altLang="en-US" dirty="0"/>
              <a:t>（</a:t>
            </a:r>
            <a:r>
              <a:rPr lang="en-US" altLang="zh-CN" dirty="0"/>
              <a:t>Servlet</a:t>
            </a:r>
            <a:r>
              <a:rPr lang="zh-CN" altLang="en-US" dirty="0"/>
              <a:t>容器）会创建实现类对象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422509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6488"/>
            <a:ext cx="8229600" cy="1143000"/>
          </a:xfrm>
        </p:spPr>
        <p:txBody>
          <a:bodyPr/>
          <a:lstStyle/>
          <a:p>
            <a:r>
              <a:rPr lang="en-US" altLang="zh-CN" dirty="0"/>
              <a:t>Servlet</a:t>
            </a:r>
            <a:r>
              <a:rPr lang="zh-CN" altLang="en-US" dirty="0"/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4988" y="1842592"/>
            <a:ext cx="7674024" cy="4525963"/>
          </a:xfrm>
        </p:spPr>
        <p:txBody>
          <a:bodyPr/>
          <a:lstStyle/>
          <a:p>
            <a:r>
              <a:rPr lang="zh-CN" altLang="en-US" dirty="0"/>
              <a:t>生命周期相关</a:t>
            </a:r>
            <a:endParaRPr lang="en-US" altLang="zh-CN" dirty="0"/>
          </a:p>
          <a:p>
            <a:pPr lvl="1"/>
            <a:r>
              <a:rPr lang="zh-CN" altLang="en-US" dirty="0"/>
              <a:t>构造器</a:t>
            </a:r>
            <a:endParaRPr lang="en-US" altLang="zh-CN" dirty="0"/>
          </a:p>
          <a:p>
            <a:pPr lvl="1"/>
            <a:r>
              <a:rPr lang="en-US" altLang="zh-CN" dirty="0"/>
              <a:t>init()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en-US" altLang="zh-CN" dirty="0"/>
              <a:t>service()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en-US" altLang="zh-CN" dirty="0"/>
              <a:t>destroy()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配置相关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arn-CL" altLang="zh-CN" dirty="0">
                <a:solidFill>
                  <a:prstClr val="black"/>
                </a:solidFill>
              </a:rPr>
              <a:t>getServletConfig()</a:t>
            </a:r>
            <a:endParaRPr lang="zh-CN" altLang="en-US" dirty="0">
              <a:solidFill>
                <a:prstClr val="black"/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8129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673819"/>
            <a:ext cx="8229600" cy="1143000"/>
          </a:xfrm>
        </p:spPr>
        <p:txBody>
          <a:bodyPr/>
          <a:lstStyle/>
          <a:p>
            <a:r>
              <a:rPr lang="en-US" altLang="zh-CN" dirty="0"/>
              <a:t>Servlet</a:t>
            </a:r>
            <a:r>
              <a:rPr lang="zh-CN" altLang="en-US" dirty="0"/>
              <a:t>生命周期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txBody>
          <a:bodyPr/>
          <a:lstStyle/>
          <a:p>
            <a:r>
              <a:rPr lang="zh-CN" altLang="en-US" dirty="0"/>
              <a:t>第一次请求</a:t>
            </a:r>
            <a:endParaRPr lang="en-US" altLang="zh-CN" dirty="0"/>
          </a:p>
          <a:p>
            <a:pPr lvl="1"/>
            <a:r>
              <a:rPr lang="zh-CN" altLang="en-US" dirty="0"/>
              <a:t>创建对象</a:t>
            </a:r>
            <a:endParaRPr lang="en-US" altLang="zh-CN" dirty="0"/>
          </a:p>
          <a:p>
            <a:pPr lvl="1"/>
            <a:r>
              <a:rPr lang="zh-CN" altLang="en-US" dirty="0"/>
              <a:t>执行</a:t>
            </a:r>
            <a:r>
              <a:rPr lang="en-US" altLang="zh-CN" dirty="0"/>
              <a:t>init()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执行</a:t>
            </a:r>
            <a:r>
              <a:rPr lang="en-US" altLang="zh-CN" dirty="0"/>
              <a:t>service()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后面请求</a:t>
            </a:r>
            <a:endParaRPr lang="en-US" altLang="zh-CN" dirty="0"/>
          </a:p>
          <a:p>
            <a:pPr lvl="1"/>
            <a:r>
              <a:rPr lang="zh-CN" altLang="en-US" dirty="0"/>
              <a:t>执行</a:t>
            </a:r>
            <a:r>
              <a:rPr lang="en-US" altLang="zh-CN" dirty="0"/>
              <a:t>service()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对象销毁前</a:t>
            </a:r>
            <a:endParaRPr lang="en-US" altLang="zh-CN" dirty="0"/>
          </a:p>
          <a:p>
            <a:pPr lvl="1"/>
            <a:r>
              <a:rPr lang="zh-CN" altLang="en-US" dirty="0"/>
              <a:t>执行</a:t>
            </a:r>
            <a:r>
              <a:rPr lang="en-US" altLang="zh-CN" dirty="0"/>
              <a:t>destroy()</a:t>
            </a:r>
            <a:r>
              <a:rPr lang="zh-CN" altLang="en-US" dirty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xmlns="" val="343537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8911" y="620688"/>
            <a:ext cx="8229600" cy="1143000"/>
          </a:xfrm>
        </p:spPr>
        <p:txBody>
          <a:bodyPr/>
          <a:lstStyle/>
          <a:p>
            <a:r>
              <a:rPr lang="en-US" altLang="zh-CN" dirty="0"/>
              <a:t>ServletConfig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txBody>
          <a:bodyPr/>
          <a:lstStyle/>
          <a:p>
            <a:r>
              <a:rPr lang="zh-CN" altLang="en-US" dirty="0"/>
              <a:t>代表</a:t>
            </a:r>
            <a:r>
              <a:rPr lang="en-US" altLang="zh-CN" dirty="0"/>
              <a:t>Servlet</a:t>
            </a:r>
            <a:r>
              <a:rPr lang="zh-CN" altLang="en-US" dirty="0"/>
              <a:t>配置信息</a:t>
            </a:r>
            <a:endParaRPr lang="en-US" altLang="zh-CN" dirty="0"/>
          </a:p>
          <a:p>
            <a:r>
              <a:rPr lang="zh-CN" altLang="en-US" dirty="0"/>
              <a:t>对象：由</a:t>
            </a:r>
            <a:r>
              <a:rPr lang="en-US" altLang="zh-CN" dirty="0"/>
              <a:t>Servlet</a:t>
            </a:r>
            <a:r>
              <a:rPr lang="zh-CN" altLang="en-US" dirty="0"/>
              <a:t>容器创建，并传入</a:t>
            </a:r>
            <a:r>
              <a:rPr lang="arn-CL" altLang="zh-CN" dirty="0"/>
              <a:t>init(ServletConfig config)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作用</a:t>
            </a:r>
            <a:endParaRPr lang="en-US" altLang="zh-CN" dirty="0"/>
          </a:p>
          <a:p>
            <a:pPr lvl="1"/>
            <a:r>
              <a:rPr lang="zh-CN" altLang="en-US" dirty="0"/>
              <a:t>获取</a:t>
            </a:r>
            <a:r>
              <a:rPr lang="en-US" altLang="zh-CN" dirty="0"/>
              <a:t>Servlet</a:t>
            </a:r>
            <a:r>
              <a:rPr lang="zh-CN" altLang="en-US" dirty="0"/>
              <a:t>友好名称</a:t>
            </a:r>
            <a:endParaRPr lang="en-US" altLang="zh-CN" dirty="0"/>
          </a:p>
          <a:p>
            <a:pPr lvl="1"/>
            <a:r>
              <a:rPr lang="zh-CN" altLang="zh-CN" dirty="0"/>
              <a:t>获取</a:t>
            </a:r>
            <a:r>
              <a:rPr lang="en-US" altLang="zh-CN" dirty="0"/>
              <a:t>Servlet</a:t>
            </a:r>
            <a:r>
              <a:rPr lang="zh-CN" altLang="zh-CN" dirty="0"/>
              <a:t>初始化参数</a:t>
            </a:r>
            <a:endParaRPr lang="en-US" altLang="zh-CN" dirty="0"/>
          </a:p>
          <a:p>
            <a:pPr lvl="1"/>
            <a:r>
              <a:rPr lang="zh-CN" altLang="zh-CN" dirty="0"/>
              <a:t>获取</a:t>
            </a:r>
            <a:r>
              <a:rPr lang="en-US" altLang="zh-CN" dirty="0"/>
              <a:t>ServletContext</a:t>
            </a:r>
            <a:r>
              <a:rPr lang="zh-CN" altLang="zh-CN" dirty="0"/>
              <a:t>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66017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9803"/>
            <a:ext cx="8229600" cy="1143000"/>
          </a:xfrm>
        </p:spPr>
        <p:txBody>
          <a:bodyPr/>
          <a:lstStyle/>
          <a:p>
            <a:r>
              <a:rPr lang="en-US" altLang="zh-CN" dirty="0"/>
              <a:t>ServletContext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/>
          <a:lstStyle/>
          <a:p>
            <a:r>
              <a:rPr lang="zh-CN" altLang="en-US" dirty="0"/>
              <a:t>意思是</a:t>
            </a:r>
            <a:r>
              <a:rPr lang="en-US" altLang="zh-CN" dirty="0"/>
              <a:t>Servlet</a:t>
            </a:r>
            <a:r>
              <a:rPr lang="zh-CN" altLang="en-US" dirty="0"/>
              <a:t>上下文，代表当前</a:t>
            </a:r>
            <a:r>
              <a:rPr lang="en-US" altLang="zh-CN" dirty="0"/>
              <a:t>Web</a:t>
            </a:r>
            <a:r>
              <a:rPr lang="zh-CN" altLang="en-US" dirty="0"/>
              <a:t>应用</a:t>
            </a:r>
            <a:endParaRPr lang="en-US" altLang="zh-CN" dirty="0"/>
          </a:p>
          <a:p>
            <a:r>
              <a:rPr lang="zh-CN" altLang="en-US" dirty="0"/>
              <a:t>对象由</a:t>
            </a:r>
            <a:r>
              <a:rPr lang="en-US" altLang="zh-CN" dirty="0"/>
              <a:t>Servlet</a:t>
            </a:r>
            <a:r>
              <a:rPr lang="zh-CN" altLang="en-US" dirty="0"/>
              <a:t>容器创建，通过</a:t>
            </a:r>
            <a:r>
              <a:rPr lang="en-US" altLang="zh-CN" dirty="0"/>
              <a:t>ServletConfig</a:t>
            </a:r>
            <a:r>
              <a:rPr lang="zh-CN" altLang="en-US" dirty="0"/>
              <a:t>对象获取</a:t>
            </a:r>
            <a:endParaRPr lang="en-US" altLang="zh-CN" dirty="0"/>
          </a:p>
          <a:p>
            <a:r>
              <a:rPr lang="zh-CN" altLang="en-US" dirty="0"/>
              <a:t>作用</a:t>
            </a:r>
            <a:endParaRPr lang="en-US" altLang="zh-CN" dirty="0"/>
          </a:p>
          <a:p>
            <a:pPr lvl="1"/>
            <a:r>
              <a:rPr lang="zh-CN" altLang="zh-CN" dirty="0"/>
              <a:t>获取</a:t>
            </a:r>
            <a:r>
              <a:rPr lang="en-US" altLang="zh-CN" dirty="0"/>
              <a:t>WEB</a:t>
            </a:r>
            <a:r>
              <a:rPr lang="zh-CN" altLang="zh-CN" dirty="0"/>
              <a:t>应用程序的初始化参数</a:t>
            </a:r>
            <a:endParaRPr lang="en-US" altLang="zh-CN" dirty="0"/>
          </a:p>
          <a:p>
            <a:pPr lvl="1"/>
            <a:r>
              <a:rPr lang="zh-CN" altLang="zh-CN" dirty="0"/>
              <a:t>获取虚拟路径所映射的本地路径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application</a:t>
            </a:r>
            <a:r>
              <a:rPr lang="zh-CN" altLang="zh-CN" dirty="0">
                <a:solidFill>
                  <a:srgbClr val="FF0000"/>
                </a:solidFill>
              </a:rPr>
              <a:t>域范围的属性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497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881</Words>
  <Application>Microsoft Office PowerPoint</Application>
  <PresentationFormat>全屏显示(4:3)</PresentationFormat>
  <Paragraphs>128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Servlet</vt:lpstr>
      <vt:lpstr>内容提要</vt:lpstr>
      <vt:lpstr>Why use Servlet?</vt:lpstr>
      <vt:lpstr>What is Servlet?</vt:lpstr>
      <vt:lpstr>How to use?</vt:lpstr>
      <vt:lpstr>Servlet接口</vt:lpstr>
      <vt:lpstr>Servlet生命周期</vt:lpstr>
      <vt:lpstr>ServletConfig</vt:lpstr>
      <vt:lpstr>ServletContext</vt:lpstr>
      <vt:lpstr>Servlet接口扩展</vt:lpstr>
      <vt:lpstr>请求和响应</vt:lpstr>
      <vt:lpstr>请求转发</vt:lpstr>
      <vt:lpstr>请求重定向</vt:lpstr>
      <vt:lpstr>转发和重定向</vt:lpstr>
      <vt:lpstr>作业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Administrator</cp:lastModifiedBy>
  <cp:revision>208</cp:revision>
  <dcterms:created xsi:type="dcterms:W3CDTF">2013-03-04T07:19:04Z</dcterms:created>
  <dcterms:modified xsi:type="dcterms:W3CDTF">2017-05-12T00:52:33Z</dcterms:modified>
</cp:coreProperties>
</file>