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7"/>
  </p:notesMasterIdLst>
  <p:sldIdLst>
    <p:sldId id="256" r:id="rId2"/>
    <p:sldId id="257" r:id="rId3"/>
    <p:sldId id="258" r:id="rId4"/>
    <p:sldId id="260" r:id="rId5"/>
    <p:sldId id="261" r:id="rId6"/>
    <p:sldId id="262" r:id="rId7"/>
    <p:sldId id="259" r:id="rId8"/>
    <p:sldId id="263" r:id="rId9"/>
    <p:sldId id="264" r:id="rId10"/>
    <p:sldId id="265" r:id="rId11"/>
    <p:sldId id="267" r:id="rId12"/>
    <p:sldId id="272" r:id="rId13"/>
    <p:sldId id="273" r:id="rId14"/>
    <p:sldId id="266" r:id="rId15"/>
    <p:sldId id="268" r:id="rId16"/>
    <p:sldId id="269" r:id="rId17"/>
    <p:sldId id="270" r:id="rId18"/>
    <p:sldId id="271" r:id="rId19"/>
    <p:sldId id="278" r:id="rId20"/>
    <p:sldId id="279" r:id="rId21"/>
    <p:sldId id="274" r:id="rId22"/>
    <p:sldId id="275" r:id="rId23"/>
    <p:sldId id="276" r:id="rId24"/>
    <p:sldId id="277" r:id="rId25"/>
    <p:sldId id="280" r:id="rId26"/>
    <p:sldId id="281" r:id="rId27"/>
    <p:sldId id="282" r:id="rId28"/>
    <p:sldId id="286" r:id="rId29"/>
    <p:sldId id="287" r:id="rId30"/>
    <p:sldId id="288" r:id="rId31"/>
    <p:sldId id="334" r:id="rId32"/>
    <p:sldId id="283" r:id="rId33"/>
    <p:sldId id="284" r:id="rId34"/>
    <p:sldId id="285" r:id="rId35"/>
    <p:sldId id="289" r:id="rId36"/>
    <p:sldId id="290" r:id="rId37"/>
    <p:sldId id="294" r:id="rId38"/>
    <p:sldId id="295" r:id="rId39"/>
    <p:sldId id="300" r:id="rId40"/>
    <p:sldId id="301" r:id="rId41"/>
    <p:sldId id="302" r:id="rId42"/>
    <p:sldId id="303" r:id="rId43"/>
    <p:sldId id="291" r:id="rId44"/>
    <p:sldId id="304" r:id="rId45"/>
    <p:sldId id="293" r:id="rId46"/>
    <p:sldId id="296" r:id="rId47"/>
    <p:sldId id="297" r:id="rId48"/>
    <p:sldId id="298" r:id="rId49"/>
    <p:sldId id="299" r:id="rId50"/>
    <p:sldId id="292" r:id="rId51"/>
    <p:sldId id="305" r:id="rId52"/>
    <p:sldId id="306" r:id="rId53"/>
    <p:sldId id="307" r:id="rId54"/>
    <p:sldId id="308" r:id="rId55"/>
    <p:sldId id="309" r:id="rId56"/>
    <p:sldId id="310" r:id="rId57"/>
    <p:sldId id="315" r:id="rId58"/>
    <p:sldId id="316" r:id="rId59"/>
    <p:sldId id="317" r:id="rId60"/>
    <p:sldId id="318" r:id="rId61"/>
    <p:sldId id="320" r:id="rId62"/>
    <p:sldId id="321" r:id="rId63"/>
    <p:sldId id="325" r:id="rId64"/>
    <p:sldId id="326" r:id="rId65"/>
    <p:sldId id="322" r:id="rId66"/>
    <p:sldId id="327" r:id="rId67"/>
    <p:sldId id="328" r:id="rId68"/>
    <p:sldId id="323" r:id="rId69"/>
    <p:sldId id="329" r:id="rId70"/>
    <p:sldId id="330" r:id="rId71"/>
    <p:sldId id="331" r:id="rId72"/>
    <p:sldId id="324" r:id="rId73"/>
    <p:sldId id="332" r:id="rId74"/>
    <p:sldId id="333" r:id="rId75"/>
    <p:sldId id="335"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1E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912" autoAdjust="0"/>
  </p:normalViewPr>
  <p:slideViewPr>
    <p:cSldViewPr snapToGrid="0">
      <p:cViewPr varScale="1">
        <p:scale>
          <a:sx n="97" d="100"/>
          <a:sy n="97" d="100"/>
        </p:scale>
        <p:origin x="10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32F26F-7DD5-4E40-83CD-955F22CDA768}" type="datetimeFigureOut">
              <a:rPr lang="fr-FR" smtClean="0"/>
              <a:t>24/04/2020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908E37-55D8-4FF4-9D75-AA97274F036D}" type="slidenum">
              <a:rPr lang="fr-FR" smtClean="0"/>
              <a:t>‹N°›</a:t>
            </a:fld>
            <a:endParaRPr lang="fr-FR"/>
          </a:p>
        </p:txBody>
      </p:sp>
    </p:spTree>
    <p:extLst>
      <p:ext uri="{BB962C8B-B14F-4D97-AF65-F5344CB8AC3E}">
        <p14:creationId xmlns:p14="http://schemas.microsoft.com/office/powerpoint/2010/main" val="2411609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4</a:t>
            </a:fld>
            <a:endParaRPr lang="fr-FR"/>
          </a:p>
        </p:txBody>
      </p:sp>
    </p:spTree>
    <p:extLst>
      <p:ext uri="{BB962C8B-B14F-4D97-AF65-F5344CB8AC3E}">
        <p14:creationId xmlns:p14="http://schemas.microsoft.com/office/powerpoint/2010/main" val="3479156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69</a:t>
            </a:fld>
            <a:endParaRPr lang="fr-FR"/>
          </a:p>
        </p:txBody>
      </p:sp>
    </p:spTree>
    <p:extLst>
      <p:ext uri="{BB962C8B-B14F-4D97-AF65-F5344CB8AC3E}">
        <p14:creationId xmlns:p14="http://schemas.microsoft.com/office/powerpoint/2010/main" val="1247011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70</a:t>
            </a:fld>
            <a:endParaRPr lang="fr-FR"/>
          </a:p>
        </p:txBody>
      </p:sp>
    </p:spTree>
    <p:extLst>
      <p:ext uri="{BB962C8B-B14F-4D97-AF65-F5344CB8AC3E}">
        <p14:creationId xmlns:p14="http://schemas.microsoft.com/office/powerpoint/2010/main" val="4132749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71</a:t>
            </a:fld>
            <a:endParaRPr lang="fr-FR"/>
          </a:p>
        </p:txBody>
      </p:sp>
    </p:spTree>
    <p:extLst>
      <p:ext uri="{BB962C8B-B14F-4D97-AF65-F5344CB8AC3E}">
        <p14:creationId xmlns:p14="http://schemas.microsoft.com/office/powerpoint/2010/main" val="234037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72</a:t>
            </a:fld>
            <a:endParaRPr lang="fr-FR"/>
          </a:p>
        </p:txBody>
      </p:sp>
    </p:spTree>
    <p:extLst>
      <p:ext uri="{BB962C8B-B14F-4D97-AF65-F5344CB8AC3E}">
        <p14:creationId xmlns:p14="http://schemas.microsoft.com/office/powerpoint/2010/main" val="1597845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73</a:t>
            </a:fld>
            <a:endParaRPr lang="fr-FR"/>
          </a:p>
        </p:txBody>
      </p:sp>
    </p:spTree>
    <p:extLst>
      <p:ext uri="{BB962C8B-B14F-4D97-AF65-F5344CB8AC3E}">
        <p14:creationId xmlns:p14="http://schemas.microsoft.com/office/powerpoint/2010/main" val="153778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74</a:t>
            </a:fld>
            <a:endParaRPr lang="fr-FR"/>
          </a:p>
        </p:txBody>
      </p:sp>
    </p:spTree>
    <p:extLst>
      <p:ext uri="{BB962C8B-B14F-4D97-AF65-F5344CB8AC3E}">
        <p14:creationId xmlns:p14="http://schemas.microsoft.com/office/powerpoint/2010/main" val="581151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61</a:t>
            </a:fld>
            <a:endParaRPr lang="fr-FR"/>
          </a:p>
        </p:txBody>
      </p:sp>
    </p:spTree>
    <p:extLst>
      <p:ext uri="{BB962C8B-B14F-4D97-AF65-F5344CB8AC3E}">
        <p14:creationId xmlns:p14="http://schemas.microsoft.com/office/powerpoint/2010/main" val="2780587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62</a:t>
            </a:fld>
            <a:endParaRPr lang="fr-FR"/>
          </a:p>
        </p:txBody>
      </p:sp>
    </p:spTree>
    <p:extLst>
      <p:ext uri="{BB962C8B-B14F-4D97-AF65-F5344CB8AC3E}">
        <p14:creationId xmlns:p14="http://schemas.microsoft.com/office/powerpoint/2010/main" val="3793382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63</a:t>
            </a:fld>
            <a:endParaRPr lang="fr-FR"/>
          </a:p>
        </p:txBody>
      </p:sp>
    </p:spTree>
    <p:extLst>
      <p:ext uri="{BB962C8B-B14F-4D97-AF65-F5344CB8AC3E}">
        <p14:creationId xmlns:p14="http://schemas.microsoft.com/office/powerpoint/2010/main" val="717290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64</a:t>
            </a:fld>
            <a:endParaRPr lang="fr-FR"/>
          </a:p>
        </p:txBody>
      </p:sp>
    </p:spTree>
    <p:extLst>
      <p:ext uri="{BB962C8B-B14F-4D97-AF65-F5344CB8AC3E}">
        <p14:creationId xmlns:p14="http://schemas.microsoft.com/office/powerpoint/2010/main" val="2304024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65</a:t>
            </a:fld>
            <a:endParaRPr lang="fr-FR"/>
          </a:p>
        </p:txBody>
      </p:sp>
    </p:spTree>
    <p:extLst>
      <p:ext uri="{BB962C8B-B14F-4D97-AF65-F5344CB8AC3E}">
        <p14:creationId xmlns:p14="http://schemas.microsoft.com/office/powerpoint/2010/main" val="2291886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66</a:t>
            </a:fld>
            <a:endParaRPr lang="fr-FR"/>
          </a:p>
        </p:txBody>
      </p:sp>
    </p:spTree>
    <p:extLst>
      <p:ext uri="{BB962C8B-B14F-4D97-AF65-F5344CB8AC3E}">
        <p14:creationId xmlns:p14="http://schemas.microsoft.com/office/powerpoint/2010/main" val="1668737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67</a:t>
            </a:fld>
            <a:endParaRPr lang="fr-FR"/>
          </a:p>
        </p:txBody>
      </p:sp>
    </p:spTree>
    <p:extLst>
      <p:ext uri="{BB962C8B-B14F-4D97-AF65-F5344CB8AC3E}">
        <p14:creationId xmlns:p14="http://schemas.microsoft.com/office/powerpoint/2010/main" val="4008705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remarque le process </a:t>
            </a:r>
            <a:r>
              <a:rPr lang="fr-FR" dirty="0" err="1"/>
              <a:t>scheduler</a:t>
            </a:r>
            <a:r>
              <a:rPr lang="fr-FR" dirty="0"/>
              <a:t> est au </a:t>
            </a:r>
            <a:r>
              <a:rPr lang="fr-FR" dirty="0" err="1"/>
              <a:t>coeur</a:t>
            </a:r>
            <a:r>
              <a:rPr lang="fr-FR" dirty="0"/>
              <a:t> de l'architecture du noyau, logique car c'est lui qui gère l'accès au CPU. N'oubliez pas qu'un ordinateur est plutôt bête, il effectue de simples calculs à une </a:t>
            </a:r>
            <a:r>
              <a:rPr lang="fr-FR" dirty="0" err="1"/>
              <a:t>vitese</a:t>
            </a:r>
            <a:r>
              <a:rPr lang="fr-FR" dirty="0"/>
              <a:t> </a:t>
            </a:r>
            <a:r>
              <a:rPr lang="fr-FR" dirty="0" err="1"/>
              <a:t>éffarante</a:t>
            </a:r>
            <a:r>
              <a:rPr lang="fr-FR" dirty="0"/>
              <a:t>. Donc pour n'importe quel tâche que votre ordinateur réalise, il doit passer par un composant de calcul via le process </a:t>
            </a:r>
            <a:r>
              <a:rPr lang="fr-FR" dirty="0" err="1"/>
              <a:t>scheduler</a:t>
            </a:r>
            <a:r>
              <a:rPr lang="fr-FR" dirty="0"/>
              <a:t> et doit pouvoir être interrompu et repris pour une répartition équitable des ressources.</a:t>
            </a:r>
          </a:p>
          <a:p>
            <a:endParaRPr lang="fr-FR" dirty="0"/>
          </a:p>
          <a:p>
            <a:r>
              <a:rPr lang="fr-FR" dirty="0"/>
              <a:t>En revanche, le process </a:t>
            </a:r>
            <a:r>
              <a:rPr lang="fr-FR" dirty="0" err="1"/>
              <a:t>scheduler</a:t>
            </a:r>
            <a:r>
              <a:rPr lang="fr-FR" dirty="0"/>
              <a:t> utilise le memory manager pour </a:t>
            </a:r>
            <a:r>
              <a:rPr lang="fr-FR" dirty="0" err="1"/>
              <a:t>accèder</a:t>
            </a:r>
            <a:r>
              <a:rPr lang="fr-FR" dirty="0"/>
              <a:t> à un processus en pause lorsqu'on veut le </a:t>
            </a:r>
            <a:r>
              <a:rPr lang="fr-FR" dirty="0" err="1"/>
              <a:t>relancer.L'inter</a:t>
            </a:r>
            <a:r>
              <a:rPr lang="fr-FR" dirty="0"/>
              <a:t>-process communication dépend du memory manager pour supporter des </a:t>
            </a:r>
            <a:r>
              <a:rPr lang="fr-FR" dirty="0" err="1"/>
              <a:t>méchanismes</a:t>
            </a:r>
            <a:r>
              <a:rPr lang="fr-FR" dirty="0"/>
              <a:t> de mémoire partagés ce qui permet à plusieurs processus d'accéder à une mémoire commune et donc de communiquer entre eux plus facilement.</a:t>
            </a:r>
          </a:p>
          <a:p>
            <a:endParaRPr lang="fr-FR" dirty="0"/>
          </a:p>
          <a:p>
            <a:r>
              <a:rPr lang="fr-FR" dirty="0"/>
              <a:t>Le Virtual File System utilise le Network Interface pour supporter ce qu'on nomme le Network File System (NFS)</a:t>
            </a:r>
          </a:p>
          <a:p>
            <a:endParaRPr lang="fr-FR" dirty="0"/>
          </a:p>
          <a:p>
            <a:r>
              <a:rPr lang="fr-FR" dirty="0"/>
              <a:t>Le Memory Manager utilise le </a:t>
            </a:r>
            <a:r>
              <a:rPr lang="fr-FR" dirty="0" err="1"/>
              <a:t>virtual</a:t>
            </a:r>
            <a:r>
              <a:rPr lang="fr-FR" dirty="0"/>
              <a:t> file system afin de supporter le </a:t>
            </a:r>
            <a:r>
              <a:rPr lang="fr-FR" dirty="0" err="1"/>
              <a:t>swapping</a:t>
            </a:r>
            <a:r>
              <a:rPr lang="fr-FR" dirty="0"/>
              <a:t> (c'est aussi la seule raison pour laquelle le memory manager dépend du process </a:t>
            </a:r>
            <a:r>
              <a:rPr lang="fr-FR" dirty="0" err="1"/>
              <a:t>scheduler</a:t>
            </a:r>
            <a:r>
              <a:rPr lang="fr-FR" dirty="0"/>
              <a:t>).</a:t>
            </a:r>
          </a:p>
          <a:p>
            <a:endParaRPr lang="fr-FR" dirty="0"/>
          </a:p>
        </p:txBody>
      </p:sp>
      <p:sp>
        <p:nvSpPr>
          <p:cNvPr id="4" name="Espace réservé du numéro de diapositive 3"/>
          <p:cNvSpPr>
            <a:spLocks noGrp="1"/>
          </p:cNvSpPr>
          <p:nvPr>
            <p:ph type="sldNum" sz="quarter" idx="5"/>
          </p:nvPr>
        </p:nvSpPr>
        <p:spPr/>
        <p:txBody>
          <a:bodyPr/>
          <a:lstStyle/>
          <a:p>
            <a:fld id="{59908E37-55D8-4FF4-9D75-AA97274F036D}" type="slidenum">
              <a:rPr lang="fr-FR" smtClean="0"/>
              <a:t>68</a:t>
            </a:fld>
            <a:endParaRPr lang="fr-FR"/>
          </a:p>
        </p:txBody>
      </p:sp>
    </p:spTree>
    <p:extLst>
      <p:ext uri="{BB962C8B-B14F-4D97-AF65-F5344CB8AC3E}">
        <p14:creationId xmlns:p14="http://schemas.microsoft.com/office/powerpoint/2010/main" val="5539994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4/24/2020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4.png"/><Relationship Id="rId4" Type="http://schemas.openxmlformats.org/officeDocument/2006/relationships/image" Target="../media/image13.JPG"/></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video" Target="https://www.youtube.com/embed/P_02QGsHzEQ?feature=oembe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54FC8D-854E-46DC-9B49-4C883D0B1E0F}"/>
              </a:ext>
            </a:extLst>
          </p:cNvPr>
          <p:cNvSpPr>
            <a:spLocks noGrp="1"/>
          </p:cNvSpPr>
          <p:nvPr>
            <p:ph type="ctrTitle"/>
          </p:nvPr>
        </p:nvSpPr>
        <p:spPr>
          <a:xfrm>
            <a:off x="2578216" y="3429000"/>
            <a:ext cx="7035568" cy="2421464"/>
          </a:xfrm>
        </p:spPr>
        <p:txBody>
          <a:bodyPr>
            <a:normAutofit/>
          </a:bodyPr>
          <a:lstStyle/>
          <a:p>
            <a:pPr algn="ctr"/>
            <a:r>
              <a:rPr lang="fr-FR" sz="6000" b="1" dirty="0">
                <a:latin typeface="Montserrat" panose="00000500000000000000" pitchFamily="2" charset="0"/>
              </a:rPr>
              <a:t>Comprendre le noyau Linux</a:t>
            </a:r>
          </a:p>
        </p:txBody>
      </p:sp>
      <p:sp>
        <p:nvSpPr>
          <p:cNvPr id="3" name="Sous-titre 2">
            <a:extLst>
              <a:ext uri="{FF2B5EF4-FFF2-40B4-BE49-F238E27FC236}">
                <a16:creationId xmlns:a16="http://schemas.microsoft.com/office/drawing/2014/main" id="{DD9B8F24-1D16-4FEB-8638-C4A2E6DE0BF3}"/>
              </a:ext>
            </a:extLst>
          </p:cNvPr>
          <p:cNvSpPr>
            <a:spLocks noGrp="1"/>
          </p:cNvSpPr>
          <p:nvPr>
            <p:ph type="subTitle" idx="1"/>
          </p:nvPr>
        </p:nvSpPr>
        <p:spPr>
          <a:xfrm>
            <a:off x="0" y="6427366"/>
            <a:ext cx="2455179" cy="430634"/>
          </a:xfrm>
        </p:spPr>
        <p:txBody>
          <a:bodyPr/>
          <a:lstStyle/>
          <a:p>
            <a:pPr algn="ctr"/>
            <a:r>
              <a:rPr lang="fr-FR" dirty="0">
                <a:latin typeface="Montserrat" panose="00000500000000000000" pitchFamily="2" charset="0"/>
              </a:rPr>
              <a:t>Léo schirvanian</a:t>
            </a:r>
          </a:p>
        </p:txBody>
      </p:sp>
      <p:sp>
        <p:nvSpPr>
          <p:cNvPr id="4" name="Sous-titre 2">
            <a:extLst>
              <a:ext uri="{FF2B5EF4-FFF2-40B4-BE49-F238E27FC236}">
                <a16:creationId xmlns:a16="http://schemas.microsoft.com/office/drawing/2014/main" id="{BBA8E9D5-3918-4AA4-9AF1-C8D4D80D8DEE}"/>
              </a:ext>
            </a:extLst>
          </p:cNvPr>
          <p:cNvSpPr txBox="1">
            <a:spLocks/>
          </p:cNvSpPr>
          <p:nvPr/>
        </p:nvSpPr>
        <p:spPr>
          <a:xfrm>
            <a:off x="9736821" y="6427366"/>
            <a:ext cx="2455179" cy="430634"/>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ctr"/>
            <a:r>
              <a:rPr lang="fr-FR" dirty="0">
                <a:latin typeface="Montserrat" panose="00000500000000000000" pitchFamily="2" charset="0"/>
              </a:rPr>
              <a:t>JOSSELIN ANISSET</a:t>
            </a:r>
          </a:p>
        </p:txBody>
      </p:sp>
      <p:pic>
        <p:nvPicPr>
          <p:cNvPr id="8" name="Graphique 7">
            <a:extLst>
              <a:ext uri="{FF2B5EF4-FFF2-40B4-BE49-F238E27FC236}">
                <a16:creationId xmlns:a16="http://schemas.microsoft.com/office/drawing/2014/main" id="{5B0D5AB6-2EE4-4640-9B75-CBE4BF477674}"/>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0618" t="14188" r="33326" b="30766"/>
          <a:stretch/>
        </p:blipFill>
        <p:spPr>
          <a:xfrm>
            <a:off x="3733101" y="234892"/>
            <a:ext cx="4395832" cy="3775046"/>
          </a:xfrm>
          <a:prstGeom prst="rect">
            <a:avLst/>
          </a:prstGeom>
        </p:spPr>
      </p:pic>
    </p:spTree>
    <p:extLst>
      <p:ext uri="{BB962C8B-B14F-4D97-AF65-F5344CB8AC3E}">
        <p14:creationId xmlns:p14="http://schemas.microsoft.com/office/powerpoint/2010/main" val="2701502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4">
            <a:extLst>
              <a:ext uri="{FF2B5EF4-FFF2-40B4-BE49-F238E27FC236}">
                <a16:creationId xmlns:a16="http://schemas.microsoft.com/office/drawing/2014/main" id="{51BA3548-68B3-40A6-89EA-461F07604C9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4750" b="99000" l="10000" r="99563">
                        <a14:foregroundMark x1="84688" y1="12583" x2="84688" y2="12583"/>
                        <a14:foregroundMark x1="84000" y1="17667" x2="84000" y2="17667"/>
                        <a14:foregroundMark x1="87438" y1="15333" x2="87813" y2="14917"/>
                        <a14:foregroundMark x1="91625" y1="38750" x2="91938" y2="33750"/>
                        <a14:foregroundMark x1="94000" y1="38333" x2="92625" y2="33250"/>
                        <a14:foregroundMark x1="86438" y1="36917" x2="85750" y2="34667"/>
                        <a14:foregroundMark x1="92313" y1="47083" x2="92313" y2="41500"/>
                        <a14:foregroundMark x1="88125" y1="60417" x2="87438" y2="55333"/>
                        <a14:foregroundMark x1="91938" y1="61750" x2="94000" y2="59917"/>
                        <a14:foregroundMark x1="85375" y1="71417" x2="85750" y2="68167"/>
                        <a14:foregroundMark x1="76438" y1="76000" x2="76750" y2="64500"/>
                        <a14:foregroundMark x1="86063" y1="80167" x2="92313" y2="80167"/>
                        <a14:foregroundMark x1="96438" y1="92083" x2="96438" y2="87083"/>
                        <a14:foregroundMark x1="94688" y1="90250" x2="97813" y2="87500"/>
                        <a14:foregroundMark x1="96063" y1="88417" x2="96438" y2="87500"/>
                        <a14:foregroundMark x1="87813" y1="90750" x2="88500" y2="87083"/>
                        <a14:foregroundMark x1="89875" y1="89333" x2="89875" y2="85250"/>
                        <a14:foregroundMark x1="91250" y1="89333" x2="85750" y2="86167"/>
                        <a14:foregroundMark x1="86813" y1="44667" x2="86438" y2="41667"/>
                        <a14:foregroundMark x1="91000" y1="78333" x2="92000" y2="77833"/>
                        <a14:foregroundMark x1="92688" y1="83667" x2="85750" y2="83417"/>
                        <a14:backgroundMark x1="84188" y1="41833" x2="84000" y2="40500"/>
                      </a14:backgroundRemoval>
                    </a14:imgEffect>
                  </a14:imgLayer>
                </a14:imgProps>
              </a:ext>
            </a:extLst>
          </a:blip>
          <a:srcRect l="13523"/>
          <a:stretch/>
        </p:blipFill>
        <p:spPr>
          <a:xfrm>
            <a:off x="2057399" y="-147222"/>
            <a:ext cx="8077201" cy="7005222"/>
          </a:xfrm>
          <a:prstGeom prst="rect">
            <a:avLst/>
          </a:prstGeom>
        </p:spPr>
      </p:pic>
    </p:spTree>
    <p:extLst>
      <p:ext uri="{BB962C8B-B14F-4D97-AF65-F5344CB8AC3E}">
        <p14:creationId xmlns:p14="http://schemas.microsoft.com/office/powerpoint/2010/main" val="1870756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D4612-13F6-47B2-A960-DD3C48820B21}"/>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Qu’est ce que GNU/LINUX ?</a:t>
            </a:r>
          </a:p>
        </p:txBody>
      </p:sp>
      <p:sp>
        <p:nvSpPr>
          <p:cNvPr id="7" name="Espace réservé du contenu 6">
            <a:extLst>
              <a:ext uri="{FF2B5EF4-FFF2-40B4-BE49-F238E27FC236}">
                <a16:creationId xmlns:a16="http://schemas.microsoft.com/office/drawing/2014/main" id="{38CD91A3-715F-41E0-97F0-09BF4D00390F}"/>
              </a:ext>
            </a:extLst>
          </p:cNvPr>
          <p:cNvSpPr>
            <a:spLocks noGrp="1"/>
          </p:cNvSpPr>
          <p:nvPr>
            <p:ph idx="1"/>
          </p:nvPr>
        </p:nvSpPr>
        <p:spPr>
          <a:xfrm>
            <a:off x="665533" y="1794933"/>
            <a:ext cx="10860931" cy="4628384"/>
          </a:xfrm>
        </p:spPr>
        <p:txBody>
          <a:bodyPr anchor="t">
            <a:normAutofit/>
          </a:bodyPr>
          <a:lstStyle/>
          <a:p>
            <a:pPr marL="0" indent="0" algn="ctr">
              <a:buNone/>
            </a:pPr>
            <a:r>
              <a:rPr lang="fr-FR" sz="3200" dirty="0">
                <a:latin typeface="Montserrat" panose="00000500000000000000" pitchFamily="2" charset="0"/>
              </a:rPr>
              <a:t>Deux principaux systèmes d’exploitation à l’époque :</a:t>
            </a:r>
          </a:p>
          <a:p>
            <a:pPr marL="0" indent="0">
              <a:buNone/>
            </a:pPr>
            <a:endParaRPr lang="fr-FR" sz="3200" dirty="0">
              <a:latin typeface="Montserrat" panose="00000500000000000000" pitchFamily="2" charset="0"/>
            </a:endParaRPr>
          </a:p>
        </p:txBody>
      </p:sp>
    </p:spTree>
    <p:extLst>
      <p:ext uri="{BB962C8B-B14F-4D97-AF65-F5344CB8AC3E}">
        <p14:creationId xmlns:p14="http://schemas.microsoft.com/office/powerpoint/2010/main" val="2313911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D4612-13F6-47B2-A960-DD3C48820B21}"/>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Qu’est ce que GNU/LINUX ?</a:t>
            </a:r>
          </a:p>
        </p:txBody>
      </p:sp>
      <p:sp>
        <p:nvSpPr>
          <p:cNvPr id="7" name="Espace réservé du contenu 6">
            <a:extLst>
              <a:ext uri="{FF2B5EF4-FFF2-40B4-BE49-F238E27FC236}">
                <a16:creationId xmlns:a16="http://schemas.microsoft.com/office/drawing/2014/main" id="{38CD91A3-715F-41E0-97F0-09BF4D00390F}"/>
              </a:ext>
            </a:extLst>
          </p:cNvPr>
          <p:cNvSpPr>
            <a:spLocks noGrp="1"/>
          </p:cNvSpPr>
          <p:nvPr>
            <p:ph idx="1"/>
          </p:nvPr>
        </p:nvSpPr>
        <p:spPr>
          <a:xfrm>
            <a:off x="665533" y="1794933"/>
            <a:ext cx="10860931" cy="4628384"/>
          </a:xfrm>
        </p:spPr>
        <p:txBody>
          <a:bodyPr anchor="t">
            <a:normAutofit/>
          </a:bodyPr>
          <a:lstStyle/>
          <a:p>
            <a:pPr marL="0" indent="0" algn="ctr">
              <a:buNone/>
            </a:pPr>
            <a:r>
              <a:rPr lang="fr-FR" sz="3200" dirty="0">
                <a:latin typeface="Montserrat" panose="00000500000000000000" pitchFamily="2" charset="0"/>
              </a:rPr>
              <a:t>Deux principaux systèmes d’exploitation à l’époque :</a:t>
            </a:r>
          </a:p>
          <a:p>
            <a:pPr marL="0" indent="0">
              <a:buNone/>
            </a:pPr>
            <a:endParaRPr lang="fr-FR" sz="3200" dirty="0">
              <a:latin typeface="Montserrat" panose="00000500000000000000" pitchFamily="2" charset="0"/>
            </a:endParaRPr>
          </a:p>
          <a:p>
            <a:pPr lvl="1"/>
            <a:r>
              <a:rPr lang="fr-FR" sz="3200" dirty="0">
                <a:latin typeface="Montserrat" panose="00000500000000000000" pitchFamily="2" charset="0"/>
              </a:rPr>
              <a:t>MS DOS : système d'exploitation propriétaire et payant de Microsoft</a:t>
            </a:r>
          </a:p>
          <a:p>
            <a:pPr lvl="1"/>
            <a:endParaRPr lang="fr-FR" sz="3200" dirty="0">
              <a:latin typeface="Montserrat" panose="00000500000000000000" pitchFamily="2" charset="0"/>
            </a:endParaRPr>
          </a:p>
        </p:txBody>
      </p:sp>
    </p:spTree>
    <p:extLst>
      <p:ext uri="{BB962C8B-B14F-4D97-AF65-F5344CB8AC3E}">
        <p14:creationId xmlns:p14="http://schemas.microsoft.com/office/powerpoint/2010/main" val="2133998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D4612-13F6-47B2-A960-DD3C48820B21}"/>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Qu’est ce que GNU/LINUX ?</a:t>
            </a:r>
          </a:p>
        </p:txBody>
      </p:sp>
      <p:sp>
        <p:nvSpPr>
          <p:cNvPr id="7" name="Espace réservé du contenu 6">
            <a:extLst>
              <a:ext uri="{FF2B5EF4-FFF2-40B4-BE49-F238E27FC236}">
                <a16:creationId xmlns:a16="http://schemas.microsoft.com/office/drawing/2014/main" id="{38CD91A3-715F-41E0-97F0-09BF4D00390F}"/>
              </a:ext>
            </a:extLst>
          </p:cNvPr>
          <p:cNvSpPr>
            <a:spLocks noGrp="1"/>
          </p:cNvSpPr>
          <p:nvPr>
            <p:ph idx="1"/>
          </p:nvPr>
        </p:nvSpPr>
        <p:spPr>
          <a:xfrm>
            <a:off x="665533" y="1794933"/>
            <a:ext cx="10860931" cy="4628384"/>
          </a:xfrm>
        </p:spPr>
        <p:txBody>
          <a:bodyPr anchor="t">
            <a:normAutofit/>
          </a:bodyPr>
          <a:lstStyle/>
          <a:p>
            <a:pPr marL="0" indent="0" algn="ctr">
              <a:buNone/>
            </a:pPr>
            <a:r>
              <a:rPr lang="fr-FR" sz="3200" dirty="0">
                <a:latin typeface="Montserrat" panose="00000500000000000000" pitchFamily="2" charset="0"/>
              </a:rPr>
              <a:t>Deux principaux systèmes d’exploitation à l’époque :</a:t>
            </a:r>
          </a:p>
          <a:p>
            <a:pPr marL="0" indent="0">
              <a:buNone/>
            </a:pPr>
            <a:endParaRPr lang="fr-FR" sz="3200" dirty="0">
              <a:latin typeface="Montserrat" panose="00000500000000000000" pitchFamily="2" charset="0"/>
            </a:endParaRPr>
          </a:p>
          <a:p>
            <a:pPr lvl="1"/>
            <a:r>
              <a:rPr lang="fr-FR" sz="3200" dirty="0">
                <a:latin typeface="Montserrat" panose="00000500000000000000" pitchFamily="2" charset="0"/>
              </a:rPr>
              <a:t>MS DOS : système d'exploitation propriétaire et payant de Microsoft</a:t>
            </a:r>
          </a:p>
          <a:p>
            <a:pPr lvl="1"/>
            <a:endParaRPr lang="fr-FR" sz="3200" dirty="0">
              <a:latin typeface="Montserrat" panose="00000500000000000000" pitchFamily="2" charset="0"/>
            </a:endParaRPr>
          </a:p>
          <a:p>
            <a:pPr lvl="1"/>
            <a:r>
              <a:rPr lang="fr-FR" sz="3200" dirty="0">
                <a:latin typeface="Montserrat" panose="00000500000000000000" pitchFamily="2" charset="0"/>
              </a:rPr>
              <a:t>Unix : système d'exploitation propriétaire et payant aussi de AT&amp;T</a:t>
            </a:r>
          </a:p>
        </p:txBody>
      </p:sp>
    </p:spTree>
    <p:extLst>
      <p:ext uri="{BB962C8B-B14F-4D97-AF65-F5344CB8AC3E}">
        <p14:creationId xmlns:p14="http://schemas.microsoft.com/office/powerpoint/2010/main" val="28598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76D5242-685D-4D7B-9DF9-60E419D20A05}"/>
              </a:ext>
            </a:extLst>
          </p:cNvPr>
          <p:cNvPicPr>
            <a:picLocks noChangeAspect="1"/>
          </p:cNvPicPr>
          <p:nvPr/>
        </p:nvPicPr>
        <p:blipFill rotWithShape="1">
          <a:blip r:embed="rId2"/>
          <a:srcRect r="12942"/>
          <a:stretch/>
        </p:blipFill>
        <p:spPr>
          <a:xfrm>
            <a:off x="558881" y="991405"/>
            <a:ext cx="5276553" cy="3788119"/>
          </a:xfrm>
          <a:prstGeom prst="rect">
            <a:avLst/>
          </a:prstGeom>
          <a:ln>
            <a:solidFill>
              <a:schemeClr val="bg1"/>
            </a:solidFill>
          </a:ln>
        </p:spPr>
      </p:pic>
      <p:pic>
        <p:nvPicPr>
          <p:cNvPr id="7" name="Image 6">
            <a:extLst>
              <a:ext uri="{FF2B5EF4-FFF2-40B4-BE49-F238E27FC236}">
                <a16:creationId xmlns:a16="http://schemas.microsoft.com/office/drawing/2014/main" id="{508B4968-F649-4657-B836-55BDEE55742E}"/>
              </a:ext>
            </a:extLst>
          </p:cNvPr>
          <p:cNvPicPr>
            <a:picLocks noChangeAspect="1"/>
          </p:cNvPicPr>
          <p:nvPr/>
        </p:nvPicPr>
        <p:blipFill>
          <a:blip r:embed="rId3"/>
          <a:stretch>
            <a:fillRect/>
          </a:stretch>
        </p:blipFill>
        <p:spPr>
          <a:xfrm>
            <a:off x="6410464" y="991405"/>
            <a:ext cx="5116876" cy="3735514"/>
          </a:xfrm>
          <a:prstGeom prst="rect">
            <a:avLst/>
          </a:prstGeom>
          <a:ln>
            <a:solidFill>
              <a:schemeClr val="bg1"/>
            </a:solidFill>
          </a:ln>
        </p:spPr>
      </p:pic>
      <p:sp>
        <p:nvSpPr>
          <p:cNvPr id="8" name="ZoneTexte 7">
            <a:extLst>
              <a:ext uri="{FF2B5EF4-FFF2-40B4-BE49-F238E27FC236}">
                <a16:creationId xmlns:a16="http://schemas.microsoft.com/office/drawing/2014/main" id="{1E7AB4F3-B8CF-40CE-8218-827EA635E0C3}"/>
              </a:ext>
            </a:extLst>
          </p:cNvPr>
          <p:cNvSpPr txBox="1"/>
          <p:nvPr/>
        </p:nvSpPr>
        <p:spPr>
          <a:xfrm>
            <a:off x="1815829" y="4850932"/>
            <a:ext cx="2762656" cy="1015663"/>
          </a:xfrm>
          <a:prstGeom prst="rect">
            <a:avLst/>
          </a:prstGeom>
          <a:noFill/>
        </p:spPr>
        <p:txBody>
          <a:bodyPr wrap="square" rtlCol="0">
            <a:spAutoFit/>
          </a:bodyPr>
          <a:lstStyle/>
          <a:p>
            <a:pPr algn="ctr"/>
            <a:r>
              <a:rPr lang="fr-FR" sz="6000" dirty="0"/>
              <a:t>MS-DOS</a:t>
            </a:r>
          </a:p>
        </p:txBody>
      </p:sp>
      <p:sp>
        <p:nvSpPr>
          <p:cNvPr id="9" name="ZoneTexte 8">
            <a:extLst>
              <a:ext uri="{FF2B5EF4-FFF2-40B4-BE49-F238E27FC236}">
                <a16:creationId xmlns:a16="http://schemas.microsoft.com/office/drawing/2014/main" id="{46F24F8D-C40A-4BCD-8F41-23841E031D20}"/>
              </a:ext>
            </a:extLst>
          </p:cNvPr>
          <p:cNvSpPr txBox="1"/>
          <p:nvPr/>
        </p:nvSpPr>
        <p:spPr>
          <a:xfrm>
            <a:off x="8025319" y="4850932"/>
            <a:ext cx="1887166" cy="1015663"/>
          </a:xfrm>
          <a:prstGeom prst="rect">
            <a:avLst/>
          </a:prstGeom>
          <a:noFill/>
        </p:spPr>
        <p:txBody>
          <a:bodyPr wrap="square" rtlCol="0">
            <a:spAutoFit/>
          </a:bodyPr>
          <a:lstStyle/>
          <a:p>
            <a:pPr algn="ctr"/>
            <a:r>
              <a:rPr lang="fr-FR" sz="6000" dirty="0"/>
              <a:t>UNIX</a:t>
            </a:r>
          </a:p>
        </p:txBody>
      </p:sp>
    </p:spTree>
    <p:extLst>
      <p:ext uri="{BB962C8B-B14F-4D97-AF65-F5344CB8AC3E}">
        <p14:creationId xmlns:p14="http://schemas.microsoft.com/office/powerpoint/2010/main" val="3001555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id="{9E8B9556-3114-40E4-9F2A-D2C415EF23FC}"/>
              </a:ext>
            </a:extLst>
          </p:cNvPr>
          <p:cNvSpPr txBox="1"/>
          <p:nvPr/>
        </p:nvSpPr>
        <p:spPr>
          <a:xfrm>
            <a:off x="2149279" y="4467816"/>
            <a:ext cx="2495488" cy="707886"/>
          </a:xfrm>
          <a:prstGeom prst="rect">
            <a:avLst/>
          </a:prstGeom>
          <a:noFill/>
        </p:spPr>
        <p:txBody>
          <a:bodyPr wrap="square" rtlCol="0">
            <a:spAutoFit/>
          </a:bodyPr>
          <a:lstStyle/>
          <a:p>
            <a:pPr algn="ctr"/>
            <a:r>
              <a:rPr lang="fr-FR" sz="4000" b="1" dirty="0">
                <a:latin typeface="Montserrat" panose="00000500000000000000" pitchFamily="2" charset="0"/>
              </a:rPr>
              <a:t>LINUX</a:t>
            </a:r>
          </a:p>
        </p:txBody>
      </p:sp>
      <p:sp>
        <p:nvSpPr>
          <p:cNvPr id="14" name="ZoneTexte 13">
            <a:extLst>
              <a:ext uri="{FF2B5EF4-FFF2-40B4-BE49-F238E27FC236}">
                <a16:creationId xmlns:a16="http://schemas.microsoft.com/office/drawing/2014/main" id="{C9A05AA2-E4B7-4831-B867-F83394960FC2}"/>
              </a:ext>
            </a:extLst>
          </p:cNvPr>
          <p:cNvSpPr txBox="1"/>
          <p:nvPr/>
        </p:nvSpPr>
        <p:spPr>
          <a:xfrm>
            <a:off x="7454039" y="4467816"/>
            <a:ext cx="2495488" cy="707886"/>
          </a:xfrm>
          <a:prstGeom prst="rect">
            <a:avLst/>
          </a:prstGeom>
          <a:noFill/>
        </p:spPr>
        <p:txBody>
          <a:bodyPr wrap="square" rtlCol="0">
            <a:spAutoFit/>
          </a:bodyPr>
          <a:lstStyle/>
          <a:p>
            <a:pPr algn="ctr"/>
            <a:r>
              <a:rPr lang="fr-FR" sz="4000" b="1" dirty="0">
                <a:latin typeface="Montserrat" panose="00000500000000000000" pitchFamily="2" charset="0"/>
              </a:rPr>
              <a:t>GNU</a:t>
            </a:r>
          </a:p>
        </p:txBody>
      </p:sp>
      <p:pic>
        <p:nvPicPr>
          <p:cNvPr id="16" name="Image 15">
            <a:extLst>
              <a:ext uri="{FF2B5EF4-FFF2-40B4-BE49-F238E27FC236}">
                <a16:creationId xmlns:a16="http://schemas.microsoft.com/office/drawing/2014/main" id="{6969A47F-EB36-4DF6-B619-D365481D1EC4}"/>
              </a:ext>
            </a:extLst>
          </p:cNvPr>
          <p:cNvPicPr>
            <a:picLocks noChangeAspect="1"/>
          </p:cNvPicPr>
          <p:nvPr/>
        </p:nvPicPr>
        <p:blipFill>
          <a:blip r:embed="rId2"/>
          <a:stretch>
            <a:fillRect/>
          </a:stretch>
        </p:blipFill>
        <p:spPr>
          <a:xfrm>
            <a:off x="7202434" y="1432698"/>
            <a:ext cx="2998699" cy="2930157"/>
          </a:xfrm>
          <a:prstGeom prst="rect">
            <a:avLst/>
          </a:prstGeom>
        </p:spPr>
      </p:pic>
      <p:pic>
        <p:nvPicPr>
          <p:cNvPr id="18" name="Image 17">
            <a:extLst>
              <a:ext uri="{FF2B5EF4-FFF2-40B4-BE49-F238E27FC236}">
                <a16:creationId xmlns:a16="http://schemas.microsoft.com/office/drawing/2014/main" id="{37ED28A5-3ECE-4B17-BFD5-E4F95935554A}"/>
              </a:ext>
            </a:extLst>
          </p:cNvPr>
          <p:cNvPicPr>
            <a:picLocks noChangeAspect="1"/>
          </p:cNvPicPr>
          <p:nvPr/>
        </p:nvPicPr>
        <p:blipFill rotWithShape="1">
          <a:blip r:embed="rId3"/>
          <a:srcRect l="29404" t="7986" r="31750" b="28483"/>
          <a:stretch/>
        </p:blipFill>
        <p:spPr>
          <a:xfrm>
            <a:off x="1804478" y="1432696"/>
            <a:ext cx="3185090" cy="2930159"/>
          </a:xfrm>
          <a:prstGeom prst="rect">
            <a:avLst/>
          </a:prstGeom>
        </p:spPr>
      </p:pic>
    </p:spTree>
    <p:extLst>
      <p:ext uri="{BB962C8B-B14F-4D97-AF65-F5344CB8AC3E}">
        <p14:creationId xmlns:p14="http://schemas.microsoft.com/office/powerpoint/2010/main" val="80603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EB03BE94-C686-42FD-880E-31324E1894FB}"/>
              </a:ext>
            </a:extLst>
          </p:cNvPr>
          <p:cNvPicPr>
            <a:picLocks noChangeAspect="1"/>
          </p:cNvPicPr>
          <p:nvPr/>
        </p:nvPicPr>
        <p:blipFill>
          <a:blip r:embed="rId2"/>
          <a:stretch>
            <a:fillRect/>
          </a:stretch>
        </p:blipFill>
        <p:spPr>
          <a:xfrm>
            <a:off x="1793132" y="1639694"/>
            <a:ext cx="2404379" cy="3578611"/>
          </a:xfrm>
          <a:prstGeom prst="rect">
            <a:avLst/>
          </a:prstGeom>
          <a:ln>
            <a:solidFill>
              <a:schemeClr val="bg1"/>
            </a:solidFill>
          </a:ln>
        </p:spPr>
      </p:pic>
      <p:sp>
        <p:nvSpPr>
          <p:cNvPr id="11" name="ZoneTexte 10">
            <a:extLst>
              <a:ext uri="{FF2B5EF4-FFF2-40B4-BE49-F238E27FC236}">
                <a16:creationId xmlns:a16="http://schemas.microsoft.com/office/drawing/2014/main" id="{B26D0F2C-700B-4205-925C-8CA94BE2D4A7}"/>
              </a:ext>
            </a:extLst>
          </p:cNvPr>
          <p:cNvSpPr txBox="1"/>
          <p:nvPr/>
        </p:nvSpPr>
        <p:spPr>
          <a:xfrm>
            <a:off x="1065353" y="5395680"/>
            <a:ext cx="3859935" cy="707886"/>
          </a:xfrm>
          <a:prstGeom prst="rect">
            <a:avLst/>
          </a:prstGeom>
          <a:noFill/>
        </p:spPr>
        <p:txBody>
          <a:bodyPr wrap="square" rtlCol="0">
            <a:spAutoFit/>
          </a:bodyPr>
          <a:lstStyle/>
          <a:p>
            <a:pPr algn="ctr"/>
            <a:r>
              <a:rPr lang="fr-FR" sz="4000" dirty="0">
                <a:latin typeface="Montserrat" panose="00000500000000000000" pitchFamily="2" charset="0"/>
              </a:rPr>
              <a:t>Linus </a:t>
            </a:r>
            <a:r>
              <a:rPr lang="fr-FR" sz="4000" dirty="0" err="1">
                <a:latin typeface="Montserrat" panose="00000500000000000000" pitchFamily="2" charset="0"/>
              </a:rPr>
              <a:t>Torvalds</a:t>
            </a:r>
            <a:endParaRPr lang="fr-FR" sz="4000" dirty="0">
              <a:latin typeface="Montserrat" panose="00000500000000000000" pitchFamily="2" charset="0"/>
            </a:endParaRPr>
          </a:p>
        </p:txBody>
      </p:sp>
      <p:sp>
        <p:nvSpPr>
          <p:cNvPr id="13" name="ZoneTexte 12">
            <a:extLst>
              <a:ext uri="{FF2B5EF4-FFF2-40B4-BE49-F238E27FC236}">
                <a16:creationId xmlns:a16="http://schemas.microsoft.com/office/drawing/2014/main" id="{9E8B9556-3114-40E4-9F2A-D2C415EF23FC}"/>
              </a:ext>
            </a:extLst>
          </p:cNvPr>
          <p:cNvSpPr txBox="1"/>
          <p:nvPr/>
        </p:nvSpPr>
        <p:spPr>
          <a:xfrm>
            <a:off x="2611533" y="843121"/>
            <a:ext cx="1700906" cy="707886"/>
          </a:xfrm>
          <a:prstGeom prst="rect">
            <a:avLst/>
          </a:prstGeom>
          <a:noFill/>
        </p:spPr>
        <p:txBody>
          <a:bodyPr wrap="square" rtlCol="0">
            <a:spAutoFit/>
          </a:bodyPr>
          <a:lstStyle/>
          <a:p>
            <a:pPr algn="ctr"/>
            <a:r>
              <a:rPr lang="fr-FR" sz="4000" b="1" dirty="0">
                <a:latin typeface="Montserrat" panose="00000500000000000000" pitchFamily="2" charset="0"/>
              </a:rPr>
              <a:t>Linux</a:t>
            </a:r>
          </a:p>
        </p:txBody>
      </p:sp>
      <p:pic>
        <p:nvPicPr>
          <p:cNvPr id="18" name="Image 17">
            <a:extLst>
              <a:ext uri="{FF2B5EF4-FFF2-40B4-BE49-F238E27FC236}">
                <a16:creationId xmlns:a16="http://schemas.microsoft.com/office/drawing/2014/main" id="{37ED28A5-3ECE-4B17-BFD5-E4F95935554A}"/>
              </a:ext>
            </a:extLst>
          </p:cNvPr>
          <p:cNvPicPr>
            <a:picLocks noChangeAspect="1"/>
          </p:cNvPicPr>
          <p:nvPr/>
        </p:nvPicPr>
        <p:blipFill rotWithShape="1">
          <a:blip r:embed="rId3"/>
          <a:srcRect l="29404" t="7986" r="31750" b="28483"/>
          <a:stretch/>
        </p:blipFill>
        <p:spPr>
          <a:xfrm>
            <a:off x="1468876" y="433968"/>
            <a:ext cx="1337240" cy="1230209"/>
          </a:xfrm>
          <a:prstGeom prst="rect">
            <a:avLst/>
          </a:prstGeom>
        </p:spPr>
      </p:pic>
      <p:sp>
        <p:nvSpPr>
          <p:cNvPr id="15" name="Espace réservé du contenu 6">
            <a:extLst>
              <a:ext uri="{FF2B5EF4-FFF2-40B4-BE49-F238E27FC236}">
                <a16:creationId xmlns:a16="http://schemas.microsoft.com/office/drawing/2014/main" id="{483E0AE1-730B-40F7-AD31-025F10479BC1}"/>
              </a:ext>
            </a:extLst>
          </p:cNvPr>
          <p:cNvSpPr>
            <a:spLocks noGrp="1"/>
          </p:cNvSpPr>
          <p:nvPr>
            <p:ph idx="1"/>
          </p:nvPr>
        </p:nvSpPr>
        <p:spPr>
          <a:xfrm>
            <a:off x="5042980" y="843121"/>
            <a:ext cx="6892857" cy="5090751"/>
          </a:xfrm>
        </p:spPr>
        <p:txBody>
          <a:bodyPr anchor="ctr">
            <a:normAutofit/>
          </a:bodyPr>
          <a:lstStyle/>
          <a:p>
            <a:r>
              <a:rPr lang="fr-FR" sz="2400" dirty="0">
                <a:latin typeface="Montserrat" panose="00000500000000000000" pitchFamily="2" charset="0"/>
              </a:rPr>
              <a:t>Commencé en 1991</a:t>
            </a:r>
          </a:p>
          <a:p>
            <a:endParaRPr lang="fr-FR" sz="2400" dirty="0">
              <a:latin typeface="Montserrat" panose="00000500000000000000" pitchFamily="2" charset="0"/>
            </a:endParaRPr>
          </a:p>
          <a:p>
            <a:r>
              <a:rPr lang="fr-FR" sz="2400" dirty="0">
                <a:latin typeface="Montserrat" panose="00000500000000000000" pitchFamily="2" charset="0"/>
              </a:rPr>
              <a:t>Système d’exploitation libre et gratuit basé sur Unix</a:t>
            </a:r>
          </a:p>
          <a:p>
            <a:endParaRPr lang="fr-FR" sz="2400" dirty="0">
              <a:latin typeface="Montserrat" panose="00000500000000000000" pitchFamily="2" charset="0"/>
            </a:endParaRPr>
          </a:p>
          <a:p>
            <a:r>
              <a:rPr lang="fr-FR" sz="2400" dirty="0">
                <a:latin typeface="Montserrat" panose="00000500000000000000" pitchFamily="2" charset="0"/>
              </a:rPr>
              <a:t>Rapidement devenu un projet communautaire</a:t>
            </a:r>
          </a:p>
          <a:p>
            <a:endParaRPr lang="fr-FR" sz="2400" dirty="0">
              <a:latin typeface="Montserrat" panose="00000500000000000000" pitchFamily="2" charset="0"/>
            </a:endParaRPr>
          </a:p>
          <a:p>
            <a:r>
              <a:rPr lang="fr-FR" sz="2400" dirty="0">
                <a:latin typeface="Montserrat" panose="00000500000000000000" pitchFamily="2" charset="0"/>
              </a:rPr>
              <a:t>Concentré sur le noyau de l’OS</a:t>
            </a:r>
          </a:p>
        </p:txBody>
      </p:sp>
    </p:spTree>
    <p:extLst>
      <p:ext uri="{BB962C8B-B14F-4D97-AF65-F5344CB8AC3E}">
        <p14:creationId xmlns:p14="http://schemas.microsoft.com/office/powerpoint/2010/main" val="240023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E83F3FBB-0945-4860-BC04-46543DF64B89}"/>
              </a:ext>
            </a:extLst>
          </p:cNvPr>
          <p:cNvPicPr>
            <a:picLocks noChangeAspect="1"/>
          </p:cNvPicPr>
          <p:nvPr/>
        </p:nvPicPr>
        <p:blipFill>
          <a:blip r:embed="rId2"/>
          <a:stretch>
            <a:fillRect/>
          </a:stretch>
        </p:blipFill>
        <p:spPr>
          <a:xfrm>
            <a:off x="6443526" y="1823726"/>
            <a:ext cx="3955342" cy="3210546"/>
          </a:xfrm>
          <a:prstGeom prst="rect">
            <a:avLst/>
          </a:prstGeom>
          <a:ln>
            <a:solidFill>
              <a:schemeClr val="bg1"/>
            </a:solidFill>
          </a:ln>
        </p:spPr>
      </p:pic>
      <p:sp>
        <p:nvSpPr>
          <p:cNvPr id="12" name="ZoneTexte 11">
            <a:extLst>
              <a:ext uri="{FF2B5EF4-FFF2-40B4-BE49-F238E27FC236}">
                <a16:creationId xmlns:a16="http://schemas.microsoft.com/office/drawing/2014/main" id="{631CF343-5F51-4C10-A8DD-7146B5DB21D3}"/>
              </a:ext>
            </a:extLst>
          </p:cNvPr>
          <p:cNvSpPr txBox="1"/>
          <p:nvPr/>
        </p:nvSpPr>
        <p:spPr>
          <a:xfrm>
            <a:off x="6110409" y="5395680"/>
            <a:ext cx="4621573" cy="707886"/>
          </a:xfrm>
          <a:prstGeom prst="rect">
            <a:avLst/>
          </a:prstGeom>
          <a:noFill/>
        </p:spPr>
        <p:txBody>
          <a:bodyPr wrap="square" rtlCol="0">
            <a:spAutoFit/>
          </a:bodyPr>
          <a:lstStyle/>
          <a:p>
            <a:pPr algn="ctr"/>
            <a:r>
              <a:rPr lang="fr-FR" sz="4000" dirty="0">
                <a:latin typeface="Montserrat" panose="00000500000000000000" pitchFamily="2" charset="0"/>
              </a:rPr>
              <a:t>Richard </a:t>
            </a:r>
            <a:r>
              <a:rPr lang="fr-FR" sz="4000" dirty="0" err="1">
                <a:latin typeface="Montserrat" panose="00000500000000000000" pitchFamily="2" charset="0"/>
              </a:rPr>
              <a:t>Stallman</a:t>
            </a:r>
            <a:endParaRPr lang="fr-FR" sz="4000" dirty="0">
              <a:latin typeface="Montserrat" panose="00000500000000000000" pitchFamily="2" charset="0"/>
            </a:endParaRPr>
          </a:p>
        </p:txBody>
      </p:sp>
      <p:sp>
        <p:nvSpPr>
          <p:cNvPr id="14" name="ZoneTexte 13">
            <a:extLst>
              <a:ext uri="{FF2B5EF4-FFF2-40B4-BE49-F238E27FC236}">
                <a16:creationId xmlns:a16="http://schemas.microsoft.com/office/drawing/2014/main" id="{C9A05AA2-E4B7-4831-B867-F83394960FC2}"/>
              </a:ext>
            </a:extLst>
          </p:cNvPr>
          <p:cNvSpPr txBox="1"/>
          <p:nvPr/>
        </p:nvSpPr>
        <p:spPr>
          <a:xfrm>
            <a:off x="7994491" y="935136"/>
            <a:ext cx="1700906" cy="707886"/>
          </a:xfrm>
          <a:prstGeom prst="rect">
            <a:avLst/>
          </a:prstGeom>
          <a:noFill/>
        </p:spPr>
        <p:txBody>
          <a:bodyPr wrap="square" rtlCol="0">
            <a:spAutoFit/>
          </a:bodyPr>
          <a:lstStyle/>
          <a:p>
            <a:pPr algn="ctr"/>
            <a:r>
              <a:rPr lang="fr-FR" sz="4000" b="1" dirty="0">
                <a:latin typeface="Montserrat" panose="00000500000000000000" pitchFamily="2" charset="0"/>
              </a:rPr>
              <a:t>GNU</a:t>
            </a:r>
          </a:p>
        </p:txBody>
      </p:sp>
      <p:pic>
        <p:nvPicPr>
          <p:cNvPr id="16" name="Image 15">
            <a:extLst>
              <a:ext uri="{FF2B5EF4-FFF2-40B4-BE49-F238E27FC236}">
                <a16:creationId xmlns:a16="http://schemas.microsoft.com/office/drawing/2014/main" id="{6969A47F-EB36-4DF6-B619-D365481D1EC4}"/>
              </a:ext>
            </a:extLst>
          </p:cNvPr>
          <p:cNvPicPr>
            <a:picLocks noChangeAspect="1"/>
          </p:cNvPicPr>
          <p:nvPr/>
        </p:nvPicPr>
        <p:blipFill>
          <a:blip r:embed="rId3"/>
          <a:stretch>
            <a:fillRect/>
          </a:stretch>
        </p:blipFill>
        <p:spPr>
          <a:xfrm>
            <a:off x="6735506" y="503166"/>
            <a:ext cx="1258985" cy="1230208"/>
          </a:xfrm>
          <a:prstGeom prst="rect">
            <a:avLst/>
          </a:prstGeom>
        </p:spPr>
      </p:pic>
      <p:sp>
        <p:nvSpPr>
          <p:cNvPr id="15" name="Espace réservé du contenu 6">
            <a:extLst>
              <a:ext uri="{FF2B5EF4-FFF2-40B4-BE49-F238E27FC236}">
                <a16:creationId xmlns:a16="http://schemas.microsoft.com/office/drawing/2014/main" id="{4A6F0F5F-E8D8-4CB6-88C2-750640020DF0}"/>
              </a:ext>
            </a:extLst>
          </p:cNvPr>
          <p:cNvSpPr>
            <a:spLocks noGrp="1"/>
          </p:cNvSpPr>
          <p:nvPr>
            <p:ph idx="1"/>
          </p:nvPr>
        </p:nvSpPr>
        <p:spPr>
          <a:xfrm>
            <a:off x="659772" y="883623"/>
            <a:ext cx="6075734" cy="5090751"/>
          </a:xfrm>
        </p:spPr>
        <p:txBody>
          <a:bodyPr anchor="ctr">
            <a:normAutofit/>
          </a:bodyPr>
          <a:lstStyle/>
          <a:p>
            <a:r>
              <a:rPr lang="fr-FR" sz="2400" dirty="0">
                <a:latin typeface="Montserrat" panose="00000500000000000000" pitchFamily="2" charset="0"/>
              </a:rPr>
              <a:t>Commencé en 1984</a:t>
            </a:r>
          </a:p>
          <a:p>
            <a:endParaRPr lang="fr-FR" sz="2400" dirty="0">
              <a:latin typeface="Montserrat" panose="00000500000000000000" pitchFamily="2" charset="0"/>
            </a:endParaRPr>
          </a:p>
          <a:p>
            <a:r>
              <a:rPr lang="fr-FR" sz="2400" dirty="0">
                <a:latin typeface="Montserrat" panose="00000500000000000000" pitchFamily="2" charset="0"/>
              </a:rPr>
              <a:t>Système d’exploitation libre et gratuit basé aussi sur Unix</a:t>
            </a:r>
          </a:p>
          <a:p>
            <a:endParaRPr lang="fr-FR" sz="2400" dirty="0">
              <a:latin typeface="Montserrat" panose="00000500000000000000" pitchFamily="2" charset="0"/>
            </a:endParaRPr>
          </a:p>
          <a:p>
            <a:r>
              <a:rPr lang="fr-FR" sz="2400" dirty="0">
                <a:latin typeface="Montserrat" panose="00000500000000000000" pitchFamily="2" charset="0"/>
              </a:rPr>
              <a:t>Projet communautaire</a:t>
            </a:r>
          </a:p>
          <a:p>
            <a:endParaRPr lang="fr-FR" sz="2400" dirty="0">
              <a:latin typeface="Montserrat" panose="00000500000000000000" pitchFamily="2" charset="0"/>
            </a:endParaRPr>
          </a:p>
          <a:p>
            <a:r>
              <a:rPr lang="fr-FR" sz="2400" dirty="0">
                <a:latin typeface="Montserrat" panose="00000500000000000000" pitchFamily="2" charset="0"/>
              </a:rPr>
              <a:t>S’intéresse aux logiciels entourant l’OS</a:t>
            </a:r>
          </a:p>
        </p:txBody>
      </p:sp>
    </p:spTree>
    <p:extLst>
      <p:ext uri="{BB962C8B-B14F-4D97-AF65-F5344CB8AC3E}">
        <p14:creationId xmlns:p14="http://schemas.microsoft.com/office/powerpoint/2010/main" val="1747752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
            <a:extLst>
              <a:ext uri="{FF2B5EF4-FFF2-40B4-BE49-F238E27FC236}">
                <a16:creationId xmlns:a16="http://schemas.microsoft.com/office/drawing/2014/main" id="{65683385-9282-4678-920A-7BF5DF3BD313}"/>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Qu’est ce </a:t>
            </a:r>
            <a:r>
              <a:rPr lang="fr-FR" b="1" dirty="0" err="1">
                <a:latin typeface="Montserrat" panose="00000500000000000000" pitchFamily="2" charset="0"/>
              </a:rPr>
              <a:t>QU’un</a:t>
            </a:r>
            <a:r>
              <a:rPr lang="fr-FR" b="1" dirty="0">
                <a:latin typeface="Montserrat" panose="00000500000000000000" pitchFamily="2" charset="0"/>
              </a:rPr>
              <a:t> noyau D’OS ?</a:t>
            </a:r>
          </a:p>
        </p:txBody>
      </p:sp>
      <p:sp>
        <p:nvSpPr>
          <p:cNvPr id="17" name="Espace réservé du contenu 6">
            <a:extLst>
              <a:ext uri="{FF2B5EF4-FFF2-40B4-BE49-F238E27FC236}">
                <a16:creationId xmlns:a16="http://schemas.microsoft.com/office/drawing/2014/main" id="{9A01833E-3A32-4227-8C49-09B7F0B7D859}"/>
              </a:ext>
            </a:extLst>
          </p:cNvPr>
          <p:cNvSpPr>
            <a:spLocks noGrp="1"/>
          </p:cNvSpPr>
          <p:nvPr>
            <p:ph idx="1"/>
          </p:nvPr>
        </p:nvSpPr>
        <p:spPr>
          <a:xfrm>
            <a:off x="665533" y="1794933"/>
            <a:ext cx="10860931" cy="4628384"/>
          </a:xfrm>
        </p:spPr>
        <p:txBody>
          <a:bodyPr anchor="t">
            <a:normAutofit/>
          </a:bodyPr>
          <a:lstStyle/>
          <a:p>
            <a:pPr marL="457200" lvl="1" indent="0">
              <a:buNone/>
            </a:pPr>
            <a:r>
              <a:rPr lang="fr-FR" sz="3200" dirty="0">
                <a:latin typeface="Montserrat" panose="00000500000000000000" pitchFamily="2" charset="0"/>
              </a:rPr>
              <a:t>Un noyau de système d’exploitation est le logiciel principal du système d’exploitation</a:t>
            </a:r>
          </a:p>
        </p:txBody>
      </p:sp>
    </p:spTree>
    <p:extLst>
      <p:ext uri="{BB962C8B-B14F-4D97-AF65-F5344CB8AC3E}">
        <p14:creationId xmlns:p14="http://schemas.microsoft.com/office/powerpoint/2010/main" val="378589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
            <a:extLst>
              <a:ext uri="{FF2B5EF4-FFF2-40B4-BE49-F238E27FC236}">
                <a16:creationId xmlns:a16="http://schemas.microsoft.com/office/drawing/2014/main" id="{65683385-9282-4678-920A-7BF5DF3BD313}"/>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Qu’est ce </a:t>
            </a:r>
            <a:r>
              <a:rPr lang="fr-FR" b="1" dirty="0" err="1">
                <a:latin typeface="Montserrat" panose="00000500000000000000" pitchFamily="2" charset="0"/>
              </a:rPr>
              <a:t>QU’un</a:t>
            </a:r>
            <a:r>
              <a:rPr lang="fr-FR" b="1" dirty="0">
                <a:latin typeface="Montserrat" panose="00000500000000000000" pitchFamily="2" charset="0"/>
              </a:rPr>
              <a:t> noyau D’OS ?</a:t>
            </a:r>
          </a:p>
        </p:txBody>
      </p:sp>
      <p:sp>
        <p:nvSpPr>
          <p:cNvPr id="17" name="Espace réservé du contenu 6">
            <a:extLst>
              <a:ext uri="{FF2B5EF4-FFF2-40B4-BE49-F238E27FC236}">
                <a16:creationId xmlns:a16="http://schemas.microsoft.com/office/drawing/2014/main" id="{9A01833E-3A32-4227-8C49-09B7F0B7D859}"/>
              </a:ext>
            </a:extLst>
          </p:cNvPr>
          <p:cNvSpPr>
            <a:spLocks noGrp="1"/>
          </p:cNvSpPr>
          <p:nvPr>
            <p:ph idx="1"/>
          </p:nvPr>
        </p:nvSpPr>
        <p:spPr>
          <a:xfrm>
            <a:off x="665533" y="1794933"/>
            <a:ext cx="10860931" cy="4628384"/>
          </a:xfrm>
        </p:spPr>
        <p:txBody>
          <a:bodyPr anchor="t">
            <a:normAutofit/>
          </a:bodyPr>
          <a:lstStyle/>
          <a:p>
            <a:pPr marL="457200" lvl="1" indent="0">
              <a:buNone/>
            </a:pPr>
            <a:r>
              <a:rPr lang="fr-FR" sz="3200" dirty="0">
                <a:latin typeface="Montserrat" panose="00000500000000000000" pitchFamily="2" charset="0"/>
              </a:rPr>
              <a:t>Un noyau de système d’exploitation est le logiciel principal du système d’exploitation</a:t>
            </a:r>
          </a:p>
          <a:p>
            <a:pPr marL="457200" lvl="1" indent="0">
              <a:buNone/>
            </a:pPr>
            <a:endParaRPr lang="fr-FR" sz="3200" dirty="0">
              <a:latin typeface="Montserrat" panose="00000500000000000000" pitchFamily="2" charset="0"/>
            </a:endParaRPr>
          </a:p>
          <a:p>
            <a:pPr marL="457200" lvl="1" indent="0">
              <a:buNone/>
            </a:pPr>
            <a:r>
              <a:rPr lang="fr-FR" sz="3200" dirty="0">
                <a:latin typeface="Montserrat" panose="00000500000000000000" pitchFamily="2" charset="0"/>
              </a:rPr>
              <a:t>C’est le cœur de l’OS et tout se concentre autour de lui</a:t>
            </a:r>
          </a:p>
        </p:txBody>
      </p:sp>
    </p:spTree>
    <p:extLst>
      <p:ext uri="{BB962C8B-B14F-4D97-AF65-F5344CB8AC3E}">
        <p14:creationId xmlns:p14="http://schemas.microsoft.com/office/powerpoint/2010/main" val="2045741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E42FB3-2E75-4A46-A806-08C6559ED038}"/>
              </a:ext>
            </a:extLst>
          </p:cNvPr>
          <p:cNvSpPr>
            <a:spLocks noGrp="1"/>
          </p:cNvSpPr>
          <p:nvPr>
            <p:ph type="title"/>
          </p:nvPr>
        </p:nvSpPr>
        <p:spPr>
          <a:xfrm>
            <a:off x="1030287" y="1922127"/>
            <a:ext cx="10131425" cy="3013745"/>
          </a:xfrm>
        </p:spPr>
        <p:txBody>
          <a:bodyPr>
            <a:noAutofit/>
          </a:bodyPr>
          <a:lstStyle/>
          <a:p>
            <a:pPr algn="ctr"/>
            <a:r>
              <a:rPr lang="fr-FR" sz="8000" b="1" dirty="0">
                <a:latin typeface="Montserrat" panose="00000500000000000000" pitchFamily="2" charset="0"/>
              </a:rPr>
              <a:t>QU’Est-ce QUE LE NOYAU LINUX ? </a:t>
            </a:r>
          </a:p>
        </p:txBody>
      </p:sp>
    </p:spTree>
    <p:extLst>
      <p:ext uri="{BB962C8B-B14F-4D97-AF65-F5344CB8AC3E}">
        <p14:creationId xmlns:p14="http://schemas.microsoft.com/office/powerpoint/2010/main" val="3349469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
            <a:extLst>
              <a:ext uri="{FF2B5EF4-FFF2-40B4-BE49-F238E27FC236}">
                <a16:creationId xmlns:a16="http://schemas.microsoft.com/office/drawing/2014/main" id="{65683385-9282-4678-920A-7BF5DF3BD313}"/>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Qu’est ce </a:t>
            </a:r>
            <a:r>
              <a:rPr lang="fr-FR" b="1" dirty="0" err="1">
                <a:latin typeface="Montserrat" panose="00000500000000000000" pitchFamily="2" charset="0"/>
              </a:rPr>
              <a:t>QU’un</a:t>
            </a:r>
            <a:r>
              <a:rPr lang="fr-FR" b="1" dirty="0">
                <a:latin typeface="Montserrat" panose="00000500000000000000" pitchFamily="2" charset="0"/>
              </a:rPr>
              <a:t> noyau D’OS ?</a:t>
            </a:r>
          </a:p>
        </p:txBody>
      </p:sp>
      <p:sp>
        <p:nvSpPr>
          <p:cNvPr id="17" name="Espace réservé du contenu 6">
            <a:extLst>
              <a:ext uri="{FF2B5EF4-FFF2-40B4-BE49-F238E27FC236}">
                <a16:creationId xmlns:a16="http://schemas.microsoft.com/office/drawing/2014/main" id="{9A01833E-3A32-4227-8C49-09B7F0B7D859}"/>
              </a:ext>
            </a:extLst>
          </p:cNvPr>
          <p:cNvSpPr>
            <a:spLocks noGrp="1"/>
          </p:cNvSpPr>
          <p:nvPr>
            <p:ph idx="1"/>
          </p:nvPr>
        </p:nvSpPr>
        <p:spPr>
          <a:xfrm>
            <a:off x="665533" y="1794933"/>
            <a:ext cx="10860931" cy="4628384"/>
          </a:xfrm>
        </p:spPr>
        <p:txBody>
          <a:bodyPr anchor="t">
            <a:normAutofit/>
          </a:bodyPr>
          <a:lstStyle/>
          <a:p>
            <a:pPr marL="457200" lvl="1" indent="0">
              <a:buNone/>
            </a:pPr>
            <a:r>
              <a:rPr lang="fr-FR" sz="3200" dirty="0">
                <a:latin typeface="Montserrat" panose="00000500000000000000" pitchFamily="2" charset="0"/>
              </a:rPr>
              <a:t>Un noyau de système d’exploitation est le logiciel principal du système d’exploitation</a:t>
            </a:r>
          </a:p>
          <a:p>
            <a:pPr marL="457200" lvl="1" indent="0">
              <a:buNone/>
            </a:pPr>
            <a:endParaRPr lang="fr-FR" sz="3200" dirty="0">
              <a:latin typeface="Montserrat" panose="00000500000000000000" pitchFamily="2" charset="0"/>
            </a:endParaRPr>
          </a:p>
          <a:p>
            <a:pPr marL="457200" lvl="1" indent="0">
              <a:buNone/>
            </a:pPr>
            <a:r>
              <a:rPr lang="fr-FR" sz="3200" dirty="0">
                <a:latin typeface="Montserrat" panose="00000500000000000000" pitchFamily="2" charset="0"/>
              </a:rPr>
              <a:t>C’est le cœur de l’OS et tout se concentre autour de lui</a:t>
            </a:r>
          </a:p>
          <a:p>
            <a:pPr marL="457200" lvl="1" indent="0">
              <a:buNone/>
            </a:pPr>
            <a:endParaRPr lang="fr-FR" sz="3200" dirty="0">
              <a:latin typeface="Montserrat" panose="00000500000000000000" pitchFamily="2" charset="0"/>
            </a:endParaRPr>
          </a:p>
          <a:p>
            <a:pPr marL="457200" lvl="1" indent="0">
              <a:buNone/>
            </a:pPr>
            <a:r>
              <a:rPr lang="fr-FR" sz="3200" dirty="0">
                <a:latin typeface="Montserrat" panose="00000500000000000000" pitchFamily="2" charset="0"/>
              </a:rPr>
              <a:t>Important de comprendre le noyau pour comprendre l’OS</a:t>
            </a:r>
          </a:p>
        </p:txBody>
      </p:sp>
    </p:spTree>
    <p:extLst>
      <p:ext uri="{BB962C8B-B14F-4D97-AF65-F5344CB8AC3E}">
        <p14:creationId xmlns:p14="http://schemas.microsoft.com/office/powerpoint/2010/main" val="1735658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E42FB3-2E75-4A46-A806-08C6559ED038}"/>
              </a:ext>
            </a:extLst>
          </p:cNvPr>
          <p:cNvSpPr>
            <a:spLocks noGrp="1"/>
          </p:cNvSpPr>
          <p:nvPr>
            <p:ph type="title"/>
          </p:nvPr>
        </p:nvSpPr>
        <p:spPr>
          <a:xfrm>
            <a:off x="1030287" y="1922127"/>
            <a:ext cx="10131425" cy="3013745"/>
          </a:xfrm>
        </p:spPr>
        <p:txBody>
          <a:bodyPr>
            <a:noAutofit/>
          </a:bodyPr>
          <a:lstStyle/>
          <a:p>
            <a:pPr algn="ctr"/>
            <a:r>
              <a:rPr lang="fr-FR" sz="8000" b="1" dirty="0">
                <a:latin typeface="Montserrat" panose="00000500000000000000" pitchFamily="2" charset="0"/>
              </a:rPr>
              <a:t>Pourquoi s’intéresser au noyau LINUX ?</a:t>
            </a:r>
          </a:p>
        </p:txBody>
      </p:sp>
    </p:spTree>
    <p:extLst>
      <p:ext uri="{BB962C8B-B14F-4D97-AF65-F5344CB8AC3E}">
        <p14:creationId xmlns:p14="http://schemas.microsoft.com/office/powerpoint/2010/main" val="1428677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La complexité du projet</a:t>
            </a:r>
          </a:p>
        </p:txBody>
      </p:sp>
      <p:pic>
        <p:nvPicPr>
          <p:cNvPr id="7" name="Image 6">
            <a:extLst>
              <a:ext uri="{FF2B5EF4-FFF2-40B4-BE49-F238E27FC236}">
                <a16:creationId xmlns:a16="http://schemas.microsoft.com/office/drawing/2014/main" id="{D281F0B2-8A3B-4FEC-982E-B43D1F54F5D4}"/>
              </a:ext>
            </a:extLst>
          </p:cNvPr>
          <p:cNvPicPr>
            <a:picLocks noChangeAspect="1"/>
          </p:cNvPicPr>
          <p:nvPr/>
        </p:nvPicPr>
        <p:blipFill>
          <a:blip r:embed="rId4"/>
          <a:stretch>
            <a:fillRect/>
          </a:stretch>
        </p:blipFill>
        <p:spPr>
          <a:xfrm>
            <a:off x="193039" y="1964504"/>
            <a:ext cx="11805921" cy="3098564"/>
          </a:xfrm>
          <a:prstGeom prst="rect">
            <a:avLst/>
          </a:prstGeom>
          <a:ln w="12700">
            <a:solidFill>
              <a:schemeClr val="bg1"/>
            </a:solidFill>
          </a:ln>
        </p:spPr>
      </p:pic>
      <p:pic>
        <p:nvPicPr>
          <p:cNvPr id="2" name="Son enregistré">
            <a:hlinkClick r:id="" action="ppaction://media"/>
            <a:extLst>
              <a:ext uri="{FF2B5EF4-FFF2-40B4-BE49-F238E27FC236}">
                <a16:creationId xmlns:a16="http://schemas.microsoft.com/office/drawing/2014/main" id="{20419FF9-048E-45C8-BABA-18EB95FB90F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791200" y="3124200"/>
            <a:ext cx="609600" cy="609600"/>
          </a:xfrm>
          <a:prstGeom prst="rect">
            <a:avLst/>
          </a:prstGeom>
        </p:spPr>
      </p:pic>
    </p:spTree>
    <p:extLst>
      <p:ext uri="{BB962C8B-B14F-4D97-AF65-F5344CB8AC3E}">
        <p14:creationId xmlns:p14="http://schemas.microsoft.com/office/powerpoint/2010/main" val="1151451029"/>
      </p:ext>
    </p:extLst>
  </p:cSld>
  <p:clrMapOvr>
    <a:masterClrMapping/>
  </p:clrMapOvr>
  <mc:AlternateContent xmlns:mc="http://schemas.openxmlformats.org/markup-compatibility/2006">
    <mc:Choice xmlns:p14="http://schemas.microsoft.com/office/powerpoint/2010/main" Requires="p14">
      <p:transition spd="slow" p14:dur="2000" advTm="3788"/>
    </mc:Choice>
    <mc:Fallback>
      <p:transition spd="slow" advTm="37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78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La complexité du projet</a:t>
            </a:r>
          </a:p>
        </p:txBody>
      </p:sp>
      <p:pic>
        <p:nvPicPr>
          <p:cNvPr id="4" name="Média en ligne 3" title="Linux Kernel Development Visualization (git commit history - past 6 weeks - june 02 2012)">
            <a:hlinkClick r:id="" action="ppaction://media"/>
            <a:extLst>
              <a:ext uri="{FF2B5EF4-FFF2-40B4-BE49-F238E27FC236}">
                <a16:creationId xmlns:a16="http://schemas.microsoft.com/office/drawing/2014/main" id="{947C2EF8-4ADD-4A46-A93E-FB43943F02A7}"/>
              </a:ext>
            </a:extLst>
          </p:cNvPr>
          <p:cNvPicPr>
            <a:picLocks noRot="1" noChangeAspect="1"/>
          </p:cNvPicPr>
          <p:nvPr>
            <a:videoFile r:link="rId1"/>
          </p:nvPr>
        </p:nvPicPr>
        <p:blipFill>
          <a:blip r:embed="rId3"/>
          <a:stretch>
            <a:fillRect/>
          </a:stretch>
        </p:blipFill>
        <p:spPr>
          <a:xfrm>
            <a:off x="1869872" y="1575881"/>
            <a:ext cx="8452256" cy="4754394"/>
          </a:xfrm>
          <a:prstGeom prst="rect">
            <a:avLst/>
          </a:prstGeom>
        </p:spPr>
      </p:pic>
    </p:spTree>
    <p:extLst>
      <p:ext uri="{BB962C8B-B14F-4D97-AF65-F5344CB8AC3E}">
        <p14:creationId xmlns:p14="http://schemas.microsoft.com/office/powerpoint/2010/main" val="128268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L’importance de GNU/LINUX</a:t>
            </a:r>
          </a:p>
        </p:txBody>
      </p:sp>
      <p:sp>
        <p:nvSpPr>
          <p:cNvPr id="6" name="Espace réservé du contenu 6">
            <a:extLst>
              <a:ext uri="{FF2B5EF4-FFF2-40B4-BE49-F238E27FC236}">
                <a16:creationId xmlns:a16="http://schemas.microsoft.com/office/drawing/2014/main" id="{EB3D54E4-0B89-49C3-B87B-7096D445BDE0}"/>
              </a:ext>
            </a:extLst>
          </p:cNvPr>
          <p:cNvSpPr>
            <a:spLocks noGrp="1"/>
          </p:cNvSpPr>
          <p:nvPr>
            <p:ph idx="1"/>
          </p:nvPr>
        </p:nvSpPr>
        <p:spPr>
          <a:xfrm>
            <a:off x="665533" y="1794933"/>
            <a:ext cx="10860931" cy="4628384"/>
          </a:xfrm>
        </p:spPr>
        <p:txBody>
          <a:bodyPr anchor="t">
            <a:normAutofit/>
          </a:bodyPr>
          <a:lstStyle/>
          <a:p>
            <a:pPr lvl="1"/>
            <a:r>
              <a:rPr lang="fr-FR" sz="3000" dirty="0">
                <a:latin typeface="Montserrat" panose="00000500000000000000" pitchFamily="2" charset="0"/>
              </a:rPr>
              <a:t>Omniprésence dans les serveurs web</a:t>
            </a:r>
          </a:p>
        </p:txBody>
      </p:sp>
    </p:spTree>
    <p:extLst>
      <p:ext uri="{BB962C8B-B14F-4D97-AF65-F5344CB8AC3E}">
        <p14:creationId xmlns:p14="http://schemas.microsoft.com/office/powerpoint/2010/main" val="4176416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L’importance de GNU/LINUX</a:t>
            </a:r>
          </a:p>
        </p:txBody>
      </p:sp>
      <p:sp>
        <p:nvSpPr>
          <p:cNvPr id="6" name="Espace réservé du contenu 6">
            <a:extLst>
              <a:ext uri="{FF2B5EF4-FFF2-40B4-BE49-F238E27FC236}">
                <a16:creationId xmlns:a16="http://schemas.microsoft.com/office/drawing/2014/main" id="{EB3D54E4-0B89-49C3-B87B-7096D445BDE0}"/>
              </a:ext>
            </a:extLst>
          </p:cNvPr>
          <p:cNvSpPr>
            <a:spLocks noGrp="1"/>
          </p:cNvSpPr>
          <p:nvPr>
            <p:ph idx="1"/>
          </p:nvPr>
        </p:nvSpPr>
        <p:spPr>
          <a:xfrm>
            <a:off x="665533" y="1794933"/>
            <a:ext cx="10860931" cy="4628384"/>
          </a:xfrm>
        </p:spPr>
        <p:txBody>
          <a:bodyPr anchor="t">
            <a:normAutofit/>
          </a:bodyPr>
          <a:lstStyle/>
          <a:p>
            <a:pPr lvl="1"/>
            <a:r>
              <a:rPr lang="fr-FR" sz="3000" dirty="0">
                <a:latin typeface="Montserrat" panose="00000500000000000000" pitchFamily="2" charset="0"/>
              </a:rPr>
              <a:t>Omniprésence dans les serveurs web</a:t>
            </a:r>
          </a:p>
          <a:p>
            <a:pPr lvl="1"/>
            <a:endParaRPr lang="fr-FR" sz="3000" dirty="0">
              <a:latin typeface="Montserrat" panose="00000500000000000000" pitchFamily="2" charset="0"/>
            </a:endParaRPr>
          </a:p>
          <a:p>
            <a:pPr lvl="1"/>
            <a:r>
              <a:rPr lang="fr-FR" sz="3000" dirty="0">
                <a:latin typeface="Montserrat" panose="00000500000000000000" pitchFamily="2" charset="0"/>
              </a:rPr>
              <a:t>Très utile dans les systèmes embarqués </a:t>
            </a:r>
          </a:p>
        </p:txBody>
      </p:sp>
    </p:spTree>
    <p:extLst>
      <p:ext uri="{BB962C8B-B14F-4D97-AF65-F5344CB8AC3E}">
        <p14:creationId xmlns:p14="http://schemas.microsoft.com/office/powerpoint/2010/main" val="1738764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L’importance de GNU/LINUX</a:t>
            </a:r>
          </a:p>
        </p:txBody>
      </p:sp>
      <p:sp>
        <p:nvSpPr>
          <p:cNvPr id="6" name="Espace réservé du contenu 6">
            <a:extLst>
              <a:ext uri="{FF2B5EF4-FFF2-40B4-BE49-F238E27FC236}">
                <a16:creationId xmlns:a16="http://schemas.microsoft.com/office/drawing/2014/main" id="{EB3D54E4-0B89-49C3-B87B-7096D445BDE0}"/>
              </a:ext>
            </a:extLst>
          </p:cNvPr>
          <p:cNvSpPr>
            <a:spLocks noGrp="1"/>
          </p:cNvSpPr>
          <p:nvPr>
            <p:ph idx="1"/>
          </p:nvPr>
        </p:nvSpPr>
        <p:spPr>
          <a:xfrm>
            <a:off x="665533" y="1794933"/>
            <a:ext cx="10860931" cy="4628384"/>
          </a:xfrm>
        </p:spPr>
        <p:txBody>
          <a:bodyPr anchor="t">
            <a:normAutofit/>
          </a:bodyPr>
          <a:lstStyle/>
          <a:p>
            <a:pPr lvl="1"/>
            <a:r>
              <a:rPr lang="fr-FR" sz="3000" dirty="0">
                <a:latin typeface="Montserrat" panose="00000500000000000000" pitchFamily="2" charset="0"/>
              </a:rPr>
              <a:t>Omniprésence dans les serveurs web</a:t>
            </a:r>
          </a:p>
          <a:p>
            <a:pPr lvl="1"/>
            <a:endParaRPr lang="fr-FR" sz="3000" dirty="0">
              <a:latin typeface="Montserrat" panose="00000500000000000000" pitchFamily="2" charset="0"/>
            </a:endParaRPr>
          </a:p>
          <a:p>
            <a:pPr lvl="1"/>
            <a:r>
              <a:rPr lang="fr-FR" sz="3000" dirty="0">
                <a:latin typeface="Montserrat" panose="00000500000000000000" pitchFamily="2" charset="0"/>
              </a:rPr>
              <a:t>Très utile dans les systèmes embarqués </a:t>
            </a:r>
          </a:p>
          <a:p>
            <a:pPr lvl="1"/>
            <a:endParaRPr lang="fr-FR" sz="3000" dirty="0">
              <a:latin typeface="Montserrat" panose="00000500000000000000" pitchFamily="2" charset="0"/>
            </a:endParaRPr>
          </a:p>
          <a:p>
            <a:pPr lvl="1"/>
            <a:r>
              <a:rPr lang="fr-FR" sz="3000" dirty="0">
                <a:latin typeface="Montserrat" panose="00000500000000000000" pitchFamily="2" charset="0"/>
              </a:rPr>
              <a:t>Permet de comprendre comment un OS marche en général</a:t>
            </a:r>
          </a:p>
        </p:txBody>
      </p:sp>
    </p:spTree>
    <p:extLst>
      <p:ext uri="{BB962C8B-B14F-4D97-AF65-F5344CB8AC3E}">
        <p14:creationId xmlns:p14="http://schemas.microsoft.com/office/powerpoint/2010/main" val="4193125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L’importance de GNU/LINUX</a:t>
            </a:r>
          </a:p>
        </p:txBody>
      </p:sp>
      <p:sp>
        <p:nvSpPr>
          <p:cNvPr id="6" name="Espace réservé du contenu 6">
            <a:extLst>
              <a:ext uri="{FF2B5EF4-FFF2-40B4-BE49-F238E27FC236}">
                <a16:creationId xmlns:a16="http://schemas.microsoft.com/office/drawing/2014/main" id="{EB3D54E4-0B89-49C3-B87B-7096D445BDE0}"/>
              </a:ext>
            </a:extLst>
          </p:cNvPr>
          <p:cNvSpPr>
            <a:spLocks noGrp="1"/>
          </p:cNvSpPr>
          <p:nvPr>
            <p:ph idx="1"/>
          </p:nvPr>
        </p:nvSpPr>
        <p:spPr>
          <a:xfrm>
            <a:off x="665533" y="1794932"/>
            <a:ext cx="10860931" cy="4956063"/>
          </a:xfrm>
        </p:spPr>
        <p:txBody>
          <a:bodyPr anchor="t">
            <a:normAutofit fontScale="92500" lnSpcReduction="10000"/>
          </a:bodyPr>
          <a:lstStyle/>
          <a:p>
            <a:pPr lvl="1"/>
            <a:r>
              <a:rPr lang="fr-FR" sz="3200" dirty="0">
                <a:latin typeface="Montserrat" panose="00000500000000000000" pitchFamily="2" charset="0"/>
              </a:rPr>
              <a:t>Omniprésence dans les serveurs web</a:t>
            </a:r>
          </a:p>
          <a:p>
            <a:pPr lvl="1"/>
            <a:endParaRPr lang="fr-FR" sz="3200" dirty="0">
              <a:latin typeface="Montserrat" panose="00000500000000000000" pitchFamily="2" charset="0"/>
            </a:endParaRPr>
          </a:p>
          <a:p>
            <a:pPr lvl="1"/>
            <a:r>
              <a:rPr lang="fr-FR" sz="3200" dirty="0">
                <a:latin typeface="Montserrat" panose="00000500000000000000" pitchFamily="2" charset="0"/>
              </a:rPr>
              <a:t>Très utile dans les systèmes embarqués </a:t>
            </a:r>
          </a:p>
          <a:p>
            <a:pPr lvl="1"/>
            <a:endParaRPr lang="fr-FR" sz="3200" dirty="0">
              <a:latin typeface="Montserrat" panose="00000500000000000000" pitchFamily="2" charset="0"/>
            </a:endParaRPr>
          </a:p>
          <a:p>
            <a:pPr lvl="1"/>
            <a:r>
              <a:rPr lang="fr-FR" sz="3200" dirty="0">
                <a:latin typeface="Montserrat" panose="00000500000000000000" pitchFamily="2" charset="0"/>
              </a:rPr>
              <a:t>Permet de comprendre comment un OS marche en général</a:t>
            </a:r>
          </a:p>
          <a:p>
            <a:pPr lvl="1"/>
            <a:endParaRPr lang="fr-FR" sz="3200" dirty="0">
              <a:latin typeface="Montserrat" panose="00000500000000000000" pitchFamily="2" charset="0"/>
            </a:endParaRPr>
          </a:p>
          <a:p>
            <a:pPr lvl="1"/>
            <a:r>
              <a:rPr lang="fr-FR" sz="3200" dirty="0">
                <a:latin typeface="Montserrat" panose="00000500000000000000" pitchFamily="2" charset="0"/>
              </a:rPr>
              <a:t>Appréhender Linux c’est déjà un pas vers tous les projets open source</a:t>
            </a:r>
          </a:p>
        </p:txBody>
      </p:sp>
    </p:spTree>
    <p:extLst>
      <p:ext uri="{BB962C8B-B14F-4D97-AF65-F5344CB8AC3E}">
        <p14:creationId xmlns:p14="http://schemas.microsoft.com/office/powerpoint/2010/main" val="3877147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L’efficacité de GNU/</a:t>
            </a:r>
            <a:r>
              <a:rPr lang="fr-FR" b="1" dirty="0" err="1">
                <a:latin typeface="Montserrat" panose="00000500000000000000" pitchFamily="2" charset="0"/>
              </a:rPr>
              <a:t>LINux</a:t>
            </a:r>
            <a:endParaRPr lang="fr-FR" b="1" dirty="0">
              <a:latin typeface="Montserrat" panose="00000500000000000000" pitchFamily="2" charset="0"/>
            </a:endParaRPr>
          </a:p>
        </p:txBody>
      </p:sp>
      <p:sp>
        <p:nvSpPr>
          <p:cNvPr id="7" name="Espace réservé du contenu 6">
            <a:extLst>
              <a:ext uri="{FF2B5EF4-FFF2-40B4-BE49-F238E27FC236}">
                <a16:creationId xmlns:a16="http://schemas.microsoft.com/office/drawing/2014/main" id="{2822EBB6-9FDC-4934-8179-D4451632BBD5}"/>
              </a:ext>
            </a:extLst>
          </p:cNvPr>
          <p:cNvSpPr>
            <a:spLocks noGrp="1"/>
          </p:cNvSpPr>
          <p:nvPr>
            <p:ph idx="1"/>
          </p:nvPr>
        </p:nvSpPr>
        <p:spPr>
          <a:xfrm>
            <a:off x="665533" y="1794932"/>
            <a:ext cx="10860931" cy="4956063"/>
          </a:xfrm>
        </p:spPr>
        <p:txBody>
          <a:bodyPr anchor="t">
            <a:normAutofit/>
          </a:bodyPr>
          <a:lstStyle/>
          <a:p>
            <a:pPr lvl="1"/>
            <a:r>
              <a:rPr lang="fr-FR" sz="3200" dirty="0">
                <a:latin typeface="Montserrat" panose="00000500000000000000" pitchFamily="2" charset="0"/>
              </a:rPr>
              <a:t>Le noyau Linux n’est qu’un socle pour construire son propre OS</a:t>
            </a:r>
          </a:p>
          <a:p>
            <a:pPr lvl="1"/>
            <a:endParaRPr lang="fr-FR" sz="3200" dirty="0">
              <a:latin typeface="Montserrat" panose="00000500000000000000" pitchFamily="2" charset="0"/>
            </a:endParaRPr>
          </a:p>
        </p:txBody>
      </p:sp>
    </p:spTree>
    <p:extLst>
      <p:ext uri="{BB962C8B-B14F-4D97-AF65-F5344CB8AC3E}">
        <p14:creationId xmlns:p14="http://schemas.microsoft.com/office/powerpoint/2010/main" val="3951453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L’efficacité de GNU/</a:t>
            </a:r>
            <a:r>
              <a:rPr lang="fr-FR" b="1" dirty="0" err="1">
                <a:latin typeface="Montserrat" panose="00000500000000000000" pitchFamily="2" charset="0"/>
              </a:rPr>
              <a:t>LINux</a:t>
            </a:r>
            <a:endParaRPr lang="fr-FR" b="1" dirty="0">
              <a:latin typeface="Montserrat" panose="00000500000000000000" pitchFamily="2" charset="0"/>
            </a:endParaRPr>
          </a:p>
        </p:txBody>
      </p:sp>
      <p:sp>
        <p:nvSpPr>
          <p:cNvPr id="7" name="Espace réservé du contenu 6">
            <a:extLst>
              <a:ext uri="{FF2B5EF4-FFF2-40B4-BE49-F238E27FC236}">
                <a16:creationId xmlns:a16="http://schemas.microsoft.com/office/drawing/2014/main" id="{2822EBB6-9FDC-4934-8179-D4451632BBD5}"/>
              </a:ext>
            </a:extLst>
          </p:cNvPr>
          <p:cNvSpPr>
            <a:spLocks noGrp="1"/>
          </p:cNvSpPr>
          <p:nvPr>
            <p:ph idx="1"/>
          </p:nvPr>
        </p:nvSpPr>
        <p:spPr>
          <a:xfrm>
            <a:off x="665533" y="1794932"/>
            <a:ext cx="10860931" cy="4956063"/>
          </a:xfrm>
        </p:spPr>
        <p:txBody>
          <a:bodyPr anchor="t">
            <a:normAutofit/>
          </a:bodyPr>
          <a:lstStyle/>
          <a:p>
            <a:pPr lvl="1"/>
            <a:r>
              <a:rPr lang="fr-FR" sz="3200" dirty="0">
                <a:latin typeface="Montserrat" panose="00000500000000000000" pitchFamily="2" charset="0"/>
              </a:rPr>
              <a:t>Le noyau Linux n’est qu’un socle pour construire son propre OS</a:t>
            </a:r>
          </a:p>
          <a:p>
            <a:pPr lvl="1"/>
            <a:endParaRPr lang="fr-FR" sz="3200" dirty="0">
              <a:latin typeface="Montserrat" panose="00000500000000000000" pitchFamily="2" charset="0"/>
            </a:endParaRPr>
          </a:p>
          <a:p>
            <a:pPr lvl="1"/>
            <a:r>
              <a:rPr lang="fr-FR" sz="3200" dirty="0">
                <a:latin typeface="Montserrat" panose="00000500000000000000" pitchFamily="2" charset="0"/>
              </a:rPr>
              <a:t>C’est ce qu’on nomme les distributions GNU/Linux</a:t>
            </a:r>
          </a:p>
        </p:txBody>
      </p:sp>
    </p:spTree>
    <p:extLst>
      <p:ext uri="{BB962C8B-B14F-4D97-AF65-F5344CB8AC3E}">
        <p14:creationId xmlns:p14="http://schemas.microsoft.com/office/powerpoint/2010/main" val="50884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D4612-13F6-47B2-A960-DD3C48820B21}"/>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Comprendre le rôle du système d’exploitation</a:t>
            </a:r>
          </a:p>
        </p:txBody>
      </p:sp>
      <p:sp>
        <p:nvSpPr>
          <p:cNvPr id="7" name="Espace réservé du contenu 6">
            <a:extLst>
              <a:ext uri="{FF2B5EF4-FFF2-40B4-BE49-F238E27FC236}">
                <a16:creationId xmlns:a16="http://schemas.microsoft.com/office/drawing/2014/main" id="{38CD91A3-715F-41E0-97F0-09BF4D00390F}"/>
              </a:ext>
            </a:extLst>
          </p:cNvPr>
          <p:cNvSpPr>
            <a:spLocks noGrp="1"/>
          </p:cNvSpPr>
          <p:nvPr>
            <p:ph idx="1"/>
          </p:nvPr>
        </p:nvSpPr>
        <p:spPr>
          <a:xfrm>
            <a:off x="685801" y="2064246"/>
            <a:ext cx="10131425" cy="4258733"/>
          </a:xfrm>
        </p:spPr>
        <p:txBody>
          <a:bodyPr anchor="t">
            <a:normAutofit/>
          </a:bodyPr>
          <a:lstStyle/>
          <a:p>
            <a:r>
              <a:rPr lang="fr-FR" sz="2800" dirty="0">
                <a:latin typeface="Montserrat" panose="00000500000000000000" pitchFamily="2" charset="0"/>
              </a:rPr>
              <a:t>Gestion des ressources matérielles de l’ordinateur</a:t>
            </a:r>
          </a:p>
        </p:txBody>
      </p:sp>
    </p:spTree>
    <p:extLst>
      <p:ext uri="{BB962C8B-B14F-4D97-AF65-F5344CB8AC3E}">
        <p14:creationId xmlns:p14="http://schemas.microsoft.com/office/powerpoint/2010/main" val="991030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L’efficacité de GNU/</a:t>
            </a:r>
            <a:r>
              <a:rPr lang="fr-FR" b="1" dirty="0" err="1">
                <a:latin typeface="Montserrat" panose="00000500000000000000" pitchFamily="2" charset="0"/>
              </a:rPr>
              <a:t>LINux</a:t>
            </a:r>
            <a:endParaRPr lang="fr-FR" b="1" dirty="0">
              <a:latin typeface="Montserrat" panose="00000500000000000000" pitchFamily="2" charset="0"/>
            </a:endParaRPr>
          </a:p>
        </p:txBody>
      </p:sp>
      <p:sp>
        <p:nvSpPr>
          <p:cNvPr id="7" name="Espace réservé du contenu 6">
            <a:extLst>
              <a:ext uri="{FF2B5EF4-FFF2-40B4-BE49-F238E27FC236}">
                <a16:creationId xmlns:a16="http://schemas.microsoft.com/office/drawing/2014/main" id="{2822EBB6-9FDC-4934-8179-D4451632BBD5}"/>
              </a:ext>
            </a:extLst>
          </p:cNvPr>
          <p:cNvSpPr>
            <a:spLocks noGrp="1"/>
          </p:cNvSpPr>
          <p:nvPr>
            <p:ph idx="1"/>
          </p:nvPr>
        </p:nvSpPr>
        <p:spPr>
          <a:xfrm>
            <a:off x="665533" y="1794932"/>
            <a:ext cx="10860931" cy="4956063"/>
          </a:xfrm>
        </p:spPr>
        <p:txBody>
          <a:bodyPr anchor="t">
            <a:normAutofit/>
          </a:bodyPr>
          <a:lstStyle/>
          <a:p>
            <a:pPr lvl="1"/>
            <a:r>
              <a:rPr lang="fr-FR" sz="3200" dirty="0">
                <a:latin typeface="Montserrat" panose="00000500000000000000" pitchFamily="2" charset="0"/>
              </a:rPr>
              <a:t>Le noyau Linux n’est qu’un socle pour construire son propre OS</a:t>
            </a:r>
          </a:p>
          <a:p>
            <a:pPr lvl="1"/>
            <a:endParaRPr lang="fr-FR" sz="3200" dirty="0">
              <a:latin typeface="Montserrat" panose="00000500000000000000" pitchFamily="2" charset="0"/>
            </a:endParaRPr>
          </a:p>
          <a:p>
            <a:pPr lvl="1"/>
            <a:r>
              <a:rPr lang="fr-FR" sz="3200" dirty="0">
                <a:latin typeface="Montserrat" panose="00000500000000000000" pitchFamily="2" charset="0"/>
              </a:rPr>
              <a:t>C’est ce qu’on nomme les distributions GNU/Linux</a:t>
            </a:r>
          </a:p>
          <a:p>
            <a:pPr marL="457200" lvl="1" indent="0">
              <a:buNone/>
            </a:pPr>
            <a:endParaRPr lang="fr-FR" sz="3200" dirty="0">
              <a:latin typeface="Montserrat" panose="00000500000000000000" pitchFamily="2" charset="0"/>
            </a:endParaRPr>
          </a:p>
          <a:p>
            <a:pPr lvl="1"/>
            <a:r>
              <a:rPr lang="fr-FR" sz="3200" dirty="0">
                <a:latin typeface="Montserrat" panose="00000500000000000000" pitchFamily="2" charset="0"/>
              </a:rPr>
              <a:t>Peut répondre à de grands nombres de contextes spécifiques</a:t>
            </a:r>
          </a:p>
        </p:txBody>
      </p:sp>
    </p:spTree>
    <p:extLst>
      <p:ext uri="{BB962C8B-B14F-4D97-AF65-F5344CB8AC3E}">
        <p14:creationId xmlns:p14="http://schemas.microsoft.com/office/powerpoint/2010/main" val="2342415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L’efficacité de GNU/</a:t>
            </a:r>
            <a:r>
              <a:rPr lang="fr-FR" b="1" dirty="0" err="1">
                <a:latin typeface="Montserrat" panose="00000500000000000000" pitchFamily="2" charset="0"/>
              </a:rPr>
              <a:t>LINux</a:t>
            </a:r>
            <a:endParaRPr lang="fr-FR" b="1" dirty="0">
              <a:latin typeface="Montserrat" panose="00000500000000000000" pitchFamily="2" charset="0"/>
            </a:endParaRPr>
          </a:p>
        </p:txBody>
      </p:sp>
      <p:pic>
        <p:nvPicPr>
          <p:cNvPr id="6" name="Espace réservé du contenu 5">
            <a:extLst>
              <a:ext uri="{FF2B5EF4-FFF2-40B4-BE49-F238E27FC236}">
                <a16:creationId xmlns:a16="http://schemas.microsoft.com/office/drawing/2014/main" id="{ED5F2271-C5F4-4341-A9E4-6BB7DB747A9F}"/>
              </a:ext>
            </a:extLst>
          </p:cNvPr>
          <p:cNvPicPr>
            <a:picLocks noGrp="1" noChangeAspect="1"/>
          </p:cNvPicPr>
          <p:nvPr>
            <p:ph idx="1"/>
          </p:nvPr>
        </p:nvPicPr>
        <p:blipFill>
          <a:blip r:embed="rId2"/>
          <a:stretch>
            <a:fillRect/>
          </a:stretch>
        </p:blipFill>
        <p:spPr>
          <a:xfrm>
            <a:off x="2706545" y="1518968"/>
            <a:ext cx="6778907" cy="5084180"/>
          </a:xfrm>
          <a:ln w="12700">
            <a:solidFill>
              <a:schemeClr val="bg1"/>
            </a:solidFill>
          </a:ln>
        </p:spPr>
      </p:pic>
    </p:spTree>
    <p:extLst>
      <p:ext uri="{BB962C8B-B14F-4D97-AF65-F5344CB8AC3E}">
        <p14:creationId xmlns:p14="http://schemas.microsoft.com/office/powerpoint/2010/main" val="1129948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5" y="358121"/>
            <a:ext cx="10131425" cy="1456267"/>
          </a:xfrm>
        </p:spPr>
        <p:txBody>
          <a:bodyPr/>
          <a:lstStyle/>
          <a:p>
            <a:pPr algn="ctr"/>
            <a:r>
              <a:rPr lang="fr-FR" b="1" dirty="0">
                <a:latin typeface="Montserrat" panose="00000500000000000000" pitchFamily="2" charset="0"/>
              </a:rPr>
              <a:t>Précisions</a:t>
            </a:r>
          </a:p>
        </p:txBody>
      </p:sp>
      <p:sp>
        <p:nvSpPr>
          <p:cNvPr id="6" name="Espace réservé du contenu 6">
            <a:extLst>
              <a:ext uri="{FF2B5EF4-FFF2-40B4-BE49-F238E27FC236}">
                <a16:creationId xmlns:a16="http://schemas.microsoft.com/office/drawing/2014/main" id="{EB3D54E4-0B89-49C3-B87B-7096D445BDE0}"/>
              </a:ext>
            </a:extLst>
          </p:cNvPr>
          <p:cNvSpPr>
            <a:spLocks noGrp="1"/>
          </p:cNvSpPr>
          <p:nvPr>
            <p:ph idx="1"/>
          </p:nvPr>
        </p:nvSpPr>
        <p:spPr>
          <a:xfrm>
            <a:off x="847909" y="1595336"/>
            <a:ext cx="10496179" cy="4554347"/>
          </a:xfrm>
        </p:spPr>
        <p:txBody>
          <a:bodyPr anchor="ctr">
            <a:normAutofit/>
          </a:bodyPr>
          <a:lstStyle/>
          <a:p>
            <a:pPr lvl="1"/>
            <a:r>
              <a:rPr lang="fr-FR" sz="3200" dirty="0">
                <a:latin typeface="Montserrat" panose="00000500000000000000" pitchFamily="2" charset="0"/>
              </a:rPr>
              <a:t>Le noyau Linux est un projet très complexe regroupant des connaissances très poussées dans de multiples domaines</a:t>
            </a:r>
          </a:p>
          <a:p>
            <a:pPr lvl="1"/>
            <a:endParaRPr lang="fr-FR" sz="3200" dirty="0">
              <a:latin typeface="Montserrat" panose="00000500000000000000" pitchFamily="2" charset="0"/>
            </a:endParaRPr>
          </a:p>
          <a:p>
            <a:pPr lvl="1"/>
            <a:r>
              <a:rPr lang="fr-FR" sz="3200" dirty="0">
                <a:latin typeface="Montserrat" panose="00000500000000000000" pitchFamily="2" charset="0"/>
              </a:rPr>
              <a:t>Nous traiterons essentiellement des grandes lignes du fonctionnement de l’OS</a:t>
            </a:r>
          </a:p>
        </p:txBody>
      </p:sp>
    </p:spTree>
    <p:extLst>
      <p:ext uri="{BB962C8B-B14F-4D97-AF65-F5344CB8AC3E}">
        <p14:creationId xmlns:p14="http://schemas.microsoft.com/office/powerpoint/2010/main" val="972523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5" y="358121"/>
            <a:ext cx="10131425" cy="1456267"/>
          </a:xfrm>
        </p:spPr>
        <p:txBody>
          <a:bodyPr/>
          <a:lstStyle/>
          <a:p>
            <a:pPr algn="ctr"/>
            <a:r>
              <a:rPr lang="fr-FR" b="1" dirty="0">
                <a:latin typeface="Montserrat" panose="00000500000000000000" pitchFamily="2" charset="0"/>
              </a:rPr>
              <a:t>Précisions</a:t>
            </a:r>
          </a:p>
        </p:txBody>
      </p:sp>
      <p:pic>
        <p:nvPicPr>
          <p:cNvPr id="3" name="Image 2">
            <a:extLst>
              <a:ext uri="{FF2B5EF4-FFF2-40B4-BE49-F238E27FC236}">
                <a16:creationId xmlns:a16="http://schemas.microsoft.com/office/drawing/2014/main" id="{AAB196F5-E492-4C73-A524-ED28CCE3A7CD}"/>
              </a:ext>
            </a:extLst>
          </p:cNvPr>
          <p:cNvPicPr>
            <a:picLocks noChangeAspect="1"/>
          </p:cNvPicPr>
          <p:nvPr/>
        </p:nvPicPr>
        <p:blipFill>
          <a:blip r:embed="rId2"/>
          <a:stretch>
            <a:fillRect/>
          </a:stretch>
        </p:blipFill>
        <p:spPr>
          <a:xfrm>
            <a:off x="1670163" y="1814388"/>
            <a:ext cx="3448388" cy="4516392"/>
          </a:xfrm>
          <a:prstGeom prst="rect">
            <a:avLst/>
          </a:prstGeom>
          <a:ln w="12700">
            <a:solidFill>
              <a:schemeClr val="bg1"/>
            </a:solidFill>
          </a:ln>
        </p:spPr>
      </p:pic>
      <p:pic>
        <p:nvPicPr>
          <p:cNvPr id="4" name="Image 3">
            <a:extLst>
              <a:ext uri="{FF2B5EF4-FFF2-40B4-BE49-F238E27FC236}">
                <a16:creationId xmlns:a16="http://schemas.microsoft.com/office/drawing/2014/main" id="{30531B48-9568-4413-B266-C71ADB83FA5A}"/>
              </a:ext>
            </a:extLst>
          </p:cNvPr>
          <p:cNvPicPr>
            <a:picLocks noChangeAspect="1"/>
          </p:cNvPicPr>
          <p:nvPr/>
        </p:nvPicPr>
        <p:blipFill>
          <a:blip r:embed="rId3"/>
          <a:stretch>
            <a:fillRect/>
          </a:stretch>
        </p:blipFill>
        <p:spPr>
          <a:xfrm>
            <a:off x="7073451" y="1814387"/>
            <a:ext cx="3514703" cy="4516393"/>
          </a:xfrm>
          <a:prstGeom prst="rect">
            <a:avLst/>
          </a:prstGeom>
          <a:ln w="12700">
            <a:solidFill>
              <a:schemeClr val="bg1"/>
            </a:solidFill>
          </a:ln>
        </p:spPr>
      </p:pic>
    </p:spTree>
    <p:extLst>
      <p:ext uri="{BB962C8B-B14F-4D97-AF65-F5344CB8AC3E}">
        <p14:creationId xmlns:p14="http://schemas.microsoft.com/office/powerpoint/2010/main" val="2680960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E42FB3-2E75-4A46-A806-08C6559ED038}"/>
              </a:ext>
            </a:extLst>
          </p:cNvPr>
          <p:cNvSpPr>
            <a:spLocks noGrp="1"/>
          </p:cNvSpPr>
          <p:nvPr>
            <p:ph type="title"/>
          </p:nvPr>
        </p:nvSpPr>
        <p:spPr>
          <a:xfrm>
            <a:off x="1030287" y="1922127"/>
            <a:ext cx="10131425" cy="3013745"/>
          </a:xfrm>
        </p:spPr>
        <p:txBody>
          <a:bodyPr>
            <a:noAutofit/>
          </a:bodyPr>
          <a:lstStyle/>
          <a:p>
            <a:pPr algn="ctr"/>
            <a:r>
              <a:rPr lang="fr-FR" sz="8000" b="1" dirty="0">
                <a:latin typeface="Montserrat" panose="00000500000000000000" pitchFamily="2" charset="0"/>
              </a:rPr>
              <a:t>ARCHITECTURE du noyau </a:t>
            </a:r>
            <a:r>
              <a:rPr lang="fr-FR" sz="8000" b="1" dirty="0" err="1">
                <a:latin typeface="Montserrat" panose="00000500000000000000" pitchFamily="2" charset="0"/>
              </a:rPr>
              <a:t>lINUX</a:t>
            </a:r>
            <a:endParaRPr lang="fr-FR" sz="8000" b="1" dirty="0">
              <a:latin typeface="Montserrat" panose="00000500000000000000" pitchFamily="2" charset="0"/>
            </a:endParaRPr>
          </a:p>
        </p:txBody>
      </p:sp>
    </p:spTree>
    <p:extLst>
      <p:ext uri="{BB962C8B-B14F-4D97-AF65-F5344CB8AC3E}">
        <p14:creationId xmlns:p14="http://schemas.microsoft.com/office/powerpoint/2010/main" val="2236296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1030285" y="358121"/>
            <a:ext cx="10131425" cy="1456267"/>
          </a:xfrm>
        </p:spPr>
        <p:txBody>
          <a:bodyPr/>
          <a:lstStyle/>
          <a:p>
            <a:pPr algn="ctr"/>
            <a:r>
              <a:rPr lang="fr-FR" b="1" dirty="0">
                <a:latin typeface="Montserrat" panose="00000500000000000000" pitchFamily="2" charset="0"/>
              </a:rPr>
              <a:t>Différents types de Kernel</a:t>
            </a:r>
          </a:p>
        </p:txBody>
      </p:sp>
      <p:sp>
        <p:nvSpPr>
          <p:cNvPr id="6" name="Espace réservé du contenu 6">
            <a:extLst>
              <a:ext uri="{FF2B5EF4-FFF2-40B4-BE49-F238E27FC236}">
                <a16:creationId xmlns:a16="http://schemas.microsoft.com/office/drawing/2014/main" id="{EB3D54E4-0B89-49C3-B87B-7096D445BDE0}"/>
              </a:ext>
            </a:extLst>
          </p:cNvPr>
          <p:cNvSpPr>
            <a:spLocks noGrp="1"/>
          </p:cNvSpPr>
          <p:nvPr>
            <p:ph idx="1"/>
          </p:nvPr>
        </p:nvSpPr>
        <p:spPr>
          <a:xfrm>
            <a:off x="162125" y="1595336"/>
            <a:ext cx="11867744" cy="5175115"/>
          </a:xfrm>
        </p:spPr>
        <p:txBody>
          <a:bodyPr anchor="ctr">
            <a:normAutofit/>
          </a:bodyPr>
          <a:lstStyle/>
          <a:p>
            <a:r>
              <a:rPr lang="fr-FR" sz="2400" dirty="0">
                <a:latin typeface="Montserrat" panose="00000500000000000000" pitchFamily="2" charset="0"/>
              </a:rPr>
              <a:t>Micro kernel : le noyau est composé d'un fichier central très sommaire, toutes les autres fonctionnalités sont implémentés dans des modules séparés. La communication entre les différents modules et le fichier central se fait via des fonctions définies.</a:t>
            </a:r>
          </a:p>
          <a:p>
            <a:endParaRPr lang="fr-FR" sz="2400" dirty="0">
              <a:latin typeface="Montserrat" panose="00000500000000000000" pitchFamily="2" charset="0"/>
            </a:endParaRPr>
          </a:p>
          <a:p>
            <a:endParaRPr lang="fr-FR" sz="2400" dirty="0">
              <a:latin typeface="Montserrat" panose="00000500000000000000" pitchFamily="2" charset="0"/>
            </a:endParaRPr>
          </a:p>
          <a:p>
            <a:r>
              <a:rPr lang="fr-FR" sz="2400" dirty="0">
                <a:latin typeface="Montserrat" panose="00000500000000000000" pitchFamily="2" charset="0"/>
              </a:rPr>
              <a:t>Kernels monolithiques : c'est la méthode traditionnelle pour créer un kernel. Tout le code dans un gros fichiers avec très peu de dépendance mais une scalabilité complexe et une résistance au panne faible.</a:t>
            </a:r>
          </a:p>
          <a:p>
            <a:pPr lvl="1"/>
            <a:endParaRPr lang="fr-FR" sz="3200" dirty="0">
              <a:latin typeface="Montserrat" panose="00000500000000000000" pitchFamily="2" charset="0"/>
            </a:endParaRPr>
          </a:p>
        </p:txBody>
      </p:sp>
    </p:spTree>
    <p:extLst>
      <p:ext uri="{BB962C8B-B14F-4D97-AF65-F5344CB8AC3E}">
        <p14:creationId xmlns:p14="http://schemas.microsoft.com/office/powerpoint/2010/main" val="3472617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6DAA65E-5D02-4A18-85FA-DD094F3BCF70}"/>
              </a:ext>
            </a:extLst>
          </p:cNvPr>
          <p:cNvSpPr>
            <a:spLocks noGrp="1"/>
          </p:cNvSpPr>
          <p:nvPr>
            <p:ph type="title"/>
          </p:nvPr>
        </p:nvSpPr>
        <p:spPr>
          <a:xfrm>
            <a:off x="0" y="2700866"/>
            <a:ext cx="12191999" cy="1456267"/>
          </a:xfrm>
        </p:spPr>
        <p:txBody>
          <a:bodyPr>
            <a:noAutofit/>
          </a:bodyPr>
          <a:lstStyle/>
          <a:p>
            <a:pPr algn="ctr"/>
            <a:r>
              <a:rPr lang="fr-FR" sz="4400" b="1" dirty="0">
                <a:latin typeface="Montserrat" panose="00000500000000000000" pitchFamily="2" charset="0"/>
              </a:rPr>
              <a:t>Étonnamment …</a:t>
            </a:r>
            <a:br>
              <a:rPr lang="fr-FR" sz="4400" b="1" dirty="0">
                <a:latin typeface="Montserrat" panose="00000500000000000000" pitchFamily="2" charset="0"/>
              </a:rPr>
            </a:br>
            <a:r>
              <a:rPr lang="fr-FR" sz="4400" b="1" dirty="0" err="1">
                <a:latin typeface="Montserrat" panose="00000500000000000000" pitchFamily="2" charset="0"/>
              </a:rPr>
              <a:t>LiNUX</a:t>
            </a:r>
            <a:r>
              <a:rPr lang="fr-FR" sz="4400" b="1" dirty="0">
                <a:latin typeface="Montserrat" panose="00000500000000000000" pitchFamily="2" charset="0"/>
              </a:rPr>
              <a:t> est un kernel monolithique</a:t>
            </a:r>
          </a:p>
        </p:txBody>
      </p:sp>
    </p:spTree>
    <p:extLst>
      <p:ext uri="{BB962C8B-B14F-4D97-AF65-F5344CB8AC3E}">
        <p14:creationId xmlns:p14="http://schemas.microsoft.com/office/powerpoint/2010/main" val="3646162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0566E649-00DD-4D87-AF7C-A1336FDBD2CE}"/>
              </a:ext>
            </a:extLst>
          </p:cNvPr>
          <p:cNvSpPr>
            <a:spLocks noGrp="1"/>
          </p:cNvSpPr>
          <p:nvPr>
            <p:ph type="title"/>
          </p:nvPr>
        </p:nvSpPr>
        <p:spPr>
          <a:xfrm>
            <a:off x="1030285" y="358121"/>
            <a:ext cx="10131425" cy="1456267"/>
          </a:xfrm>
        </p:spPr>
        <p:txBody>
          <a:bodyPr/>
          <a:lstStyle/>
          <a:p>
            <a:pPr algn="ctr"/>
            <a:r>
              <a:rPr lang="fr-FR" b="1" dirty="0">
                <a:latin typeface="Montserrat" panose="00000500000000000000" pitchFamily="2" charset="0"/>
              </a:rPr>
              <a:t>Pourquoi Monolithique ?</a:t>
            </a:r>
          </a:p>
        </p:txBody>
      </p:sp>
      <p:sp>
        <p:nvSpPr>
          <p:cNvPr id="7" name="Espace réservé du contenu 6">
            <a:extLst>
              <a:ext uri="{FF2B5EF4-FFF2-40B4-BE49-F238E27FC236}">
                <a16:creationId xmlns:a16="http://schemas.microsoft.com/office/drawing/2014/main" id="{AE388254-C8B2-4DA6-A3DA-13F8992F47E1}"/>
              </a:ext>
            </a:extLst>
          </p:cNvPr>
          <p:cNvSpPr>
            <a:spLocks noGrp="1"/>
          </p:cNvSpPr>
          <p:nvPr>
            <p:ph idx="1"/>
          </p:nvPr>
        </p:nvSpPr>
        <p:spPr>
          <a:xfrm>
            <a:off x="162125" y="1595336"/>
            <a:ext cx="11867744" cy="5175115"/>
          </a:xfrm>
        </p:spPr>
        <p:txBody>
          <a:bodyPr anchor="ctr">
            <a:normAutofit/>
          </a:bodyPr>
          <a:lstStyle/>
          <a:p>
            <a:pPr lvl="1"/>
            <a:r>
              <a:rPr lang="fr-FR" sz="3200" dirty="0">
                <a:latin typeface="Montserrat" panose="00000500000000000000" pitchFamily="2" charset="0"/>
              </a:rPr>
              <a:t>Linus </a:t>
            </a:r>
            <a:r>
              <a:rPr lang="fr-FR" sz="3200" dirty="0" err="1">
                <a:latin typeface="Montserrat" panose="00000500000000000000" pitchFamily="2" charset="0"/>
              </a:rPr>
              <a:t>Torvalds</a:t>
            </a:r>
            <a:r>
              <a:rPr lang="fr-FR" sz="3200" dirty="0">
                <a:latin typeface="Montserrat" panose="00000500000000000000" pitchFamily="2" charset="0"/>
              </a:rPr>
              <a:t> ne croit pas en la puissance des micros kernels</a:t>
            </a:r>
          </a:p>
          <a:p>
            <a:pPr lvl="1"/>
            <a:endParaRPr lang="fr-FR" sz="3200" dirty="0">
              <a:latin typeface="Montserrat" panose="00000500000000000000" pitchFamily="2" charset="0"/>
            </a:endParaRPr>
          </a:p>
          <a:p>
            <a:pPr lvl="1"/>
            <a:r>
              <a:rPr lang="fr-FR" sz="3200" dirty="0">
                <a:latin typeface="Montserrat" panose="00000500000000000000" pitchFamily="2" charset="0"/>
              </a:rPr>
              <a:t>A l’époque micro kernel moins performant que kernel monolithique</a:t>
            </a:r>
          </a:p>
          <a:p>
            <a:pPr lvl="1"/>
            <a:endParaRPr lang="fr-FR" sz="3200" dirty="0">
              <a:latin typeface="Montserrat" panose="00000500000000000000" pitchFamily="2" charset="0"/>
            </a:endParaRPr>
          </a:p>
          <a:p>
            <a:pPr lvl="1"/>
            <a:r>
              <a:rPr lang="fr-FR" sz="3200" dirty="0">
                <a:latin typeface="Montserrat" panose="00000500000000000000" pitchFamily="2" charset="0"/>
              </a:rPr>
              <a:t>Micro kernel plutôt complexe à mettre en place</a:t>
            </a:r>
          </a:p>
        </p:txBody>
      </p:sp>
    </p:spTree>
    <p:extLst>
      <p:ext uri="{BB962C8B-B14F-4D97-AF65-F5344CB8AC3E}">
        <p14:creationId xmlns:p14="http://schemas.microsoft.com/office/powerpoint/2010/main" val="2809285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0566E649-00DD-4D87-AF7C-A1336FDBD2CE}"/>
              </a:ext>
            </a:extLst>
          </p:cNvPr>
          <p:cNvSpPr>
            <a:spLocks noGrp="1"/>
          </p:cNvSpPr>
          <p:nvPr>
            <p:ph type="title"/>
          </p:nvPr>
        </p:nvSpPr>
        <p:spPr>
          <a:xfrm>
            <a:off x="1030285" y="358121"/>
            <a:ext cx="10131425" cy="1456267"/>
          </a:xfrm>
        </p:spPr>
        <p:txBody>
          <a:bodyPr/>
          <a:lstStyle/>
          <a:p>
            <a:pPr algn="ctr"/>
            <a:r>
              <a:rPr lang="fr-FR" b="1" dirty="0">
                <a:latin typeface="Montserrat" panose="00000500000000000000" pitchFamily="2" charset="0"/>
              </a:rPr>
              <a:t>Les Modules</a:t>
            </a:r>
          </a:p>
        </p:txBody>
      </p:sp>
      <p:sp>
        <p:nvSpPr>
          <p:cNvPr id="7" name="Espace réservé du contenu 6">
            <a:extLst>
              <a:ext uri="{FF2B5EF4-FFF2-40B4-BE49-F238E27FC236}">
                <a16:creationId xmlns:a16="http://schemas.microsoft.com/office/drawing/2014/main" id="{AE388254-C8B2-4DA6-A3DA-13F8992F47E1}"/>
              </a:ext>
            </a:extLst>
          </p:cNvPr>
          <p:cNvSpPr>
            <a:spLocks noGrp="1"/>
          </p:cNvSpPr>
          <p:nvPr>
            <p:ph idx="1"/>
          </p:nvPr>
        </p:nvSpPr>
        <p:spPr>
          <a:xfrm>
            <a:off x="162125" y="1498060"/>
            <a:ext cx="11867744" cy="5175115"/>
          </a:xfrm>
        </p:spPr>
        <p:txBody>
          <a:bodyPr anchor="ctr">
            <a:normAutofit/>
          </a:bodyPr>
          <a:lstStyle/>
          <a:p>
            <a:pPr lvl="1"/>
            <a:r>
              <a:rPr lang="fr-FR" sz="3200" dirty="0">
                <a:latin typeface="Montserrat" panose="00000500000000000000" pitchFamily="2" charset="0"/>
              </a:rPr>
              <a:t>Bouts de code que le kernel peut inclure ou enlever à tout moment durant l’exécution</a:t>
            </a:r>
          </a:p>
          <a:p>
            <a:pPr lvl="1"/>
            <a:endParaRPr lang="fr-FR" sz="3200" dirty="0">
              <a:latin typeface="Montserrat" panose="00000500000000000000" pitchFamily="2" charset="0"/>
            </a:endParaRPr>
          </a:p>
          <a:p>
            <a:pPr lvl="1"/>
            <a:r>
              <a:rPr lang="fr-FR" sz="3200" dirty="0">
                <a:latin typeface="Montserrat" panose="00000500000000000000" pitchFamily="2" charset="0"/>
              </a:rPr>
              <a:t>Permet d’avoir une base statique et des modules spécifiques en fonction du contexte</a:t>
            </a:r>
          </a:p>
          <a:p>
            <a:pPr lvl="1"/>
            <a:endParaRPr lang="fr-FR" sz="3200" dirty="0">
              <a:latin typeface="Montserrat" panose="00000500000000000000" pitchFamily="2" charset="0"/>
            </a:endParaRPr>
          </a:p>
          <a:p>
            <a:pPr lvl="1"/>
            <a:r>
              <a:rPr lang="fr-FR" sz="3200" dirty="0">
                <a:latin typeface="Montserrat" panose="00000500000000000000" pitchFamily="2" charset="0"/>
              </a:rPr>
              <a:t>Permet une mise à jour et une maintenance du kernel simplifiée</a:t>
            </a:r>
          </a:p>
        </p:txBody>
      </p:sp>
    </p:spTree>
    <p:extLst>
      <p:ext uri="{BB962C8B-B14F-4D97-AF65-F5344CB8AC3E}">
        <p14:creationId xmlns:p14="http://schemas.microsoft.com/office/powerpoint/2010/main" val="36409684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C1C19D04-EAB0-4034-985E-5344F9F1DBFF}"/>
              </a:ext>
            </a:extLst>
          </p:cNvPr>
          <p:cNvSpPr>
            <a:spLocks noGrp="1"/>
          </p:cNvSpPr>
          <p:nvPr>
            <p:ph type="title"/>
          </p:nvPr>
        </p:nvSpPr>
        <p:spPr>
          <a:xfrm>
            <a:off x="1030287" y="0"/>
            <a:ext cx="10131425" cy="1456267"/>
          </a:xfrm>
        </p:spPr>
        <p:txBody>
          <a:bodyPr/>
          <a:lstStyle/>
          <a:p>
            <a:pPr algn="ctr"/>
            <a:r>
              <a:rPr lang="fr-FR" b="1" dirty="0">
                <a:latin typeface="Montserrat" panose="00000500000000000000" pitchFamily="2" charset="0"/>
              </a:rPr>
              <a:t>Les Modules</a:t>
            </a:r>
          </a:p>
        </p:txBody>
      </p:sp>
      <p:pic>
        <p:nvPicPr>
          <p:cNvPr id="6" name="Image 5">
            <a:extLst>
              <a:ext uri="{FF2B5EF4-FFF2-40B4-BE49-F238E27FC236}">
                <a16:creationId xmlns:a16="http://schemas.microsoft.com/office/drawing/2014/main" id="{58B561FE-9673-41F0-B8CE-25E63E257FE7}"/>
              </a:ext>
            </a:extLst>
          </p:cNvPr>
          <p:cNvPicPr>
            <a:picLocks noChangeAspect="1"/>
          </p:cNvPicPr>
          <p:nvPr/>
        </p:nvPicPr>
        <p:blipFill rotWithShape="1">
          <a:blip r:embed="rId2"/>
          <a:srcRect t="764" b="-1"/>
          <a:stretch/>
        </p:blipFill>
        <p:spPr>
          <a:xfrm>
            <a:off x="1498632" y="1118680"/>
            <a:ext cx="9194735" cy="5311303"/>
          </a:xfrm>
          <a:prstGeom prst="rect">
            <a:avLst/>
          </a:prstGeom>
          <a:ln w="12700">
            <a:solidFill>
              <a:schemeClr val="bg1"/>
            </a:solidFill>
          </a:ln>
        </p:spPr>
      </p:pic>
    </p:spTree>
    <p:extLst>
      <p:ext uri="{BB962C8B-B14F-4D97-AF65-F5344CB8AC3E}">
        <p14:creationId xmlns:p14="http://schemas.microsoft.com/office/powerpoint/2010/main" val="78458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D4612-13F6-47B2-A960-DD3C48820B21}"/>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Comprendre le rôle du système d’exploitation</a:t>
            </a:r>
          </a:p>
        </p:txBody>
      </p:sp>
      <p:sp>
        <p:nvSpPr>
          <p:cNvPr id="7" name="Espace réservé du contenu 6">
            <a:extLst>
              <a:ext uri="{FF2B5EF4-FFF2-40B4-BE49-F238E27FC236}">
                <a16:creationId xmlns:a16="http://schemas.microsoft.com/office/drawing/2014/main" id="{38CD91A3-715F-41E0-97F0-09BF4D00390F}"/>
              </a:ext>
            </a:extLst>
          </p:cNvPr>
          <p:cNvSpPr>
            <a:spLocks noGrp="1"/>
          </p:cNvSpPr>
          <p:nvPr>
            <p:ph idx="1"/>
          </p:nvPr>
        </p:nvSpPr>
        <p:spPr>
          <a:xfrm>
            <a:off x="685801" y="2064246"/>
            <a:ext cx="10131425" cy="4258733"/>
          </a:xfrm>
        </p:spPr>
        <p:txBody>
          <a:bodyPr anchor="t">
            <a:normAutofit/>
          </a:bodyPr>
          <a:lstStyle/>
          <a:p>
            <a:r>
              <a:rPr lang="fr-FR" sz="2800" dirty="0">
                <a:latin typeface="Montserrat" panose="00000500000000000000" pitchFamily="2" charset="0"/>
              </a:rPr>
              <a:t>Gestion des ressources matérielles de l’ordinateur</a:t>
            </a:r>
          </a:p>
          <a:p>
            <a:endParaRPr lang="fr-FR" sz="2800" dirty="0">
              <a:latin typeface="Montserrat" panose="00000500000000000000" pitchFamily="2" charset="0"/>
            </a:endParaRPr>
          </a:p>
          <a:p>
            <a:r>
              <a:rPr lang="fr-FR" sz="2800" dirty="0">
                <a:latin typeface="Montserrat" panose="00000500000000000000" pitchFamily="2" charset="0"/>
              </a:rPr>
              <a:t>Répartition des tâches entre les différents processus</a:t>
            </a:r>
          </a:p>
        </p:txBody>
      </p:sp>
    </p:spTree>
    <p:extLst>
      <p:ext uri="{BB962C8B-B14F-4D97-AF65-F5344CB8AC3E}">
        <p14:creationId xmlns:p14="http://schemas.microsoft.com/office/powerpoint/2010/main" val="2255177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C1C19D04-EAB0-4034-985E-5344F9F1DBFF}"/>
              </a:ext>
            </a:extLst>
          </p:cNvPr>
          <p:cNvSpPr>
            <a:spLocks noGrp="1"/>
          </p:cNvSpPr>
          <p:nvPr>
            <p:ph type="title"/>
          </p:nvPr>
        </p:nvSpPr>
        <p:spPr>
          <a:xfrm>
            <a:off x="1030287" y="0"/>
            <a:ext cx="10131425" cy="1456267"/>
          </a:xfrm>
        </p:spPr>
        <p:txBody>
          <a:bodyPr/>
          <a:lstStyle/>
          <a:p>
            <a:pPr algn="ctr"/>
            <a:r>
              <a:rPr lang="fr-FR" b="1" dirty="0">
                <a:latin typeface="Montserrat" panose="00000500000000000000" pitchFamily="2" charset="0"/>
              </a:rPr>
              <a:t>Les Modules</a:t>
            </a:r>
          </a:p>
        </p:txBody>
      </p:sp>
      <p:pic>
        <p:nvPicPr>
          <p:cNvPr id="3" name="Image 2">
            <a:extLst>
              <a:ext uri="{FF2B5EF4-FFF2-40B4-BE49-F238E27FC236}">
                <a16:creationId xmlns:a16="http://schemas.microsoft.com/office/drawing/2014/main" id="{FDD0B1B4-FA4F-4FA6-A56D-8ACCF59FEB5A}"/>
              </a:ext>
            </a:extLst>
          </p:cNvPr>
          <p:cNvPicPr>
            <a:picLocks noChangeAspect="1"/>
          </p:cNvPicPr>
          <p:nvPr/>
        </p:nvPicPr>
        <p:blipFill>
          <a:blip r:embed="rId2"/>
          <a:stretch>
            <a:fillRect/>
          </a:stretch>
        </p:blipFill>
        <p:spPr>
          <a:xfrm>
            <a:off x="1499398" y="1138137"/>
            <a:ext cx="9193204" cy="5330756"/>
          </a:xfrm>
          <a:prstGeom prst="rect">
            <a:avLst/>
          </a:prstGeom>
          <a:ln w="12700">
            <a:solidFill>
              <a:schemeClr val="bg1"/>
            </a:solidFill>
          </a:ln>
        </p:spPr>
      </p:pic>
    </p:spTree>
    <p:extLst>
      <p:ext uri="{BB962C8B-B14F-4D97-AF65-F5344CB8AC3E}">
        <p14:creationId xmlns:p14="http://schemas.microsoft.com/office/powerpoint/2010/main" val="3100929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C1C19D04-EAB0-4034-985E-5344F9F1DBFF}"/>
              </a:ext>
            </a:extLst>
          </p:cNvPr>
          <p:cNvSpPr>
            <a:spLocks noGrp="1"/>
          </p:cNvSpPr>
          <p:nvPr>
            <p:ph type="title"/>
          </p:nvPr>
        </p:nvSpPr>
        <p:spPr>
          <a:xfrm>
            <a:off x="1030287" y="0"/>
            <a:ext cx="10131425" cy="1456267"/>
          </a:xfrm>
        </p:spPr>
        <p:txBody>
          <a:bodyPr/>
          <a:lstStyle/>
          <a:p>
            <a:pPr algn="ctr"/>
            <a:r>
              <a:rPr lang="fr-FR" b="1" dirty="0">
                <a:latin typeface="Montserrat" panose="00000500000000000000" pitchFamily="2" charset="0"/>
              </a:rPr>
              <a:t>Les Modules</a:t>
            </a:r>
          </a:p>
        </p:txBody>
      </p:sp>
      <p:pic>
        <p:nvPicPr>
          <p:cNvPr id="3" name="Image 2">
            <a:extLst>
              <a:ext uri="{FF2B5EF4-FFF2-40B4-BE49-F238E27FC236}">
                <a16:creationId xmlns:a16="http://schemas.microsoft.com/office/drawing/2014/main" id="{F32B5A49-57A2-4732-9F35-B1BED9A479FE}"/>
              </a:ext>
            </a:extLst>
          </p:cNvPr>
          <p:cNvPicPr>
            <a:picLocks noChangeAspect="1"/>
          </p:cNvPicPr>
          <p:nvPr/>
        </p:nvPicPr>
        <p:blipFill>
          <a:blip r:embed="rId2"/>
          <a:stretch>
            <a:fillRect/>
          </a:stretch>
        </p:blipFill>
        <p:spPr>
          <a:xfrm>
            <a:off x="1816290" y="1177047"/>
            <a:ext cx="8559420" cy="4961107"/>
          </a:xfrm>
          <a:prstGeom prst="rect">
            <a:avLst/>
          </a:prstGeom>
          <a:ln w="12700">
            <a:solidFill>
              <a:schemeClr val="bg1"/>
            </a:solidFill>
          </a:ln>
        </p:spPr>
      </p:pic>
    </p:spTree>
    <p:extLst>
      <p:ext uri="{BB962C8B-B14F-4D97-AF65-F5344CB8AC3E}">
        <p14:creationId xmlns:p14="http://schemas.microsoft.com/office/powerpoint/2010/main" val="2865203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C1C19D04-EAB0-4034-985E-5344F9F1DBFF}"/>
              </a:ext>
            </a:extLst>
          </p:cNvPr>
          <p:cNvSpPr>
            <a:spLocks noGrp="1"/>
          </p:cNvSpPr>
          <p:nvPr>
            <p:ph type="title"/>
          </p:nvPr>
        </p:nvSpPr>
        <p:spPr>
          <a:xfrm>
            <a:off x="1030287" y="0"/>
            <a:ext cx="10131425" cy="1456267"/>
          </a:xfrm>
        </p:spPr>
        <p:txBody>
          <a:bodyPr/>
          <a:lstStyle/>
          <a:p>
            <a:pPr algn="ctr"/>
            <a:r>
              <a:rPr lang="fr-FR" b="1" dirty="0">
                <a:latin typeface="Montserrat" panose="00000500000000000000" pitchFamily="2" charset="0"/>
              </a:rPr>
              <a:t>Les Modules</a:t>
            </a:r>
          </a:p>
        </p:txBody>
      </p:sp>
      <p:pic>
        <p:nvPicPr>
          <p:cNvPr id="3" name="Image 2">
            <a:extLst>
              <a:ext uri="{FF2B5EF4-FFF2-40B4-BE49-F238E27FC236}">
                <a16:creationId xmlns:a16="http://schemas.microsoft.com/office/drawing/2014/main" id="{14518929-0241-43B6-A696-DE4341D7BF4B}"/>
              </a:ext>
            </a:extLst>
          </p:cNvPr>
          <p:cNvPicPr>
            <a:picLocks noChangeAspect="1"/>
          </p:cNvPicPr>
          <p:nvPr/>
        </p:nvPicPr>
        <p:blipFill rotWithShape="1">
          <a:blip r:embed="rId2"/>
          <a:srcRect l="235" t="383" b="1"/>
          <a:stretch/>
        </p:blipFill>
        <p:spPr>
          <a:xfrm>
            <a:off x="1741251" y="1196501"/>
            <a:ext cx="8730185" cy="5058383"/>
          </a:xfrm>
          <a:prstGeom prst="rect">
            <a:avLst/>
          </a:prstGeom>
          <a:ln w="12700">
            <a:solidFill>
              <a:schemeClr val="bg1"/>
            </a:solidFill>
          </a:ln>
        </p:spPr>
      </p:pic>
    </p:spTree>
    <p:extLst>
      <p:ext uri="{BB962C8B-B14F-4D97-AF65-F5344CB8AC3E}">
        <p14:creationId xmlns:p14="http://schemas.microsoft.com/office/powerpoint/2010/main" val="33700908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A64530-A7E3-4996-B70A-BB563879B0E3}"/>
              </a:ext>
            </a:extLst>
          </p:cNvPr>
          <p:cNvSpPr/>
          <p:nvPr/>
        </p:nvSpPr>
        <p:spPr>
          <a:xfrm>
            <a:off x="3686783" y="677694"/>
            <a:ext cx="2298970" cy="567446"/>
          </a:xfrm>
          <a:prstGeom prst="rect">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6A3738A-435C-45FB-BC02-79F69A4242E8}"/>
              </a:ext>
            </a:extLst>
          </p:cNvPr>
          <p:cNvSpPr/>
          <p:nvPr/>
        </p:nvSpPr>
        <p:spPr>
          <a:xfrm>
            <a:off x="3686783" y="1245140"/>
            <a:ext cx="4046706" cy="4105073"/>
          </a:xfrm>
          <a:prstGeom prst="rect">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7B183D41-EAEA-403E-A897-64D37BFBA1FB}"/>
              </a:ext>
            </a:extLst>
          </p:cNvPr>
          <p:cNvSpPr txBox="1"/>
          <p:nvPr/>
        </p:nvSpPr>
        <p:spPr>
          <a:xfrm>
            <a:off x="3686783" y="5612860"/>
            <a:ext cx="4046706" cy="707886"/>
          </a:xfrm>
          <a:prstGeom prst="rect">
            <a:avLst/>
          </a:prstGeom>
          <a:noFill/>
        </p:spPr>
        <p:txBody>
          <a:bodyPr wrap="square" rtlCol="0">
            <a:spAutoFit/>
          </a:bodyPr>
          <a:lstStyle/>
          <a:p>
            <a:pPr algn="ctr"/>
            <a:r>
              <a:rPr lang="fr-FR" sz="4000" b="1" dirty="0">
                <a:latin typeface="Montserrat" panose="00000500000000000000" pitchFamily="2" charset="0"/>
              </a:rPr>
              <a:t>Kernel</a:t>
            </a:r>
          </a:p>
        </p:txBody>
      </p:sp>
    </p:spTree>
    <p:extLst>
      <p:ext uri="{BB962C8B-B14F-4D97-AF65-F5344CB8AC3E}">
        <p14:creationId xmlns:p14="http://schemas.microsoft.com/office/powerpoint/2010/main" val="4235949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A64530-A7E3-4996-B70A-BB563879B0E3}"/>
              </a:ext>
            </a:extLst>
          </p:cNvPr>
          <p:cNvSpPr/>
          <p:nvPr/>
        </p:nvSpPr>
        <p:spPr>
          <a:xfrm>
            <a:off x="3686783" y="677694"/>
            <a:ext cx="2298970" cy="567446"/>
          </a:xfrm>
          <a:prstGeom prst="rect">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6A3738A-435C-45FB-BC02-79F69A4242E8}"/>
              </a:ext>
            </a:extLst>
          </p:cNvPr>
          <p:cNvSpPr/>
          <p:nvPr/>
        </p:nvSpPr>
        <p:spPr>
          <a:xfrm>
            <a:off x="3686783" y="1245140"/>
            <a:ext cx="4046706" cy="4105073"/>
          </a:xfrm>
          <a:prstGeom prst="rect">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7B183D41-EAEA-403E-A897-64D37BFBA1FB}"/>
              </a:ext>
            </a:extLst>
          </p:cNvPr>
          <p:cNvSpPr txBox="1"/>
          <p:nvPr/>
        </p:nvSpPr>
        <p:spPr>
          <a:xfrm>
            <a:off x="3686783" y="5612860"/>
            <a:ext cx="4046706" cy="707886"/>
          </a:xfrm>
          <a:prstGeom prst="rect">
            <a:avLst/>
          </a:prstGeom>
          <a:noFill/>
        </p:spPr>
        <p:txBody>
          <a:bodyPr wrap="square" rtlCol="0">
            <a:spAutoFit/>
          </a:bodyPr>
          <a:lstStyle/>
          <a:p>
            <a:pPr algn="ctr"/>
            <a:r>
              <a:rPr lang="fr-FR" sz="4000" b="1" dirty="0">
                <a:latin typeface="Montserrat" panose="00000500000000000000" pitchFamily="2" charset="0"/>
              </a:rPr>
              <a:t>Kernel</a:t>
            </a:r>
          </a:p>
        </p:txBody>
      </p:sp>
      <p:sp>
        <p:nvSpPr>
          <p:cNvPr id="32" name="ZoneTexte 31">
            <a:extLst>
              <a:ext uri="{FF2B5EF4-FFF2-40B4-BE49-F238E27FC236}">
                <a16:creationId xmlns:a16="http://schemas.microsoft.com/office/drawing/2014/main" id="{92745A7E-592B-4981-9008-8063091E7D2F}"/>
              </a:ext>
            </a:extLst>
          </p:cNvPr>
          <p:cNvSpPr txBox="1"/>
          <p:nvPr/>
        </p:nvSpPr>
        <p:spPr>
          <a:xfrm>
            <a:off x="4125338" y="1544877"/>
            <a:ext cx="1421859" cy="707886"/>
          </a:xfrm>
          <a:prstGeom prst="rect">
            <a:avLst/>
          </a:prstGeom>
          <a:noFill/>
        </p:spPr>
        <p:txBody>
          <a:bodyPr wrap="square" rtlCol="0">
            <a:spAutoFit/>
          </a:bodyPr>
          <a:lstStyle/>
          <a:p>
            <a:pPr algn="ctr"/>
            <a:r>
              <a:rPr lang="fr-FR" sz="4000" b="1" dirty="0">
                <a:latin typeface="Montserrat" panose="00000500000000000000" pitchFamily="2" charset="0"/>
              </a:rPr>
              <a:t>VFS</a:t>
            </a:r>
          </a:p>
        </p:txBody>
      </p:sp>
      <p:sp>
        <p:nvSpPr>
          <p:cNvPr id="33" name="ZoneTexte 32">
            <a:extLst>
              <a:ext uri="{FF2B5EF4-FFF2-40B4-BE49-F238E27FC236}">
                <a16:creationId xmlns:a16="http://schemas.microsoft.com/office/drawing/2014/main" id="{C7D54CD4-300C-4DF2-996C-C0C01678507F}"/>
              </a:ext>
            </a:extLst>
          </p:cNvPr>
          <p:cNvSpPr txBox="1"/>
          <p:nvPr/>
        </p:nvSpPr>
        <p:spPr>
          <a:xfrm>
            <a:off x="5929413" y="2235847"/>
            <a:ext cx="1421859" cy="707886"/>
          </a:xfrm>
          <a:prstGeom prst="rect">
            <a:avLst/>
          </a:prstGeom>
          <a:noFill/>
        </p:spPr>
        <p:txBody>
          <a:bodyPr wrap="square" rtlCol="0">
            <a:spAutoFit/>
          </a:bodyPr>
          <a:lstStyle/>
          <a:p>
            <a:pPr algn="ctr"/>
            <a:r>
              <a:rPr lang="fr-FR" sz="4000" b="1" dirty="0">
                <a:latin typeface="Montserrat" panose="00000500000000000000" pitchFamily="2" charset="0"/>
              </a:rPr>
              <a:t>MM</a:t>
            </a:r>
          </a:p>
        </p:txBody>
      </p:sp>
      <p:sp>
        <p:nvSpPr>
          <p:cNvPr id="34" name="ZoneTexte 33">
            <a:extLst>
              <a:ext uri="{FF2B5EF4-FFF2-40B4-BE49-F238E27FC236}">
                <a16:creationId xmlns:a16="http://schemas.microsoft.com/office/drawing/2014/main" id="{117A0A92-692A-4668-B912-070D4B8101FC}"/>
              </a:ext>
            </a:extLst>
          </p:cNvPr>
          <p:cNvSpPr txBox="1"/>
          <p:nvPr/>
        </p:nvSpPr>
        <p:spPr>
          <a:xfrm>
            <a:off x="4125338" y="2943733"/>
            <a:ext cx="1421859" cy="707886"/>
          </a:xfrm>
          <a:prstGeom prst="rect">
            <a:avLst/>
          </a:prstGeom>
          <a:noFill/>
        </p:spPr>
        <p:txBody>
          <a:bodyPr wrap="square" rtlCol="0">
            <a:spAutoFit/>
          </a:bodyPr>
          <a:lstStyle/>
          <a:p>
            <a:pPr algn="ctr"/>
            <a:r>
              <a:rPr lang="fr-FR" sz="4000" b="1" dirty="0">
                <a:latin typeface="Montserrat" panose="00000500000000000000" pitchFamily="2" charset="0"/>
              </a:rPr>
              <a:t>PS</a:t>
            </a:r>
          </a:p>
        </p:txBody>
      </p:sp>
      <p:sp>
        <p:nvSpPr>
          <p:cNvPr id="35" name="ZoneTexte 34">
            <a:extLst>
              <a:ext uri="{FF2B5EF4-FFF2-40B4-BE49-F238E27FC236}">
                <a16:creationId xmlns:a16="http://schemas.microsoft.com/office/drawing/2014/main" id="{ED5D3169-2FA7-4753-9263-967D2C51E79E}"/>
              </a:ext>
            </a:extLst>
          </p:cNvPr>
          <p:cNvSpPr txBox="1"/>
          <p:nvPr/>
        </p:nvSpPr>
        <p:spPr>
          <a:xfrm>
            <a:off x="5929412" y="3611394"/>
            <a:ext cx="1421859" cy="707886"/>
          </a:xfrm>
          <a:prstGeom prst="rect">
            <a:avLst/>
          </a:prstGeom>
          <a:noFill/>
        </p:spPr>
        <p:txBody>
          <a:bodyPr wrap="square" rtlCol="0">
            <a:spAutoFit/>
          </a:bodyPr>
          <a:lstStyle/>
          <a:p>
            <a:pPr algn="ctr"/>
            <a:r>
              <a:rPr lang="fr-FR" sz="4000" b="1" dirty="0">
                <a:latin typeface="Montserrat" panose="00000500000000000000" pitchFamily="2" charset="0"/>
              </a:rPr>
              <a:t>IPC</a:t>
            </a:r>
          </a:p>
        </p:txBody>
      </p:sp>
      <p:sp>
        <p:nvSpPr>
          <p:cNvPr id="36" name="ZoneTexte 35">
            <a:extLst>
              <a:ext uri="{FF2B5EF4-FFF2-40B4-BE49-F238E27FC236}">
                <a16:creationId xmlns:a16="http://schemas.microsoft.com/office/drawing/2014/main" id="{6DBA575D-5DB5-4A9A-BD47-31535D1F6925}"/>
              </a:ext>
            </a:extLst>
          </p:cNvPr>
          <p:cNvSpPr txBox="1"/>
          <p:nvPr/>
        </p:nvSpPr>
        <p:spPr>
          <a:xfrm>
            <a:off x="4125338" y="4342590"/>
            <a:ext cx="1421859" cy="707886"/>
          </a:xfrm>
          <a:prstGeom prst="rect">
            <a:avLst/>
          </a:prstGeom>
          <a:noFill/>
        </p:spPr>
        <p:txBody>
          <a:bodyPr wrap="square" rtlCol="0">
            <a:spAutoFit/>
          </a:bodyPr>
          <a:lstStyle/>
          <a:p>
            <a:pPr algn="ctr"/>
            <a:r>
              <a:rPr lang="fr-FR" sz="4000" b="1" dirty="0">
                <a:latin typeface="Montserrat" panose="00000500000000000000" pitchFamily="2" charset="0"/>
              </a:rPr>
              <a:t>NI</a:t>
            </a:r>
          </a:p>
        </p:txBody>
      </p:sp>
    </p:spTree>
    <p:extLst>
      <p:ext uri="{BB962C8B-B14F-4D97-AF65-F5344CB8AC3E}">
        <p14:creationId xmlns:p14="http://schemas.microsoft.com/office/powerpoint/2010/main" val="40122496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A64530-A7E3-4996-B70A-BB563879B0E3}"/>
              </a:ext>
            </a:extLst>
          </p:cNvPr>
          <p:cNvSpPr/>
          <p:nvPr/>
        </p:nvSpPr>
        <p:spPr>
          <a:xfrm>
            <a:off x="3686783" y="677694"/>
            <a:ext cx="2298970" cy="567446"/>
          </a:xfrm>
          <a:prstGeom prst="rect">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6A3738A-435C-45FB-BC02-79F69A4242E8}"/>
              </a:ext>
            </a:extLst>
          </p:cNvPr>
          <p:cNvSpPr/>
          <p:nvPr/>
        </p:nvSpPr>
        <p:spPr>
          <a:xfrm>
            <a:off x="3686783" y="1245140"/>
            <a:ext cx="4046706" cy="4105073"/>
          </a:xfrm>
          <a:prstGeom prst="rect">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7B183D41-EAEA-403E-A897-64D37BFBA1FB}"/>
              </a:ext>
            </a:extLst>
          </p:cNvPr>
          <p:cNvSpPr txBox="1"/>
          <p:nvPr/>
        </p:nvSpPr>
        <p:spPr>
          <a:xfrm>
            <a:off x="3686783" y="5612860"/>
            <a:ext cx="4046706" cy="707886"/>
          </a:xfrm>
          <a:prstGeom prst="rect">
            <a:avLst/>
          </a:prstGeom>
          <a:noFill/>
        </p:spPr>
        <p:txBody>
          <a:bodyPr wrap="square" rtlCol="0">
            <a:spAutoFit/>
          </a:bodyPr>
          <a:lstStyle/>
          <a:p>
            <a:pPr algn="ctr"/>
            <a:r>
              <a:rPr lang="fr-FR" sz="4000" b="1" dirty="0">
                <a:latin typeface="Montserrat" panose="00000500000000000000" pitchFamily="2" charset="0"/>
              </a:rPr>
              <a:t>Kernel</a:t>
            </a:r>
          </a:p>
        </p:txBody>
      </p:sp>
      <p:sp>
        <p:nvSpPr>
          <p:cNvPr id="8" name="Rectangle 7">
            <a:extLst>
              <a:ext uri="{FF2B5EF4-FFF2-40B4-BE49-F238E27FC236}">
                <a16:creationId xmlns:a16="http://schemas.microsoft.com/office/drawing/2014/main" id="{5E86A226-E5D5-4F1A-9A04-14FEDFDDD56C}"/>
              </a:ext>
            </a:extLst>
          </p:cNvPr>
          <p:cNvSpPr/>
          <p:nvPr/>
        </p:nvSpPr>
        <p:spPr>
          <a:xfrm>
            <a:off x="395591" y="505838"/>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95B76E35-5CB2-48CF-8E83-FB0B8F400220}"/>
              </a:ext>
            </a:extLst>
          </p:cNvPr>
          <p:cNvSpPr/>
          <p:nvPr/>
        </p:nvSpPr>
        <p:spPr>
          <a:xfrm>
            <a:off x="395591" y="677694"/>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0" name="Flèche : droite 19">
            <a:extLst>
              <a:ext uri="{FF2B5EF4-FFF2-40B4-BE49-F238E27FC236}">
                <a16:creationId xmlns:a16="http://schemas.microsoft.com/office/drawing/2014/main" id="{38861FE8-E277-4C02-8D5C-67E5B69CE4FC}"/>
              </a:ext>
            </a:extLst>
          </p:cNvPr>
          <p:cNvSpPr/>
          <p:nvPr/>
        </p:nvSpPr>
        <p:spPr>
          <a:xfrm>
            <a:off x="1877438" y="982493"/>
            <a:ext cx="1712068" cy="428017"/>
          </a:xfrm>
          <a:prstGeom prst="rightArrow">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AD592E49-A144-4FD6-85FC-5D8F37EB7A45}"/>
              </a:ext>
            </a:extLst>
          </p:cNvPr>
          <p:cNvSpPr txBox="1"/>
          <p:nvPr/>
        </p:nvSpPr>
        <p:spPr>
          <a:xfrm>
            <a:off x="-61953" y="1692014"/>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1</a:t>
            </a:r>
          </a:p>
        </p:txBody>
      </p:sp>
      <p:sp>
        <p:nvSpPr>
          <p:cNvPr id="32" name="ZoneTexte 31">
            <a:extLst>
              <a:ext uri="{FF2B5EF4-FFF2-40B4-BE49-F238E27FC236}">
                <a16:creationId xmlns:a16="http://schemas.microsoft.com/office/drawing/2014/main" id="{8D0058A6-9D51-49D1-AE44-B39DDE17D6DC}"/>
              </a:ext>
            </a:extLst>
          </p:cNvPr>
          <p:cNvSpPr txBox="1"/>
          <p:nvPr/>
        </p:nvSpPr>
        <p:spPr>
          <a:xfrm>
            <a:off x="4125338" y="1544877"/>
            <a:ext cx="1421859" cy="707886"/>
          </a:xfrm>
          <a:prstGeom prst="rect">
            <a:avLst/>
          </a:prstGeom>
          <a:noFill/>
        </p:spPr>
        <p:txBody>
          <a:bodyPr wrap="square" rtlCol="0">
            <a:spAutoFit/>
          </a:bodyPr>
          <a:lstStyle/>
          <a:p>
            <a:pPr algn="ctr"/>
            <a:r>
              <a:rPr lang="fr-FR" sz="4000" b="1" dirty="0">
                <a:latin typeface="Montserrat" panose="00000500000000000000" pitchFamily="2" charset="0"/>
              </a:rPr>
              <a:t>VFS</a:t>
            </a:r>
          </a:p>
        </p:txBody>
      </p:sp>
      <p:sp>
        <p:nvSpPr>
          <p:cNvPr id="33" name="ZoneTexte 32">
            <a:extLst>
              <a:ext uri="{FF2B5EF4-FFF2-40B4-BE49-F238E27FC236}">
                <a16:creationId xmlns:a16="http://schemas.microsoft.com/office/drawing/2014/main" id="{597A6F44-5604-4C4F-8534-B0BDD54EF135}"/>
              </a:ext>
            </a:extLst>
          </p:cNvPr>
          <p:cNvSpPr txBox="1"/>
          <p:nvPr/>
        </p:nvSpPr>
        <p:spPr>
          <a:xfrm>
            <a:off x="5929413" y="2235847"/>
            <a:ext cx="1421859" cy="707886"/>
          </a:xfrm>
          <a:prstGeom prst="rect">
            <a:avLst/>
          </a:prstGeom>
          <a:noFill/>
        </p:spPr>
        <p:txBody>
          <a:bodyPr wrap="square" rtlCol="0">
            <a:spAutoFit/>
          </a:bodyPr>
          <a:lstStyle/>
          <a:p>
            <a:pPr algn="ctr"/>
            <a:r>
              <a:rPr lang="fr-FR" sz="4000" b="1" dirty="0">
                <a:latin typeface="Montserrat" panose="00000500000000000000" pitchFamily="2" charset="0"/>
              </a:rPr>
              <a:t>MM</a:t>
            </a:r>
          </a:p>
        </p:txBody>
      </p:sp>
      <p:sp>
        <p:nvSpPr>
          <p:cNvPr id="34" name="ZoneTexte 33">
            <a:extLst>
              <a:ext uri="{FF2B5EF4-FFF2-40B4-BE49-F238E27FC236}">
                <a16:creationId xmlns:a16="http://schemas.microsoft.com/office/drawing/2014/main" id="{38547B99-A5DB-453E-99DA-5FA5D7480CB1}"/>
              </a:ext>
            </a:extLst>
          </p:cNvPr>
          <p:cNvSpPr txBox="1"/>
          <p:nvPr/>
        </p:nvSpPr>
        <p:spPr>
          <a:xfrm>
            <a:off x="4125338" y="2943733"/>
            <a:ext cx="1421859" cy="707886"/>
          </a:xfrm>
          <a:prstGeom prst="rect">
            <a:avLst/>
          </a:prstGeom>
          <a:noFill/>
        </p:spPr>
        <p:txBody>
          <a:bodyPr wrap="square" rtlCol="0">
            <a:spAutoFit/>
          </a:bodyPr>
          <a:lstStyle/>
          <a:p>
            <a:pPr algn="ctr"/>
            <a:r>
              <a:rPr lang="fr-FR" sz="4000" b="1" dirty="0">
                <a:latin typeface="Montserrat" panose="00000500000000000000" pitchFamily="2" charset="0"/>
              </a:rPr>
              <a:t>PS</a:t>
            </a:r>
          </a:p>
        </p:txBody>
      </p:sp>
      <p:sp>
        <p:nvSpPr>
          <p:cNvPr id="35" name="ZoneTexte 34">
            <a:extLst>
              <a:ext uri="{FF2B5EF4-FFF2-40B4-BE49-F238E27FC236}">
                <a16:creationId xmlns:a16="http://schemas.microsoft.com/office/drawing/2014/main" id="{370210D9-42E4-4125-854C-F9B0ABF5DFB3}"/>
              </a:ext>
            </a:extLst>
          </p:cNvPr>
          <p:cNvSpPr txBox="1"/>
          <p:nvPr/>
        </p:nvSpPr>
        <p:spPr>
          <a:xfrm>
            <a:off x="5929412" y="3611394"/>
            <a:ext cx="1421859" cy="707886"/>
          </a:xfrm>
          <a:prstGeom prst="rect">
            <a:avLst/>
          </a:prstGeom>
          <a:noFill/>
        </p:spPr>
        <p:txBody>
          <a:bodyPr wrap="square" rtlCol="0">
            <a:spAutoFit/>
          </a:bodyPr>
          <a:lstStyle/>
          <a:p>
            <a:pPr algn="ctr"/>
            <a:r>
              <a:rPr lang="fr-FR" sz="4000" b="1" dirty="0">
                <a:latin typeface="Montserrat" panose="00000500000000000000" pitchFamily="2" charset="0"/>
              </a:rPr>
              <a:t>IPC</a:t>
            </a:r>
          </a:p>
        </p:txBody>
      </p:sp>
      <p:sp>
        <p:nvSpPr>
          <p:cNvPr id="36" name="ZoneTexte 35">
            <a:extLst>
              <a:ext uri="{FF2B5EF4-FFF2-40B4-BE49-F238E27FC236}">
                <a16:creationId xmlns:a16="http://schemas.microsoft.com/office/drawing/2014/main" id="{67A03C1B-D50D-4996-AE4C-49DE2C9289E3}"/>
              </a:ext>
            </a:extLst>
          </p:cNvPr>
          <p:cNvSpPr txBox="1"/>
          <p:nvPr/>
        </p:nvSpPr>
        <p:spPr>
          <a:xfrm>
            <a:off x="4125338" y="4342590"/>
            <a:ext cx="1421859" cy="707886"/>
          </a:xfrm>
          <a:prstGeom prst="rect">
            <a:avLst/>
          </a:prstGeom>
          <a:noFill/>
        </p:spPr>
        <p:txBody>
          <a:bodyPr wrap="square" rtlCol="0">
            <a:spAutoFit/>
          </a:bodyPr>
          <a:lstStyle/>
          <a:p>
            <a:pPr algn="ctr"/>
            <a:r>
              <a:rPr lang="fr-FR" sz="4000" b="1" dirty="0">
                <a:latin typeface="Montserrat" panose="00000500000000000000" pitchFamily="2" charset="0"/>
              </a:rPr>
              <a:t>NI</a:t>
            </a:r>
          </a:p>
        </p:txBody>
      </p:sp>
    </p:spTree>
    <p:extLst>
      <p:ext uri="{BB962C8B-B14F-4D97-AF65-F5344CB8AC3E}">
        <p14:creationId xmlns:p14="http://schemas.microsoft.com/office/powerpoint/2010/main" val="19597097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A64530-A7E3-4996-B70A-BB563879B0E3}"/>
              </a:ext>
            </a:extLst>
          </p:cNvPr>
          <p:cNvSpPr/>
          <p:nvPr/>
        </p:nvSpPr>
        <p:spPr>
          <a:xfrm>
            <a:off x="3686783" y="677694"/>
            <a:ext cx="2298970" cy="567446"/>
          </a:xfrm>
          <a:prstGeom prst="rect">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6A3738A-435C-45FB-BC02-79F69A4242E8}"/>
              </a:ext>
            </a:extLst>
          </p:cNvPr>
          <p:cNvSpPr/>
          <p:nvPr/>
        </p:nvSpPr>
        <p:spPr>
          <a:xfrm>
            <a:off x="3686783" y="1245140"/>
            <a:ext cx="4046706" cy="4105073"/>
          </a:xfrm>
          <a:prstGeom prst="rect">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7B183D41-EAEA-403E-A897-64D37BFBA1FB}"/>
              </a:ext>
            </a:extLst>
          </p:cNvPr>
          <p:cNvSpPr txBox="1"/>
          <p:nvPr/>
        </p:nvSpPr>
        <p:spPr>
          <a:xfrm>
            <a:off x="3686783" y="5612860"/>
            <a:ext cx="4046706" cy="707886"/>
          </a:xfrm>
          <a:prstGeom prst="rect">
            <a:avLst/>
          </a:prstGeom>
          <a:noFill/>
        </p:spPr>
        <p:txBody>
          <a:bodyPr wrap="square" rtlCol="0">
            <a:spAutoFit/>
          </a:bodyPr>
          <a:lstStyle/>
          <a:p>
            <a:pPr algn="ctr"/>
            <a:r>
              <a:rPr lang="fr-FR" sz="4000" b="1" dirty="0">
                <a:latin typeface="Montserrat" panose="00000500000000000000" pitchFamily="2" charset="0"/>
              </a:rPr>
              <a:t>Kernel</a:t>
            </a:r>
          </a:p>
        </p:txBody>
      </p:sp>
      <p:sp>
        <p:nvSpPr>
          <p:cNvPr id="8" name="Rectangle 7">
            <a:extLst>
              <a:ext uri="{FF2B5EF4-FFF2-40B4-BE49-F238E27FC236}">
                <a16:creationId xmlns:a16="http://schemas.microsoft.com/office/drawing/2014/main" id="{5E86A226-E5D5-4F1A-9A04-14FEDFDDD56C}"/>
              </a:ext>
            </a:extLst>
          </p:cNvPr>
          <p:cNvSpPr/>
          <p:nvPr/>
        </p:nvSpPr>
        <p:spPr>
          <a:xfrm>
            <a:off x="395591" y="505838"/>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95B76E35-5CB2-48CF-8E83-FB0B8F400220}"/>
              </a:ext>
            </a:extLst>
          </p:cNvPr>
          <p:cNvSpPr/>
          <p:nvPr/>
        </p:nvSpPr>
        <p:spPr>
          <a:xfrm>
            <a:off x="395591" y="677694"/>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D26FA684-A668-4C5C-9914-F1FEF2A57B3B}"/>
              </a:ext>
            </a:extLst>
          </p:cNvPr>
          <p:cNvSpPr/>
          <p:nvPr/>
        </p:nvSpPr>
        <p:spPr>
          <a:xfrm>
            <a:off x="395591" y="2219527"/>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86EF0413-FDBA-4424-B5AC-B9EDB1A683CB}"/>
              </a:ext>
            </a:extLst>
          </p:cNvPr>
          <p:cNvSpPr/>
          <p:nvPr/>
        </p:nvSpPr>
        <p:spPr>
          <a:xfrm>
            <a:off x="395591" y="2391383"/>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2FAB95A8-ABA8-4203-953D-1733C974BC93}"/>
              </a:ext>
            </a:extLst>
          </p:cNvPr>
          <p:cNvSpPr/>
          <p:nvPr/>
        </p:nvSpPr>
        <p:spPr>
          <a:xfrm>
            <a:off x="395591" y="4038599"/>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4D68CCA2-BD85-42D1-B55F-981CACC37142}"/>
              </a:ext>
            </a:extLst>
          </p:cNvPr>
          <p:cNvSpPr/>
          <p:nvPr/>
        </p:nvSpPr>
        <p:spPr>
          <a:xfrm>
            <a:off x="395591" y="4210455"/>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D61EB656-3EBD-4E56-94D4-6F54CEB5E5BF}"/>
              </a:ext>
            </a:extLst>
          </p:cNvPr>
          <p:cNvSpPr/>
          <p:nvPr/>
        </p:nvSpPr>
        <p:spPr>
          <a:xfrm>
            <a:off x="9718616" y="505838"/>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6A1F8F19-A66B-4F1E-B8C8-A9F14F887742}"/>
              </a:ext>
            </a:extLst>
          </p:cNvPr>
          <p:cNvSpPr/>
          <p:nvPr/>
        </p:nvSpPr>
        <p:spPr>
          <a:xfrm>
            <a:off x="9718616" y="677694"/>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200F3CD0-67C2-4144-9483-4BE498860A93}"/>
              </a:ext>
            </a:extLst>
          </p:cNvPr>
          <p:cNvSpPr/>
          <p:nvPr/>
        </p:nvSpPr>
        <p:spPr>
          <a:xfrm>
            <a:off x="9718616" y="2219527"/>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1CC16700-233E-483F-8973-12DC47646C1B}"/>
              </a:ext>
            </a:extLst>
          </p:cNvPr>
          <p:cNvSpPr/>
          <p:nvPr/>
        </p:nvSpPr>
        <p:spPr>
          <a:xfrm>
            <a:off x="9718616" y="2391383"/>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83D6F36E-FD87-41F9-84ED-3D4D1886047A}"/>
              </a:ext>
            </a:extLst>
          </p:cNvPr>
          <p:cNvSpPr/>
          <p:nvPr/>
        </p:nvSpPr>
        <p:spPr>
          <a:xfrm>
            <a:off x="9718616" y="4038599"/>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269DB6DB-AF9C-4D2C-B826-A2C3FA0C5C8B}"/>
              </a:ext>
            </a:extLst>
          </p:cNvPr>
          <p:cNvSpPr/>
          <p:nvPr/>
        </p:nvSpPr>
        <p:spPr>
          <a:xfrm>
            <a:off x="9718616" y="4210455"/>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0" name="Flèche : droite 19">
            <a:extLst>
              <a:ext uri="{FF2B5EF4-FFF2-40B4-BE49-F238E27FC236}">
                <a16:creationId xmlns:a16="http://schemas.microsoft.com/office/drawing/2014/main" id="{38861FE8-E277-4C02-8D5C-67E5B69CE4FC}"/>
              </a:ext>
            </a:extLst>
          </p:cNvPr>
          <p:cNvSpPr/>
          <p:nvPr/>
        </p:nvSpPr>
        <p:spPr>
          <a:xfrm>
            <a:off x="1877438" y="982493"/>
            <a:ext cx="1712068" cy="428017"/>
          </a:xfrm>
          <a:prstGeom prst="rightArrow">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1" name="Flèche : droite 20">
            <a:extLst>
              <a:ext uri="{FF2B5EF4-FFF2-40B4-BE49-F238E27FC236}">
                <a16:creationId xmlns:a16="http://schemas.microsoft.com/office/drawing/2014/main" id="{547D4B27-66B7-4CEE-91F6-F5E87D500C34}"/>
              </a:ext>
            </a:extLst>
          </p:cNvPr>
          <p:cNvSpPr/>
          <p:nvPr/>
        </p:nvSpPr>
        <p:spPr>
          <a:xfrm>
            <a:off x="1877438" y="2696182"/>
            <a:ext cx="1712068" cy="428017"/>
          </a:xfrm>
          <a:prstGeom prst="rightArrow">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2" name="Flèche : droite 21">
            <a:extLst>
              <a:ext uri="{FF2B5EF4-FFF2-40B4-BE49-F238E27FC236}">
                <a16:creationId xmlns:a16="http://schemas.microsoft.com/office/drawing/2014/main" id="{62719AEE-8DF9-4643-9783-FD4CC785B8B2}"/>
              </a:ext>
            </a:extLst>
          </p:cNvPr>
          <p:cNvSpPr/>
          <p:nvPr/>
        </p:nvSpPr>
        <p:spPr>
          <a:xfrm>
            <a:off x="1877438" y="4515254"/>
            <a:ext cx="1712068" cy="428017"/>
          </a:xfrm>
          <a:prstGeom prst="rightArrow">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3" name="Flèche : droite 22">
            <a:extLst>
              <a:ext uri="{FF2B5EF4-FFF2-40B4-BE49-F238E27FC236}">
                <a16:creationId xmlns:a16="http://schemas.microsoft.com/office/drawing/2014/main" id="{39692428-3F38-4B7F-8F00-34F024B59DAC}"/>
              </a:ext>
            </a:extLst>
          </p:cNvPr>
          <p:cNvSpPr/>
          <p:nvPr/>
        </p:nvSpPr>
        <p:spPr>
          <a:xfrm rot="10800000">
            <a:off x="7870018" y="946825"/>
            <a:ext cx="1712068" cy="428017"/>
          </a:xfrm>
          <a:prstGeom prst="rightArrow">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4" name="Flèche : droite 23">
            <a:extLst>
              <a:ext uri="{FF2B5EF4-FFF2-40B4-BE49-F238E27FC236}">
                <a16:creationId xmlns:a16="http://schemas.microsoft.com/office/drawing/2014/main" id="{ABFDB3FD-34DA-49C6-BD8A-A22EC5200C93}"/>
              </a:ext>
            </a:extLst>
          </p:cNvPr>
          <p:cNvSpPr/>
          <p:nvPr/>
        </p:nvSpPr>
        <p:spPr>
          <a:xfrm rot="10800000">
            <a:off x="7870018" y="2696182"/>
            <a:ext cx="1712068" cy="428017"/>
          </a:xfrm>
          <a:prstGeom prst="rightArrow">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5" name="Flèche : droite 24">
            <a:extLst>
              <a:ext uri="{FF2B5EF4-FFF2-40B4-BE49-F238E27FC236}">
                <a16:creationId xmlns:a16="http://schemas.microsoft.com/office/drawing/2014/main" id="{9FDC9774-C0F3-4DD5-B28F-9AD068C762B4}"/>
              </a:ext>
            </a:extLst>
          </p:cNvPr>
          <p:cNvSpPr/>
          <p:nvPr/>
        </p:nvSpPr>
        <p:spPr>
          <a:xfrm rot="10800000">
            <a:off x="7870018" y="4515253"/>
            <a:ext cx="1712068" cy="428017"/>
          </a:xfrm>
          <a:prstGeom prst="rightArrow">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6" name="ZoneTexte 25">
            <a:extLst>
              <a:ext uri="{FF2B5EF4-FFF2-40B4-BE49-F238E27FC236}">
                <a16:creationId xmlns:a16="http://schemas.microsoft.com/office/drawing/2014/main" id="{442387E7-07C7-4F9A-B9A4-85934DFF79C7}"/>
              </a:ext>
            </a:extLst>
          </p:cNvPr>
          <p:cNvSpPr txBox="1"/>
          <p:nvPr/>
        </p:nvSpPr>
        <p:spPr>
          <a:xfrm>
            <a:off x="-11349" y="5243208"/>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3</a:t>
            </a:r>
          </a:p>
        </p:txBody>
      </p:sp>
      <p:sp>
        <p:nvSpPr>
          <p:cNvPr id="27" name="ZoneTexte 26">
            <a:extLst>
              <a:ext uri="{FF2B5EF4-FFF2-40B4-BE49-F238E27FC236}">
                <a16:creationId xmlns:a16="http://schemas.microsoft.com/office/drawing/2014/main" id="{48D9EBCB-6807-4FA7-B4CC-D4CBA8E4EB62}"/>
              </a:ext>
            </a:extLst>
          </p:cNvPr>
          <p:cNvSpPr txBox="1"/>
          <p:nvPr/>
        </p:nvSpPr>
        <p:spPr>
          <a:xfrm>
            <a:off x="-61952" y="3430555"/>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2</a:t>
            </a:r>
          </a:p>
        </p:txBody>
      </p:sp>
      <p:sp>
        <p:nvSpPr>
          <p:cNvPr id="28" name="ZoneTexte 27">
            <a:extLst>
              <a:ext uri="{FF2B5EF4-FFF2-40B4-BE49-F238E27FC236}">
                <a16:creationId xmlns:a16="http://schemas.microsoft.com/office/drawing/2014/main" id="{AD592E49-A144-4FD6-85FC-5D8F37EB7A45}"/>
              </a:ext>
            </a:extLst>
          </p:cNvPr>
          <p:cNvSpPr txBox="1"/>
          <p:nvPr/>
        </p:nvSpPr>
        <p:spPr>
          <a:xfrm>
            <a:off x="-61953" y="1692014"/>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1</a:t>
            </a:r>
          </a:p>
        </p:txBody>
      </p:sp>
      <p:sp>
        <p:nvSpPr>
          <p:cNvPr id="29" name="ZoneTexte 28">
            <a:extLst>
              <a:ext uri="{FF2B5EF4-FFF2-40B4-BE49-F238E27FC236}">
                <a16:creationId xmlns:a16="http://schemas.microsoft.com/office/drawing/2014/main" id="{68B5AF9F-BCF9-4809-A34B-4C8DAFF8A505}"/>
              </a:ext>
            </a:extLst>
          </p:cNvPr>
          <p:cNvSpPr txBox="1"/>
          <p:nvPr/>
        </p:nvSpPr>
        <p:spPr>
          <a:xfrm>
            <a:off x="9261073" y="1703895"/>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4</a:t>
            </a:r>
          </a:p>
        </p:txBody>
      </p:sp>
      <p:sp>
        <p:nvSpPr>
          <p:cNvPr id="30" name="ZoneTexte 29">
            <a:extLst>
              <a:ext uri="{FF2B5EF4-FFF2-40B4-BE49-F238E27FC236}">
                <a16:creationId xmlns:a16="http://schemas.microsoft.com/office/drawing/2014/main" id="{78C5769D-5CC9-4E57-9D22-57A93866F399}"/>
              </a:ext>
            </a:extLst>
          </p:cNvPr>
          <p:cNvSpPr txBox="1"/>
          <p:nvPr/>
        </p:nvSpPr>
        <p:spPr>
          <a:xfrm>
            <a:off x="9311676" y="3454634"/>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5</a:t>
            </a:r>
          </a:p>
        </p:txBody>
      </p:sp>
      <p:sp>
        <p:nvSpPr>
          <p:cNvPr id="31" name="ZoneTexte 30">
            <a:extLst>
              <a:ext uri="{FF2B5EF4-FFF2-40B4-BE49-F238E27FC236}">
                <a16:creationId xmlns:a16="http://schemas.microsoft.com/office/drawing/2014/main" id="{1A343F70-9201-49FC-A80B-034B593CA3C0}"/>
              </a:ext>
            </a:extLst>
          </p:cNvPr>
          <p:cNvSpPr txBox="1"/>
          <p:nvPr/>
        </p:nvSpPr>
        <p:spPr>
          <a:xfrm>
            <a:off x="9261072" y="5243208"/>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6</a:t>
            </a:r>
          </a:p>
        </p:txBody>
      </p:sp>
      <p:sp>
        <p:nvSpPr>
          <p:cNvPr id="32" name="ZoneTexte 31">
            <a:extLst>
              <a:ext uri="{FF2B5EF4-FFF2-40B4-BE49-F238E27FC236}">
                <a16:creationId xmlns:a16="http://schemas.microsoft.com/office/drawing/2014/main" id="{F066FB51-0895-455C-87FB-AE08A0022D62}"/>
              </a:ext>
            </a:extLst>
          </p:cNvPr>
          <p:cNvSpPr txBox="1"/>
          <p:nvPr/>
        </p:nvSpPr>
        <p:spPr>
          <a:xfrm>
            <a:off x="4125338" y="1544877"/>
            <a:ext cx="1421859" cy="707886"/>
          </a:xfrm>
          <a:prstGeom prst="rect">
            <a:avLst/>
          </a:prstGeom>
          <a:noFill/>
        </p:spPr>
        <p:txBody>
          <a:bodyPr wrap="square" rtlCol="0">
            <a:spAutoFit/>
          </a:bodyPr>
          <a:lstStyle/>
          <a:p>
            <a:pPr algn="ctr"/>
            <a:r>
              <a:rPr lang="fr-FR" sz="4000" b="1" dirty="0">
                <a:latin typeface="Montserrat" panose="00000500000000000000" pitchFamily="2" charset="0"/>
              </a:rPr>
              <a:t>VFS</a:t>
            </a:r>
          </a:p>
        </p:txBody>
      </p:sp>
      <p:sp>
        <p:nvSpPr>
          <p:cNvPr id="33" name="ZoneTexte 32">
            <a:extLst>
              <a:ext uri="{FF2B5EF4-FFF2-40B4-BE49-F238E27FC236}">
                <a16:creationId xmlns:a16="http://schemas.microsoft.com/office/drawing/2014/main" id="{E259C89F-BF2F-4C29-BCF8-A35CB69595AA}"/>
              </a:ext>
            </a:extLst>
          </p:cNvPr>
          <p:cNvSpPr txBox="1"/>
          <p:nvPr/>
        </p:nvSpPr>
        <p:spPr>
          <a:xfrm>
            <a:off x="5929413" y="2235847"/>
            <a:ext cx="1421859" cy="707886"/>
          </a:xfrm>
          <a:prstGeom prst="rect">
            <a:avLst/>
          </a:prstGeom>
          <a:noFill/>
        </p:spPr>
        <p:txBody>
          <a:bodyPr wrap="square" rtlCol="0">
            <a:spAutoFit/>
          </a:bodyPr>
          <a:lstStyle/>
          <a:p>
            <a:pPr algn="ctr"/>
            <a:r>
              <a:rPr lang="fr-FR" sz="4000" b="1" dirty="0">
                <a:latin typeface="Montserrat" panose="00000500000000000000" pitchFamily="2" charset="0"/>
              </a:rPr>
              <a:t>MM</a:t>
            </a:r>
          </a:p>
        </p:txBody>
      </p:sp>
      <p:sp>
        <p:nvSpPr>
          <p:cNvPr id="34" name="ZoneTexte 33">
            <a:extLst>
              <a:ext uri="{FF2B5EF4-FFF2-40B4-BE49-F238E27FC236}">
                <a16:creationId xmlns:a16="http://schemas.microsoft.com/office/drawing/2014/main" id="{AC7AF6F7-4048-4DCA-AE67-21455CE89DFE}"/>
              </a:ext>
            </a:extLst>
          </p:cNvPr>
          <p:cNvSpPr txBox="1"/>
          <p:nvPr/>
        </p:nvSpPr>
        <p:spPr>
          <a:xfrm>
            <a:off x="4125338" y="2943733"/>
            <a:ext cx="1421859" cy="707886"/>
          </a:xfrm>
          <a:prstGeom prst="rect">
            <a:avLst/>
          </a:prstGeom>
          <a:noFill/>
        </p:spPr>
        <p:txBody>
          <a:bodyPr wrap="square" rtlCol="0">
            <a:spAutoFit/>
          </a:bodyPr>
          <a:lstStyle/>
          <a:p>
            <a:pPr algn="ctr"/>
            <a:r>
              <a:rPr lang="fr-FR" sz="4000" b="1" dirty="0">
                <a:latin typeface="Montserrat" panose="00000500000000000000" pitchFamily="2" charset="0"/>
              </a:rPr>
              <a:t>PS</a:t>
            </a:r>
          </a:p>
        </p:txBody>
      </p:sp>
      <p:sp>
        <p:nvSpPr>
          <p:cNvPr id="35" name="ZoneTexte 34">
            <a:extLst>
              <a:ext uri="{FF2B5EF4-FFF2-40B4-BE49-F238E27FC236}">
                <a16:creationId xmlns:a16="http://schemas.microsoft.com/office/drawing/2014/main" id="{96A6C296-2039-438B-8D6D-4199B76A0959}"/>
              </a:ext>
            </a:extLst>
          </p:cNvPr>
          <p:cNvSpPr txBox="1"/>
          <p:nvPr/>
        </p:nvSpPr>
        <p:spPr>
          <a:xfrm>
            <a:off x="5929412" y="3611394"/>
            <a:ext cx="1421859" cy="707886"/>
          </a:xfrm>
          <a:prstGeom prst="rect">
            <a:avLst/>
          </a:prstGeom>
          <a:noFill/>
        </p:spPr>
        <p:txBody>
          <a:bodyPr wrap="square" rtlCol="0">
            <a:spAutoFit/>
          </a:bodyPr>
          <a:lstStyle/>
          <a:p>
            <a:pPr algn="ctr"/>
            <a:r>
              <a:rPr lang="fr-FR" sz="4000" b="1" dirty="0">
                <a:latin typeface="Montserrat" panose="00000500000000000000" pitchFamily="2" charset="0"/>
              </a:rPr>
              <a:t>IPC</a:t>
            </a:r>
          </a:p>
        </p:txBody>
      </p:sp>
      <p:sp>
        <p:nvSpPr>
          <p:cNvPr id="36" name="ZoneTexte 35">
            <a:extLst>
              <a:ext uri="{FF2B5EF4-FFF2-40B4-BE49-F238E27FC236}">
                <a16:creationId xmlns:a16="http://schemas.microsoft.com/office/drawing/2014/main" id="{36F41CE9-41E0-4261-8782-BF524C6C01CD}"/>
              </a:ext>
            </a:extLst>
          </p:cNvPr>
          <p:cNvSpPr txBox="1"/>
          <p:nvPr/>
        </p:nvSpPr>
        <p:spPr>
          <a:xfrm>
            <a:off x="4125338" y="4342590"/>
            <a:ext cx="1421859" cy="707886"/>
          </a:xfrm>
          <a:prstGeom prst="rect">
            <a:avLst/>
          </a:prstGeom>
          <a:noFill/>
        </p:spPr>
        <p:txBody>
          <a:bodyPr wrap="square" rtlCol="0">
            <a:spAutoFit/>
          </a:bodyPr>
          <a:lstStyle/>
          <a:p>
            <a:pPr algn="ctr"/>
            <a:r>
              <a:rPr lang="fr-FR" sz="4000" b="1" dirty="0">
                <a:latin typeface="Montserrat" panose="00000500000000000000" pitchFamily="2" charset="0"/>
              </a:rPr>
              <a:t>NI</a:t>
            </a:r>
          </a:p>
        </p:txBody>
      </p:sp>
    </p:spTree>
    <p:extLst>
      <p:ext uri="{BB962C8B-B14F-4D97-AF65-F5344CB8AC3E}">
        <p14:creationId xmlns:p14="http://schemas.microsoft.com/office/powerpoint/2010/main" val="3959345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A64530-A7E3-4996-B70A-BB563879B0E3}"/>
              </a:ext>
            </a:extLst>
          </p:cNvPr>
          <p:cNvSpPr/>
          <p:nvPr/>
        </p:nvSpPr>
        <p:spPr>
          <a:xfrm>
            <a:off x="3686783" y="677694"/>
            <a:ext cx="2298970" cy="567446"/>
          </a:xfrm>
          <a:prstGeom prst="rect">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6A3738A-435C-45FB-BC02-79F69A4242E8}"/>
              </a:ext>
            </a:extLst>
          </p:cNvPr>
          <p:cNvSpPr/>
          <p:nvPr/>
        </p:nvSpPr>
        <p:spPr>
          <a:xfrm>
            <a:off x="3686783" y="1245140"/>
            <a:ext cx="4046706" cy="4105073"/>
          </a:xfrm>
          <a:prstGeom prst="rect">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7B183D41-EAEA-403E-A897-64D37BFBA1FB}"/>
              </a:ext>
            </a:extLst>
          </p:cNvPr>
          <p:cNvSpPr txBox="1"/>
          <p:nvPr/>
        </p:nvSpPr>
        <p:spPr>
          <a:xfrm>
            <a:off x="3686783" y="5612860"/>
            <a:ext cx="4046706" cy="707886"/>
          </a:xfrm>
          <a:prstGeom prst="rect">
            <a:avLst/>
          </a:prstGeom>
          <a:noFill/>
        </p:spPr>
        <p:txBody>
          <a:bodyPr wrap="square" rtlCol="0">
            <a:spAutoFit/>
          </a:bodyPr>
          <a:lstStyle/>
          <a:p>
            <a:pPr algn="ctr"/>
            <a:r>
              <a:rPr lang="fr-FR" sz="4000" b="1" dirty="0">
                <a:latin typeface="Montserrat" panose="00000500000000000000" pitchFamily="2" charset="0"/>
              </a:rPr>
              <a:t>Kernel</a:t>
            </a:r>
          </a:p>
        </p:txBody>
      </p:sp>
      <p:sp>
        <p:nvSpPr>
          <p:cNvPr id="8" name="Rectangle 7">
            <a:extLst>
              <a:ext uri="{FF2B5EF4-FFF2-40B4-BE49-F238E27FC236}">
                <a16:creationId xmlns:a16="http://schemas.microsoft.com/office/drawing/2014/main" id="{5E86A226-E5D5-4F1A-9A04-14FEDFDDD56C}"/>
              </a:ext>
            </a:extLst>
          </p:cNvPr>
          <p:cNvSpPr/>
          <p:nvPr/>
        </p:nvSpPr>
        <p:spPr>
          <a:xfrm>
            <a:off x="395591" y="505838"/>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95B76E35-5CB2-48CF-8E83-FB0B8F400220}"/>
              </a:ext>
            </a:extLst>
          </p:cNvPr>
          <p:cNvSpPr/>
          <p:nvPr/>
        </p:nvSpPr>
        <p:spPr>
          <a:xfrm>
            <a:off x="395591" y="677694"/>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D26FA684-A668-4C5C-9914-F1FEF2A57B3B}"/>
              </a:ext>
            </a:extLst>
          </p:cNvPr>
          <p:cNvSpPr/>
          <p:nvPr/>
        </p:nvSpPr>
        <p:spPr>
          <a:xfrm>
            <a:off x="395591" y="2219527"/>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86EF0413-FDBA-4424-B5AC-B9EDB1A683CB}"/>
              </a:ext>
            </a:extLst>
          </p:cNvPr>
          <p:cNvSpPr/>
          <p:nvPr/>
        </p:nvSpPr>
        <p:spPr>
          <a:xfrm>
            <a:off x="395591" y="2391383"/>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2FAB95A8-ABA8-4203-953D-1733C974BC93}"/>
              </a:ext>
            </a:extLst>
          </p:cNvPr>
          <p:cNvSpPr/>
          <p:nvPr/>
        </p:nvSpPr>
        <p:spPr>
          <a:xfrm>
            <a:off x="395591" y="4038599"/>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4D68CCA2-BD85-42D1-B55F-981CACC37142}"/>
              </a:ext>
            </a:extLst>
          </p:cNvPr>
          <p:cNvSpPr/>
          <p:nvPr/>
        </p:nvSpPr>
        <p:spPr>
          <a:xfrm>
            <a:off x="395591" y="4210455"/>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D61EB656-3EBD-4E56-94D4-6F54CEB5E5BF}"/>
              </a:ext>
            </a:extLst>
          </p:cNvPr>
          <p:cNvSpPr/>
          <p:nvPr/>
        </p:nvSpPr>
        <p:spPr>
          <a:xfrm>
            <a:off x="9718616" y="505838"/>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6A1F8F19-A66B-4F1E-B8C8-A9F14F887742}"/>
              </a:ext>
            </a:extLst>
          </p:cNvPr>
          <p:cNvSpPr/>
          <p:nvPr/>
        </p:nvSpPr>
        <p:spPr>
          <a:xfrm>
            <a:off x="9718616" y="677694"/>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200F3CD0-67C2-4144-9483-4BE498860A93}"/>
              </a:ext>
            </a:extLst>
          </p:cNvPr>
          <p:cNvSpPr/>
          <p:nvPr/>
        </p:nvSpPr>
        <p:spPr>
          <a:xfrm>
            <a:off x="9718616" y="2219527"/>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1CC16700-233E-483F-8973-12DC47646C1B}"/>
              </a:ext>
            </a:extLst>
          </p:cNvPr>
          <p:cNvSpPr/>
          <p:nvPr/>
        </p:nvSpPr>
        <p:spPr>
          <a:xfrm>
            <a:off x="9718616" y="2391383"/>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83D6F36E-FD87-41F9-84ED-3D4D1886047A}"/>
              </a:ext>
            </a:extLst>
          </p:cNvPr>
          <p:cNvSpPr/>
          <p:nvPr/>
        </p:nvSpPr>
        <p:spPr>
          <a:xfrm>
            <a:off x="9718616" y="4038599"/>
            <a:ext cx="703635" cy="171856"/>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269DB6DB-AF9C-4D2C-B826-A2C3FA0C5C8B}"/>
              </a:ext>
            </a:extLst>
          </p:cNvPr>
          <p:cNvSpPr/>
          <p:nvPr/>
        </p:nvSpPr>
        <p:spPr>
          <a:xfrm>
            <a:off x="9718616" y="4210455"/>
            <a:ext cx="1306065" cy="1037617"/>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20" name="Flèche : droite 19">
            <a:extLst>
              <a:ext uri="{FF2B5EF4-FFF2-40B4-BE49-F238E27FC236}">
                <a16:creationId xmlns:a16="http://schemas.microsoft.com/office/drawing/2014/main" id="{38861FE8-E277-4C02-8D5C-67E5B69CE4FC}"/>
              </a:ext>
            </a:extLst>
          </p:cNvPr>
          <p:cNvSpPr/>
          <p:nvPr/>
        </p:nvSpPr>
        <p:spPr>
          <a:xfrm>
            <a:off x="1877438" y="982493"/>
            <a:ext cx="1712068" cy="428017"/>
          </a:xfrm>
          <a:prstGeom prst="rightArrow">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1" name="Flèche : droite 20">
            <a:extLst>
              <a:ext uri="{FF2B5EF4-FFF2-40B4-BE49-F238E27FC236}">
                <a16:creationId xmlns:a16="http://schemas.microsoft.com/office/drawing/2014/main" id="{547D4B27-66B7-4CEE-91F6-F5E87D500C34}"/>
              </a:ext>
            </a:extLst>
          </p:cNvPr>
          <p:cNvSpPr/>
          <p:nvPr/>
        </p:nvSpPr>
        <p:spPr>
          <a:xfrm>
            <a:off x="1877438" y="2696182"/>
            <a:ext cx="1712068" cy="428017"/>
          </a:xfrm>
          <a:prstGeom prst="rightArrow">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2" name="Flèche : droite 21">
            <a:extLst>
              <a:ext uri="{FF2B5EF4-FFF2-40B4-BE49-F238E27FC236}">
                <a16:creationId xmlns:a16="http://schemas.microsoft.com/office/drawing/2014/main" id="{62719AEE-8DF9-4643-9783-FD4CC785B8B2}"/>
              </a:ext>
            </a:extLst>
          </p:cNvPr>
          <p:cNvSpPr/>
          <p:nvPr/>
        </p:nvSpPr>
        <p:spPr>
          <a:xfrm rot="10800000">
            <a:off x="1877438" y="4515254"/>
            <a:ext cx="1712068" cy="42801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Flèche : droite 22">
            <a:extLst>
              <a:ext uri="{FF2B5EF4-FFF2-40B4-BE49-F238E27FC236}">
                <a16:creationId xmlns:a16="http://schemas.microsoft.com/office/drawing/2014/main" id="{39692428-3F38-4B7F-8F00-34F024B59DAC}"/>
              </a:ext>
            </a:extLst>
          </p:cNvPr>
          <p:cNvSpPr/>
          <p:nvPr/>
        </p:nvSpPr>
        <p:spPr>
          <a:xfrm>
            <a:off x="7870018" y="946825"/>
            <a:ext cx="1712068" cy="42801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Flèche : droite 23">
            <a:extLst>
              <a:ext uri="{FF2B5EF4-FFF2-40B4-BE49-F238E27FC236}">
                <a16:creationId xmlns:a16="http://schemas.microsoft.com/office/drawing/2014/main" id="{ABFDB3FD-34DA-49C6-BD8A-A22EC5200C93}"/>
              </a:ext>
            </a:extLst>
          </p:cNvPr>
          <p:cNvSpPr/>
          <p:nvPr/>
        </p:nvSpPr>
        <p:spPr>
          <a:xfrm>
            <a:off x="7870018" y="2696182"/>
            <a:ext cx="1712068" cy="42801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èche : droite 24">
            <a:extLst>
              <a:ext uri="{FF2B5EF4-FFF2-40B4-BE49-F238E27FC236}">
                <a16:creationId xmlns:a16="http://schemas.microsoft.com/office/drawing/2014/main" id="{9FDC9774-C0F3-4DD5-B28F-9AD068C762B4}"/>
              </a:ext>
            </a:extLst>
          </p:cNvPr>
          <p:cNvSpPr/>
          <p:nvPr/>
        </p:nvSpPr>
        <p:spPr>
          <a:xfrm rot="10800000">
            <a:off x="7870018" y="4515253"/>
            <a:ext cx="1712068" cy="428017"/>
          </a:xfrm>
          <a:prstGeom prst="rightArrow">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6" name="ZoneTexte 25">
            <a:extLst>
              <a:ext uri="{FF2B5EF4-FFF2-40B4-BE49-F238E27FC236}">
                <a16:creationId xmlns:a16="http://schemas.microsoft.com/office/drawing/2014/main" id="{442387E7-07C7-4F9A-B9A4-85934DFF79C7}"/>
              </a:ext>
            </a:extLst>
          </p:cNvPr>
          <p:cNvSpPr txBox="1"/>
          <p:nvPr/>
        </p:nvSpPr>
        <p:spPr>
          <a:xfrm>
            <a:off x="-11349" y="5243208"/>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3</a:t>
            </a:r>
          </a:p>
        </p:txBody>
      </p:sp>
      <p:sp>
        <p:nvSpPr>
          <p:cNvPr id="27" name="ZoneTexte 26">
            <a:extLst>
              <a:ext uri="{FF2B5EF4-FFF2-40B4-BE49-F238E27FC236}">
                <a16:creationId xmlns:a16="http://schemas.microsoft.com/office/drawing/2014/main" id="{48D9EBCB-6807-4FA7-B4CC-D4CBA8E4EB62}"/>
              </a:ext>
            </a:extLst>
          </p:cNvPr>
          <p:cNvSpPr txBox="1"/>
          <p:nvPr/>
        </p:nvSpPr>
        <p:spPr>
          <a:xfrm>
            <a:off x="-61952" y="3430555"/>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2</a:t>
            </a:r>
          </a:p>
        </p:txBody>
      </p:sp>
      <p:sp>
        <p:nvSpPr>
          <p:cNvPr id="28" name="ZoneTexte 27">
            <a:extLst>
              <a:ext uri="{FF2B5EF4-FFF2-40B4-BE49-F238E27FC236}">
                <a16:creationId xmlns:a16="http://schemas.microsoft.com/office/drawing/2014/main" id="{AD592E49-A144-4FD6-85FC-5D8F37EB7A45}"/>
              </a:ext>
            </a:extLst>
          </p:cNvPr>
          <p:cNvSpPr txBox="1"/>
          <p:nvPr/>
        </p:nvSpPr>
        <p:spPr>
          <a:xfrm>
            <a:off x="-61953" y="1692014"/>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1</a:t>
            </a:r>
          </a:p>
        </p:txBody>
      </p:sp>
      <p:sp>
        <p:nvSpPr>
          <p:cNvPr id="29" name="ZoneTexte 28">
            <a:extLst>
              <a:ext uri="{FF2B5EF4-FFF2-40B4-BE49-F238E27FC236}">
                <a16:creationId xmlns:a16="http://schemas.microsoft.com/office/drawing/2014/main" id="{68B5AF9F-BCF9-4809-A34B-4C8DAFF8A505}"/>
              </a:ext>
            </a:extLst>
          </p:cNvPr>
          <p:cNvSpPr txBox="1"/>
          <p:nvPr/>
        </p:nvSpPr>
        <p:spPr>
          <a:xfrm>
            <a:off x="9261073" y="1703895"/>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4</a:t>
            </a:r>
          </a:p>
        </p:txBody>
      </p:sp>
      <p:sp>
        <p:nvSpPr>
          <p:cNvPr id="30" name="ZoneTexte 29">
            <a:extLst>
              <a:ext uri="{FF2B5EF4-FFF2-40B4-BE49-F238E27FC236}">
                <a16:creationId xmlns:a16="http://schemas.microsoft.com/office/drawing/2014/main" id="{78C5769D-5CC9-4E57-9D22-57A93866F399}"/>
              </a:ext>
            </a:extLst>
          </p:cNvPr>
          <p:cNvSpPr txBox="1"/>
          <p:nvPr/>
        </p:nvSpPr>
        <p:spPr>
          <a:xfrm>
            <a:off x="9311676" y="3454634"/>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5</a:t>
            </a:r>
          </a:p>
        </p:txBody>
      </p:sp>
      <p:sp>
        <p:nvSpPr>
          <p:cNvPr id="31" name="ZoneTexte 30">
            <a:extLst>
              <a:ext uri="{FF2B5EF4-FFF2-40B4-BE49-F238E27FC236}">
                <a16:creationId xmlns:a16="http://schemas.microsoft.com/office/drawing/2014/main" id="{1A343F70-9201-49FC-A80B-034B593CA3C0}"/>
              </a:ext>
            </a:extLst>
          </p:cNvPr>
          <p:cNvSpPr txBox="1"/>
          <p:nvPr/>
        </p:nvSpPr>
        <p:spPr>
          <a:xfrm>
            <a:off x="9261072" y="5243208"/>
            <a:ext cx="2221149" cy="553998"/>
          </a:xfrm>
          <a:prstGeom prst="rect">
            <a:avLst/>
          </a:prstGeom>
          <a:noFill/>
        </p:spPr>
        <p:txBody>
          <a:bodyPr wrap="square" rtlCol="0">
            <a:spAutoFit/>
          </a:bodyPr>
          <a:lstStyle/>
          <a:p>
            <a:pPr algn="ctr"/>
            <a:r>
              <a:rPr lang="fr-FR" sz="3000" b="1" dirty="0">
                <a:latin typeface="Montserrat" panose="00000500000000000000" pitchFamily="2" charset="0"/>
              </a:rPr>
              <a:t>Module 6</a:t>
            </a:r>
          </a:p>
        </p:txBody>
      </p:sp>
      <p:sp>
        <p:nvSpPr>
          <p:cNvPr id="32" name="ZoneTexte 31">
            <a:extLst>
              <a:ext uri="{FF2B5EF4-FFF2-40B4-BE49-F238E27FC236}">
                <a16:creationId xmlns:a16="http://schemas.microsoft.com/office/drawing/2014/main" id="{035308A4-C61B-48C4-89C5-D72BB1B66675}"/>
              </a:ext>
            </a:extLst>
          </p:cNvPr>
          <p:cNvSpPr txBox="1"/>
          <p:nvPr/>
        </p:nvSpPr>
        <p:spPr>
          <a:xfrm>
            <a:off x="4125338" y="1544877"/>
            <a:ext cx="1421859" cy="707886"/>
          </a:xfrm>
          <a:prstGeom prst="rect">
            <a:avLst/>
          </a:prstGeom>
          <a:noFill/>
        </p:spPr>
        <p:txBody>
          <a:bodyPr wrap="square" rtlCol="0">
            <a:spAutoFit/>
          </a:bodyPr>
          <a:lstStyle/>
          <a:p>
            <a:pPr algn="ctr"/>
            <a:r>
              <a:rPr lang="fr-FR" sz="4000" b="1" dirty="0">
                <a:latin typeface="Montserrat" panose="00000500000000000000" pitchFamily="2" charset="0"/>
              </a:rPr>
              <a:t>VFS</a:t>
            </a:r>
          </a:p>
        </p:txBody>
      </p:sp>
      <p:sp>
        <p:nvSpPr>
          <p:cNvPr id="33" name="ZoneTexte 32">
            <a:extLst>
              <a:ext uri="{FF2B5EF4-FFF2-40B4-BE49-F238E27FC236}">
                <a16:creationId xmlns:a16="http://schemas.microsoft.com/office/drawing/2014/main" id="{0447C8B9-6696-45BF-9DFF-5F53A533D9EA}"/>
              </a:ext>
            </a:extLst>
          </p:cNvPr>
          <p:cNvSpPr txBox="1"/>
          <p:nvPr/>
        </p:nvSpPr>
        <p:spPr>
          <a:xfrm>
            <a:off x="5929413" y="2235847"/>
            <a:ext cx="1421859" cy="707886"/>
          </a:xfrm>
          <a:prstGeom prst="rect">
            <a:avLst/>
          </a:prstGeom>
          <a:noFill/>
        </p:spPr>
        <p:txBody>
          <a:bodyPr wrap="square" rtlCol="0">
            <a:spAutoFit/>
          </a:bodyPr>
          <a:lstStyle/>
          <a:p>
            <a:pPr algn="ctr"/>
            <a:r>
              <a:rPr lang="fr-FR" sz="4000" b="1" dirty="0">
                <a:latin typeface="Montserrat" panose="00000500000000000000" pitchFamily="2" charset="0"/>
              </a:rPr>
              <a:t>MM</a:t>
            </a:r>
          </a:p>
        </p:txBody>
      </p:sp>
      <p:sp>
        <p:nvSpPr>
          <p:cNvPr id="34" name="ZoneTexte 33">
            <a:extLst>
              <a:ext uri="{FF2B5EF4-FFF2-40B4-BE49-F238E27FC236}">
                <a16:creationId xmlns:a16="http://schemas.microsoft.com/office/drawing/2014/main" id="{17C49D3C-14F8-495B-BC6C-1E3348EAD87B}"/>
              </a:ext>
            </a:extLst>
          </p:cNvPr>
          <p:cNvSpPr txBox="1"/>
          <p:nvPr/>
        </p:nvSpPr>
        <p:spPr>
          <a:xfrm>
            <a:off x="4125338" y="2943733"/>
            <a:ext cx="1421859" cy="707886"/>
          </a:xfrm>
          <a:prstGeom prst="rect">
            <a:avLst/>
          </a:prstGeom>
          <a:noFill/>
        </p:spPr>
        <p:txBody>
          <a:bodyPr wrap="square" rtlCol="0">
            <a:spAutoFit/>
          </a:bodyPr>
          <a:lstStyle/>
          <a:p>
            <a:pPr algn="ctr"/>
            <a:r>
              <a:rPr lang="fr-FR" sz="4000" b="1" dirty="0">
                <a:latin typeface="Montserrat" panose="00000500000000000000" pitchFamily="2" charset="0"/>
              </a:rPr>
              <a:t>PS</a:t>
            </a:r>
          </a:p>
        </p:txBody>
      </p:sp>
      <p:sp>
        <p:nvSpPr>
          <p:cNvPr id="35" name="ZoneTexte 34">
            <a:extLst>
              <a:ext uri="{FF2B5EF4-FFF2-40B4-BE49-F238E27FC236}">
                <a16:creationId xmlns:a16="http://schemas.microsoft.com/office/drawing/2014/main" id="{9D8B9327-7581-499C-A480-53535BF1DD68}"/>
              </a:ext>
            </a:extLst>
          </p:cNvPr>
          <p:cNvSpPr txBox="1"/>
          <p:nvPr/>
        </p:nvSpPr>
        <p:spPr>
          <a:xfrm>
            <a:off x="5929412" y="3611394"/>
            <a:ext cx="1421859" cy="707886"/>
          </a:xfrm>
          <a:prstGeom prst="rect">
            <a:avLst/>
          </a:prstGeom>
          <a:noFill/>
        </p:spPr>
        <p:txBody>
          <a:bodyPr wrap="square" rtlCol="0">
            <a:spAutoFit/>
          </a:bodyPr>
          <a:lstStyle/>
          <a:p>
            <a:pPr algn="ctr"/>
            <a:r>
              <a:rPr lang="fr-FR" sz="4000" b="1" dirty="0">
                <a:latin typeface="Montserrat" panose="00000500000000000000" pitchFamily="2" charset="0"/>
              </a:rPr>
              <a:t>IPC</a:t>
            </a:r>
          </a:p>
        </p:txBody>
      </p:sp>
      <p:sp>
        <p:nvSpPr>
          <p:cNvPr id="36" name="ZoneTexte 35">
            <a:extLst>
              <a:ext uri="{FF2B5EF4-FFF2-40B4-BE49-F238E27FC236}">
                <a16:creationId xmlns:a16="http://schemas.microsoft.com/office/drawing/2014/main" id="{6B8935FD-E713-48E8-9640-0DEF4F3EB5C5}"/>
              </a:ext>
            </a:extLst>
          </p:cNvPr>
          <p:cNvSpPr txBox="1"/>
          <p:nvPr/>
        </p:nvSpPr>
        <p:spPr>
          <a:xfrm>
            <a:off x="4125338" y="4342590"/>
            <a:ext cx="1421859" cy="707886"/>
          </a:xfrm>
          <a:prstGeom prst="rect">
            <a:avLst/>
          </a:prstGeom>
          <a:noFill/>
        </p:spPr>
        <p:txBody>
          <a:bodyPr wrap="square" rtlCol="0">
            <a:spAutoFit/>
          </a:bodyPr>
          <a:lstStyle/>
          <a:p>
            <a:pPr algn="ctr"/>
            <a:r>
              <a:rPr lang="fr-FR" sz="4000" b="1" dirty="0">
                <a:latin typeface="Montserrat" panose="00000500000000000000" pitchFamily="2" charset="0"/>
              </a:rPr>
              <a:t>NI</a:t>
            </a:r>
          </a:p>
        </p:txBody>
      </p:sp>
    </p:spTree>
    <p:extLst>
      <p:ext uri="{BB962C8B-B14F-4D97-AF65-F5344CB8AC3E}">
        <p14:creationId xmlns:p14="http://schemas.microsoft.com/office/powerpoint/2010/main" val="428548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0566E649-00DD-4D87-AF7C-A1336FDBD2CE}"/>
              </a:ext>
            </a:extLst>
          </p:cNvPr>
          <p:cNvSpPr>
            <a:spLocks noGrp="1"/>
          </p:cNvSpPr>
          <p:nvPr>
            <p:ph type="title"/>
          </p:nvPr>
        </p:nvSpPr>
        <p:spPr>
          <a:xfrm>
            <a:off x="1030287" y="153643"/>
            <a:ext cx="10131425" cy="1456267"/>
          </a:xfrm>
        </p:spPr>
        <p:txBody>
          <a:bodyPr/>
          <a:lstStyle/>
          <a:p>
            <a:pPr algn="ctr"/>
            <a:r>
              <a:rPr lang="fr-FR" b="1" dirty="0">
                <a:latin typeface="Montserrat" panose="00000500000000000000" pitchFamily="2" charset="0"/>
              </a:rPr>
              <a:t>LES Différentes compilation du Noyau</a:t>
            </a:r>
          </a:p>
        </p:txBody>
      </p:sp>
      <p:sp>
        <p:nvSpPr>
          <p:cNvPr id="8" name="Espace réservé du contenu 6">
            <a:extLst>
              <a:ext uri="{FF2B5EF4-FFF2-40B4-BE49-F238E27FC236}">
                <a16:creationId xmlns:a16="http://schemas.microsoft.com/office/drawing/2014/main" id="{DAF08DA9-6D2C-4B26-AB6B-53E9357ED5E5}"/>
              </a:ext>
            </a:extLst>
          </p:cNvPr>
          <p:cNvSpPr>
            <a:spLocks noGrp="1"/>
          </p:cNvSpPr>
          <p:nvPr>
            <p:ph idx="1"/>
          </p:nvPr>
        </p:nvSpPr>
        <p:spPr>
          <a:xfrm>
            <a:off x="162125" y="1498060"/>
            <a:ext cx="11867744" cy="5175115"/>
          </a:xfrm>
        </p:spPr>
        <p:txBody>
          <a:bodyPr anchor="ctr">
            <a:normAutofit/>
          </a:bodyPr>
          <a:lstStyle/>
          <a:p>
            <a:pPr lvl="1"/>
            <a:r>
              <a:rPr lang="fr-FR" sz="3200" dirty="0">
                <a:latin typeface="Montserrat" panose="00000500000000000000" pitchFamily="2" charset="0"/>
              </a:rPr>
              <a:t>Le noyau Linux c’est presque 20 Millions de lignes de code</a:t>
            </a:r>
          </a:p>
          <a:p>
            <a:pPr lvl="1"/>
            <a:endParaRPr lang="fr-FR" sz="3200" dirty="0">
              <a:latin typeface="Montserrat" panose="00000500000000000000" pitchFamily="2" charset="0"/>
            </a:endParaRPr>
          </a:p>
          <a:p>
            <a:pPr lvl="1"/>
            <a:r>
              <a:rPr lang="fr-FR" sz="3200" dirty="0">
                <a:latin typeface="Montserrat" panose="00000500000000000000" pitchFamily="2" charset="0"/>
              </a:rPr>
              <a:t>70% sont des drivers /modules pour répondre à de multiples contextes </a:t>
            </a:r>
          </a:p>
          <a:p>
            <a:pPr lvl="1"/>
            <a:endParaRPr lang="fr-FR" sz="3200" dirty="0">
              <a:latin typeface="Montserrat" panose="00000500000000000000" pitchFamily="2" charset="0"/>
            </a:endParaRPr>
          </a:p>
          <a:p>
            <a:pPr lvl="1"/>
            <a:r>
              <a:rPr lang="fr-FR" sz="3200" dirty="0">
                <a:latin typeface="Montserrat" panose="00000500000000000000" pitchFamily="2" charset="0"/>
              </a:rPr>
              <a:t>Vous êtes invités donc à créer votre propre kernel avec tous les outils à votre disposition</a:t>
            </a:r>
          </a:p>
        </p:txBody>
      </p:sp>
    </p:spTree>
    <p:extLst>
      <p:ext uri="{BB962C8B-B14F-4D97-AF65-F5344CB8AC3E}">
        <p14:creationId xmlns:p14="http://schemas.microsoft.com/office/powerpoint/2010/main" val="10447479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6CDE3F9-BF01-4018-9850-E3903DA5C557}"/>
              </a:ext>
            </a:extLst>
          </p:cNvPr>
          <p:cNvPicPr>
            <a:picLocks noChangeAspect="1"/>
          </p:cNvPicPr>
          <p:nvPr/>
        </p:nvPicPr>
        <p:blipFill>
          <a:blip r:embed="rId2"/>
          <a:stretch>
            <a:fillRect/>
          </a:stretch>
        </p:blipFill>
        <p:spPr>
          <a:xfrm>
            <a:off x="2992683" y="181261"/>
            <a:ext cx="6206633" cy="6495477"/>
          </a:xfrm>
          <a:prstGeom prst="rect">
            <a:avLst/>
          </a:prstGeom>
          <a:ln w="12700">
            <a:solidFill>
              <a:schemeClr val="bg1"/>
            </a:solidFill>
          </a:ln>
        </p:spPr>
      </p:pic>
    </p:spTree>
    <p:extLst>
      <p:ext uri="{BB962C8B-B14F-4D97-AF65-F5344CB8AC3E}">
        <p14:creationId xmlns:p14="http://schemas.microsoft.com/office/powerpoint/2010/main" val="3325991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D4612-13F6-47B2-A960-DD3C48820B21}"/>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Comprendre le rôle du système d’exploitation</a:t>
            </a:r>
          </a:p>
        </p:txBody>
      </p:sp>
      <p:sp>
        <p:nvSpPr>
          <p:cNvPr id="7" name="Espace réservé du contenu 6">
            <a:extLst>
              <a:ext uri="{FF2B5EF4-FFF2-40B4-BE49-F238E27FC236}">
                <a16:creationId xmlns:a16="http://schemas.microsoft.com/office/drawing/2014/main" id="{38CD91A3-715F-41E0-97F0-09BF4D00390F}"/>
              </a:ext>
            </a:extLst>
          </p:cNvPr>
          <p:cNvSpPr>
            <a:spLocks noGrp="1"/>
          </p:cNvSpPr>
          <p:nvPr>
            <p:ph idx="1"/>
          </p:nvPr>
        </p:nvSpPr>
        <p:spPr>
          <a:xfrm>
            <a:off x="685801" y="2064246"/>
            <a:ext cx="10131425" cy="4258733"/>
          </a:xfrm>
        </p:spPr>
        <p:txBody>
          <a:bodyPr anchor="t">
            <a:normAutofit/>
          </a:bodyPr>
          <a:lstStyle/>
          <a:p>
            <a:r>
              <a:rPr lang="fr-FR" sz="2800" dirty="0">
                <a:latin typeface="Montserrat" panose="00000500000000000000" pitchFamily="2" charset="0"/>
              </a:rPr>
              <a:t>Gestion des ressources matérielles de l’ordinateur</a:t>
            </a:r>
          </a:p>
          <a:p>
            <a:endParaRPr lang="fr-FR" sz="2800" dirty="0">
              <a:latin typeface="Montserrat" panose="00000500000000000000" pitchFamily="2" charset="0"/>
            </a:endParaRPr>
          </a:p>
          <a:p>
            <a:r>
              <a:rPr lang="fr-FR" sz="2800" dirty="0">
                <a:latin typeface="Montserrat" panose="00000500000000000000" pitchFamily="2" charset="0"/>
              </a:rPr>
              <a:t>Répartition des tâches entre les différents processus</a:t>
            </a:r>
          </a:p>
          <a:p>
            <a:endParaRPr lang="fr-FR" sz="2800" dirty="0">
              <a:latin typeface="Montserrat" panose="00000500000000000000" pitchFamily="2" charset="0"/>
            </a:endParaRPr>
          </a:p>
          <a:p>
            <a:r>
              <a:rPr lang="fr-FR" sz="2800" dirty="0">
                <a:latin typeface="Montserrat" panose="00000500000000000000" pitchFamily="2" charset="0"/>
              </a:rPr>
              <a:t>Permet communication entre les processus</a:t>
            </a:r>
          </a:p>
        </p:txBody>
      </p:sp>
    </p:spTree>
    <p:extLst>
      <p:ext uri="{BB962C8B-B14F-4D97-AF65-F5344CB8AC3E}">
        <p14:creationId xmlns:p14="http://schemas.microsoft.com/office/powerpoint/2010/main" val="22310836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BA6AF1-448F-4F5C-A523-69392E20C74E}"/>
              </a:ext>
            </a:extLst>
          </p:cNvPr>
          <p:cNvSpPr>
            <a:spLocks noGrp="1"/>
          </p:cNvSpPr>
          <p:nvPr>
            <p:ph idx="1"/>
          </p:nvPr>
        </p:nvSpPr>
        <p:spPr>
          <a:xfrm>
            <a:off x="904673" y="1456267"/>
            <a:ext cx="10758792" cy="4980561"/>
          </a:xfrm>
        </p:spPr>
        <p:txBody>
          <a:bodyPr anchor="t">
            <a:normAutofit/>
          </a:bodyPr>
          <a:lstStyle/>
          <a:p>
            <a:pPr marL="0" indent="0">
              <a:buNone/>
            </a:pPr>
            <a:r>
              <a:rPr lang="fr-FR" sz="3200" dirty="0">
                <a:latin typeface="Montserrat" panose="00000500000000000000" pitchFamily="2" charset="0"/>
              </a:rPr>
              <a:t>Le noyau Linux peut être résumé en 5 grandes parties :</a:t>
            </a:r>
          </a:p>
        </p:txBody>
      </p:sp>
      <p:sp>
        <p:nvSpPr>
          <p:cNvPr id="4" name="Titre 1">
            <a:extLst>
              <a:ext uri="{FF2B5EF4-FFF2-40B4-BE49-F238E27FC236}">
                <a16:creationId xmlns:a16="http://schemas.microsoft.com/office/drawing/2014/main" id="{506A1382-53B7-432D-B21B-5743FC1370A7}"/>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err="1">
                <a:latin typeface="Montserrat" panose="00000500000000000000" pitchFamily="2" charset="0"/>
              </a:rPr>
              <a:t>ARCHitecture</a:t>
            </a:r>
            <a:endParaRPr lang="fr-FR" b="1" dirty="0">
              <a:latin typeface="Montserrat" panose="00000500000000000000" pitchFamily="2" charset="0"/>
            </a:endParaRPr>
          </a:p>
        </p:txBody>
      </p:sp>
    </p:spTree>
    <p:extLst>
      <p:ext uri="{BB962C8B-B14F-4D97-AF65-F5344CB8AC3E}">
        <p14:creationId xmlns:p14="http://schemas.microsoft.com/office/powerpoint/2010/main" val="9205040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BA6AF1-448F-4F5C-A523-69392E20C74E}"/>
              </a:ext>
            </a:extLst>
          </p:cNvPr>
          <p:cNvSpPr>
            <a:spLocks noGrp="1"/>
          </p:cNvSpPr>
          <p:nvPr>
            <p:ph idx="1"/>
          </p:nvPr>
        </p:nvSpPr>
        <p:spPr>
          <a:xfrm>
            <a:off x="904673" y="1456267"/>
            <a:ext cx="10758792" cy="4980561"/>
          </a:xfrm>
        </p:spPr>
        <p:txBody>
          <a:bodyPr anchor="t">
            <a:normAutofit/>
          </a:bodyPr>
          <a:lstStyle/>
          <a:p>
            <a:pPr marL="0" indent="0">
              <a:buNone/>
            </a:pPr>
            <a:r>
              <a:rPr lang="fr-FR" sz="3200" dirty="0">
                <a:latin typeface="Montserrat" panose="00000500000000000000" pitchFamily="2" charset="0"/>
              </a:rPr>
              <a:t>Le noyau Linux peut être résumé en 5 grandes parties :</a:t>
            </a:r>
          </a:p>
          <a:p>
            <a:r>
              <a:rPr lang="fr-FR" sz="3200" dirty="0">
                <a:latin typeface="Montserrat" panose="00000500000000000000" pitchFamily="2" charset="0"/>
              </a:rPr>
              <a:t>Virtual File System (VFS)</a:t>
            </a:r>
          </a:p>
        </p:txBody>
      </p:sp>
      <p:sp>
        <p:nvSpPr>
          <p:cNvPr id="4" name="Titre 1">
            <a:extLst>
              <a:ext uri="{FF2B5EF4-FFF2-40B4-BE49-F238E27FC236}">
                <a16:creationId xmlns:a16="http://schemas.microsoft.com/office/drawing/2014/main" id="{506A1382-53B7-432D-B21B-5743FC1370A7}"/>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err="1">
                <a:latin typeface="Montserrat" panose="00000500000000000000" pitchFamily="2" charset="0"/>
              </a:rPr>
              <a:t>ARCHitecture</a:t>
            </a:r>
            <a:endParaRPr lang="fr-FR" b="1" dirty="0">
              <a:latin typeface="Montserrat" panose="00000500000000000000" pitchFamily="2" charset="0"/>
            </a:endParaRPr>
          </a:p>
        </p:txBody>
      </p:sp>
    </p:spTree>
    <p:extLst>
      <p:ext uri="{BB962C8B-B14F-4D97-AF65-F5344CB8AC3E}">
        <p14:creationId xmlns:p14="http://schemas.microsoft.com/office/powerpoint/2010/main" val="1981264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BA6AF1-448F-4F5C-A523-69392E20C74E}"/>
              </a:ext>
            </a:extLst>
          </p:cNvPr>
          <p:cNvSpPr>
            <a:spLocks noGrp="1"/>
          </p:cNvSpPr>
          <p:nvPr>
            <p:ph idx="1"/>
          </p:nvPr>
        </p:nvSpPr>
        <p:spPr>
          <a:xfrm>
            <a:off x="904673" y="1456267"/>
            <a:ext cx="10758792" cy="4980561"/>
          </a:xfrm>
        </p:spPr>
        <p:txBody>
          <a:bodyPr anchor="t">
            <a:normAutofit/>
          </a:bodyPr>
          <a:lstStyle/>
          <a:p>
            <a:pPr marL="0" indent="0">
              <a:buNone/>
            </a:pPr>
            <a:r>
              <a:rPr lang="fr-FR" sz="3200" dirty="0">
                <a:latin typeface="Montserrat" panose="00000500000000000000" pitchFamily="2" charset="0"/>
              </a:rPr>
              <a:t>Le noyau Linux peut être résumé en 5 grandes parties :</a:t>
            </a:r>
          </a:p>
          <a:p>
            <a:r>
              <a:rPr lang="fr-FR" sz="3200" dirty="0">
                <a:latin typeface="Montserrat" panose="00000500000000000000" pitchFamily="2" charset="0"/>
              </a:rPr>
              <a:t>Virtual File System (VFS)</a:t>
            </a:r>
          </a:p>
          <a:p>
            <a:r>
              <a:rPr lang="fr-FR" sz="3200" dirty="0">
                <a:latin typeface="Montserrat" panose="00000500000000000000" pitchFamily="2" charset="0"/>
              </a:rPr>
              <a:t>Memory Manager (MM)</a:t>
            </a:r>
          </a:p>
        </p:txBody>
      </p:sp>
      <p:sp>
        <p:nvSpPr>
          <p:cNvPr id="4" name="Titre 1">
            <a:extLst>
              <a:ext uri="{FF2B5EF4-FFF2-40B4-BE49-F238E27FC236}">
                <a16:creationId xmlns:a16="http://schemas.microsoft.com/office/drawing/2014/main" id="{506A1382-53B7-432D-B21B-5743FC1370A7}"/>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err="1">
                <a:latin typeface="Montserrat" panose="00000500000000000000" pitchFamily="2" charset="0"/>
              </a:rPr>
              <a:t>ARCHitecture</a:t>
            </a:r>
            <a:endParaRPr lang="fr-FR" b="1" dirty="0">
              <a:latin typeface="Montserrat" panose="00000500000000000000" pitchFamily="2" charset="0"/>
            </a:endParaRPr>
          </a:p>
        </p:txBody>
      </p:sp>
    </p:spTree>
    <p:extLst>
      <p:ext uri="{BB962C8B-B14F-4D97-AF65-F5344CB8AC3E}">
        <p14:creationId xmlns:p14="http://schemas.microsoft.com/office/powerpoint/2010/main" val="19381548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BA6AF1-448F-4F5C-A523-69392E20C74E}"/>
              </a:ext>
            </a:extLst>
          </p:cNvPr>
          <p:cNvSpPr>
            <a:spLocks noGrp="1"/>
          </p:cNvSpPr>
          <p:nvPr>
            <p:ph idx="1"/>
          </p:nvPr>
        </p:nvSpPr>
        <p:spPr>
          <a:xfrm>
            <a:off x="904673" y="1456267"/>
            <a:ext cx="10758792" cy="4980561"/>
          </a:xfrm>
        </p:spPr>
        <p:txBody>
          <a:bodyPr anchor="t">
            <a:normAutofit/>
          </a:bodyPr>
          <a:lstStyle/>
          <a:p>
            <a:pPr marL="0" indent="0">
              <a:buNone/>
            </a:pPr>
            <a:r>
              <a:rPr lang="fr-FR" sz="3200" dirty="0">
                <a:latin typeface="Montserrat" panose="00000500000000000000" pitchFamily="2" charset="0"/>
              </a:rPr>
              <a:t>Le noyau Linux peut être résumé en 5 grandes parties :</a:t>
            </a:r>
          </a:p>
          <a:p>
            <a:r>
              <a:rPr lang="fr-FR" sz="3200" dirty="0">
                <a:latin typeface="Montserrat" panose="00000500000000000000" pitchFamily="2" charset="0"/>
              </a:rPr>
              <a:t>Virtual File System (VFS)</a:t>
            </a:r>
          </a:p>
          <a:p>
            <a:r>
              <a:rPr lang="fr-FR" sz="3200" dirty="0">
                <a:latin typeface="Montserrat" panose="00000500000000000000" pitchFamily="2" charset="0"/>
              </a:rPr>
              <a:t>Memory Manager (MM)</a:t>
            </a:r>
          </a:p>
          <a:p>
            <a:r>
              <a:rPr lang="fr-FR" sz="3200" dirty="0">
                <a:latin typeface="Montserrat" panose="00000500000000000000" pitchFamily="2" charset="0"/>
              </a:rPr>
              <a:t>Process </a:t>
            </a:r>
            <a:r>
              <a:rPr lang="fr-FR" sz="3200" dirty="0" err="1">
                <a:latin typeface="Montserrat" panose="00000500000000000000" pitchFamily="2" charset="0"/>
              </a:rPr>
              <a:t>Scheduler</a:t>
            </a:r>
            <a:r>
              <a:rPr lang="fr-FR" sz="3200" dirty="0">
                <a:latin typeface="Montserrat" panose="00000500000000000000" pitchFamily="2" charset="0"/>
              </a:rPr>
              <a:t> (PS)</a:t>
            </a:r>
          </a:p>
        </p:txBody>
      </p:sp>
      <p:sp>
        <p:nvSpPr>
          <p:cNvPr id="4" name="Titre 1">
            <a:extLst>
              <a:ext uri="{FF2B5EF4-FFF2-40B4-BE49-F238E27FC236}">
                <a16:creationId xmlns:a16="http://schemas.microsoft.com/office/drawing/2014/main" id="{506A1382-53B7-432D-B21B-5743FC1370A7}"/>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err="1">
                <a:latin typeface="Montserrat" panose="00000500000000000000" pitchFamily="2" charset="0"/>
              </a:rPr>
              <a:t>ARCHitecture</a:t>
            </a:r>
            <a:endParaRPr lang="fr-FR" b="1" dirty="0">
              <a:latin typeface="Montserrat" panose="00000500000000000000" pitchFamily="2" charset="0"/>
            </a:endParaRPr>
          </a:p>
        </p:txBody>
      </p:sp>
    </p:spTree>
    <p:extLst>
      <p:ext uri="{BB962C8B-B14F-4D97-AF65-F5344CB8AC3E}">
        <p14:creationId xmlns:p14="http://schemas.microsoft.com/office/powerpoint/2010/main" val="26097948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BA6AF1-448F-4F5C-A523-69392E20C74E}"/>
              </a:ext>
            </a:extLst>
          </p:cNvPr>
          <p:cNvSpPr>
            <a:spLocks noGrp="1"/>
          </p:cNvSpPr>
          <p:nvPr>
            <p:ph idx="1"/>
          </p:nvPr>
        </p:nvSpPr>
        <p:spPr>
          <a:xfrm>
            <a:off x="904673" y="1456267"/>
            <a:ext cx="10758792" cy="4980561"/>
          </a:xfrm>
        </p:spPr>
        <p:txBody>
          <a:bodyPr anchor="t">
            <a:normAutofit/>
          </a:bodyPr>
          <a:lstStyle/>
          <a:p>
            <a:pPr marL="0" indent="0">
              <a:buNone/>
            </a:pPr>
            <a:r>
              <a:rPr lang="fr-FR" sz="3200" dirty="0">
                <a:latin typeface="Montserrat" panose="00000500000000000000" pitchFamily="2" charset="0"/>
              </a:rPr>
              <a:t>Le noyau Linux peut être résumé en 5 grandes parties :</a:t>
            </a:r>
          </a:p>
          <a:p>
            <a:r>
              <a:rPr lang="fr-FR" sz="3200" dirty="0">
                <a:latin typeface="Montserrat" panose="00000500000000000000" pitchFamily="2" charset="0"/>
              </a:rPr>
              <a:t>Virtual File System (VFS)</a:t>
            </a:r>
          </a:p>
          <a:p>
            <a:r>
              <a:rPr lang="fr-FR" sz="3200" dirty="0">
                <a:latin typeface="Montserrat" panose="00000500000000000000" pitchFamily="2" charset="0"/>
              </a:rPr>
              <a:t>Memory Manager (MM)</a:t>
            </a:r>
          </a:p>
          <a:p>
            <a:r>
              <a:rPr lang="fr-FR" sz="3200" dirty="0">
                <a:latin typeface="Montserrat" panose="00000500000000000000" pitchFamily="2" charset="0"/>
              </a:rPr>
              <a:t>Process </a:t>
            </a:r>
            <a:r>
              <a:rPr lang="fr-FR" sz="3200" dirty="0" err="1">
                <a:latin typeface="Montserrat" panose="00000500000000000000" pitchFamily="2" charset="0"/>
              </a:rPr>
              <a:t>Scheduler</a:t>
            </a:r>
            <a:r>
              <a:rPr lang="fr-FR" sz="3200" dirty="0">
                <a:latin typeface="Montserrat" panose="00000500000000000000" pitchFamily="2" charset="0"/>
              </a:rPr>
              <a:t> (PS)</a:t>
            </a:r>
          </a:p>
          <a:p>
            <a:r>
              <a:rPr lang="fr-FR" sz="3200" dirty="0">
                <a:latin typeface="Montserrat" panose="00000500000000000000" pitchFamily="2" charset="0"/>
              </a:rPr>
              <a:t>Inter-process communication (IPS)</a:t>
            </a:r>
          </a:p>
        </p:txBody>
      </p:sp>
      <p:sp>
        <p:nvSpPr>
          <p:cNvPr id="4" name="Titre 1">
            <a:extLst>
              <a:ext uri="{FF2B5EF4-FFF2-40B4-BE49-F238E27FC236}">
                <a16:creationId xmlns:a16="http://schemas.microsoft.com/office/drawing/2014/main" id="{506A1382-53B7-432D-B21B-5743FC1370A7}"/>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err="1">
                <a:latin typeface="Montserrat" panose="00000500000000000000" pitchFamily="2" charset="0"/>
              </a:rPr>
              <a:t>ARCHitecture</a:t>
            </a:r>
            <a:endParaRPr lang="fr-FR" b="1" dirty="0">
              <a:latin typeface="Montserrat" panose="00000500000000000000" pitchFamily="2" charset="0"/>
            </a:endParaRPr>
          </a:p>
        </p:txBody>
      </p:sp>
    </p:spTree>
    <p:extLst>
      <p:ext uri="{BB962C8B-B14F-4D97-AF65-F5344CB8AC3E}">
        <p14:creationId xmlns:p14="http://schemas.microsoft.com/office/powerpoint/2010/main" val="9739251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BA6AF1-448F-4F5C-A523-69392E20C74E}"/>
              </a:ext>
            </a:extLst>
          </p:cNvPr>
          <p:cNvSpPr>
            <a:spLocks noGrp="1"/>
          </p:cNvSpPr>
          <p:nvPr>
            <p:ph idx="1"/>
          </p:nvPr>
        </p:nvSpPr>
        <p:spPr>
          <a:xfrm>
            <a:off x="904673" y="1456267"/>
            <a:ext cx="10758792" cy="4980561"/>
          </a:xfrm>
        </p:spPr>
        <p:txBody>
          <a:bodyPr anchor="t">
            <a:normAutofit/>
          </a:bodyPr>
          <a:lstStyle/>
          <a:p>
            <a:pPr marL="0" indent="0">
              <a:buNone/>
            </a:pPr>
            <a:r>
              <a:rPr lang="fr-FR" sz="3200" dirty="0">
                <a:latin typeface="Montserrat" panose="00000500000000000000" pitchFamily="2" charset="0"/>
              </a:rPr>
              <a:t>Le noyau Linux peut être résumé en 5 grandes parties :</a:t>
            </a:r>
          </a:p>
          <a:p>
            <a:r>
              <a:rPr lang="fr-FR" sz="3200" dirty="0">
                <a:latin typeface="Montserrat" panose="00000500000000000000" pitchFamily="2" charset="0"/>
              </a:rPr>
              <a:t>Virtual File System (VFS)</a:t>
            </a:r>
          </a:p>
          <a:p>
            <a:r>
              <a:rPr lang="fr-FR" sz="3200" dirty="0">
                <a:latin typeface="Montserrat" panose="00000500000000000000" pitchFamily="2" charset="0"/>
              </a:rPr>
              <a:t>Memory Manager (MM)</a:t>
            </a:r>
          </a:p>
          <a:p>
            <a:r>
              <a:rPr lang="fr-FR" sz="3200" dirty="0">
                <a:latin typeface="Montserrat" panose="00000500000000000000" pitchFamily="2" charset="0"/>
              </a:rPr>
              <a:t>Process </a:t>
            </a:r>
            <a:r>
              <a:rPr lang="fr-FR" sz="3200" dirty="0" err="1">
                <a:latin typeface="Montserrat" panose="00000500000000000000" pitchFamily="2" charset="0"/>
              </a:rPr>
              <a:t>Scheduler</a:t>
            </a:r>
            <a:r>
              <a:rPr lang="fr-FR" sz="3200" dirty="0">
                <a:latin typeface="Montserrat" panose="00000500000000000000" pitchFamily="2" charset="0"/>
              </a:rPr>
              <a:t> (PS)</a:t>
            </a:r>
          </a:p>
          <a:p>
            <a:r>
              <a:rPr lang="fr-FR" sz="3200" dirty="0">
                <a:latin typeface="Montserrat" panose="00000500000000000000" pitchFamily="2" charset="0"/>
              </a:rPr>
              <a:t>Inter-process communication (IPS)</a:t>
            </a:r>
          </a:p>
          <a:p>
            <a:r>
              <a:rPr lang="fr-FR" sz="3200" dirty="0">
                <a:latin typeface="Montserrat" panose="00000500000000000000" pitchFamily="2" charset="0"/>
              </a:rPr>
              <a:t>Network interface (NI)</a:t>
            </a:r>
          </a:p>
        </p:txBody>
      </p:sp>
      <p:sp>
        <p:nvSpPr>
          <p:cNvPr id="4" name="Titre 1">
            <a:extLst>
              <a:ext uri="{FF2B5EF4-FFF2-40B4-BE49-F238E27FC236}">
                <a16:creationId xmlns:a16="http://schemas.microsoft.com/office/drawing/2014/main" id="{506A1382-53B7-432D-B21B-5743FC1370A7}"/>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err="1">
                <a:latin typeface="Montserrat" panose="00000500000000000000" pitchFamily="2" charset="0"/>
              </a:rPr>
              <a:t>ARCHitecture</a:t>
            </a:r>
            <a:endParaRPr lang="fr-FR" b="1" dirty="0">
              <a:latin typeface="Montserrat" panose="00000500000000000000" pitchFamily="2" charset="0"/>
            </a:endParaRPr>
          </a:p>
        </p:txBody>
      </p:sp>
    </p:spTree>
    <p:extLst>
      <p:ext uri="{BB962C8B-B14F-4D97-AF65-F5344CB8AC3E}">
        <p14:creationId xmlns:p14="http://schemas.microsoft.com/office/powerpoint/2010/main" val="14000536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BA6AF1-448F-4F5C-A523-69392E20C74E}"/>
              </a:ext>
            </a:extLst>
          </p:cNvPr>
          <p:cNvSpPr>
            <a:spLocks noGrp="1"/>
          </p:cNvSpPr>
          <p:nvPr>
            <p:ph idx="1"/>
          </p:nvPr>
        </p:nvSpPr>
        <p:spPr>
          <a:xfrm>
            <a:off x="904673" y="1456267"/>
            <a:ext cx="10758792" cy="4980561"/>
          </a:xfrm>
        </p:spPr>
        <p:txBody>
          <a:bodyPr anchor="ctr">
            <a:normAutofit/>
          </a:bodyPr>
          <a:lstStyle/>
          <a:p>
            <a:pPr marL="0" indent="0">
              <a:buNone/>
            </a:pPr>
            <a:r>
              <a:rPr lang="fr-FR" sz="3200" dirty="0">
                <a:latin typeface="Montserrat" panose="00000500000000000000" pitchFamily="2" charset="0"/>
              </a:rPr>
              <a:t>Cette partie se charge de présenter un système de fichier fonctionnel pour tous les types de fichiers. </a:t>
            </a:r>
          </a:p>
          <a:p>
            <a:pPr marL="0" indent="0">
              <a:buNone/>
            </a:pPr>
            <a:endParaRPr lang="fr-FR" sz="3200" dirty="0">
              <a:latin typeface="Montserrat" panose="00000500000000000000" pitchFamily="2" charset="0"/>
            </a:endParaRPr>
          </a:p>
          <a:p>
            <a:pPr marL="0" indent="0">
              <a:buNone/>
            </a:pPr>
            <a:r>
              <a:rPr lang="fr-FR" sz="3200" dirty="0">
                <a:latin typeface="Montserrat" panose="00000500000000000000" pitchFamily="2" charset="0"/>
              </a:rPr>
              <a:t>Cela permet de supporter un grand nombre de format de fichiers compatible avec différents OS.</a:t>
            </a:r>
          </a:p>
        </p:txBody>
      </p:sp>
      <p:sp>
        <p:nvSpPr>
          <p:cNvPr id="4" name="Titre 1">
            <a:extLst>
              <a:ext uri="{FF2B5EF4-FFF2-40B4-BE49-F238E27FC236}">
                <a16:creationId xmlns:a16="http://schemas.microsoft.com/office/drawing/2014/main" id="{506A1382-53B7-432D-B21B-5743FC1370A7}"/>
              </a:ext>
            </a:extLst>
          </p:cNvPr>
          <p:cNvSpPr txBox="1">
            <a:spLocks/>
          </p:cNvSpPr>
          <p:nvPr/>
        </p:nvSpPr>
        <p:spPr>
          <a:xfrm>
            <a:off x="1030287" y="40856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Virtual File System</a:t>
            </a:r>
          </a:p>
        </p:txBody>
      </p:sp>
    </p:spTree>
    <p:extLst>
      <p:ext uri="{BB962C8B-B14F-4D97-AF65-F5344CB8AC3E}">
        <p14:creationId xmlns:p14="http://schemas.microsoft.com/office/powerpoint/2010/main" val="29259343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BA6AF1-448F-4F5C-A523-69392E20C74E}"/>
              </a:ext>
            </a:extLst>
          </p:cNvPr>
          <p:cNvSpPr>
            <a:spLocks noGrp="1"/>
          </p:cNvSpPr>
          <p:nvPr>
            <p:ph idx="1"/>
          </p:nvPr>
        </p:nvSpPr>
        <p:spPr>
          <a:xfrm>
            <a:off x="904673" y="1456267"/>
            <a:ext cx="10758792" cy="4980561"/>
          </a:xfrm>
        </p:spPr>
        <p:txBody>
          <a:bodyPr anchor="ctr">
            <a:normAutofit/>
          </a:bodyPr>
          <a:lstStyle/>
          <a:p>
            <a:pPr marL="0" indent="0">
              <a:buNone/>
            </a:pPr>
            <a:r>
              <a:rPr lang="fr-FR" sz="3200" dirty="0">
                <a:latin typeface="Montserrat" panose="00000500000000000000" pitchFamily="2" charset="0"/>
              </a:rPr>
              <a:t>Cette partie se charge de la répartition de la mémoire principale du système. </a:t>
            </a:r>
          </a:p>
          <a:p>
            <a:pPr marL="0" indent="0">
              <a:buNone/>
            </a:pPr>
            <a:endParaRPr lang="fr-FR" sz="3200" dirty="0">
              <a:latin typeface="Montserrat" panose="00000500000000000000" pitchFamily="2" charset="0"/>
            </a:endParaRPr>
          </a:p>
          <a:p>
            <a:pPr marL="0" indent="0">
              <a:buNone/>
            </a:pPr>
            <a:r>
              <a:rPr lang="fr-FR" sz="3200" dirty="0">
                <a:latin typeface="Montserrat" panose="00000500000000000000" pitchFamily="2" charset="0"/>
              </a:rPr>
              <a:t>Elle se charge de ce que l'on nomme la mémoire virtuelle, une mémoire qui permet au noyau Linux de supporter plus de processus que disponible physiquement.</a:t>
            </a:r>
          </a:p>
        </p:txBody>
      </p:sp>
      <p:sp>
        <p:nvSpPr>
          <p:cNvPr id="4" name="Titre 1">
            <a:extLst>
              <a:ext uri="{FF2B5EF4-FFF2-40B4-BE49-F238E27FC236}">
                <a16:creationId xmlns:a16="http://schemas.microsoft.com/office/drawing/2014/main" id="{506A1382-53B7-432D-B21B-5743FC1370A7}"/>
              </a:ext>
            </a:extLst>
          </p:cNvPr>
          <p:cNvSpPr txBox="1">
            <a:spLocks/>
          </p:cNvSpPr>
          <p:nvPr/>
        </p:nvSpPr>
        <p:spPr>
          <a:xfrm>
            <a:off x="1030287" y="40856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Memory Manager</a:t>
            </a:r>
          </a:p>
        </p:txBody>
      </p:sp>
    </p:spTree>
    <p:extLst>
      <p:ext uri="{BB962C8B-B14F-4D97-AF65-F5344CB8AC3E}">
        <p14:creationId xmlns:p14="http://schemas.microsoft.com/office/powerpoint/2010/main" val="10676008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BA6AF1-448F-4F5C-A523-69392E20C74E}"/>
              </a:ext>
            </a:extLst>
          </p:cNvPr>
          <p:cNvSpPr>
            <a:spLocks noGrp="1"/>
          </p:cNvSpPr>
          <p:nvPr>
            <p:ph idx="1"/>
          </p:nvPr>
        </p:nvSpPr>
        <p:spPr>
          <a:xfrm>
            <a:off x="904673" y="1456267"/>
            <a:ext cx="10758792" cy="4980561"/>
          </a:xfrm>
        </p:spPr>
        <p:txBody>
          <a:bodyPr anchor="ctr">
            <a:normAutofit/>
          </a:bodyPr>
          <a:lstStyle/>
          <a:p>
            <a:pPr marL="0" indent="0">
              <a:buNone/>
            </a:pPr>
            <a:r>
              <a:rPr lang="fr-FR" sz="3200" dirty="0">
                <a:latin typeface="Montserrat" panose="00000500000000000000" pitchFamily="2" charset="0"/>
              </a:rPr>
              <a:t>Cette partie du noyau gère et contrôle les processus ayant accès au CPU.</a:t>
            </a:r>
          </a:p>
          <a:p>
            <a:pPr marL="0" indent="0">
              <a:buNone/>
            </a:pPr>
            <a:endParaRPr lang="fr-FR" sz="3200" dirty="0">
              <a:latin typeface="Montserrat" panose="00000500000000000000" pitchFamily="2" charset="0"/>
            </a:endParaRPr>
          </a:p>
          <a:p>
            <a:pPr marL="0" indent="0">
              <a:buNone/>
            </a:pPr>
            <a:r>
              <a:rPr lang="fr-FR" sz="3200" dirty="0">
                <a:latin typeface="Montserrat" panose="00000500000000000000" pitchFamily="2" charset="0"/>
              </a:rPr>
              <a:t>Il s'assure que l'accès au processeur soit répartie entre les différents processus et équitable, et que les demandes des ressources matérielles soient effectuées dans les temps</a:t>
            </a:r>
          </a:p>
        </p:txBody>
      </p:sp>
      <p:sp>
        <p:nvSpPr>
          <p:cNvPr id="4" name="Titre 1">
            <a:extLst>
              <a:ext uri="{FF2B5EF4-FFF2-40B4-BE49-F238E27FC236}">
                <a16:creationId xmlns:a16="http://schemas.microsoft.com/office/drawing/2014/main" id="{506A1382-53B7-432D-B21B-5743FC1370A7}"/>
              </a:ext>
            </a:extLst>
          </p:cNvPr>
          <p:cNvSpPr txBox="1">
            <a:spLocks/>
          </p:cNvSpPr>
          <p:nvPr/>
        </p:nvSpPr>
        <p:spPr>
          <a:xfrm>
            <a:off x="1030287" y="40856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Process </a:t>
            </a:r>
            <a:r>
              <a:rPr lang="fr-FR" b="1" dirty="0" err="1">
                <a:latin typeface="Montserrat" panose="00000500000000000000" pitchFamily="2" charset="0"/>
              </a:rPr>
              <a:t>scheduler</a:t>
            </a:r>
            <a:endParaRPr lang="fr-FR" b="1" dirty="0">
              <a:latin typeface="Montserrat" panose="00000500000000000000" pitchFamily="2" charset="0"/>
            </a:endParaRPr>
          </a:p>
        </p:txBody>
      </p:sp>
    </p:spTree>
    <p:extLst>
      <p:ext uri="{BB962C8B-B14F-4D97-AF65-F5344CB8AC3E}">
        <p14:creationId xmlns:p14="http://schemas.microsoft.com/office/powerpoint/2010/main" val="39754930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BA6AF1-448F-4F5C-A523-69392E20C74E}"/>
              </a:ext>
            </a:extLst>
          </p:cNvPr>
          <p:cNvSpPr>
            <a:spLocks noGrp="1"/>
          </p:cNvSpPr>
          <p:nvPr>
            <p:ph idx="1"/>
          </p:nvPr>
        </p:nvSpPr>
        <p:spPr>
          <a:xfrm>
            <a:off x="904673" y="1456267"/>
            <a:ext cx="10758792" cy="4980561"/>
          </a:xfrm>
        </p:spPr>
        <p:txBody>
          <a:bodyPr anchor="ctr">
            <a:normAutofit/>
          </a:bodyPr>
          <a:lstStyle/>
          <a:p>
            <a:pPr marL="0" indent="0">
              <a:buNone/>
            </a:pPr>
            <a:r>
              <a:rPr lang="fr-FR" sz="3200" dirty="0">
                <a:latin typeface="Montserrat" panose="00000500000000000000" pitchFamily="2" charset="0"/>
              </a:rPr>
              <a:t>Cette partie est dédié à la communication entre les différents processus.</a:t>
            </a:r>
          </a:p>
          <a:p>
            <a:pPr marL="0" indent="0">
              <a:buNone/>
            </a:pPr>
            <a:r>
              <a:rPr lang="fr-FR" sz="3200" dirty="0">
                <a:latin typeface="Montserrat" panose="00000500000000000000" pitchFamily="2" charset="0"/>
              </a:rPr>
              <a:t>C'est une partie importante car elle permet à des processus qui, théoriquement, ne sont pas spécialement conçus pour communiquer ensemble, de partager des informations et de travailler ensemble.</a:t>
            </a:r>
          </a:p>
        </p:txBody>
      </p:sp>
      <p:sp>
        <p:nvSpPr>
          <p:cNvPr id="4" name="Titre 1">
            <a:extLst>
              <a:ext uri="{FF2B5EF4-FFF2-40B4-BE49-F238E27FC236}">
                <a16:creationId xmlns:a16="http://schemas.microsoft.com/office/drawing/2014/main" id="{506A1382-53B7-432D-B21B-5743FC1370A7}"/>
              </a:ext>
            </a:extLst>
          </p:cNvPr>
          <p:cNvSpPr txBox="1">
            <a:spLocks/>
          </p:cNvSpPr>
          <p:nvPr/>
        </p:nvSpPr>
        <p:spPr>
          <a:xfrm>
            <a:off x="1030287" y="40856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Inter-process communication</a:t>
            </a:r>
          </a:p>
        </p:txBody>
      </p:sp>
    </p:spTree>
    <p:extLst>
      <p:ext uri="{BB962C8B-B14F-4D97-AF65-F5344CB8AC3E}">
        <p14:creationId xmlns:p14="http://schemas.microsoft.com/office/powerpoint/2010/main" val="3653495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D4612-13F6-47B2-A960-DD3C48820B21}"/>
              </a:ext>
            </a:extLst>
          </p:cNvPr>
          <p:cNvSpPr>
            <a:spLocks noGrp="1"/>
          </p:cNvSpPr>
          <p:nvPr>
            <p:ph type="title"/>
          </p:nvPr>
        </p:nvSpPr>
        <p:spPr>
          <a:xfrm>
            <a:off x="1030287" y="338666"/>
            <a:ext cx="10131425" cy="1456267"/>
          </a:xfrm>
        </p:spPr>
        <p:txBody>
          <a:bodyPr/>
          <a:lstStyle/>
          <a:p>
            <a:pPr algn="ctr"/>
            <a:r>
              <a:rPr lang="fr-FR" b="1" dirty="0">
                <a:latin typeface="Montserrat" panose="00000500000000000000" pitchFamily="2" charset="0"/>
              </a:rPr>
              <a:t>Comprendre le rôle du système d’exploitation</a:t>
            </a:r>
          </a:p>
        </p:txBody>
      </p:sp>
      <p:sp>
        <p:nvSpPr>
          <p:cNvPr id="7" name="Espace réservé du contenu 6">
            <a:extLst>
              <a:ext uri="{FF2B5EF4-FFF2-40B4-BE49-F238E27FC236}">
                <a16:creationId xmlns:a16="http://schemas.microsoft.com/office/drawing/2014/main" id="{38CD91A3-715F-41E0-97F0-09BF4D00390F}"/>
              </a:ext>
            </a:extLst>
          </p:cNvPr>
          <p:cNvSpPr>
            <a:spLocks noGrp="1"/>
          </p:cNvSpPr>
          <p:nvPr>
            <p:ph idx="1"/>
          </p:nvPr>
        </p:nvSpPr>
        <p:spPr>
          <a:xfrm>
            <a:off x="685801" y="2064246"/>
            <a:ext cx="10131425" cy="4258733"/>
          </a:xfrm>
        </p:spPr>
        <p:txBody>
          <a:bodyPr anchor="t">
            <a:normAutofit/>
          </a:bodyPr>
          <a:lstStyle/>
          <a:p>
            <a:r>
              <a:rPr lang="fr-FR" sz="2800" dirty="0">
                <a:latin typeface="Montserrat" panose="00000500000000000000" pitchFamily="2" charset="0"/>
              </a:rPr>
              <a:t>Gestion des ressources matérielles de l’ordinateur</a:t>
            </a:r>
          </a:p>
          <a:p>
            <a:endParaRPr lang="fr-FR" sz="2800" dirty="0">
              <a:latin typeface="Montserrat" panose="00000500000000000000" pitchFamily="2" charset="0"/>
            </a:endParaRPr>
          </a:p>
          <a:p>
            <a:r>
              <a:rPr lang="fr-FR" sz="2800" dirty="0">
                <a:latin typeface="Montserrat" panose="00000500000000000000" pitchFamily="2" charset="0"/>
              </a:rPr>
              <a:t>Répartition des tâches entre les différents processus</a:t>
            </a:r>
          </a:p>
          <a:p>
            <a:endParaRPr lang="fr-FR" sz="2800" dirty="0">
              <a:latin typeface="Montserrat" panose="00000500000000000000" pitchFamily="2" charset="0"/>
            </a:endParaRPr>
          </a:p>
          <a:p>
            <a:r>
              <a:rPr lang="fr-FR" sz="2800" dirty="0">
                <a:latin typeface="Montserrat" panose="00000500000000000000" pitchFamily="2" charset="0"/>
              </a:rPr>
              <a:t>Permet communication entre les processus</a:t>
            </a:r>
          </a:p>
          <a:p>
            <a:endParaRPr lang="fr-FR" sz="2800" dirty="0">
              <a:latin typeface="Montserrat" panose="00000500000000000000" pitchFamily="2" charset="0"/>
            </a:endParaRPr>
          </a:p>
          <a:p>
            <a:r>
              <a:rPr lang="fr-FR" sz="2800" dirty="0">
                <a:latin typeface="Montserrat" panose="00000500000000000000" pitchFamily="2" charset="0"/>
              </a:rPr>
              <a:t>Gestion des requêtes et protocoles réseau</a:t>
            </a:r>
          </a:p>
          <a:p>
            <a:endParaRPr lang="fr-FR" dirty="0">
              <a:latin typeface="Montserrat" panose="00000500000000000000" pitchFamily="2" charset="0"/>
            </a:endParaRPr>
          </a:p>
        </p:txBody>
      </p:sp>
    </p:spTree>
    <p:extLst>
      <p:ext uri="{BB962C8B-B14F-4D97-AF65-F5344CB8AC3E}">
        <p14:creationId xmlns:p14="http://schemas.microsoft.com/office/powerpoint/2010/main" val="34949947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BA6AF1-448F-4F5C-A523-69392E20C74E}"/>
              </a:ext>
            </a:extLst>
          </p:cNvPr>
          <p:cNvSpPr>
            <a:spLocks noGrp="1"/>
          </p:cNvSpPr>
          <p:nvPr>
            <p:ph idx="1"/>
          </p:nvPr>
        </p:nvSpPr>
        <p:spPr>
          <a:xfrm>
            <a:off x="904673" y="1456267"/>
            <a:ext cx="10758792" cy="4980561"/>
          </a:xfrm>
        </p:spPr>
        <p:txBody>
          <a:bodyPr anchor="ctr">
            <a:normAutofit/>
          </a:bodyPr>
          <a:lstStyle/>
          <a:p>
            <a:pPr marL="0" indent="0">
              <a:buNone/>
            </a:pPr>
            <a:r>
              <a:rPr lang="fr-FR" sz="3200" dirty="0">
                <a:latin typeface="Montserrat" panose="00000500000000000000" pitchFamily="2" charset="0"/>
              </a:rPr>
              <a:t>C'est la partie qui se charge de tous les protocoles et requêtes réseau (TCP/IP, ARP, Ethernet, ...), très importants si l'on souhaite pouvoir communiquer avec d'autres ordinateurs.</a:t>
            </a:r>
          </a:p>
        </p:txBody>
      </p:sp>
      <p:sp>
        <p:nvSpPr>
          <p:cNvPr id="4" name="Titre 1">
            <a:extLst>
              <a:ext uri="{FF2B5EF4-FFF2-40B4-BE49-F238E27FC236}">
                <a16:creationId xmlns:a16="http://schemas.microsoft.com/office/drawing/2014/main" id="{506A1382-53B7-432D-B21B-5743FC1370A7}"/>
              </a:ext>
            </a:extLst>
          </p:cNvPr>
          <p:cNvSpPr txBox="1">
            <a:spLocks/>
          </p:cNvSpPr>
          <p:nvPr/>
        </p:nvSpPr>
        <p:spPr>
          <a:xfrm>
            <a:off x="1030287" y="40856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Network interface</a:t>
            </a:r>
          </a:p>
        </p:txBody>
      </p:sp>
    </p:spTree>
    <p:extLst>
      <p:ext uri="{BB962C8B-B14F-4D97-AF65-F5344CB8AC3E}">
        <p14:creationId xmlns:p14="http://schemas.microsoft.com/office/powerpoint/2010/main" val="22925985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spTree>
    <p:extLst>
      <p:ext uri="{BB962C8B-B14F-4D97-AF65-F5344CB8AC3E}">
        <p14:creationId xmlns:p14="http://schemas.microsoft.com/office/powerpoint/2010/main" val="39172778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spTree>
    <p:extLst>
      <p:ext uri="{BB962C8B-B14F-4D97-AF65-F5344CB8AC3E}">
        <p14:creationId xmlns:p14="http://schemas.microsoft.com/office/powerpoint/2010/main" val="6397733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cxnSp>
        <p:nvCxnSpPr>
          <p:cNvPr id="34" name="Connecteur : en arc 33">
            <a:extLst>
              <a:ext uri="{FF2B5EF4-FFF2-40B4-BE49-F238E27FC236}">
                <a16:creationId xmlns:a16="http://schemas.microsoft.com/office/drawing/2014/main" id="{02DACFFB-8BF7-4C85-8892-945A6DDB2BB3}"/>
              </a:ext>
            </a:extLst>
          </p:cNvPr>
          <p:cNvCxnSpPr>
            <a:cxnSpLocks/>
          </p:cNvCxnSpPr>
          <p:nvPr/>
        </p:nvCxnSpPr>
        <p:spPr>
          <a:xfrm rot="5400000">
            <a:off x="5204097" y="2963238"/>
            <a:ext cx="1141381" cy="635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7100396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cxnSp>
        <p:nvCxnSpPr>
          <p:cNvPr id="24" name="Connecteur : en arc 23">
            <a:extLst>
              <a:ext uri="{FF2B5EF4-FFF2-40B4-BE49-F238E27FC236}">
                <a16:creationId xmlns:a16="http://schemas.microsoft.com/office/drawing/2014/main" id="{46055D6B-31C5-4354-9CDE-F355371E2403}"/>
              </a:ext>
            </a:extLst>
          </p:cNvPr>
          <p:cNvCxnSpPr>
            <a:cxnSpLocks/>
          </p:cNvCxnSpPr>
          <p:nvPr/>
        </p:nvCxnSpPr>
        <p:spPr>
          <a:xfrm rot="5400000" flipH="1" flipV="1">
            <a:off x="5843399" y="2947414"/>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Connecteur : en arc 33">
            <a:extLst>
              <a:ext uri="{FF2B5EF4-FFF2-40B4-BE49-F238E27FC236}">
                <a16:creationId xmlns:a16="http://schemas.microsoft.com/office/drawing/2014/main" id="{02DACFFB-8BF7-4C85-8892-945A6DDB2BB3}"/>
              </a:ext>
            </a:extLst>
          </p:cNvPr>
          <p:cNvCxnSpPr>
            <a:cxnSpLocks/>
          </p:cNvCxnSpPr>
          <p:nvPr/>
        </p:nvCxnSpPr>
        <p:spPr>
          <a:xfrm rot="5400000">
            <a:off x="5204097" y="2963238"/>
            <a:ext cx="1141381" cy="635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91873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sp>
        <p:nvSpPr>
          <p:cNvPr id="10" name="ZoneTexte 9">
            <a:extLst>
              <a:ext uri="{FF2B5EF4-FFF2-40B4-BE49-F238E27FC236}">
                <a16:creationId xmlns:a16="http://schemas.microsoft.com/office/drawing/2014/main" id="{289D1D39-F45F-4118-A6C8-CECAFAA11243}"/>
              </a:ext>
            </a:extLst>
          </p:cNvPr>
          <p:cNvSpPr txBox="1"/>
          <p:nvPr/>
        </p:nvSpPr>
        <p:spPr>
          <a:xfrm>
            <a:off x="8803533" y="3537104"/>
            <a:ext cx="3151762"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Inter process communication</a:t>
            </a:r>
          </a:p>
        </p:txBody>
      </p:sp>
      <p:cxnSp>
        <p:nvCxnSpPr>
          <p:cNvPr id="24" name="Connecteur : en arc 23">
            <a:extLst>
              <a:ext uri="{FF2B5EF4-FFF2-40B4-BE49-F238E27FC236}">
                <a16:creationId xmlns:a16="http://schemas.microsoft.com/office/drawing/2014/main" id="{46055D6B-31C5-4354-9CDE-F355371E2403}"/>
              </a:ext>
            </a:extLst>
          </p:cNvPr>
          <p:cNvCxnSpPr>
            <a:cxnSpLocks/>
          </p:cNvCxnSpPr>
          <p:nvPr/>
        </p:nvCxnSpPr>
        <p:spPr>
          <a:xfrm rot="5400000" flipH="1" flipV="1">
            <a:off x="5843399" y="2947414"/>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Connecteur : en arc 33">
            <a:extLst>
              <a:ext uri="{FF2B5EF4-FFF2-40B4-BE49-F238E27FC236}">
                <a16:creationId xmlns:a16="http://schemas.microsoft.com/office/drawing/2014/main" id="{02DACFFB-8BF7-4C85-8892-945A6DDB2BB3}"/>
              </a:ext>
            </a:extLst>
          </p:cNvPr>
          <p:cNvCxnSpPr>
            <a:cxnSpLocks/>
          </p:cNvCxnSpPr>
          <p:nvPr/>
        </p:nvCxnSpPr>
        <p:spPr>
          <a:xfrm rot="5400000">
            <a:off x="5204097" y="2963238"/>
            <a:ext cx="1141381" cy="635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136862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sp>
        <p:nvSpPr>
          <p:cNvPr id="10" name="ZoneTexte 9">
            <a:extLst>
              <a:ext uri="{FF2B5EF4-FFF2-40B4-BE49-F238E27FC236}">
                <a16:creationId xmlns:a16="http://schemas.microsoft.com/office/drawing/2014/main" id="{289D1D39-F45F-4118-A6C8-CECAFAA11243}"/>
              </a:ext>
            </a:extLst>
          </p:cNvPr>
          <p:cNvSpPr txBox="1"/>
          <p:nvPr/>
        </p:nvSpPr>
        <p:spPr>
          <a:xfrm>
            <a:off x="8803533" y="3537104"/>
            <a:ext cx="3151762"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Inter process communication</a:t>
            </a:r>
          </a:p>
        </p:txBody>
      </p:sp>
      <p:cxnSp>
        <p:nvCxnSpPr>
          <p:cNvPr id="24" name="Connecteur : en arc 23">
            <a:extLst>
              <a:ext uri="{FF2B5EF4-FFF2-40B4-BE49-F238E27FC236}">
                <a16:creationId xmlns:a16="http://schemas.microsoft.com/office/drawing/2014/main" id="{46055D6B-31C5-4354-9CDE-F355371E2403}"/>
              </a:ext>
            </a:extLst>
          </p:cNvPr>
          <p:cNvCxnSpPr>
            <a:cxnSpLocks/>
          </p:cNvCxnSpPr>
          <p:nvPr/>
        </p:nvCxnSpPr>
        <p:spPr>
          <a:xfrm rot="5400000" flipH="1" flipV="1">
            <a:off x="5843399" y="2947414"/>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Connecteur : en arc 33">
            <a:extLst>
              <a:ext uri="{FF2B5EF4-FFF2-40B4-BE49-F238E27FC236}">
                <a16:creationId xmlns:a16="http://schemas.microsoft.com/office/drawing/2014/main" id="{02DACFFB-8BF7-4C85-8892-945A6DDB2BB3}"/>
              </a:ext>
            </a:extLst>
          </p:cNvPr>
          <p:cNvCxnSpPr>
            <a:cxnSpLocks/>
          </p:cNvCxnSpPr>
          <p:nvPr/>
        </p:nvCxnSpPr>
        <p:spPr>
          <a:xfrm rot="5400000">
            <a:off x="5204097" y="2963238"/>
            <a:ext cx="1141381" cy="635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9" name="Connecteur : en arc 38">
            <a:extLst>
              <a:ext uri="{FF2B5EF4-FFF2-40B4-BE49-F238E27FC236}">
                <a16:creationId xmlns:a16="http://schemas.microsoft.com/office/drawing/2014/main" id="{B9FC6D20-E45C-4C5D-9FF9-7180BCE6B28C}"/>
              </a:ext>
            </a:extLst>
          </p:cNvPr>
          <p:cNvCxnSpPr>
            <a:cxnSpLocks/>
            <a:endCxn id="9" idx="3"/>
          </p:cNvCxnSpPr>
          <p:nvPr/>
        </p:nvCxnSpPr>
        <p:spPr>
          <a:xfrm rot="10800000" flipV="1">
            <a:off x="7174959" y="4014157"/>
            <a:ext cx="1628574" cy="2"/>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5782986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sp>
        <p:nvSpPr>
          <p:cNvPr id="10" name="ZoneTexte 9">
            <a:extLst>
              <a:ext uri="{FF2B5EF4-FFF2-40B4-BE49-F238E27FC236}">
                <a16:creationId xmlns:a16="http://schemas.microsoft.com/office/drawing/2014/main" id="{289D1D39-F45F-4118-A6C8-CECAFAA11243}"/>
              </a:ext>
            </a:extLst>
          </p:cNvPr>
          <p:cNvSpPr txBox="1"/>
          <p:nvPr/>
        </p:nvSpPr>
        <p:spPr>
          <a:xfrm>
            <a:off x="8803533" y="3537104"/>
            <a:ext cx="3151762"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Inter process communication</a:t>
            </a:r>
          </a:p>
        </p:txBody>
      </p:sp>
      <p:cxnSp>
        <p:nvCxnSpPr>
          <p:cNvPr id="24" name="Connecteur : en arc 23">
            <a:extLst>
              <a:ext uri="{FF2B5EF4-FFF2-40B4-BE49-F238E27FC236}">
                <a16:creationId xmlns:a16="http://schemas.microsoft.com/office/drawing/2014/main" id="{46055D6B-31C5-4354-9CDE-F355371E2403}"/>
              </a:ext>
            </a:extLst>
          </p:cNvPr>
          <p:cNvCxnSpPr>
            <a:cxnSpLocks/>
          </p:cNvCxnSpPr>
          <p:nvPr/>
        </p:nvCxnSpPr>
        <p:spPr>
          <a:xfrm rot="5400000" flipH="1" flipV="1">
            <a:off x="5843399" y="2947414"/>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Connecteur : en arc 33">
            <a:extLst>
              <a:ext uri="{FF2B5EF4-FFF2-40B4-BE49-F238E27FC236}">
                <a16:creationId xmlns:a16="http://schemas.microsoft.com/office/drawing/2014/main" id="{02DACFFB-8BF7-4C85-8892-945A6DDB2BB3}"/>
              </a:ext>
            </a:extLst>
          </p:cNvPr>
          <p:cNvCxnSpPr>
            <a:cxnSpLocks/>
          </p:cNvCxnSpPr>
          <p:nvPr/>
        </p:nvCxnSpPr>
        <p:spPr>
          <a:xfrm rot="5400000">
            <a:off x="5204097" y="2963238"/>
            <a:ext cx="1141381" cy="635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9" name="Connecteur : en arc 38">
            <a:extLst>
              <a:ext uri="{FF2B5EF4-FFF2-40B4-BE49-F238E27FC236}">
                <a16:creationId xmlns:a16="http://schemas.microsoft.com/office/drawing/2014/main" id="{B9FC6D20-E45C-4C5D-9FF9-7180BCE6B28C}"/>
              </a:ext>
            </a:extLst>
          </p:cNvPr>
          <p:cNvCxnSpPr>
            <a:cxnSpLocks/>
            <a:endCxn id="9" idx="3"/>
          </p:cNvCxnSpPr>
          <p:nvPr/>
        </p:nvCxnSpPr>
        <p:spPr>
          <a:xfrm rot="10800000" flipV="1">
            <a:off x="7174959" y="4014157"/>
            <a:ext cx="1628574" cy="2"/>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Connecteur : en arc 43">
            <a:extLst>
              <a:ext uri="{FF2B5EF4-FFF2-40B4-BE49-F238E27FC236}">
                <a16:creationId xmlns:a16="http://schemas.microsoft.com/office/drawing/2014/main" id="{69D4D4B0-66D0-401D-BF6E-15915D29F8B3}"/>
              </a:ext>
            </a:extLst>
          </p:cNvPr>
          <p:cNvCxnSpPr>
            <a:cxnSpLocks/>
            <a:stCxn id="10" idx="0"/>
            <a:endCxn id="3" idx="3"/>
          </p:cNvCxnSpPr>
          <p:nvPr/>
        </p:nvCxnSpPr>
        <p:spPr>
          <a:xfrm rot="16200000" flipV="1">
            <a:off x="7955321" y="1113010"/>
            <a:ext cx="1643732" cy="3204455"/>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830492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7" name="ZoneTexte 6">
            <a:extLst>
              <a:ext uri="{FF2B5EF4-FFF2-40B4-BE49-F238E27FC236}">
                <a16:creationId xmlns:a16="http://schemas.microsoft.com/office/drawing/2014/main" id="{D14C577D-265C-47D0-BC6C-3BD83765CFBF}"/>
              </a:ext>
            </a:extLst>
          </p:cNvPr>
          <p:cNvSpPr txBox="1"/>
          <p:nvPr/>
        </p:nvSpPr>
        <p:spPr>
          <a:xfrm>
            <a:off x="473410" y="3537106"/>
            <a:ext cx="2279517"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Virtual File System </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sp>
        <p:nvSpPr>
          <p:cNvPr id="10" name="ZoneTexte 9">
            <a:extLst>
              <a:ext uri="{FF2B5EF4-FFF2-40B4-BE49-F238E27FC236}">
                <a16:creationId xmlns:a16="http://schemas.microsoft.com/office/drawing/2014/main" id="{289D1D39-F45F-4118-A6C8-CECAFAA11243}"/>
              </a:ext>
            </a:extLst>
          </p:cNvPr>
          <p:cNvSpPr txBox="1"/>
          <p:nvPr/>
        </p:nvSpPr>
        <p:spPr>
          <a:xfrm>
            <a:off x="8803533" y="3537104"/>
            <a:ext cx="3151762"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Inter process communication</a:t>
            </a:r>
          </a:p>
        </p:txBody>
      </p:sp>
      <p:cxnSp>
        <p:nvCxnSpPr>
          <p:cNvPr id="24" name="Connecteur : en arc 23">
            <a:extLst>
              <a:ext uri="{FF2B5EF4-FFF2-40B4-BE49-F238E27FC236}">
                <a16:creationId xmlns:a16="http://schemas.microsoft.com/office/drawing/2014/main" id="{46055D6B-31C5-4354-9CDE-F355371E2403}"/>
              </a:ext>
            </a:extLst>
          </p:cNvPr>
          <p:cNvCxnSpPr>
            <a:cxnSpLocks/>
          </p:cNvCxnSpPr>
          <p:nvPr/>
        </p:nvCxnSpPr>
        <p:spPr>
          <a:xfrm rot="5400000" flipH="1" flipV="1">
            <a:off x="5843399" y="2947414"/>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Connecteur : en arc 33">
            <a:extLst>
              <a:ext uri="{FF2B5EF4-FFF2-40B4-BE49-F238E27FC236}">
                <a16:creationId xmlns:a16="http://schemas.microsoft.com/office/drawing/2014/main" id="{02DACFFB-8BF7-4C85-8892-945A6DDB2BB3}"/>
              </a:ext>
            </a:extLst>
          </p:cNvPr>
          <p:cNvCxnSpPr>
            <a:cxnSpLocks/>
          </p:cNvCxnSpPr>
          <p:nvPr/>
        </p:nvCxnSpPr>
        <p:spPr>
          <a:xfrm rot="5400000">
            <a:off x="5204097" y="2963238"/>
            <a:ext cx="1141381" cy="635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9" name="Connecteur : en arc 38">
            <a:extLst>
              <a:ext uri="{FF2B5EF4-FFF2-40B4-BE49-F238E27FC236}">
                <a16:creationId xmlns:a16="http://schemas.microsoft.com/office/drawing/2014/main" id="{B9FC6D20-E45C-4C5D-9FF9-7180BCE6B28C}"/>
              </a:ext>
            </a:extLst>
          </p:cNvPr>
          <p:cNvCxnSpPr>
            <a:cxnSpLocks/>
            <a:endCxn id="9" idx="3"/>
          </p:cNvCxnSpPr>
          <p:nvPr/>
        </p:nvCxnSpPr>
        <p:spPr>
          <a:xfrm rot="10800000" flipV="1">
            <a:off x="7174959" y="4014157"/>
            <a:ext cx="1628574" cy="2"/>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Connecteur : en arc 43">
            <a:extLst>
              <a:ext uri="{FF2B5EF4-FFF2-40B4-BE49-F238E27FC236}">
                <a16:creationId xmlns:a16="http://schemas.microsoft.com/office/drawing/2014/main" id="{69D4D4B0-66D0-401D-BF6E-15915D29F8B3}"/>
              </a:ext>
            </a:extLst>
          </p:cNvPr>
          <p:cNvCxnSpPr>
            <a:cxnSpLocks/>
            <a:stCxn id="10" idx="0"/>
            <a:endCxn id="3" idx="3"/>
          </p:cNvCxnSpPr>
          <p:nvPr/>
        </p:nvCxnSpPr>
        <p:spPr>
          <a:xfrm rot="16200000" flipV="1">
            <a:off x="7955321" y="1113010"/>
            <a:ext cx="1643732" cy="3204455"/>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355723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7" name="ZoneTexte 6">
            <a:extLst>
              <a:ext uri="{FF2B5EF4-FFF2-40B4-BE49-F238E27FC236}">
                <a16:creationId xmlns:a16="http://schemas.microsoft.com/office/drawing/2014/main" id="{D14C577D-265C-47D0-BC6C-3BD83765CFBF}"/>
              </a:ext>
            </a:extLst>
          </p:cNvPr>
          <p:cNvSpPr txBox="1"/>
          <p:nvPr/>
        </p:nvSpPr>
        <p:spPr>
          <a:xfrm>
            <a:off x="473410" y="3537106"/>
            <a:ext cx="2279517"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Virtual File System </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sp>
        <p:nvSpPr>
          <p:cNvPr id="10" name="ZoneTexte 9">
            <a:extLst>
              <a:ext uri="{FF2B5EF4-FFF2-40B4-BE49-F238E27FC236}">
                <a16:creationId xmlns:a16="http://schemas.microsoft.com/office/drawing/2014/main" id="{289D1D39-F45F-4118-A6C8-CECAFAA11243}"/>
              </a:ext>
            </a:extLst>
          </p:cNvPr>
          <p:cNvSpPr txBox="1"/>
          <p:nvPr/>
        </p:nvSpPr>
        <p:spPr>
          <a:xfrm>
            <a:off x="8803533" y="3537104"/>
            <a:ext cx="3151762"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Inter process communication</a:t>
            </a:r>
          </a:p>
        </p:txBody>
      </p:sp>
      <p:cxnSp>
        <p:nvCxnSpPr>
          <p:cNvPr id="24" name="Connecteur : en arc 23">
            <a:extLst>
              <a:ext uri="{FF2B5EF4-FFF2-40B4-BE49-F238E27FC236}">
                <a16:creationId xmlns:a16="http://schemas.microsoft.com/office/drawing/2014/main" id="{46055D6B-31C5-4354-9CDE-F355371E2403}"/>
              </a:ext>
            </a:extLst>
          </p:cNvPr>
          <p:cNvCxnSpPr>
            <a:cxnSpLocks/>
          </p:cNvCxnSpPr>
          <p:nvPr/>
        </p:nvCxnSpPr>
        <p:spPr>
          <a:xfrm rot="5400000" flipH="1" flipV="1">
            <a:off x="5843399" y="2947414"/>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Connecteur : en arc 33">
            <a:extLst>
              <a:ext uri="{FF2B5EF4-FFF2-40B4-BE49-F238E27FC236}">
                <a16:creationId xmlns:a16="http://schemas.microsoft.com/office/drawing/2014/main" id="{02DACFFB-8BF7-4C85-8892-945A6DDB2BB3}"/>
              </a:ext>
            </a:extLst>
          </p:cNvPr>
          <p:cNvCxnSpPr>
            <a:cxnSpLocks/>
          </p:cNvCxnSpPr>
          <p:nvPr/>
        </p:nvCxnSpPr>
        <p:spPr>
          <a:xfrm rot="5400000">
            <a:off x="5204097" y="2963238"/>
            <a:ext cx="1141381" cy="635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7" name="Connecteur : en arc 36">
            <a:extLst>
              <a:ext uri="{FF2B5EF4-FFF2-40B4-BE49-F238E27FC236}">
                <a16:creationId xmlns:a16="http://schemas.microsoft.com/office/drawing/2014/main" id="{3376FEB3-9795-4282-8E5F-23531A0F5034}"/>
              </a:ext>
            </a:extLst>
          </p:cNvPr>
          <p:cNvCxnSpPr>
            <a:cxnSpLocks/>
            <a:endCxn id="9" idx="1"/>
          </p:cNvCxnSpPr>
          <p:nvPr/>
        </p:nvCxnSpPr>
        <p:spPr>
          <a:xfrm>
            <a:off x="2759277" y="3999950"/>
            <a:ext cx="2257762" cy="14209"/>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9" name="Connecteur : en arc 38">
            <a:extLst>
              <a:ext uri="{FF2B5EF4-FFF2-40B4-BE49-F238E27FC236}">
                <a16:creationId xmlns:a16="http://schemas.microsoft.com/office/drawing/2014/main" id="{B9FC6D20-E45C-4C5D-9FF9-7180BCE6B28C}"/>
              </a:ext>
            </a:extLst>
          </p:cNvPr>
          <p:cNvCxnSpPr>
            <a:cxnSpLocks/>
            <a:endCxn id="9" idx="3"/>
          </p:cNvCxnSpPr>
          <p:nvPr/>
        </p:nvCxnSpPr>
        <p:spPr>
          <a:xfrm rot="10800000" flipV="1">
            <a:off x="7174959" y="4014157"/>
            <a:ext cx="1628574" cy="2"/>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Connecteur : en arc 43">
            <a:extLst>
              <a:ext uri="{FF2B5EF4-FFF2-40B4-BE49-F238E27FC236}">
                <a16:creationId xmlns:a16="http://schemas.microsoft.com/office/drawing/2014/main" id="{69D4D4B0-66D0-401D-BF6E-15915D29F8B3}"/>
              </a:ext>
            </a:extLst>
          </p:cNvPr>
          <p:cNvCxnSpPr>
            <a:cxnSpLocks/>
            <a:stCxn id="10" idx="0"/>
            <a:endCxn id="3" idx="3"/>
          </p:cNvCxnSpPr>
          <p:nvPr/>
        </p:nvCxnSpPr>
        <p:spPr>
          <a:xfrm rot="16200000" flipV="1">
            <a:off x="7955321" y="1113010"/>
            <a:ext cx="1643732" cy="3204455"/>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718711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4">
            <a:extLst>
              <a:ext uri="{FF2B5EF4-FFF2-40B4-BE49-F238E27FC236}">
                <a16:creationId xmlns:a16="http://schemas.microsoft.com/office/drawing/2014/main" id="{51BA3548-68B3-40A6-89EA-461F07604C9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4750" b="99000" l="10000" r="99563">
                        <a14:foregroundMark x1="84688" y1="12583" x2="84688" y2="12583"/>
                        <a14:foregroundMark x1="84000" y1="17667" x2="84000" y2="17667"/>
                        <a14:foregroundMark x1="87438" y1="15333" x2="87813" y2="14917"/>
                        <a14:foregroundMark x1="91625" y1="38750" x2="91938" y2="33750"/>
                        <a14:foregroundMark x1="94000" y1="38333" x2="92625" y2="33250"/>
                        <a14:foregroundMark x1="86438" y1="36917" x2="85750" y2="34667"/>
                        <a14:foregroundMark x1="92313" y1="47083" x2="92313" y2="41500"/>
                        <a14:foregroundMark x1="88125" y1="60417" x2="87438" y2="55333"/>
                        <a14:foregroundMark x1="91938" y1="61750" x2="94000" y2="59917"/>
                        <a14:foregroundMark x1="85375" y1="71417" x2="85750" y2="68167"/>
                        <a14:foregroundMark x1="76438" y1="76000" x2="76750" y2="64500"/>
                        <a14:foregroundMark x1="86063" y1="80167" x2="92313" y2="80167"/>
                        <a14:foregroundMark x1="96438" y1="92083" x2="96438" y2="87083"/>
                        <a14:foregroundMark x1="94688" y1="90250" x2="97813" y2="87500"/>
                        <a14:foregroundMark x1="96063" y1="88417" x2="96438" y2="87500"/>
                        <a14:foregroundMark x1="87813" y1="90750" x2="88500" y2="87083"/>
                        <a14:foregroundMark x1="89875" y1="89333" x2="89875" y2="85250"/>
                        <a14:foregroundMark x1="91250" y1="89333" x2="85750" y2="86167"/>
                        <a14:foregroundMark x1="86813" y1="44667" x2="86438" y2="41667"/>
                        <a14:foregroundMark x1="91000" y1="78333" x2="92000" y2="77833"/>
                        <a14:foregroundMark x1="92688" y1="83667" x2="85750" y2="83417"/>
                        <a14:backgroundMark x1="84188" y1="41833" x2="84000" y2="40500"/>
                      </a14:backgroundRemoval>
                    </a14:imgEffect>
                  </a14:imgLayer>
                </a14:imgProps>
              </a:ext>
            </a:extLst>
          </a:blip>
          <a:srcRect l="13523" t="4879" b="77624"/>
          <a:stretch/>
        </p:blipFill>
        <p:spPr>
          <a:xfrm>
            <a:off x="2057399" y="194552"/>
            <a:ext cx="8077201" cy="1225685"/>
          </a:xfrm>
          <a:prstGeom prst="rect">
            <a:avLst/>
          </a:prstGeom>
        </p:spPr>
      </p:pic>
    </p:spTree>
    <p:extLst>
      <p:ext uri="{BB962C8B-B14F-4D97-AF65-F5344CB8AC3E}">
        <p14:creationId xmlns:p14="http://schemas.microsoft.com/office/powerpoint/2010/main" val="33282700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7" name="ZoneTexte 6">
            <a:extLst>
              <a:ext uri="{FF2B5EF4-FFF2-40B4-BE49-F238E27FC236}">
                <a16:creationId xmlns:a16="http://schemas.microsoft.com/office/drawing/2014/main" id="{D14C577D-265C-47D0-BC6C-3BD83765CFBF}"/>
              </a:ext>
            </a:extLst>
          </p:cNvPr>
          <p:cNvSpPr txBox="1"/>
          <p:nvPr/>
        </p:nvSpPr>
        <p:spPr>
          <a:xfrm>
            <a:off x="473410" y="3537106"/>
            <a:ext cx="2279517"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Virtual File System </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sp>
        <p:nvSpPr>
          <p:cNvPr id="10" name="ZoneTexte 9">
            <a:extLst>
              <a:ext uri="{FF2B5EF4-FFF2-40B4-BE49-F238E27FC236}">
                <a16:creationId xmlns:a16="http://schemas.microsoft.com/office/drawing/2014/main" id="{289D1D39-F45F-4118-A6C8-CECAFAA11243}"/>
              </a:ext>
            </a:extLst>
          </p:cNvPr>
          <p:cNvSpPr txBox="1"/>
          <p:nvPr/>
        </p:nvSpPr>
        <p:spPr>
          <a:xfrm>
            <a:off x="8803533" y="3537104"/>
            <a:ext cx="3151762"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Inter process communication</a:t>
            </a:r>
          </a:p>
        </p:txBody>
      </p:sp>
      <p:cxnSp>
        <p:nvCxnSpPr>
          <p:cNvPr id="5" name="Connecteur : en arc 4">
            <a:extLst>
              <a:ext uri="{FF2B5EF4-FFF2-40B4-BE49-F238E27FC236}">
                <a16:creationId xmlns:a16="http://schemas.microsoft.com/office/drawing/2014/main" id="{DFE2B077-3BF5-4E33-B96D-F308DA5AE21E}"/>
              </a:ext>
            </a:extLst>
          </p:cNvPr>
          <p:cNvCxnSpPr>
            <a:stCxn id="7" idx="0"/>
            <a:endCxn id="3" idx="1"/>
          </p:cNvCxnSpPr>
          <p:nvPr/>
        </p:nvCxnSpPr>
        <p:spPr>
          <a:xfrm rot="5400000" flipH="1" flipV="1">
            <a:off x="2493237" y="1013304"/>
            <a:ext cx="1643734" cy="3403870"/>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4" name="Connecteur : en arc 23">
            <a:extLst>
              <a:ext uri="{FF2B5EF4-FFF2-40B4-BE49-F238E27FC236}">
                <a16:creationId xmlns:a16="http://schemas.microsoft.com/office/drawing/2014/main" id="{46055D6B-31C5-4354-9CDE-F355371E2403}"/>
              </a:ext>
            </a:extLst>
          </p:cNvPr>
          <p:cNvCxnSpPr>
            <a:cxnSpLocks/>
          </p:cNvCxnSpPr>
          <p:nvPr/>
        </p:nvCxnSpPr>
        <p:spPr>
          <a:xfrm rot="5400000" flipH="1" flipV="1">
            <a:off x="5843399" y="2947414"/>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Connecteur : en arc 33">
            <a:extLst>
              <a:ext uri="{FF2B5EF4-FFF2-40B4-BE49-F238E27FC236}">
                <a16:creationId xmlns:a16="http://schemas.microsoft.com/office/drawing/2014/main" id="{02DACFFB-8BF7-4C85-8892-945A6DDB2BB3}"/>
              </a:ext>
            </a:extLst>
          </p:cNvPr>
          <p:cNvCxnSpPr>
            <a:cxnSpLocks/>
          </p:cNvCxnSpPr>
          <p:nvPr/>
        </p:nvCxnSpPr>
        <p:spPr>
          <a:xfrm rot="5400000">
            <a:off x="5204097" y="2963238"/>
            <a:ext cx="1141381" cy="635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7" name="Connecteur : en arc 36">
            <a:extLst>
              <a:ext uri="{FF2B5EF4-FFF2-40B4-BE49-F238E27FC236}">
                <a16:creationId xmlns:a16="http://schemas.microsoft.com/office/drawing/2014/main" id="{3376FEB3-9795-4282-8E5F-23531A0F5034}"/>
              </a:ext>
            </a:extLst>
          </p:cNvPr>
          <p:cNvCxnSpPr>
            <a:cxnSpLocks/>
            <a:endCxn id="9" idx="1"/>
          </p:cNvCxnSpPr>
          <p:nvPr/>
        </p:nvCxnSpPr>
        <p:spPr>
          <a:xfrm>
            <a:off x="2759277" y="3999950"/>
            <a:ext cx="2257762" cy="14209"/>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9" name="Connecteur : en arc 38">
            <a:extLst>
              <a:ext uri="{FF2B5EF4-FFF2-40B4-BE49-F238E27FC236}">
                <a16:creationId xmlns:a16="http://schemas.microsoft.com/office/drawing/2014/main" id="{B9FC6D20-E45C-4C5D-9FF9-7180BCE6B28C}"/>
              </a:ext>
            </a:extLst>
          </p:cNvPr>
          <p:cNvCxnSpPr>
            <a:cxnSpLocks/>
            <a:endCxn id="9" idx="3"/>
          </p:cNvCxnSpPr>
          <p:nvPr/>
        </p:nvCxnSpPr>
        <p:spPr>
          <a:xfrm rot="10800000" flipV="1">
            <a:off x="7174959" y="4014157"/>
            <a:ext cx="1628574" cy="2"/>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Connecteur : en arc 43">
            <a:extLst>
              <a:ext uri="{FF2B5EF4-FFF2-40B4-BE49-F238E27FC236}">
                <a16:creationId xmlns:a16="http://schemas.microsoft.com/office/drawing/2014/main" id="{69D4D4B0-66D0-401D-BF6E-15915D29F8B3}"/>
              </a:ext>
            </a:extLst>
          </p:cNvPr>
          <p:cNvCxnSpPr>
            <a:cxnSpLocks/>
            <a:stCxn id="10" idx="0"/>
            <a:endCxn id="3" idx="3"/>
          </p:cNvCxnSpPr>
          <p:nvPr/>
        </p:nvCxnSpPr>
        <p:spPr>
          <a:xfrm rot="16200000" flipV="1">
            <a:off x="7955321" y="1113010"/>
            <a:ext cx="1643732" cy="3204455"/>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0142055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7" name="ZoneTexte 6">
            <a:extLst>
              <a:ext uri="{FF2B5EF4-FFF2-40B4-BE49-F238E27FC236}">
                <a16:creationId xmlns:a16="http://schemas.microsoft.com/office/drawing/2014/main" id="{D14C577D-265C-47D0-BC6C-3BD83765CFBF}"/>
              </a:ext>
            </a:extLst>
          </p:cNvPr>
          <p:cNvSpPr txBox="1"/>
          <p:nvPr/>
        </p:nvSpPr>
        <p:spPr>
          <a:xfrm>
            <a:off x="473410" y="3537106"/>
            <a:ext cx="2279517"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Virtual File System </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sp>
        <p:nvSpPr>
          <p:cNvPr id="10" name="ZoneTexte 9">
            <a:extLst>
              <a:ext uri="{FF2B5EF4-FFF2-40B4-BE49-F238E27FC236}">
                <a16:creationId xmlns:a16="http://schemas.microsoft.com/office/drawing/2014/main" id="{289D1D39-F45F-4118-A6C8-CECAFAA11243}"/>
              </a:ext>
            </a:extLst>
          </p:cNvPr>
          <p:cNvSpPr txBox="1"/>
          <p:nvPr/>
        </p:nvSpPr>
        <p:spPr>
          <a:xfrm>
            <a:off x="8803533" y="3537104"/>
            <a:ext cx="3151762"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Inter process communication</a:t>
            </a:r>
          </a:p>
        </p:txBody>
      </p:sp>
      <p:cxnSp>
        <p:nvCxnSpPr>
          <p:cNvPr id="5" name="Connecteur : en arc 4">
            <a:extLst>
              <a:ext uri="{FF2B5EF4-FFF2-40B4-BE49-F238E27FC236}">
                <a16:creationId xmlns:a16="http://schemas.microsoft.com/office/drawing/2014/main" id="{DFE2B077-3BF5-4E33-B96D-F308DA5AE21E}"/>
              </a:ext>
            </a:extLst>
          </p:cNvPr>
          <p:cNvCxnSpPr>
            <a:stCxn id="7" idx="0"/>
            <a:endCxn id="3" idx="1"/>
          </p:cNvCxnSpPr>
          <p:nvPr/>
        </p:nvCxnSpPr>
        <p:spPr>
          <a:xfrm rot="5400000" flipH="1" flipV="1">
            <a:off x="2493237" y="1013304"/>
            <a:ext cx="1643734" cy="3403870"/>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4" name="Connecteur : en arc 23">
            <a:extLst>
              <a:ext uri="{FF2B5EF4-FFF2-40B4-BE49-F238E27FC236}">
                <a16:creationId xmlns:a16="http://schemas.microsoft.com/office/drawing/2014/main" id="{46055D6B-31C5-4354-9CDE-F355371E2403}"/>
              </a:ext>
            </a:extLst>
          </p:cNvPr>
          <p:cNvCxnSpPr>
            <a:cxnSpLocks/>
          </p:cNvCxnSpPr>
          <p:nvPr/>
        </p:nvCxnSpPr>
        <p:spPr>
          <a:xfrm rot="5400000" flipH="1" flipV="1">
            <a:off x="5843399" y="2947414"/>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Connecteur : en arc 33">
            <a:extLst>
              <a:ext uri="{FF2B5EF4-FFF2-40B4-BE49-F238E27FC236}">
                <a16:creationId xmlns:a16="http://schemas.microsoft.com/office/drawing/2014/main" id="{02DACFFB-8BF7-4C85-8892-945A6DDB2BB3}"/>
              </a:ext>
            </a:extLst>
          </p:cNvPr>
          <p:cNvCxnSpPr>
            <a:cxnSpLocks/>
          </p:cNvCxnSpPr>
          <p:nvPr/>
        </p:nvCxnSpPr>
        <p:spPr>
          <a:xfrm rot="5400000">
            <a:off x="5204097" y="2963238"/>
            <a:ext cx="1141381" cy="635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7" name="Connecteur : en arc 36">
            <a:extLst>
              <a:ext uri="{FF2B5EF4-FFF2-40B4-BE49-F238E27FC236}">
                <a16:creationId xmlns:a16="http://schemas.microsoft.com/office/drawing/2014/main" id="{3376FEB3-9795-4282-8E5F-23531A0F5034}"/>
              </a:ext>
            </a:extLst>
          </p:cNvPr>
          <p:cNvCxnSpPr>
            <a:cxnSpLocks/>
            <a:endCxn id="9" idx="1"/>
          </p:cNvCxnSpPr>
          <p:nvPr/>
        </p:nvCxnSpPr>
        <p:spPr>
          <a:xfrm>
            <a:off x="2759277" y="3999950"/>
            <a:ext cx="2257762" cy="14209"/>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9" name="Connecteur : en arc 38">
            <a:extLst>
              <a:ext uri="{FF2B5EF4-FFF2-40B4-BE49-F238E27FC236}">
                <a16:creationId xmlns:a16="http://schemas.microsoft.com/office/drawing/2014/main" id="{B9FC6D20-E45C-4C5D-9FF9-7180BCE6B28C}"/>
              </a:ext>
            </a:extLst>
          </p:cNvPr>
          <p:cNvCxnSpPr>
            <a:cxnSpLocks/>
            <a:endCxn id="9" idx="3"/>
          </p:cNvCxnSpPr>
          <p:nvPr/>
        </p:nvCxnSpPr>
        <p:spPr>
          <a:xfrm rot="10800000" flipV="1">
            <a:off x="7174959" y="4014157"/>
            <a:ext cx="1628574" cy="2"/>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Connecteur : en arc 43">
            <a:extLst>
              <a:ext uri="{FF2B5EF4-FFF2-40B4-BE49-F238E27FC236}">
                <a16:creationId xmlns:a16="http://schemas.microsoft.com/office/drawing/2014/main" id="{69D4D4B0-66D0-401D-BF6E-15915D29F8B3}"/>
              </a:ext>
            </a:extLst>
          </p:cNvPr>
          <p:cNvCxnSpPr>
            <a:cxnSpLocks/>
            <a:stCxn id="10" idx="0"/>
            <a:endCxn id="3" idx="3"/>
          </p:cNvCxnSpPr>
          <p:nvPr/>
        </p:nvCxnSpPr>
        <p:spPr>
          <a:xfrm rot="16200000" flipV="1">
            <a:off x="7955321" y="1113010"/>
            <a:ext cx="1643732" cy="3204455"/>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7" name="Connecteur : en arc 46">
            <a:extLst>
              <a:ext uri="{FF2B5EF4-FFF2-40B4-BE49-F238E27FC236}">
                <a16:creationId xmlns:a16="http://schemas.microsoft.com/office/drawing/2014/main" id="{DCAF72ED-DA31-4AC6-8681-ECBA173BD81E}"/>
              </a:ext>
            </a:extLst>
          </p:cNvPr>
          <p:cNvCxnSpPr>
            <a:cxnSpLocks/>
          </p:cNvCxnSpPr>
          <p:nvPr/>
        </p:nvCxnSpPr>
        <p:spPr>
          <a:xfrm rot="16260000" flipH="1" flipV="1">
            <a:off x="2472803" y="1013301"/>
            <a:ext cx="1643734" cy="3403870"/>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143292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7" name="ZoneTexte 6">
            <a:extLst>
              <a:ext uri="{FF2B5EF4-FFF2-40B4-BE49-F238E27FC236}">
                <a16:creationId xmlns:a16="http://schemas.microsoft.com/office/drawing/2014/main" id="{D14C577D-265C-47D0-BC6C-3BD83765CFBF}"/>
              </a:ext>
            </a:extLst>
          </p:cNvPr>
          <p:cNvSpPr txBox="1"/>
          <p:nvPr/>
        </p:nvSpPr>
        <p:spPr>
          <a:xfrm>
            <a:off x="473410" y="3537106"/>
            <a:ext cx="2279517"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Virtual File System </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sp>
        <p:nvSpPr>
          <p:cNvPr id="10" name="ZoneTexte 9">
            <a:extLst>
              <a:ext uri="{FF2B5EF4-FFF2-40B4-BE49-F238E27FC236}">
                <a16:creationId xmlns:a16="http://schemas.microsoft.com/office/drawing/2014/main" id="{289D1D39-F45F-4118-A6C8-CECAFAA11243}"/>
              </a:ext>
            </a:extLst>
          </p:cNvPr>
          <p:cNvSpPr txBox="1"/>
          <p:nvPr/>
        </p:nvSpPr>
        <p:spPr>
          <a:xfrm>
            <a:off x="8803533" y="3537104"/>
            <a:ext cx="3151762"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Inter process communication</a:t>
            </a:r>
          </a:p>
        </p:txBody>
      </p:sp>
      <p:sp>
        <p:nvSpPr>
          <p:cNvPr id="11" name="ZoneTexte 10">
            <a:extLst>
              <a:ext uri="{FF2B5EF4-FFF2-40B4-BE49-F238E27FC236}">
                <a16:creationId xmlns:a16="http://schemas.microsoft.com/office/drawing/2014/main" id="{E8EC7C65-25B4-469E-8C20-14C465D0D809}"/>
              </a:ext>
            </a:extLst>
          </p:cNvPr>
          <p:cNvSpPr txBox="1"/>
          <p:nvPr/>
        </p:nvSpPr>
        <p:spPr>
          <a:xfrm>
            <a:off x="5017039" y="5657892"/>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Network Interface</a:t>
            </a:r>
          </a:p>
        </p:txBody>
      </p:sp>
      <p:cxnSp>
        <p:nvCxnSpPr>
          <p:cNvPr id="5" name="Connecteur : en arc 4">
            <a:extLst>
              <a:ext uri="{FF2B5EF4-FFF2-40B4-BE49-F238E27FC236}">
                <a16:creationId xmlns:a16="http://schemas.microsoft.com/office/drawing/2014/main" id="{DFE2B077-3BF5-4E33-B96D-F308DA5AE21E}"/>
              </a:ext>
            </a:extLst>
          </p:cNvPr>
          <p:cNvCxnSpPr>
            <a:stCxn id="7" idx="0"/>
            <a:endCxn id="3" idx="1"/>
          </p:cNvCxnSpPr>
          <p:nvPr/>
        </p:nvCxnSpPr>
        <p:spPr>
          <a:xfrm rot="5400000" flipH="1" flipV="1">
            <a:off x="2493237" y="1013304"/>
            <a:ext cx="1643734" cy="3403870"/>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4" name="Connecteur : en arc 23">
            <a:extLst>
              <a:ext uri="{FF2B5EF4-FFF2-40B4-BE49-F238E27FC236}">
                <a16:creationId xmlns:a16="http://schemas.microsoft.com/office/drawing/2014/main" id="{46055D6B-31C5-4354-9CDE-F355371E2403}"/>
              </a:ext>
            </a:extLst>
          </p:cNvPr>
          <p:cNvCxnSpPr>
            <a:cxnSpLocks/>
          </p:cNvCxnSpPr>
          <p:nvPr/>
        </p:nvCxnSpPr>
        <p:spPr>
          <a:xfrm rot="5400000" flipH="1" flipV="1">
            <a:off x="5843399" y="2947414"/>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Connecteur : en arc 33">
            <a:extLst>
              <a:ext uri="{FF2B5EF4-FFF2-40B4-BE49-F238E27FC236}">
                <a16:creationId xmlns:a16="http://schemas.microsoft.com/office/drawing/2014/main" id="{02DACFFB-8BF7-4C85-8892-945A6DDB2BB3}"/>
              </a:ext>
            </a:extLst>
          </p:cNvPr>
          <p:cNvCxnSpPr>
            <a:cxnSpLocks/>
          </p:cNvCxnSpPr>
          <p:nvPr/>
        </p:nvCxnSpPr>
        <p:spPr>
          <a:xfrm rot="5400000">
            <a:off x="5204097" y="2963238"/>
            <a:ext cx="1141381" cy="635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7" name="Connecteur : en arc 36">
            <a:extLst>
              <a:ext uri="{FF2B5EF4-FFF2-40B4-BE49-F238E27FC236}">
                <a16:creationId xmlns:a16="http://schemas.microsoft.com/office/drawing/2014/main" id="{3376FEB3-9795-4282-8E5F-23531A0F5034}"/>
              </a:ext>
            </a:extLst>
          </p:cNvPr>
          <p:cNvCxnSpPr>
            <a:cxnSpLocks/>
            <a:endCxn id="9" idx="1"/>
          </p:cNvCxnSpPr>
          <p:nvPr/>
        </p:nvCxnSpPr>
        <p:spPr>
          <a:xfrm>
            <a:off x="2759277" y="3999950"/>
            <a:ext cx="2257762" cy="14209"/>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9" name="Connecteur : en arc 38">
            <a:extLst>
              <a:ext uri="{FF2B5EF4-FFF2-40B4-BE49-F238E27FC236}">
                <a16:creationId xmlns:a16="http://schemas.microsoft.com/office/drawing/2014/main" id="{B9FC6D20-E45C-4C5D-9FF9-7180BCE6B28C}"/>
              </a:ext>
            </a:extLst>
          </p:cNvPr>
          <p:cNvCxnSpPr>
            <a:cxnSpLocks/>
            <a:endCxn id="9" idx="3"/>
          </p:cNvCxnSpPr>
          <p:nvPr/>
        </p:nvCxnSpPr>
        <p:spPr>
          <a:xfrm rot="10800000" flipV="1">
            <a:off x="7174959" y="4014157"/>
            <a:ext cx="1628574" cy="2"/>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Connecteur : en arc 43">
            <a:extLst>
              <a:ext uri="{FF2B5EF4-FFF2-40B4-BE49-F238E27FC236}">
                <a16:creationId xmlns:a16="http://schemas.microsoft.com/office/drawing/2014/main" id="{69D4D4B0-66D0-401D-BF6E-15915D29F8B3}"/>
              </a:ext>
            </a:extLst>
          </p:cNvPr>
          <p:cNvCxnSpPr>
            <a:cxnSpLocks/>
            <a:stCxn id="10" idx="0"/>
            <a:endCxn id="3" idx="3"/>
          </p:cNvCxnSpPr>
          <p:nvPr/>
        </p:nvCxnSpPr>
        <p:spPr>
          <a:xfrm rot="16200000" flipV="1">
            <a:off x="7955321" y="1113010"/>
            <a:ext cx="1643732" cy="3204455"/>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7" name="Connecteur : en arc 46">
            <a:extLst>
              <a:ext uri="{FF2B5EF4-FFF2-40B4-BE49-F238E27FC236}">
                <a16:creationId xmlns:a16="http://schemas.microsoft.com/office/drawing/2014/main" id="{DCAF72ED-DA31-4AC6-8681-ECBA173BD81E}"/>
              </a:ext>
            </a:extLst>
          </p:cNvPr>
          <p:cNvCxnSpPr>
            <a:cxnSpLocks/>
          </p:cNvCxnSpPr>
          <p:nvPr/>
        </p:nvCxnSpPr>
        <p:spPr>
          <a:xfrm rot="16260000" flipH="1" flipV="1">
            <a:off x="2472803" y="1013301"/>
            <a:ext cx="1643734" cy="3403870"/>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7125069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7" name="ZoneTexte 6">
            <a:extLst>
              <a:ext uri="{FF2B5EF4-FFF2-40B4-BE49-F238E27FC236}">
                <a16:creationId xmlns:a16="http://schemas.microsoft.com/office/drawing/2014/main" id="{D14C577D-265C-47D0-BC6C-3BD83765CFBF}"/>
              </a:ext>
            </a:extLst>
          </p:cNvPr>
          <p:cNvSpPr txBox="1"/>
          <p:nvPr/>
        </p:nvSpPr>
        <p:spPr>
          <a:xfrm>
            <a:off x="473410" y="3537106"/>
            <a:ext cx="2279517"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Virtual File System </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sp>
        <p:nvSpPr>
          <p:cNvPr id="10" name="ZoneTexte 9">
            <a:extLst>
              <a:ext uri="{FF2B5EF4-FFF2-40B4-BE49-F238E27FC236}">
                <a16:creationId xmlns:a16="http://schemas.microsoft.com/office/drawing/2014/main" id="{289D1D39-F45F-4118-A6C8-CECAFAA11243}"/>
              </a:ext>
            </a:extLst>
          </p:cNvPr>
          <p:cNvSpPr txBox="1"/>
          <p:nvPr/>
        </p:nvSpPr>
        <p:spPr>
          <a:xfrm>
            <a:off x="8803533" y="3537104"/>
            <a:ext cx="3151762"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Inter process communication</a:t>
            </a:r>
          </a:p>
        </p:txBody>
      </p:sp>
      <p:sp>
        <p:nvSpPr>
          <p:cNvPr id="11" name="ZoneTexte 10">
            <a:extLst>
              <a:ext uri="{FF2B5EF4-FFF2-40B4-BE49-F238E27FC236}">
                <a16:creationId xmlns:a16="http://schemas.microsoft.com/office/drawing/2014/main" id="{E8EC7C65-25B4-469E-8C20-14C465D0D809}"/>
              </a:ext>
            </a:extLst>
          </p:cNvPr>
          <p:cNvSpPr txBox="1"/>
          <p:nvPr/>
        </p:nvSpPr>
        <p:spPr>
          <a:xfrm>
            <a:off x="5017039" y="5657892"/>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Network Interface</a:t>
            </a:r>
          </a:p>
        </p:txBody>
      </p:sp>
      <p:cxnSp>
        <p:nvCxnSpPr>
          <p:cNvPr id="5" name="Connecteur : en arc 4">
            <a:extLst>
              <a:ext uri="{FF2B5EF4-FFF2-40B4-BE49-F238E27FC236}">
                <a16:creationId xmlns:a16="http://schemas.microsoft.com/office/drawing/2014/main" id="{DFE2B077-3BF5-4E33-B96D-F308DA5AE21E}"/>
              </a:ext>
            </a:extLst>
          </p:cNvPr>
          <p:cNvCxnSpPr>
            <a:stCxn id="7" idx="0"/>
            <a:endCxn id="3" idx="1"/>
          </p:cNvCxnSpPr>
          <p:nvPr/>
        </p:nvCxnSpPr>
        <p:spPr>
          <a:xfrm rot="5400000" flipH="1" flipV="1">
            <a:off x="2493237" y="1013304"/>
            <a:ext cx="1643734" cy="3403870"/>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4" name="Connecteur : en arc 23">
            <a:extLst>
              <a:ext uri="{FF2B5EF4-FFF2-40B4-BE49-F238E27FC236}">
                <a16:creationId xmlns:a16="http://schemas.microsoft.com/office/drawing/2014/main" id="{46055D6B-31C5-4354-9CDE-F355371E2403}"/>
              </a:ext>
            </a:extLst>
          </p:cNvPr>
          <p:cNvCxnSpPr>
            <a:cxnSpLocks/>
          </p:cNvCxnSpPr>
          <p:nvPr/>
        </p:nvCxnSpPr>
        <p:spPr>
          <a:xfrm rot="5400000" flipH="1" flipV="1">
            <a:off x="5843399" y="2947414"/>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9" name="Connecteur : en arc 28">
            <a:extLst>
              <a:ext uri="{FF2B5EF4-FFF2-40B4-BE49-F238E27FC236}">
                <a16:creationId xmlns:a16="http://schemas.microsoft.com/office/drawing/2014/main" id="{D93F2E3F-76DE-48DE-B3D7-F39967B6734A}"/>
              </a:ext>
            </a:extLst>
          </p:cNvPr>
          <p:cNvCxnSpPr>
            <a:cxnSpLocks/>
          </p:cNvCxnSpPr>
          <p:nvPr/>
        </p:nvCxnSpPr>
        <p:spPr>
          <a:xfrm rot="5400000" flipH="1" flipV="1">
            <a:off x="5519009" y="5068202"/>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Connecteur : en arc 33">
            <a:extLst>
              <a:ext uri="{FF2B5EF4-FFF2-40B4-BE49-F238E27FC236}">
                <a16:creationId xmlns:a16="http://schemas.microsoft.com/office/drawing/2014/main" id="{02DACFFB-8BF7-4C85-8892-945A6DDB2BB3}"/>
              </a:ext>
            </a:extLst>
          </p:cNvPr>
          <p:cNvCxnSpPr>
            <a:cxnSpLocks/>
          </p:cNvCxnSpPr>
          <p:nvPr/>
        </p:nvCxnSpPr>
        <p:spPr>
          <a:xfrm rot="5400000">
            <a:off x="5204097" y="2963238"/>
            <a:ext cx="1141381" cy="635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7" name="Connecteur : en arc 36">
            <a:extLst>
              <a:ext uri="{FF2B5EF4-FFF2-40B4-BE49-F238E27FC236}">
                <a16:creationId xmlns:a16="http://schemas.microsoft.com/office/drawing/2014/main" id="{3376FEB3-9795-4282-8E5F-23531A0F5034}"/>
              </a:ext>
            </a:extLst>
          </p:cNvPr>
          <p:cNvCxnSpPr>
            <a:cxnSpLocks/>
            <a:endCxn id="9" idx="1"/>
          </p:cNvCxnSpPr>
          <p:nvPr/>
        </p:nvCxnSpPr>
        <p:spPr>
          <a:xfrm>
            <a:off x="2759277" y="3999950"/>
            <a:ext cx="2257762" cy="14209"/>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9" name="Connecteur : en arc 38">
            <a:extLst>
              <a:ext uri="{FF2B5EF4-FFF2-40B4-BE49-F238E27FC236}">
                <a16:creationId xmlns:a16="http://schemas.microsoft.com/office/drawing/2014/main" id="{B9FC6D20-E45C-4C5D-9FF9-7180BCE6B28C}"/>
              </a:ext>
            </a:extLst>
          </p:cNvPr>
          <p:cNvCxnSpPr>
            <a:cxnSpLocks/>
            <a:endCxn id="9" idx="3"/>
          </p:cNvCxnSpPr>
          <p:nvPr/>
        </p:nvCxnSpPr>
        <p:spPr>
          <a:xfrm rot="10800000" flipV="1">
            <a:off x="7174959" y="4014157"/>
            <a:ext cx="1628574" cy="2"/>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Connecteur : en arc 43">
            <a:extLst>
              <a:ext uri="{FF2B5EF4-FFF2-40B4-BE49-F238E27FC236}">
                <a16:creationId xmlns:a16="http://schemas.microsoft.com/office/drawing/2014/main" id="{69D4D4B0-66D0-401D-BF6E-15915D29F8B3}"/>
              </a:ext>
            </a:extLst>
          </p:cNvPr>
          <p:cNvCxnSpPr>
            <a:cxnSpLocks/>
            <a:stCxn id="10" idx="0"/>
            <a:endCxn id="3" idx="3"/>
          </p:cNvCxnSpPr>
          <p:nvPr/>
        </p:nvCxnSpPr>
        <p:spPr>
          <a:xfrm rot="16200000" flipV="1">
            <a:off x="7955321" y="1113010"/>
            <a:ext cx="1643732" cy="3204455"/>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7" name="Connecteur : en arc 46">
            <a:extLst>
              <a:ext uri="{FF2B5EF4-FFF2-40B4-BE49-F238E27FC236}">
                <a16:creationId xmlns:a16="http://schemas.microsoft.com/office/drawing/2014/main" id="{DCAF72ED-DA31-4AC6-8681-ECBA173BD81E}"/>
              </a:ext>
            </a:extLst>
          </p:cNvPr>
          <p:cNvCxnSpPr>
            <a:cxnSpLocks/>
          </p:cNvCxnSpPr>
          <p:nvPr/>
        </p:nvCxnSpPr>
        <p:spPr>
          <a:xfrm rot="16260000" flipH="1" flipV="1">
            <a:off x="2472803" y="1013301"/>
            <a:ext cx="1643734" cy="3403870"/>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35604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DFBBDB30-AE6D-42CE-8935-E96855050C8B}"/>
              </a:ext>
            </a:extLst>
          </p:cNvPr>
          <p:cNvSpPr txBox="1">
            <a:spLocks/>
          </p:cNvSpPr>
          <p:nvPr/>
        </p:nvSpPr>
        <p:spPr>
          <a:xfrm>
            <a:off x="1030287"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b="1" dirty="0">
                <a:latin typeface="Montserrat" panose="00000500000000000000" pitchFamily="2" charset="0"/>
              </a:rPr>
              <a:t>Architecture</a:t>
            </a:r>
          </a:p>
        </p:txBody>
      </p:sp>
      <p:sp>
        <p:nvSpPr>
          <p:cNvPr id="3" name="ZoneTexte 2">
            <a:extLst>
              <a:ext uri="{FF2B5EF4-FFF2-40B4-BE49-F238E27FC236}">
                <a16:creationId xmlns:a16="http://schemas.microsoft.com/office/drawing/2014/main" id="{7919DC90-F23E-4073-B65D-E5F9FC3A917F}"/>
              </a:ext>
            </a:extLst>
          </p:cNvPr>
          <p:cNvSpPr txBox="1"/>
          <p:nvPr/>
        </p:nvSpPr>
        <p:spPr>
          <a:xfrm>
            <a:off x="5017039" y="1416318"/>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Memory Manager</a:t>
            </a:r>
          </a:p>
        </p:txBody>
      </p:sp>
      <p:sp>
        <p:nvSpPr>
          <p:cNvPr id="7" name="ZoneTexte 6">
            <a:extLst>
              <a:ext uri="{FF2B5EF4-FFF2-40B4-BE49-F238E27FC236}">
                <a16:creationId xmlns:a16="http://schemas.microsoft.com/office/drawing/2014/main" id="{D14C577D-265C-47D0-BC6C-3BD83765CFBF}"/>
              </a:ext>
            </a:extLst>
          </p:cNvPr>
          <p:cNvSpPr txBox="1"/>
          <p:nvPr/>
        </p:nvSpPr>
        <p:spPr>
          <a:xfrm>
            <a:off x="473410" y="3537106"/>
            <a:ext cx="2279517"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Virtual File System </a:t>
            </a:r>
          </a:p>
        </p:txBody>
      </p:sp>
      <p:sp>
        <p:nvSpPr>
          <p:cNvPr id="9" name="ZoneTexte 8">
            <a:extLst>
              <a:ext uri="{FF2B5EF4-FFF2-40B4-BE49-F238E27FC236}">
                <a16:creationId xmlns:a16="http://schemas.microsoft.com/office/drawing/2014/main" id="{8D33E6C9-04F5-49A1-976C-56B8EEFD2574}"/>
              </a:ext>
            </a:extLst>
          </p:cNvPr>
          <p:cNvSpPr txBox="1"/>
          <p:nvPr/>
        </p:nvSpPr>
        <p:spPr>
          <a:xfrm>
            <a:off x="5017039" y="3537105"/>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Process </a:t>
            </a:r>
            <a:r>
              <a:rPr lang="fr-FR" sz="2800" b="1" dirty="0" err="1">
                <a:latin typeface="Montserrat" panose="00000500000000000000" pitchFamily="2" charset="0"/>
              </a:rPr>
              <a:t>Scheduler</a:t>
            </a:r>
            <a:endParaRPr lang="fr-FR" sz="2800" b="1" dirty="0">
              <a:latin typeface="Montserrat" panose="00000500000000000000" pitchFamily="2" charset="0"/>
            </a:endParaRPr>
          </a:p>
        </p:txBody>
      </p:sp>
      <p:sp>
        <p:nvSpPr>
          <p:cNvPr id="10" name="ZoneTexte 9">
            <a:extLst>
              <a:ext uri="{FF2B5EF4-FFF2-40B4-BE49-F238E27FC236}">
                <a16:creationId xmlns:a16="http://schemas.microsoft.com/office/drawing/2014/main" id="{289D1D39-F45F-4118-A6C8-CECAFAA11243}"/>
              </a:ext>
            </a:extLst>
          </p:cNvPr>
          <p:cNvSpPr txBox="1"/>
          <p:nvPr/>
        </p:nvSpPr>
        <p:spPr>
          <a:xfrm>
            <a:off x="8803533" y="3537104"/>
            <a:ext cx="3151762"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Inter process communication</a:t>
            </a:r>
          </a:p>
        </p:txBody>
      </p:sp>
      <p:sp>
        <p:nvSpPr>
          <p:cNvPr id="11" name="ZoneTexte 10">
            <a:extLst>
              <a:ext uri="{FF2B5EF4-FFF2-40B4-BE49-F238E27FC236}">
                <a16:creationId xmlns:a16="http://schemas.microsoft.com/office/drawing/2014/main" id="{E8EC7C65-25B4-469E-8C20-14C465D0D809}"/>
              </a:ext>
            </a:extLst>
          </p:cNvPr>
          <p:cNvSpPr txBox="1"/>
          <p:nvPr/>
        </p:nvSpPr>
        <p:spPr>
          <a:xfrm>
            <a:off x="5017039" y="5657892"/>
            <a:ext cx="2157920" cy="954107"/>
          </a:xfrm>
          <a:prstGeom prst="rect">
            <a:avLst/>
          </a:prstGeom>
          <a:solidFill>
            <a:schemeClr val="accent2"/>
          </a:solidFill>
          <a:ln>
            <a:solidFill>
              <a:schemeClr val="bg1"/>
            </a:solidFill>
          </a:ln>
        </p:spPr>
        <p:txBody>
          <a:bodyPr wrap="square" rtlCol="0" anchor="ctr">
            <a:spAutoFit/>
          </a:bodyPr>
          <a:lstStyle/>
          <a:p>
            <a:pPr algn="ctr"/>
            <a:r>
              <a:rPr lang="fr-FR" sz="2800" b="1" dirty="0">
                <a:latin typeface="Montserrat" panose="00000500000000000000" pitchFamily="2" charset="0"/>
              </a:rPr>
              <a:t>Network Interface</a:t>
            </a:r>
          </a:p>
        </p:txBody>
      </p:sp>
      <p:cxnSp>
        <p:nvCxnSpPr>
          <p:cNvPr id="5" name="Connecteur : en arc 4">
            <a:extLst>
              <a:ext uri="{FF2B5EF4-FFF2-40B4-BE49-F238E27FC236}">
                <a16:creationId xmlns:a16="http://schemas.microsoft.com/office/drawing/2014/main" id="{DFE2B077-3BF5-4E33-B96D-F308DA5AE21E}"/>
              </a:ext>
            </a:extLst>
          </p:cNvPr>
          <p:cNvCxnSpPr>
            <a:stCxn id="7" idx="0"/>
            <a:endCxn id="3" idx="1"/>
          </p:cNvCxnSpPr>
          <p:nvPr/>
        </p:nvCxnSpPr>
        <p:spPr>
          <a:xfrm rot="5400000" flipH="1" flipV="1">
            <a:off x="2493237" y="1013304"/>
            <a:ext cx="1643734" cy="3403870"/>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4" name="Connecteur : en arc 23">
            <a:extLst>
              <a:ext uri="{FF2B5EF4-FFF2-40B4-BE49-F238E27FC236}">
                <a16:creationId xmlns:a16="http://schemas.microsoft.com/office/drawing/2014/main" id="{46055D6B-31C5-4354-9CDE-F355371E2403}"/>
              </a:ext>
            </a:extLst>
          </p:cNvPr>
          <p:cNvCxnSpPr>
            <a:cxnSpLocks/>
          </p:cNvCxnSpPr>
          <p:nvPr/>
        </p:nvCxnSpPr>
        <p:spPr>
          <a:xfrm rot="5400000" flipH="1" flipV="1">
            <a:off x="5843399" y="2947414"/>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9" name="Connecteur : en arc 28">
            <a:extLst>
              <a:ext uri="{FF2B5EF4-FFF2-40B4-BE49-F238E27FC236}">
                <a16:creationId xmlns:a16="http://schemas.microsoft.com/office/drawing/2014/main" id="{D93F2E3F-76DE-48DE-B3D7-F39967B6734A}"/>
              </a:ext>
            </a:extLst>
          </p:cNvPr>
          <p:cNvCxnSpPr>
            <a:cxnSpLocks/>
          </p:cNvCxnSpPr>
          <p:nvPr/>
        </p:nvCxnSpPr>
        <p:spPr>
          <a:xfrm rot="5400000" flipH="1" flipV="1">
            <a:off x="5519009" y="5068202"/>
            <a:ext cx="1166680" cy="1270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Connecteur : en arc 33">
            <a:extLst>
              <a:ext uri="{FF2B5EF4-FFF2-40B4-BE49-F238E27FC236}">
                <a16:creationId xmlns:a16="http://schemas.microsoft.com/office/drawing/2014/main" id="{02DACFFB-8BF7-4C85-8892-945A6DDB2BB3}"/>
              </a:ext>
            </a:extLst>
          </p:cNvPr>
          <p:cNvCxnSpPr>
            <a:cxnSpLocks/>
          </p:cNvCxnSpPr>
          <p:nvPr/>
        </p:nvCxnSpPr>
        <p:spPr>
          <a:xfrm rot="5400000">
            <a:off x="5204097" y="2963238"/>
            <a:ext cx="1141381" cy="6350"/>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7" name="Connecteur : en arc 36">
            <a:extLst>
              <a:ext uri="{FF2B5EF4-FFF2-40B4-BE49-F238E27FC236}">
                <a16:creationId xmlns:a16="http://schemas.microsoft.com/office/drawing/2014/main" id="{3376FEB3-9795-4282-8E5F-23531A0F5034}"/>
              </a:ext>
            </a:extLst>
          </p:cNvPr>
          <p:cNvCxnSpPr>
            <a:cxnSpLocks/>
            <a:endCxn id="9" idx="1"/>
          </p:cNvCxnSpPr>
          <p:nvPr/>
        </p:nvCxnSpPr>
        <p:spPr>
          <a:xfrm>
            <a:off x="2759277" y="3999950"/>
            <a:ext cx="2257762" cy="14209"/>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9" name="Connecteur : en arc 38">
            <a:extLst>
              <a:ext uri="{FF2B5EF4-FFF2-40B4-BE49-F238E27FC236}">
                <a16:creationId xmlns:a16="http://schemas.microsoft.com/office/drawing/2014/main" id="{B9FC6D20-E45C-4C5D-9FF9-7180BCE6B28C}"/>
              </a:ext>
            </a:extLst>
          </p:cNvPr>
          <p:cNvCxnSpPr>
            <a:cxnSpLocks/>
            <a:endCxn id="9" idx="3"/>
          </p:cNvCxnSpPr>
          <p:nvPr/>
        </p:nvCxnSpPr>
        <p:spPr>
          <a:xfrm rot="10800000" flipV="1">
            <a:off x="7174959" y="4014157"/>
            <a:ext cx="1628574" cy="2"/>
          </a:xfrm>
          <a:prstGeom prst="curved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1" name="Connecteur : en arc 40">
            <a:extLst>
              <a:ext uri="{FF2B5EF4-FFF2-40B4-BE49-F238E27FC236}">
                <a16:creationId xmlns:a16="http://schemas.microsoft.com/office/drawing/2014/main" id="{A093B50E-9DB9-48B3-8E07-BA5DC7F7B873}"/>
              </a:ext>
            </a:extLst>
          </p:cNvPr>
          <p:cNvCxnSpPr>
            <a:cxnSpLocks/>
            <a:stCxn id="7" idx="2"/>
            <a:endCxn id="11" idx="1"/>
          </p:cNvCxnSpPr>
          <p:nvPr/>
        </p:nvCxnSpPr>
        <p:spPr>
          <a:xfrm rot="16200000" flipH="1">
            <a:off x="2493238" y="3611144"/>
            <a:ext cx="1643733" cy="3403870"/>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Connecteur : en arc 43">
            <a:extLst>
              <a:ext uri="{FF2B5EF4-FFF2-40B4-BE49-F238E27FC236}">
                <a16:creationId xmlns:a16="http://schemas.microsoft.com/office/drawing/2014/main" id="{69D4D4B0-66D0-401D-BF6E-15915D29F8B3}"/>
              </a:ext>
            </a:extLst>
          </p:cNvPr>
          <p:cNvCxnSpPr>
            <a:cxnSpLocks/>
            <a:stCxn id="10" idx="0"/>
            <a:endCxn id="3" idx="3"/>
          </p:cNvCxnSpPr>
          <p:nvPr/>
        </p:nvCxnSpPr>
        <p:spPr>
          <a:xfrm rot="16200000" flipV="1">
            <a:off x="7955321" y="1113010"/>
            <a:ext cx="1643732" cy="3204455"/>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7" name="Connecteur : en arc 46">
            <a:extLst>
              <a:ext uri="{FF2B5EF4-FFF2-40B4-BE49-F238E27FC236}">
                <a16:creationId xmlns:a16="http://schemas.microsoft.com/office/drawing/2014/main" id="{DCAF72ED-DA31-4AC6-8681-ECBA173BD81E}"/>
              </a:ext>
            </a:extLst>
          </p:cNvPr>
          <p:cNvCxnSpPr>
            <a:cxnSpLocks/>
          </p:cNvCxnSpPr>
          <p:nvPr/>
        </p:nvCxnSpPr>
        <p:spPr>
          <a:xfrm rot="16260000" flipH="1" flipV="1">
            <a:off x="2472803" y="1013301"/>
            <a:ext cx="1643734" cy="3403870"/>
          </a:xfrm>
          <a:prstGeom prst="curvedConnector2">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9739671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E3E8AFAC-FFA7-4BA9-8C31-717497A685AD}"/>
              </a:ext>
            </a:extLst>
          </p:cNvPr>
          <p:cNvSpPr>
            <a:spLocks noGrp="1"/>
          </p:cNvSpPr>
          <p:nvPr>
            <p:ph type="title"/>
          </p:nvPr>
        </p:nvSpPr>
        <p:spPr>
          <a:xfrm>
            <a:off x="456778" y="1922127"/>
            <a:ext cx="11278444" cy="3013745"/>
          </a:xfrm>
        </p:spPr>
        <p:txBody>
          <a:bodyPr>
            <a:noAutofit/>
          </a:bodyPr>
          <a:lstStyle/>
          <a:p>
            <a:pPr algn="ctr"/>
            <a:r>
              <a:rPr lang="fr-FR" sz="8000" b="1" dirty="0">
                <a:latin typeface="Montserrat" panose="00000500000000000000" pitchFamily="2" charset="0"/>
              </a:rPr>
              <a:t>Analysons un module du noyau</a:t>
            </a:r>
          </a:p>
        </p:txBody>
      </p:sp>
    </p:spTree>
    <p:extLst>
      <p:ext uri="{BB962C8B-B14F-4D97-AF65-F5344CB8AC3E}">
        <p14:creationId xmlns:p14="http://schemas.microsoft.com/office/powerpoint/2010/main" val="293057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4">
            <a:extLst>
              <a:ext uri="{FF2B5EF4-FFF2-40B4-BE49-F238E27FC236}">
                <a16:creationId xmlns:a16="http://schemas.microsoft.com/office/drawing/2014/main" id="{51BA3548-68B3-40A6-89EA-461F07604C9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4750" b="99000" l="10000" r="99563">
                        <a14:foregroundMark x1="84688" y1="12583" x2="84688" y2="12583"/>
                        <a14:foregroundMark x1="84000" y1="17667" x2="84000" y2="17667"/>
                        <a14:foregroundMark x1="87438" y1="15333" x2="87813" y2="14917"/>
                        <a14:foregroundMark x1="91625" y1="38750" x2="91938" y2="33750"/>
                        <a14:foregroundMark x1="94000" y1="38333" x2="92625" y2="33250"/>
                        <a14:foregroundMark x1="86438" y1="36917" x2="85750" y2="34667"/>
                        <a14:foregroundMark x1="92313" y1="47083" x2="92313" y2="41500"/>
                        <a14:foregroundMark x1="88125" y1="60417" x2="87438" y2="55333"/>
                        <a14:foregroundMark x1="91938" y1="61750" x2="94000" y2="59917"/>
                        <a14:foregroundMark x1="85375" y1="71417" x2="85750" y2="68167"/>
                        <a14:foregroundMark x1="76438" y1="76000" x2="76750" y2="64500"/>
                        <a14:foregroundMark x1="86063" y1="80167" x2="92313" y2="80167"/>
                        <a14:foregroundMark x1="96438" y1="92083" x2="96438" y2="87083"/>
                        <a14:foregroundMark x1="94688" y1="90250" x2="97813" y2="87500"/>
                        <a14:foregroundMark x1="96063" y1="88417" x2="96438" y2="87500"/>
                        <a14:foregroundMark x1="87813" y1="90750" x2="88500" y2="87083"/>
                        <a14:foregroundMark x1="89875" y1="89333" x2="89875" y2="85250"/>
                        <a14:foregroundMark x1="91250" y1="89333" x2="85750" y2="86167"/>
                        <a14:foregroundMark x1="86813" y1="44667" x2="86438" y2="41667"/>
                        <a14:foregroundMark x1="91000" y1="78333" x2="92000" y2="77833"/>
                        <a14:foregroundMark x1="92688" y1="83667" x2="85750" y2="83417"/>
                        <a14:backgroundMark x1="84188" y1="41833" x2="84000" y2="40500"/>
                      </a14:backgroundRemoval>
                    </a14:imgEffect>
                  </a14:imgLayer>
                </a14:imgProps>
              </a:ext>
            </a:extLst>
          </a:blip>
          <a:srcRect l="13523" b="52907"/>
          <a:stretch/>
        </p:blipFill>
        <p:spPr>
          <a:xfrm>
            <a:off x="2057399" y="-147222"/>
            <a:ext cx="8077201" cy="3298984"/>
          </a:xfrm>
          <a:prstGeom prst="rect">
            <a:avLst/>
          </a:prstGeom>
        </p:spPr>
      </p:pic>
    </p:spTree>
    <p:extLst>
      <p:ext uri="{BB962C8B-B14F-4D97-AF65-F5344CB8AC3E}">
        <p14:creationId xmlns:p14="http://schemas.microsoft.com/office/powerpoint/2010/main" val="1741319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4">
            <a:extLst>
              <a:ext uri="{FF2B5EF4-FFF2-40B4-BE49-F238E27FC236}">
                <a16:creationId xmlns:a16="http://schemas.microsoft.com/office/drawing/2014/main" id="{51BA3548-68B3-40A6-89EA-461F07604C9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4750" b="99000" l="10000" r="99563">
                        <a14:foregroundMark x1="84688" y1="12583" x2="84688" y2="12583"/>
                        <a14:foregroundMark x1="84000" y1="17667" x2="84000" y2="17667"/>
                        <a14:foregroundMark x1="87438" y1="15333" x2="87813" y2="14917"/>
                        <a14:foregroundMark x1="91625" y1="38750" x2="91938" y2="33750"/>
                        <a14:foregroundMark x1="94000" y1="38333" x2="92625" y2="33250"/>
                        <a14:foregroundMark x1="86438" y1="36917" x2="85750" y2="34667"/>
                        <a14:foregroundMark x1="92313" y1="47083" x2="92313" y2="41500"/>
                        <a14:foregroundMark x1="88125" y1="60417" x2="87438" y2="55333"/>
                        <a14:foregroundMark x1="91938" y1="61750" x2="94000" y2="59917"/>
                        <a14:foregroundMark x1="85375" y1="71417" x2="85750" y2="68167"/>
                        <a14:foregroundMark x1="76438" y1="76000" x2="76750" y2="64500"/>
                        <a14:foregroundMark x1="86063" y1="80167" x2="92313" y2="80167"/>
                        <a14:foregroundMark x1="96438" y1="92083" x2="96438" y2="87083"/>
                        <a14:foregroundMark x1="94688" y1="90250" x2="97813" y2="87500"/>
                        <a14:foregroundMark x1="96063" y1="88417" x2="96438" y2="87500"/>
                        <a14:foregroundMark x1="87813" y1="90750" x2="88500" y2="87083"/>
                        <a14:foregroundMark x1="89875" y1="89333" x2="89875" y2="85250"/>
                        <a14:foregroundMark x1="91250" y1="89333" x2="85750" y2="86167"/>
                        <a14:foregroundMark x1="86813" y1="44667" x2="86438" y2="41667"/>
                        <a14:foregroundMark x1="91000" y1="78333" x2="92000" y2="77833"/>
                        <a14:foregroundMark x1="92688" y1="83667" x2="85750" y2="83417"/>
                        <a14:backgroundMark x1="84188" y1="41833" x2="84000" y2="40500"/>
                      </a14:backgroundRemoval>
                    </a14:imgEffect>
                  </a14:imgLayer>
                </a14:imgProps>
              </a:ext>
            </a:extLst>
          </a:blip>
          <a:srcRect l="13523" b="30411"/>
          <a:stretch/>
        </p:blipFill>
        <p:spPr>
          <a:xfrm>
            <a:off x="2057399" y="-147222"/>
            <a:ext cx="8077201" cy="4874865"/>
          </a:xfrm>
          <a:prstGeom prst="rect">
            <a:avLst/>
          </a:prstGeom>
        </p:spPr>
      </p:pic>
    </p:spTree>
    <p:extLst>
      <p:ext uri="{BB962C8B-B14F-4D97-AF65-F5344CB8AC3E}">
        <p14:creationId xmlns:p14="http://schemas.microsoft.com/office/powerpoint/2010/main" val="1124257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TM03457452[[fn=Céleste]]</Template>
  <TotalTime>854</TotalTime>
  <Words>3826</Words>
  <Application>Microsoft Office PowerPoint</Application>
  <PresentationFormat>Grand écran</PresentationFormat>
  <Paragraphs>397</Paragraphs>
  <Slides>75</Slides>
  <Notes>15</Notes>
  <HiddenSlides>0</HiddenSlides>
  <MMClips>2</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75</vt:i4>
      </vt:variant>
    </vt:vector>
  </HeadingPairs>
  <TitlesOfParts>
    <vt:vector size="80" baseType="lpstr">
      <vt:lpstr>Arial</vt:lpstr>
      <vt:lpstr>Calibri</vt:lpstr>
      <vt:lpstr>Calibri Light</vt:lpstr>
      <vt:lpstr>Montserrat</vt:lpstr>
      <vt:lpstr>Céleste</vt:lpstr>
      <vt:lpstr>Comprendre le noyau Linux</vt:lpstr>
      <vt:lpstr>QU’Est-ce QUE LE NOYAU LINUX ? </vt:lpstr>
      <vt:lpstr>Comprendre le rôle du système d’exploitation</vt:lpstr>
      <vt:lpstr>Comprendre le rôle du système d’exploitation</vt:lpstr>
      <vt:lpstr>Comprendre le rôle du système d’exploitation</vt:lpstr>
      <vt:lpstr>Comprendre le rôle du système d’exploitation</vt:lpstr>
      <vt:lpstr>Présentation PowerPoint</vt:lpstr>
      <vt:lpstr>Présentation PowerPoint</vt:lpstr>
      <vt:lpstr>Présentation PowerPoint</vt:lpstr>
      <vt:lpstr>Présentation PowerPoint</vt:lpstr>
      <vt:lpstr>Qu’est ce que GNU/LINUX ?</vt:lpstr>
      <vt:lpstr>Qu’est ce que GNU/LINUX ?</vt:lpstr>
      <vt:lpstr>Qu’est ce que GNU/LINUX ?</vt:lpstr>
      <vt:lpstr>Présentation PowerPoint</vt:lpstr>
      <vt:lpstr>Présentation PowerPoint</vt:lpstr>
      <vt:lpstr>Présentation PowerPoint</vt:lpstr>
      <vt:lpstr>Présentation PowerPoint</vt:lpstr>
      <vt:lpstr>Qu’est ce QU’un noyau D’OS ?</vt:lpstr>
      <vt:lpstr>Qu’est ce QU’un noyau D’OS ?</vt:lpstr>
      <vt:lpstr>Qu’est ce QU’un noyau D’OS ?</vt:lpstr>
      <vt:lpstr>Pourquoi s’intéresser au noyau LINUX ?</vt:lpstr>
      <vt:lpstr>La complexité du projet</vt:lpstr>
      <vt:lpstr>La complexité du projet</vt:lpstr>
      <vt:lpstr>L’importance de GNU/LINUX</vt:lpstr>
      <vt:lpstr>L’importance de GNU/LINUX</vt:lpstr>
      <vt:lpstr>L’importance de GNU/LINUX</vt:lpstr>
      <vt:lpstr>L’importance de GNU/LINUX</vt:lpstr>
      <vt:lpstr>L’efficacité de GNU/LINux</vt:lpstr>
      <vt:lpstr>L’efficacité de GNU/LINux</vt:lpstr>
      <vt:lpstr>L’efficacité de GNU/LINux</vt:lpstr>
      <vt:lpstr>L’efficacité de GNU/LINux</vt:lpstr>
      <vt:lpstr>Précisions</vt:lpstr>
      <vt:lpstr>Précisions</vt:lpstr>
      <vt:lpstr>ARCHITECTURE du noyau lINUX</vt:lpstr>
      <vt:lpstr>Différents types de Kernel</vt:lpstr>
      <vt:lpstr>Étonnamment … LiNUX est un kernel monolithique</vt:lpstr>
      <vt:lpstr>Pourquoi Monolithique ?</vt:lpstr>
      <vt:lpstr>Les Modules</vt:lpstr>
      <vt:lpstr>Les Modules</vt:lpstr>
      <vt:lpstr>Les Modules</vt:lpstr>
      <vt:lpstr>Les Modules</vt:lpstr>
      <vt:lpstr>Les Modules</vt:lpstr>
      <vt:lpstr>Présentation PowerPoint</vt:lpstr>
      <vt:lpstr>Présentation PowerPoint</vt:lpstr>
      <vt:lpstr>Présentation PowerPoint</vt:lpstr>
      <vt:lpstr>Présentation PowerPoint</vt:lpstr>
      <vt:lpstr>Présentation PowerPoint</vt:lpstr>
      <vt:lpstr>LES Différentes compilation du Noyau</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Analysons un module du noyau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Comprendre le noyau Linux</dc:title>
  <dc:creator>Léo Schirvanian</dc:creator>
  <cp:lastModifiedBy>Léo Schirvanian</cp:lastModifiedBy>
  <cp:revision>25</cp:revision>
  <dcterms:created xsi:type="dcterms:W3CDTF">2020-04-18T03:45:36Z</dcterms:created>
  <dcterms:modified xsi:type="dcterms:W3CDTF">2020-04-24T16:35:58Z</dcterms:modified>
</cp:coreProperties>
</file>