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media/image3.jpg" ContentType="image/jpeg"/>
  <Override PartName="/ppt/media/image4.jpg" ContentType="image/jpeg"/>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media/image5.jpg" ContentType="image/jpeg"/>
  <Override PartName="/ppt/media/image6.jpg" ContentType="image/jpeg"/>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media/image7.jpg" ContentType="image/jpeg"/>
  <Override PartName="/ppt/media/image8.jpg" ContentType="image/jpeg"/>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media/image9.jpg" ContentType="image/jpeg"/>
  <Override PartName="/ppt/media/image10.jpg" ContentType="image/jpeg"/>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media/image13.jpg" ContentType="image/jpeg"/>
  <Override PartName="/ppt/media/image14.jpg" ContentType="image/jpeg"/>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media/image15.jpg" ContentType="image/jpeg"/>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media/image17.jpg" ContentType="image/jpeg"/>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59" r:id="rId4"/>
    <p:sldId id="260" r:id="rId5"/>
    <p:sldId id="261" r:id="rId6"/>
    <p:sldId id="262" r:id="rId7"/>
    <p:sldId id="263" r:id="rId8"/>
    <p:sldId id="265" r:id="rId9"/>
    <p:sldId id="264" r:id="rId10"/>
    <p:sldId id="266" r:id="rId11"/>
    <p:sldId id="268" r:id="rId12"/>
    <p:sldId id="267" r:id="rId13"/>
    <p:sldId id="269" r:id="rId14"/>
    <p:sldId id="270" r:id="rId15"/>
    <p:sldId id="271" r:id="rId16"/>
    <p:sldId id="272" r:id="rId17"/>
    <p:sldId id="273" r:id="rId18"/>
    <p:sldId id="27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The Client : Brenda’s Glass Expression</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414BD03D-E7A4-4862-8355-9FC08544D626}">
      <dgm:prSet custT="1"/>
      <dgm:spPr/>
      <dgm:t>
        <a:bodyPr/>
        <a:lstStyle/>
        <a:p>
          <a:pPr>
            <a:buFont typeface="Wingdings" panose="05000000000000000000" pitchFamily="2" charset="2"/>
            <a:buChar char="Ø"/>
          </a:pPr>
          <a:r>
            <a:rPr lang="en-US" sz="2400" dirty="0">
              <a:solidFill>
                <a:schemeClr val="accent5">
                  <a:lumMod val="50000"/>
                </a:schemeClr>
              </a:solidFill>
              <a:latin typeface="Sans Serif "/>
              <a:cs typeface="Times New Roman" panose="02020603050405020304" pitchFamily="18" charset="0"/>
            </a:rPr>
            <a:t>Brenda's Glass Expression is a family-owned business in Comox Valley, Northern Vancouver Island.</a:t>
          </a:r>
        </a:p>
      </dgm:t>
    </dgm:pt>
    <dgm:pt modelId="{1844BC64-2BF3-478D-A7B8-23F8477AF561}" type="parTrans" cxnId="{5C2F6C6B-360B-4B83-B6BB-AD2E093B421E}">
      <dgm:prSet/>
      <dgm:spPr/>
      <dgm:t>
        <a:bodyPr/>
        <a:lstStyle/>
        <a:p>
          <a:endParaRPr lang="en-US"/>
        </a:p>
      </dgm:t>
    </dgm:pt>
    <dgm:pt modelId="{EB1454C1-B368-4D2E-A602-1DC05C23CF8F}" type="sibTrans" cxnId="{5C2F6C6B-360B-4B83-B6BB-AD2E093B421E}">
      <dgm:prSet/>
      <dgm:spPr/>
      <dgm:t>
        <a:bodyPr/>
        <a:lstStyle/>
        <a:p>
          <a:endParaRPr lang="en-US"/>
        </a:p>
      </dgm:t>
    </dgm:pt>
    <dgm:pt modelId="{426D8077-3A2B-417A-AC4F-3F3FCDDF5FF3}">
      <dgm:prSet custT="1"/>
      <dgm:spPr/>
      <dgm:t>
        <a:bodyPr/>
        <a:lstStyle/>
        <a:p>
          <a:pPr>
            <a:buFont typeface="Wingdings" panose="05000000000000000000" pitchFamily="2" charset="2"/>
            <a:buChar char="Ø"/>
          </a:pPr>
          <a:r>
            <a:rPr lang="en-US" sz="2400" dirty="0">
              <a:solidFill>
                <a:schemeClr val="accent5">
                  <a:lumMod val="50000"/>
                </a:schemeClr>
              </a:solidFill>
              <a:latin typeface="Sans Serif "/>
              <a:cs typeface="Times New Roman" panose="02020603050405020304" pitchFamily="18" charset="0"/>
            </a:rPr>
            <a:t>It provides glass working equipment and materials.</a:t>
          </a:r>
        </a:p>
      </dgm:t>
    </dgm:pt>
    <dgm:pt modelId="{D62FC557-EB5F-4A7A-AF5C-68F7169B81E1}" type="parTrans" cxnId="{444E4206-EFC7-41BC-B792-628170261973}">
      <dgm:prSet/>
      <dgm:spPr/>
      <dgm:t>
        <a:bodyPr/>
        <a:lstStyle/>
        <a:p>
          <a:endParaRPr lang="en-US"/>
        </a:p>
      </dgm:t>
    </dgm:pt>
    <dgm:pt modelId="{656C7BE6-78CB-407C-B444-26FB6748EEE1}" type="sibTrans" cxnId="{444E4206-EFC7-41BC-B792-628170261973}">
      <dgm:prSet/>
      <dgm:spPr/>
      <dgm:t>
        <a:bodyPr/>
        <a:lstStyle/>
        <a:p>
          <a:endParaRPr lang="en-US"/>
        </a:p>
      </dgm:t>
    </dgm:pt>
    <dgm:pt modelId="{F1BE2A8D-723E-4B65-9EB2-56169E51588E}">
      <dgm:prSet custT="1"/>
      <dgm:spPr/>
      <dgm:t>
        <a:bodyPr/>
        <a:lstStyle/>
        <a:p>
          <a:pPr>
            <a:buFont typeface="Wingdings" panose="05000000000000000000" pitchFamily="2" charset="2"/>
            <a:buChar char="Ø"/>
          </a:pPr>
          <a:r>
            <a:rPr lang="en-US" sz="2400" dirty="0">
              <a:solidFill>
                <a:schemeClr val="accent5">
                  <a:lumMod val="50000"/>
                </a:schemeClr>
              </a:solidFill>
              <a:latin typeface="Sans Serif "/>
              <a:cs typeface="Times New Roman" panose="02020603050405020304" pitchFamily="18" charset="0"/>
            </a:rPr>
            <a:t>It also offers stained glass repairs and stained-glass art. </a:t>
          </a:r>
        </a:p>
      </dgm:t>
    </dgm:pt>
    <dgm:pt modelId="{F911424C-792E-4C48-A736-5FFE6F354930}" type="parTrans" cxnId="{353FA04B-4D34-4E84-8A64-A135A6FE6CC7}">
      <dgm:prSet/>
      <dgm:spPr/>
      <dgm:t>
        <a:bodyPr/>
        <a:lstStyle/>
        <a:p>
          <a:endParaRPr lang="en-US"/>
        </a:p>
      </dgm:t>
    </dgm:pt>
    <dgm:pt modelId="{784530FC-D1A0-42C8-A2C7-59C004F470B5}" type="sibTrans" cxnId="{353FA04B-4D34-4E84-8A64-A135A6FE6CC7}">
      <dgm:prSet/>
      <dgm:spPr/>
      <dgm:t>
        <a:bodyPr/>
        <a:lstStyle/>
        <a:p>
          <a:endParaRPr lang="en-US"/>
        </a:p>
      </dgm:t>
    </dgm:pt>
    <dgm:pt modelId="{69FD261E-01C2-4D8E-BD43-B298361D430D}">
      <dgm:prSet custT="1"/>
      <dgm:spPr/>
      <dgm:t>
        <a:bodyPr/>
        <a:lstStyle/>
        <a:p>
          <a:pPr>
            <a:buFont typeface="Wingdings" panose="05000000000000000000" pitchFamily="2" charset="2"/>
            <a:buChar char="Ø"/>
          </a:pPr>
          <a:r>
            <a:rPr lang="en-US" sz="2400" dirty="0">
              <a:solidFill>
                <a:schemeClr val="accent5">
                  <a:lumMod val="50000"/>
                </a:schemeClr>
              </a:solidFill>
              <a:latin typeface="Sans Serif "/>
              <a:cs typeface="Times New Roman" panose="02020603050405020304" pitchFamily="18" charset="0"/>
            </a:rPr>
            <a:t>It is established and successful for sixteen years.</a:t>
          </a:r>
        </a:p>
      </dgm:t>
    </dgm:pt>
    <dgm:pt modelId="{08927FA3-B39A-4DDA-B1B6-94D004F4C39D}" type="parTrans" cxnId="{0B60FB88-8113-450E-BE82-22DAC0B2C4B7}">
      <dgm:prSet/>
      <dgm:spPr/>
      <dgm:t>
        <a:bodyPr/>
        <a:lstStyle/>
        <a:p>
          <a:endParaRPr lang="en-US"/>
        </a:p>
      </dgm:t>
    </dgm:pt>
    <dgm:pt modelId="{AC10E90D-8301-449C-8861-EF64C4F62DEC}" type="sibTrans" cxnId="{0B60FB88-8113-450E-BE82-22DAC0B2C4B7}">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84" custLinFactNeighborY="-30085">
        <dgm:presLayoutVars>
          <dgm:chMax val="0"/>
          <dgm:bulletEnabled val="1"/>
        </dgm:presLayoutVars>
      </dgm:prSet>
      <dgm:spPr/>
    </dgm:pt>
    <dgm:pt modelId="{6928ED6C-C753-417D-A669-C427AFB1FF83}" type="pres">
      <dgm:prSet presAssocID="{4F4CF455-4D07-4B84-B3C1-7314776CB3C8}" presName="childText" presStyleLbl="revTx" presStyleIdx="0" presStyleCnt="1" custScaleY="130884">
        <dgm:presLayoutVars>
          <dgm:bulletEnabled val="1"/>
        </dgm:presLayoutVars>
      </dgm:prSet>
      <dgm:spPr/>
    </dgm:pt>
  </dgm:ptLst>
  <dgm:cxnLst>
    <dgm:cxn modelId="{444E4206-EFC7-41BC-B792-628170261973}" srcId="{4F4CF455-4D07-4B84-B3C1-7314776CB3C8}" destId="{426D8077-3A2B-417A-AC4F-3F3FCDDF5FF3}" srcOrd="1" destOrd="0" parTransId="{D62FC557-EB5F-4A7A-AF5C-68F7169B81E1}" sibTransId="{656C7BE6-78CB-407C-B444-26FB6748EEE1}"/>
    <dgm:cxn modelId="{1011E50F-7F24-4A05-9D6A-F05F3A5BF8FA}" type="presOf" srcId="{426D8077-3A2B-417A-AC4F-3F3FCDDF5FF3}" destId="{6928ED6C-C753-417D-A669-C427AFB1FF83}" srcOrd="0" destOrd="1" presId="urn:microsoft.com/office/officeart/2005/8/layout/vList2"/>
    <dgm:cxn modelId="{EBBDDF2B-7963-4E32-A8C8-F55AC6601503}" type="presOf" srcId="{B7FA9F97-3210-428B-A9F1-9EC1A0544505}" destId="{A40FB8FE-F09E-4B7E-A41F-7B673EF26401}" srcOrd="0" destOrd="0" presId="urn:microsoft.com/office/officeart/2005/8/layout/vList2"/>
    <dgm:cxn modelId="{5C2F6C6B-360B-4B83-B6BB-AD2E093B421E}" srcId="{4F4CF455-4D07-4B84-B3C1-7314776CB3C8}" destId="{414BD03D-E7A4-4862-8355-9FC08544D626}" srcOrd="0" destOrd="0" parTransId="{1844BC64-2BF3-478D-A7B8-23F8477AF561}" sibTransId="{EB1454C1-B368-4D2E-A602-1DC05C23CF8F}"/>
    <dgm:cxn modelId="{353FA04B-4D34-4E84-8A64-A135A6FE6CC7}" srcId="{4F4CF455-4D07-4B84-B3C1-7314776CB3C8}" destId="{F1BE2A8D-723E-4B65-9EB2-56169E51588E}" srcOrd="2" destOrd="0" parTransId="{F911424C-792E-4C48-A736-5FFE6F354930}" sibTransId="{784530FC-D1A0-42C8-A2C7-59C004F470B5}"/>
    <dgm:cxn modelId="{0D11DB4B-2E11-40C9-8E4F-AD141E60F0BE}" type="presOf" srcId="{4F4CF455-4D07-4B84-B3C1-7314776CB3C8}" destId="{17000483-E29F-4606-A61A-ED8CB4F0753D}" srcOrd="0" destOrd="0" presId="urn:microsoft.com/office/officeart/2005/8/layout/vList2"/>
    <dgm:cxn modelId="{9160E950-D36B-4965-BCB2-DCBD7FCDAD1C}" type="presOf" srcId="{F1BE2A8D-723E-4B65-9EB2-56169E51588E}" destId="{6928ED6C-C753-417D-A669-C427AFB1FF83}" srcOrd="0" destOrd="2" presId="urn:microsoft.com/office/officeart/2005/8/layout/vList2"/>
    <dgm:cxn modelId="{0B60FB88-8113-450E-BE82-22DAC0B2C4B7}" srcId="{4F4CF455-4D07-4B84-B3C1-7314776CB3C8}" destId="{69FD261E-01C2-4D8E-BD43-B298361D430D}" srcOrd="3" destOrd="0" parTransId="{08927FA3-B39A-4DDA-B1B6-94D004F4C39D}" sibTransId="{AC10E90D-8301-449C-8861-EF64C4F62DEC}"/>
    <dgm:cxn modelId="{1D95BDB4-27BA-4160-9275-6DD999DCF8FE}" type="presOf" srcId="{414BD03D-E7A4-4862-8355-9FC08544D626}" destId="{6928ED6C-C753-417D-A669-C427AFB1FF83}" srcOrd="0" destOrd="0" presId="urn:microsoft.com/office/officeart/2005/8/layout/vList2"/>
    <dgm:cxn modelId="{940508B6-5ED5-4F0E-AB53-845CC7561222}" type="presOf" srcId="{69FD261E-01C2-4D8E-BD43-B298361D430D}" destId="{6928ED6C-C753-417D-A669-C427AFB1FF83}" srcOrd="0" destOrd="3"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 modelId="{C35609C5-E083-4EEE-B511-4C48DE3D76CE}" type="presParOf" srcId="{A40FB8FE-F09E-4B7E-A41F-7B673EF26401}" destId="{6928ED6C-C753-417D-A669-C427AFB1FF8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CSS Validation</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CSS Validation</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Proposal Implemented</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2916" custLinFactNeighborY="-4585">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Proposal Implemented</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2916" custLinFactNeighborY="-4585">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Proposal Implemented</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2916" custLinFactNeighborY="-4585">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Proposal Implemented</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2916" custLinFactNeighborY="-4585">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Proposal Implemented</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1574" custLinFactNeighborY="4379">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dirty="0">
              <a:latin typeface="Sans Serif "/>
              <a:cs typeface="Times New Roman" panose="02020603050405020304" pitchFamily="18" charset="0"/>
            </a:rPr>
            <a:t>Link  to repository</a:t>
          </a: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5830" custLinFactNeighborY="4380">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Project Proposal</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Project Proposal</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Project Proposal</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Project Proposal</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Html Validation</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Html Validation</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Html Validation</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FA9F97-3210-428B-A9F1-9EC1A054450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F4CF455-4D07-4B84-B3C1-7314776CB3C8}">
      <dgm:prSet custT="1"/>
      <dgm:spPr/>
      <dgm:t>
        <a:bodyPr/>
        <a:lstStyle/>
        <a:p>
          <a:pPr algn="l"/>
          <a:r>
            <a:rPr lang="en-US" sz="3600" b="1" dirty="0">
              <a:latin typeface="Sans Serif "/>
              <a:cs typeface="Times New Roman" panose="02020603050405020304" pitchFamily="18" charset="0"/>
            </a:rPr>
            <a:t>CSS Validation</a:t>
          </a:r>
          <a:endParaRPr lang="en-US" sz="3600" dirty="0">
            <a:latin typeface="Sans Serif "/>
            <a:cs typeface="Times New Roman" panose="02020603050405020304" pitchFamily="18" charset="0"/>
          </a:endParaRPr>
        </a:p>
      </dgm:t>
    </dgm:pt>
    <dgm:pt modelId="{A3BC2175-D3A6-4CA9-A1CC-8BF4774B63EF}" type="parTrans" cxnId="{7AF5D8CE-83A1-4469-B85D-12A95E185A14}">
      <dgm:prSet/>
      <dgm:spPr/>
      <dgm:t>
        <a:bodyPr/>
        <a:lstStyle/>
        <a:p>
          <a:endParaRPr lang="en-US"/>
        </a:p>
      </dgm:t>
    </dgm:pt>
    <dgm:pt modelId="{52A032BE-0619-4BD5-BB5F-8F69837BE1A1}" type="sibTrans" cxnId="{7AF5D8CE-83A1-4469-B85D-12A95E185A14}">
      <dgm:prSet/>
      <dgm:spPr/>
      <dgm:t>
        <a:bodyPr/>
        <a:lstStyle/>
        <a:p>
          <a:endParaRPr lang="en-US"/>
        </a:p>
      </dgm:t>
    </dgm:pt>
    <dgm:pt modelId="{A40FB8FE-F09E-4B7E-A41F-7B673EF26401}" type="pres">
      <dgm:prSet presAssocID="{B7FA9F97-3210-428B-A9F1-9EC1A0544505}" presName="linear" presStyleCnt="0">
        <dgm:presLayoutVars>
          <dgm:animLvl val="lvl"/>
          <dgm:resizeHandles val="exact"/>
        </dgm:presLayoutVars>
      </dgm:prSet>
      <dgm:spPr/>
    </dgm:pt>
    <dgm:pt modelId="{17000483-E29F-4606-A61A-ED8CB4F0753D}" type="pres">
      <dgm:prSet presAssocID="{4F4CF455-4D07-4B84-B3C1-7314776CB3C8}" presName="parentText" presStyleLbl="node1" presStyleIdx="0" presStyleCnt="1" custLinFactNeighborX="-368" custLinFactNeighborY="14612">
        <dgm:presLayoutVars>
          <dgm:chMax val="0"/>
          <dgm:bulletEnabled val="1"/>
        </dgm:presLayoutVars>
      </dgm:prSet>
      <dgm:spPr/>
    </dgm:pt>
  </dgm:ptLst>
  <dgm:cxnLst>
    <dgm:cxn modelId="{EBBDDF2B-7963-4E32-A8C8-F55AC6601503}" type="presOf" srcId="{B7FA9F97-3210-428B-A9F1-9EC1A0544505}" destId="{A40FB8FE-F09E-4B7E-A41F-7B673EF26401}" srcOrd="0" destOrd="0" presId="urn:microsoft.com/office/officeart/2005/8/layout/vList2"/>
    <dgm:cxn modelId="{0D11DB4B-2E11-40C9-8E4F-AD141E60F0BE}" type="presOf" srcId="{4F4CF455-4D07-4B84-B3C1-7314776CB3C8}" destId="{17000483-E29F-4606-A61A-ED8CB4F0753D}" srcOrd="0" destOrd="0" presId="urn:microsoft.com/office/officeart/2005/8/layout/vList2"/>
    <dgm:cxn modelId="{7AF5D8CE-83A1-4469-B85D-12A95E185A14}" srcId="{B7FA9F97-3210-428B-A9F1-9EC1A0544505}" destId="{4F4CF455-4D07-4B84-B3C1-7314776CB3C8}" srcOrd="0" destOrd="0" parTransId="{A3BC2175-D3A6-4CA9-A1CC-8BF4774B63EF}" sibTransId="{52A032BE-0619-4BD5-BB5F-8F69837BE1A1}"/>
    <dgm:cxn modelId="{4E367687-1D85-4C1B-AEAB-AFE81906F1C8}" type="presParOf" srcId="{A40FB8FE-F09E-4B7E-A41F-7B673EF26401}" destId="{17000483-E29F-4606-A61A-ED8CB4F075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0"/>
          <a:ext cx="10082254" cy="121680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The Client : Brenda’s Glass Expression</a:t>
          </a:r>
          <a:endParaRPr lang="en-US" sz="3600" kern="1200" dirty="0">
            <a:latin typeface="Sans Serif "/>
            <a:cs typeface="Times New Roman" panose="02020603050405020304" pitchFamily="18" charset="0"/>
          </a:endParaRPr>
        </a:p>
      </dsp:txBody>
      <dsp:txXfrm>
        <a:off x="59399" y="59399"/>
        <a:ext cx="9963456" cy="1098002"/>
      </dsp:txXfrm>
    </dsp:sp>
    <dsp:sp modelId="{6928ED6C-C753-417D-A669-C427AFB1FF83}">
      <dsp:nvSpPr>
        <dsp:cNvPr id="0" name=""/>
        <dsp:cNvSpPr/>
      </dsp:nvSpPr>
      <dsp:spPr>
        <a:xfrm>
          <a:off x="0" y="1655779"/>
          <a:ext cx="10082254" cy="2597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112" tIns="30480" rIns="170688" bIns="30480" numCol="1" spcCol="1270" anchor="t" anchorCtr="0">
          <a:noAutofit/>
        </a:bodyPr>
        <a:lstStyle/>
        <a:p>
          <a:pPr marL="228600" lvl="1" indent="-228600" algn="l" defTabSz="1066800">
            <a:lnSpc>
              <a:spcPct val="90000"/>
            </a:lnSpc>
            <a:spcBef>
              <a:spcPct val="0"/>
            </a:spcBef>
            <a:spcAft>
              <a:spcPct val="20000"/>
            </a:spcAft>
            <a:buFont typeface="Wingdings" panose="05000000000000000000" pitchFamily="2" charset="2"/>
            <a:buChar char="Ø"/>
          </a:pPr>
          <a:r>
            <a:rPr lang="en-US" sz="2400" kern="1200" dirty="0">
              <a:solidFill>
                <a:schemeClr val="accent5">
                  <a:lumMod val="50000"/>
                </a:schemeClr>
              </a:solidFill>
              <a:latin typeface="Sans Serif "/>
              <a:cs typeface="Times New Roman" panose="02020603050405020304" pitchFamily="18" charset="0"/>
            </a:rPr>
            <a:t>Brenda's Glass Expression is a family-owned business in Comox Valley, Northern Vancouver Island.</a:t>
          </a:r>
        </a:p>
        <a:p>
          <a:pPr marL="228600" lvl="1" indent="-228600" algn="l" defTabSz="1066800">
            <a:lnSpc>
              <a:spcPct val="90000"/>
            </a:lnSpc>
            <a:spcBef>
              <a:spcPct val="0"/>
            </a:spcBef>
            <a:spcAft>
              <a:spcPct val="20000"/>
            </a:spcAft>
            <a:buFont typeface="Wingdings" panose="05000000000000000000" pitchFamily="2" charset="2"/>
            <a:buChar char="Ø"/>
          </a:pPr>
          <a:r>
            <a:rPr lang="en-US" sz="2400" kern="1200" dirty="0">
              <a:solidFill>
                <a:schemeClr val="accent5">
                  <a:lumMod val="50000"/>
                </a:schemeClr>
              </a:solidFill>
              <a:latin typeface="Sans Serif "/>
              <a:cs typeface="Times New Roman" panose="02020603050405020304" pitchFamily="18" charset="0"/>
            </a:rPr>
            <a:t>It provides glass working equipment and materials.</a:t>
          </a:r>
        </a:p>
        <a:p>
          <a:pPr marL="228600" lvl="1" indent="-228600" algn="l" defTabSz="1066800">
            <a:lnSpc>
              <a:spcPct val="90000"/>
            </a:lnSpc>
            <a:spcBef>
              <a:spcPct val="0"/>
            </a:spcBef>
            <a:spcAft>
              <a:spcPct val="20000"/>
            </a:spcAft>
            <a:buFont typeface="Wingdings" panose="05000000000000000000" pitchFamily="2" charset="2"/>
            <a:buChar char="Ø"/>
          </a:pPr>
          <a:r>
            <a:rPr lang="en-US" sz="2400" kern="1200" dirty="0">
              <a:solidFill>
                <a:schemeClr val="accent5">
                  <a:lumMod val="50000"/>
                </a:schemeClr>
              </a:solidFill>
              <a:latin typeface="Sans Serif "/>
              <a:cs typeface="Times New Roman" panose="02020603050405020304" pitchFamily="18" charset="0"/>
            </a:rPr>
            <a:t>It also offers stained glass repairs and stained-glass art. </a:t>
          </a:r>
        </a:p>
        <a:p>
          <a:pPr marL="228600" lvl="1" indent="-228600" algn="l" defTabSz="1066800">
            <a:lnSpc>
              <a:spcPct val="90000"/>
            </a:lnSpc>
            <a:spcBef>
              <a:spcPct val="0"/>
            </a:spcBef>
            <a:spcAft>
              <a:spcPct val="20000"/>
            </a:spcAft>
            <a:buFont typeface="Wingdings" panose="05000000000000000000" pitchFamily="2" charset="2"/>
            <a:buChar char="Ø"/>
          </a:pPr>
          <a:r>
            <a:rPr lang="en-US" sz="2400" kern="1200" dirty="0">
              <a:solidFill>
                <a:schemeClr val="accent5">
                  <a:lumMod val="50000"/>
                </a:schemeClr>
              </a:solidFill>
              <a:latin typeface="Sans Serif "/>
              <a:cs typeface="Times New Roman" panose="02020603050405020304" pitchFamily="18" charset="0"/>
            </a:rPr>
            <a:t>It is established and successful for sixteen years.</a:t>
          </a:r>
        </a:p>
      </dsp:txBody>
      <dsp:txXfrm>
        <a:off x="0" y="1655779"/>
        <a:ext cx="10082254" cy="25975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CSS Validation</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CSS Validation</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0"/>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Proposal Implemented</a:t>
          </a:r>
          <a:endParaRPr lang="en-US" sz="3600" kern="1200" dirty="0">
            <a:latin typeface="Sans Serif "/>
            <a:cs typeface="Times New Roman" panose="02020603050405020304" pitchFamily="18" charset="0"/>
          </a:endParaRPr>
        </a:p>
      </dsp:txBody>
      <dsp:txXfrm>
        <a:off x="58485" y="58485"/>
        <a:ext cx="9965284" cy="10811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0"/>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Proposal Implemented</a:t>
          </a:r>
          <a:endParaRPr lang="en-US" sz="3600" kern="1200" dirty="0">
            <a:latin typeface="Sans Serif "/>
            <a:cs typeface="Times New Roman" panose="02020603050405020304" pitchFamily="18" charset="0"/>
          </a:endParaRPr>
        </a:p>
      </dsp:txBody>
      <dsp:txXfrm>
        <a:off x="58485" y="58485"/>
        <a:ext cx="9965284" cy="10811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0"/>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Proposal Implemented</a:t>
          </a:r>
          <a:endParaRPr lang="en-US" sz="3600" kern="1200" dirty="0">
            <a:latin typeface="Sans Serif "/>
            <a:cs typeface="Times New Roman" panose="02020603050405020304" pitchFamily="18" charset="0"/>
          </a:endParaRPr>
        </a:p>
      </dsp:txBody>
      <dsp:txXfrm>
        <a:off x="58485" y="58485"/>
        <a:ext cx="9965284" cy="10811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0"/>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Proposal Implemented</a:t>
          </a:r>
          <a:endParaRPr lang="en-US" sz="3600" kern="1200" dirty="0">
            <a:latin typeface="Sans Serif "/>
            <a:cs typeface="Times New Roman" panose="02020603050405020304" pitchFamily="18" charset="0"/>
          </a:endParaRPr>
        </a:p>
      </dsp:txBody>
      <dsp:txXfrm>
        <a:off x="58485" y="58485"/>
        <a:ext cx="9965284" cy="10811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Proposal Implemented</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Sans Serif "/>
              <a:cs typeface="Times New Roman" panose="02020603050405020304" pitchFamily="18" charset="0"/>
            </a:rPr>
            <a:t>Link  to repository</a:t>
          </a:r>
        </a:p>
      </dsp:txBody>
      <dsp:txXfrm>
        <a:off x="58485" y="62916"/>
        <a:ext cx="9965284" cy="1081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Project Proposal</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Project Proposal</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Project Proposal</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Project Proposal</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Html Validation</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Html Validation</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Html Validation</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0483-E29F-4606-A61A-ED8CB4F0753D}">
      <dsp:nvSpPr>
        <dsp:cNvPr id="0" name=""/>
        <dsp:cNvSpPr/>
      </dsp:nvSpPr>
      <dsp:spPr>
        <a:xfrm>
          <a:off x="0" y="4431"/>
          <a:ext cx="10082254" cy="1198080"/>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Sans Serif "/>
              <a:cs typeface="Times New Roman" panose="02020603050405020304" pitchFamily="18" charset="0"/>
            </a:rPr>
            <a:t>CSS Validation</a:t>
          </a:r>
          <a:endParaRPr lang="en-US" sz="3600" kern="1200" dirty="0">
            <a:latin typeface="Sans Serif "/>
            <a:cs typeface="Times New Roman" panose="02020603050405020304" pitchFamily="18" charset="0"/>
          </a:endParaRPr>
        </a:p>
      </dsp:txBody>
      <dsp:txXfrm>
        <a:off x="58485" y="62916"/>
        <a:ext cx="9965284" cy="10811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40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1790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044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148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92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917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778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161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3/31/2023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600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3/31/2023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3889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436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3/31/2023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03225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8.jpg"/></Relationships>
</file>

<file path=ppt/slides/_rels/slide1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0.jp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14.jpg"/></Relationships>
</file>

<file path=ppt/slides/_rels/slide1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8" Type="http://schemas.openxmlformats.org/officeDocument/2006/relationships/hyperlink" Target="https://nic-brian-org.github.io/dgl-113-project-JosmiJose14/docs/home.html" TargetMode="External"/><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4.jpg"/></Relationships>
</file>

<file path=ppt/slides/_rels/slide9.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2225D-095A-21B8-2C83-B613E8965583}"/>
              </a:ext>
            </a:extLst>
          </p:cNvPr>
          <p:cNvSpPr>
            <a:spLocks noGrp="1"/>
          </p:cNvSpPr>
          <p:nvPr>
            <p:ph type="ctrTitle"/>
          </p:nvPr>
        </p:nvSpPr>
        <p:spPr>
          <a:xfrm>
            <a:off x="6730000" y="639097"/>
            <a:ext cx="4813072" cy="3686015"/>
          </a:xfrm>
        </p:spPr>
        <p:txBody>
          <a:bodyPr>
            <a:normAutofit/>
          </a:bodyPr>
          <a:lstStyle/>
          <a:p>
            <a:r>
              <a:rPr lang="en-CA" b="1" dirty="0"/>
              <a:t>Brenda’s Glass Expression</a:t>
            </a:r>
            <a:endParaRPr lang="en-CA" dirty="0"/>
          </a:p>
        </p:txBody>
      </p:sp>
      <p:sp>
        <p:nvSpPr>
          <p:cNvPr id="3" name="Subtitle 2">
            <a:extLst>
              <a:ext uri="{FF2B5EF4-FFF2-40B4-BE49-F238E27FC236}">
                <a16:creationId xmlns:a16="http://schemas.microsoft.com/office/drawing/2014/main" id="{699E0C69-FF50-5610-5E67-0C0353AB82D2}"/>
              </a:ext>
            </a:extLst>
          </p:cNvPr>
          <p:cNvSpPr>
            <a:spLocks noGrp="1"/>
          </p:cNvSpPr>
          <p:nvPr>
            <p:ph type="subTitle" idx="1"/>
          </p:nvPr>
        </p:nvSpPr>
        <p:spPr>
          <a:xfrm>
            <a:off x="6729999" y="4455621"/>
            <a:ext cx="4829101" cy="1238616"/>
          </a:xfrm>
        </p:spPr>
        <p:txBody>
          <a:bodyPr>
            <a:normAutofit fontScale="70000" lnSpcReduction="20000"/>
          </a:bodyPr>
          <a:lstStyle/>
          <a:p>
            <a:r>
              <a:rPr lang="en-CA" sz="2000" b="1" dirty="0">
                <a:solidFill>
                  <a:schemeClr val="tx1">
                    <a:lumMod val="85000"/>
                    <a:lumOff val="15000"/>
                  </a:schemeClr>
                </a:solidFill>
                <a:latin typeface="Sans Serif "/>
              </a:rPr>
              <a:t>PROJECT Proposal </a:t>
            </a:r>
          </a:p>
          <a:p>
            <a:r>
              <a:rPr lang="en-CA" sz="2000" b="1" dirty="0">
                <a:solidFill>
                  <a:schemeClr val="tx1">
                    <a:lumMod val="85000"/>
                    <a:lumOff val="15000"/>
                  </a:schemeClr>
                </a:solidFill>
                <a:latin typeface="Sans Serif "/>
              </a:rPr>
              <a:t> 						                                          				             Josmi Jose                                            		             DGL 113 2023 CVS2</a:t>
            </a:r>
          </a:p>
          <a:p>
            <a:endParaRPr lang="en-CA" sz="1100" dirty="0">
              <a:solidFill>
                <a:schemeClr val="tx1">
                  <a:lumMod val="85000"/>
                  <a:lumOff val="15000"/>
                </a:schemeClr>
              </a:solidFill>
            </a:endParaRPr>
          </a:p>
        </p:txBody>
      </p:sp>
      <p:pic>
        <p:nvPicPr>
          <p:cNvPr id="11" name="Picture 3" descr="Diagram&#10;&#10;Description automatically generated">
            <a:extLst>
              <a:ext uri="{FF2B5EF4-FFF2-40B4-BE49-F238E27FC236}">
                <a16:creationId xmlns:a16="http://schemas.microsoft.com/office/drawing/2014/main" id="{B102B811-3F93-4981-5F7A-A705007B9E00}"/>
              </a:ext>
            </a:extLst>
          </p:cNvPr>
          <p:cNvPicPr>
            <a:picLocks noChangeAspect="1"/>
          </p:cNvPicPr>
          <p:nvPr/>
        </p:nvPicPr>
        <p:blipFill rotWithShape="1">
          <a:blip r:embed="rId2">
            <a:extLst>
              <a:ext uri="{28A0092B-C50C-407E-A947-70E740481C1C}">
                <a14:useLocalDpi xmlns:a14="http://schemas.microsoft.com/office/drawing/2010/main" val="0"/>
              </a:ext>
            </a:extLst>
          </a:blip>
          <a:srcRect l="5281" r="5282"/>
          <a:stretch/>
        </p:blipFill>
        <p:spPr>
          <a:xfrm>
            <a:off x="633999" y="640081"/>
            <a:ext cx="5462001" cy="5054156"/>
          </a:xfrm>
          <a:prstGeom prst="rect">
            <a:avLst/>
          </a:prstGeom>
        </p:spPr>
      </p:pic>
      <p:cxnSp>
        <p:nvCxnSpPr>
          <p:cNvPr id="18" name="Straight Connector 17">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48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extLst>
              <p:ext uri="{D42A27DB-BD31-4B8C-83A1-F6EECF244321}">
                <p14:modId xmlns:p14="http://schemas.microsoft.com/office/powerpoint/2010/main" val="3866750623"/>
              </p:ext>
            </p:extLst>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82E2B24-AC85-D8A7-93AB-FB2535E3D02A}"/>
              </a:ext>
            </a:extLst>
          </p:cNvPr>
          <p:cNvSpPr txBox="1"/>
          <p:nvPr/>
        </p:nvSpPr>
        <p:spPr>
          <a:xfrm>
            <a:off x="1543050" y="2926914"/>
            <a:ext cx="8677275" cy="1754326"/>
          </a:xfrm>
          <a:prstGeom prst="rect">
            <a:avLst/>
          </a:prstGeom>
          <a:noFill/>
        </p:spPr>
        <p:txBody>
          <a:bodyPr wrap="square">
            <a:spAutoFit/>
          </a:bodyPr>
          <a:lstStyle/>
          <a:p>
            <a:r>
              <a:rPr lang="en-CA" dirty="0"/>
              <a:t> W3C CSS Validation Service, which is a tool that allows you to validate the CSS code of a web page to ensure that it follows the rules of the language and is free from errors.</a:t>
            </a:r>
          </a:p>
          <a:p>
            <a:endParaRPr lang="en-CA" dirty="0"/>
          </a:p>
          <a:p>
            <a:r>
              <a:rPr lang="en-CA" dirty="0"/>
              <a:t>To use the tool, you would need to enter the URL of the web page you want to check, or upload the CSS file you want to validate, and then click the "Check" button. The tool will then analyze the code and provide a report of any errors or warnings that it finds.</a:t>
            </a:r>
          </a:p>
        </p:txBody>
      </p:sp>
    </p:spTree>
    <p:extLst>
      <p:ext uri="{BB962C8B-B14F-4D97-AF65-F5344CB8AC3E}">
        <p14:creationId xmlns:p14="http://schemas.microsoft.com/office/powerpoint/2010/main" val="220110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Graphical user interface, text, application, email">
            <a:extLst>
              <a:ext uri="{FF2B5EF4-FFF2-40B4-BE49-F238E27FC236}">
                <a16:creationId xmlns:a16="http://schemas.microsoft.com/office/drawing/2014/main" id="{F6133ABD-595C-0092-6887-E7D8EC0C4E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9448" y="2827020"/>
            <a:ext cx="4794952" cy="2926080"/>
          </a:xfrm>
          <a:prstGeom prst="rect">
            <a:avLst/>
          </a:prstGeom>
        </p:spPr>
      </p:pic>
      <p:pic>
        <p:nvPicPr>
          <p:cNvPr id="7" name="Picture 6" descr="Graphical user interface, text, application, email">
            <a:extLst>
              <a:ext uri="{FF2B5EF4-FFF2-40B4-BE49-F238E27FC236}">
                <a16:creationId xmlns:a16="http://schemas.microsoft.com/office/drawing/2014/main" id="{548082C8-2FC5-BA09-9C9B-7251A99D26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59259" y="2827020"/>
            <a:ext cx="5251642" cy="3421333"/>
          </a:xfrm>
          <a:prstGeom prst="rect">
            <a:avLst/>
          </a:prstGeom>
        </p:spPr>
      </p:pic>
    </p:spTree>
    <p:extLst>
      <p:ext uri="{BB962C8B-B14F-4D97-AF65-F5344CB8AC3E}">
        <p14:creationId xmlns:p14="http://schemas.microsoft.com/office/powerpoint/2010/main" val="56897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F6133ABD-595C-0092-6887-E7D8EC0C4E7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79448" y="3057712"/>
            <a:ext cx="4794952" cy="2464694"/>
          </a:xfrm>
          <a:prstGeom prst="rect">
            <a:avLst/>
          </a:prstGeom>
        </p:spPr>
      </p:pic>
      <p:pic>
        <p:nvPicPr>
          <p:cNvPr id="7" name="Picture 6">
            <a:extLst>
              <a:ext uri="{FF2B5EF4-FFF2-40B4-BE49-F238E27FC236}">
                <a16:creationId xmlns:a16="http://schemas.microsoft.com/office/drawing/2014/main" id="{548082C8-2FC5-BA09-9C9B-7251A99D268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740209" y="3057712"/>
            <a:ext cx="5251642" cy="2536842"/>
          </a:xfrm>
          <a:prstGeom prst="rect">
            <a:avLst/>
          </a:prstGeom>
        </p:spPr>
      </p:pic>
    </p:spTree>
    <p:extLst>
      <p:ext uri="{BB962C8B-B14F-4D97-AF65-F5344CB8AC3E}">
        <p14:creationId xmlns:p14="http://schemas.microsoft.com/office/powerpoint/2010/main" val="260859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extLst>
              <p:ext uri="{D42A27DB-BD31-4B8C-83A1-F6EECF244321}">
                <p14:modId xmlns:p14="http://schemas.microsoft.com/office/powerpoint/2010/main" val="2367158191"/>
              </p:ext>
            </p:extLst>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F6133ABD-595C-0092-6887-E7D8EC0C4E7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79448" y="3485744"/>
            <a:ext cx="4794952" cy="1608629"/>
          </a:xfrm>
          <a:prstGeom prst="rect">
            <a:avLst/>
          </a:prstGeom>
        </p:spPr>
      </p:pic>
      <p:pic>
        <p:nvPicPr>
          <p:cNvPr id="7" name="Picture 6">
            <a:extLst>
              <a:ext uri="{FF2B5EF4-FFF2-40B4-BE49-F238E27FC236}">
                <a16:creationId xmlns:a16="http://schemas.microsoft.com/office/drawing/2014/main" id="{548082C8-2FC5-BA09-9C9B-7251A99D268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740209" y="3434047"/>
            <a:ext cx="5251642" cy="1784171"/>
          </a:xfrm>
          <a:prstGeom prst="rect">
            <a:avLst/>
          </a:prstGeom>
        </p:spPr>
      </p:pic>
      <p:sp>
        <p:nvSpPr>
          <p:cNvPr id="2" name="TextBox 1">
            <a:extLst>
              <a:ext uri="{FF2B5EF4-FFF2-40B4-BE49-F238E27FC236}">
                <a16:creationId xmlns:a16="http://schemas.microsoft.com/office/drawing/2014/main" id="{89BA08A5-83F5-B536-2423-932D9A38E2D3}"/>
              </a:ext>
            </a:extLst>
          </p:cNvPr>
          <p:cNvSpPr txBox="1"/>
          <p:nvPr/>
        </p:nvSpPr>
        <p:spPr>
          <a:xfrm>
            <a:off x="895350" y="2828925"/>
            <a:ext cx="2228850" cy="646331"/>
          </a:xfrm>
          <a:prstGeom prst="rect">
            <a:avLst/>
          </a:prstGeom>
          <a:noFill/>
        </p:spPr>
        <p:txBody>
          <a:bodyPr wrap="square" rtlCol="0">
            <a:spAutoFit/>
          </a:bodyPr>
          <a:lstStyle/>
          <a:p>
            <a:r>
              <a:rPr lang="en-CA" dirty="0"/>
              <a:t>On-Hover effect</a:t>
            </a:r>
          </a:p>
          <a:p>
            <a:endParaRPr lang="en-CA" dirty="0"/>
          </a:p>
        </p:txBody>
      </p:sp>
    </p:spTree>
    <p:extLst>
      <p:ext uri="{BB962C8B-B14F-4D97-AF65-F5344CB8AC3E}">
        <p14:creationId xmlns:p14="http://schemas.microsoft.com/office/powerpoint/2010/main" val="325567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F6133ABD-595C-0092-6887-E7D8EC0C4E7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81957" y="3057526"/>
            <a:ext cx="5933616" cy="2623680"/>
          </a:xfrm>
          <a:prstGeom prst="rect">
            <a:avLst/>
          </a:prstGeom>
        </p:spPr>
      </p:pic>
      <p:pic>
        <p:nvPicPr>
          <p:cNvPr id="7" name="Picture 6">
            <a:extLst>
              <a:ext uri="{FF2B5EF4-FFF2-40B4-BE49-F238E27FC236}">
                <a16:creationId xmlns:a16="http://schemas.microsoft.com/office/drawing/2014/main" id="{548082C8-2FC5-BA09-9C9B-7251A99D268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882869" y="2379306"/>
            <a:ext cx="3272811" cy="3882909"/>
          </a:xfrm>
          <a:prstGeom prst="rect">
            <a:avLst/>
          </a:prstGeom>
        </p:spPr>
      </p:pic>
      <p:sp>
        <p:nvSpPr>
          <p:cNvPr id="2" name="TextBox 1">
            <a:extLst>
              <a:ext uri="{FF2B5EF4-FFF2-40B4-BE49-F238E27FC236}">
                <a16:creationId xmlns:a16="http://schemas.microsoft.com/office/drawing/2014/main" id="{89BA08A5-83F5-B536-2423-932D9A38E2D3}"/>
              </a:ext>
            </a:extLst>
          </p:cNvPr>
          <p:cNvSpPr txBox="1"/>
          <p:nvPr/>
        </p:nvSpPr>
        <p:spPr>
          <a:xfrm>
            <a:off x="1036320" y="2554069"/>
            <a:ext cx="2228850" cy="646331"/>
          </a:xfrm>
          <a:prstGeom prst="rect">
            <a:avLst/>
          </a:prstGeom>
          <a:noFill/>
        </p:spPr>
        <p:txBody>
          <a:bodyPr wrap="square" rtlCol="0">
            <a:spAutoFit/>
          </a:bodyPr>
          <a:lstStyle/>
          <a:p>
            <a:r>
              <a:rPr lang="en-CA" dirty="0"/>
              <a:t>Contact Us Page</a:t>
            </a:r>
          </a:p>
          <a:p>
            <a:endParaRPr lang="en-CA" dirty="0"/>
          </a:p>
        </p:txBody>
      </p:sp>
    </p:spTree>
    <p:extLst>
      <p:ext uri="{BB962C8B-B14F-4D97-AF65-F5344CB8AC3E}">
        <p14:creationId xmlns:p14="http://schemas.microsoft.com/office/powerpoint/2010/main" val="258798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F6133ABD-595C-0092-6887-E7D8EC0C4E7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070855" y="3166855"/>
            <a:ext cx="5634870" cy="2623680"/>
          </a:xfrm>
          <a:prstGeom prst="rect">
            <a:avLst/>
          </a:prstGeom>
        </p:spPr>
      </p:pic>
      <p:sp>
        <p:nvSpPr>
          <p:cNvPr id="2" name="TextBox 1">
            <a:extLst>
              <a:ext uri="{FF2B5EF4-FFF2-40B4-BE49-F238E27FC236}">
                <a16:creationId xmlns:a16="http://schemas.microsoft.com/office/drawing/2014/main" id="{89BA08A5-83F5-B536-2423-932D9A38E2D3}"/>
              </a:ext>
            </a:extLst>
          </p:cNvPr>
          <p:cNvSpPr txBox="1"/>
          <p:nvPr/>
        </p:nvSpPr>
        <p:spPr>
          <a:xfrm>
            <a:off x="1036320" y="2554069"/>
            <a:ext cx="2228850" cy="646331"/>
          </a:xfrm>
          <a:prstGeom prst="rect">
            <a:avLst/>
          </a:prstGeom>
          <a:noFill/>
        </p:spPr>
        <p:txBody>
          <a:bodyPr wrap="square" rtlCol="0">
            <a:spAutoFit/>
          </a:bodyPr>
          <a:lstStyle/>
          <a:p>
            <a:r>
              <a:rPr lang="en-CA" dirty="0"/>
              <a:t>Home Page</a:t>
            </a:r>
          </a:p>
          <a:p>
            <a:endParaRPr lang="en-CA" dirty="0"/>
          </a:p>
        </p:txBody>
      </p:sp>
    </p:spTree>
    <p:extLst>
      <p:ext uri="{BB962C8B-B14F-4D97-AF65-F5344CB8AC3E}">
        <p14:creationId xmlns:p14="http://schemas.microsoft.com/office/powerpoint/2010/main" val="156996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F6133ABD-595C-0092-6887-E7D8EC0C4E7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640564" y="2819400"/>
            <a:ext cx="6910871" cy="3037810"/>
          </a:xfrm>
          <a:prstGeom prst="rect">
            <a:avLst/>
          </a:prstGeom>
        </p:spPr>
      </p:pic>
      <p:sp>
        <p:nvSpPr>
          <p:cNvPr id="2" name="TextBox 1">
            <a:extLst>
              <a:ext uri="{FF2B5EF4-FFF2-40B4-BE49-F238E27FC236}">
                <a16:creationId xmlns:a16="http://schemas.microsoft.com/office/drawing/2014/main" id="{89BA08A5-83F5-B536-2423-932D9A38E2D3}"/>
              </a:ext>
            </a:extLst>
          </p:cNvPr>
          <p:cNvSpPr txBox="1"/>
          <p:nvPr/>
        </p:nvSpPr>
        <p:spPr>
          <a:xfrm>
            <a:off x="1232154" y="2429559"/>
            <a:ext cx="2228850" cy="646331"/>
          </a:xfrm>
          <a:prstGeom prst="rect">
            <a:avLst/>
          </a:prstGeom>
          <a:noFill/>
        </p:spPr>
        <p:txBody>
          <a:bodyPr wrap="square" rtlCol="0">
            <a:spAutoFit/>
          </a:bodyPr>
          <a:lstStyle/>
          <a:p>
            <a:r>
              <a:rPr lang="en-CA" dirty="0"/>
              <a:t>Mouse enter Event</a:t>
            </a:r>
          </a:p>
          <a:p>
            <a:endParaRPr lang="en-CA" dirty="0"/>
          </a:p>
        </p:txBody>
      </p:sp>
    </p:spTree>
    <p:extLst>
      <p:ext uri="{BB962C8B-B14F-4D97-AF65-F5344CB8AC3E}">
        <p14:creationId xmlns:p14="http://schemas.microsoft.com/office/powerpoint/2010/main" val="364952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extLst>
              <p:ext uri="{D42A27DB-BD31-4B8C-83A1-F6EECF244321}">
                <p14:modId xmlns:p14="http://schemas.microsoft.com/office/powerpoint/2010/main" val="3268210153"/>
              </p:ext>
            </p:extLst>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F6133ABD-595C-0092-6887-E7D8EC0C4E7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661255" y="2819400"/>
            <a:ext cx="6869488" cy="3037810"/>
          </a:xfrm>
          <a:prstGeom prst="rect">
            <a:avLst/>
          </a:prstGeom>
        </p:spPr>
      </p:pic>
      <p:sp>
        <p:nvSpPr>
          <p:cNvPr id="2" name="TextBox 1">
            <a:extLst>
              <a:ext uri="{FF2B5EF4-FFF2-40B4-BE49-F238E27FC236}">
                <a16:creationId xmlns:a16="http://schemas.microsoft.com/office/drawing/2014/main" id="{89BA08A5-83F5-B536-2423-932D9A38E2D3}"/>
              </a:ext>
            </a:extLst>
          </p:cNvPr>
          <p:cNvSpPr txBox="1"/>
          <p:nvPr/>
        </p:nvSpPr>
        <p:spPr>
          <a:xfrm>
            <a:off x="1232154" y="2429559"/>
            <a:ext cx="2228850" cy="646331"/>
          </a:xfrm>
          <a:prstGeom prst="rect">
            <a:avLst/>
          </a:prstGeom>
          <a:noFill/>
        </p:spPr>
        <p:txBody>
          <a:bodyPr wrap="square" rtlCol="0">
            <a:spAutoFit/>
          </a:bodyPr>
          <a:lstStyle/>
          <a:p>
            <a:r>
              <a:rPr lang="en-CA" dirty="0"/>
              <a:t>Prompt</a:t>
            </a:r>
          </a:p>
          <a:p>
            <a:endParaRPr lang="en-CA" dirty="0"/>
          </a:p>
        </p:txBody>
      </p:sp>
    </p:spTree>
    <p:extLst>
      <p:ext uri="{BB962C8B-B14F-4D97-AF65-F5344CB8AC3E}">
        <p14:creationId xmlns:p14="http://schemas.microsoft.com/office/powerpoint/2010/main" val="75353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extLst>
              <p:ext uri="{D42A27DB-BD31-4B8C-83A1-F6EECF244321}">
                <p14:modId xmlns:p14="http://schemas.microsoft.com/office/powerpoint/2010/main" val="4158570808"/>
              </p:ext>
            </p:extLst>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2B2D481-6DD5-BE38-0A12-69DE390ED5A1}"/>
              </a:ext>
            </a:extLst>
          </p:cNvPr>
          <p:cNvSpPr txBox="1"/>
          <p:nvPr/>
        </p:nvSpPr>
        <p:spPr>
          <a:xfrm>
            <a:off x="3599284" y="2984537"/>
            <a:ext cx="6097554" cy="369332"/>
          </a:xfrm>
          <a:prstGeom prst="rect">
            <a:avLst/>
          </a:prstGeom>
          <a:noFill/>
        </p:spPr>
        <p:txBody>
          <a:bodyPr wrap="square">
            <a:spAutoFit/>
          </a:bodyPr>
          <a:lstStyle/>
          <a:p>
            <a:r>
              <a:rPr lang="en-CA" dirty="0">
                <a:hlinkClick r:id="rId8"/>
              </a:rPr>
              <a:t>Project Repository</a:t>
            </a:r>
            <a:endParaRPr lang="en-CA" dirty="0"/>
          </a:p>
        </p:txBody>
      </p:sp>
    </p:spTree>
    <p:extLst>
      <p:ext uri="{BB962C8B-B14F-4D97-AF65-F5344CB8AC3E}">
        <p14:creationId xmlns:p14="http://schemas.microsoft.com/office/powerpoint/2010/main" val="1273307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DD67062-25A7-42F1-B181-1800797EC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estion mark on green pastel background">
            <a:extLst>
              <a:ext uri="{FF2B5EF4-FFF2-40B4-BE49-F238E27FC236}">
                <a16:creationId xmlns:a16="http://schemas.microsoft.com/office/drawing/2014/main" id="{7B73416D-8F7C-BA30-BEB6-838A427776BE}"/>
              </a:ext>
            </a:extLst>
          </p:cNvPr>
          <p:cNvPicPr>
            <a:picLocks noChangeAspect="1"/>
          </p:cNvPicPr>
          <p:nvPr/>
        </p:nvPicPr>
        <p:blipFill rotWithShape="1">
          <a:blip r:embed="rId2">
            <a:duotone>
              <a:prstClr val="black"/>
              <a:schemeClr val="bg1">
                <a:tint val="45000"/>
                <a:satMod val="400000"/>
              </a:schemeClr>
            </a:duotone>
            <a:alphaModFix amt="25000"/>
          </a:blip>
          <a:srcRect t="12500" b="12500"/>
          <a:stretch/>
        </p:blipFill>
        <p:spPr>
          <a:xfrm>
            <a:off x="-15" y="10"/>
            <a:ext cx="12192000" cy="6857991"/>
          </a:xfrm>
          <a:prstGeom prst="rect">
            <a:avLst/>
          </a:prstGeom>
        </p:spPr>
      </p:pic>
      <p:sp>
        <p:nvSpPr>
          <p:cNvPr id="2" name="TextBox 1">
            <a:extLst>
              <a:ext uri="{FF2B5EF4-FFF2-40B4-BE49-F238E27FC236}">
                <a16:creationId xmlns:a16="http://schemas.microsoft.com/office/drawing/2014/main" id="{BE80AD4E-BABE-0D68-2FDE-CD5E9ECD1128}"/>
              </a:ext>
            </a:extLst>
          </p:cNvPr>
          <p:cNvSpPr txBox="1"/>
          <p:nvPr/>
        </p:nvSpPr>
        <p:spPr>
          <a:xfrm>
            <a:off x="1097280" y="758952"/>
            <a:ext cx="10058400" cy="3566160"/>
          </a:xfrm>
          <a:prstGeom prst="rect">
            <a:avLst/>
          </a:prstGeom>
        </p:spPr>
        <p:txBody>
          <a:bodyPr vert="horz" lIns="91440" tIns="45720" rIns="91440" bIns="45720" rtlCol="0" anchor="b">
            <a:normAutofit/>
          </a:bodyPr>
          <a:lstStyle/>
          <a:p>
            <a:pPr defTabSz="914400">
              <a:lnSpc>
                <a:spcPct val="85000"/>
              </a:lnSpc>
              <a:spcBef>
                <a:spcPct val="0"/>
              </a:spcBef>
              <a:spcAft>
                <a:spcPts val="600"/>
              </a:spcAft>
              <a:buClr>
                <a:schemeClr val="accent1"/>
              </a:buClr>
            </a:pPr>
            <a:r>
              <a:rPr lang="en-US" sz="8000" spc="-50">
                <a:solidFill>
                  <a:schemeClr val="tx1">
                    <a:lumMod val="85000"/>
                    <a:lumOff val="15000"/>
                  </a:schemeClr>
                </a:solidFill>
                <a:latin typeface="+mj-lt"/>
                <a:ea typeface="+mj-ea"/>
                <a:cs typeface="+mj-cs"/>
              </a:rPr>
              <a:t>Thank you  </a:t>
            </a:r>
          </a:p>
          <a:p>
            <a:pPr defTabSz="914400">
              <a:lnSpc>
                <a:spcPct val="85000"/>
              </a:lnSpc>
              <a:spcBef>
                <a:spcPct val="0"/>
              </a:spcBef>
              <a:spcAft>
                <a:spcPts val="600"/>
              </a:spcAft>
              <a:buClr>
                <a:schemeClr val="accent1"/>
              </a:buClr>
            </a:pPr>
            <a:endParaRPr lang="en-US" sz="8000" spc="-50">
              <a:solidFill>
                <a:schemeClr val="tx1">
                  <a:lumMod val="85000"/>
                  <a:lumOff val="15000"/>
                </a:schemeClr>
              </a:solidFill>
              <a:latin typeface="+mj-lt"/>
              <a:ea typeface="+mj-ea"/>
              <a:cs typeface="+mj-cs"/>
            </a:endParaRPr>
          </a:p>
          <a:p>
            <a:pPr defTabSz="914400">
              <a:lnSpc>
                <a:spcPct val="85000"/>
              </a:lnSpc>
              <a:spcBef>
                <a:spcPct val="0"/>
              </a:spcBef>
              <a:spcAft>
                <a:spcPts val="600"/>
              </a:spcAft>
              <a:buClr>
                <a:schemeClr val="accent1"/>
              </a:buClr>
            </a:pPr>
            <a:r>
              <a:rPr lang="en-US" sz="8000" spc="-50">
                <a:solidFill>
                  <a:schemeClr val="tx1">
                    <a:lumMod val="85000"/>
                    <a:lumOff val="15000"/>
                  </a:schemeClr>
                </a:solidFill>
                <a:latin typeface="+mj-lt"/>
                <a:ea typeface="+mj-ea"/>
                <a:cs typeface="+mj-cs"/>
              </a:rPr>
              <a:t>Queries Please</a:t>
            </a:r>
          </a:p>
        </p:txBody>
      </p:sp>
      <p:cxnSp>
        <p:nvCxnSpPr>
          <p:cNvPr id="29" name="Straight Connector 28">
            <a:extLst>
              <a:ext uri="{FF2B5EF4-FFF2-40B4-BE49-F238E27FC236}">
                <a16:creationId xmlns:a16="http://schemas.microsoft.com/office/drawing/2014/main" id="{47D70707-56D7-4FC6-9732-92BF6E16E0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A76FBC5-74A5-446E-83ED-7A305EE11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9D5D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C751DA2-9310-4BCD-B76E-31139951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88050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extLst>
              <p:ext uri="{D42A27DB-BD31-4B8C-83A1-F6EECF244321}">
                <p14:modId xmlns:p14="http://schemas.microsoft.com/office/powerpoint/2010/main" val="1649849644"/>
              </p:ext>
            </p:extLst>
          </p:nvPr>
        </p:nvGraphicFramePr>
        <p:xfrm>
          <a:off x="1073426" y="1176793"/>
          <a:ext cx="10082254" cy="4692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03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extLst>
              <p:ext uri="{D42A27DB-BD31-4B8C-83A1-F6EECF244321}">
                <p14:modId xmlns:p14="http://schemas.microsoft.com/office/powerpoint/2010/main" val="3490979703"/>
              </p:ext>
            </p:extLst>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2A4280A-1E2D-386A-0751-EC279AE576DE}"/>
              </a:ext>
            </a:extLst>
          </p:cNvPr>
          <p:cNvSpPr txBox="1"/>
          <p:nvPr/>
        </p:nvSpPr>
        <p:spPr>
          <a:xfrm>
            <a:off x="1222309" y="2761862"/>
            <a:ext cx="9433249" cy="2585323"/>
          </a:xfrm>
          <a:prstGeom prst="rect">
            <a:avLst/>
          </a:prstGeom>
          <a:noFill/>
        </p:spPr>
        <p:txBody>
          <a:bodyPr wrap="square" rtlCol="0">
            <a:spAutoFit/>
          </a:bodyPr>
          <a:lstStyle/>
          <a:p>
            <a:r>
              <a:rPr lang="en-CA" b="1" dirty="0">
                <a:latin typeface="Sans Serif "/>
              </a:rPr>
              <a:t>Home Page</a:t>
            </a:r>
          </a:p>
          <a:p>
            <a:endParaRPr lang="en-CA" b="1" dirty="0">
              <a:latin typeface="Sans Serif "/>
            </a:endParaRPr>
          </a:p>
          <a:p>
            <a:pPr marL="285750" indent="-285750">
              <a:buFont typeface="Arial" panose="020B0604020202020204" pitchFamily="34" charset="0"/>
              <a:buChar char="•"/>
            </a:pPr>
            <a:r>
              <a:rPr lang="en-US" b="0" dirty="0">
                <a:effectLst/>
                <a:latin typeface="Sans Serif "/>
              </a:rPr>
              <a:t>Popup message</a:t>
            </a:r>
          </a:p>
          <a:p>
            <a:pPr lvl="1"/>
            <a:r>
              <a:rPr lang="en-US" b="0" dirty="0">
                <a:effectLst/>
                <a:latin typeface="Sans Serif "/>
              </a:rPr>
              <a:t>While popups can be effective in grabbing users, onload of home page loads small pop-up that can be easily dismissed which communicate the promo or discount to the user.</a:t>
            </a:r>
          </a:p>
          <a:p>
            <a:pPr marL="285750" indent="-285750">
              <a:buFont typeface="Arial" panose="020B0604020202020204" pitchFamily="34" charset="0"/>
              <a:buChar char="•"/>
            </a:pPr>
            <a:r>
              <a:rPr lang="en-CA" dirty="0">
                <a:latin typeface="Sans Serif "/>
              </a:rPr>
              <a:t>Image popout</a:t>
            </a:r>
          </a:p>
          <a:p>
            <a:pPr lvl="1"/>
            <a:r>
              <a:rPr lang="en-US" dirty="0">
                <a:latin typeface="Sans Serif "/>
              </a:rPr>
              <a:t>Increasing the height and width of images on the home page and adding a mouse enter event.</a:t>
            </a:r>
          </a:p>
          <a:p>
            <a:endParaRPr lang="en-US" b="0" dirty="0">
              <a:effectLst/>
              <a:latin typeface="Consolas" panose="020B0609020204030204" pitchFamily="49" charset="0"/>
            </a:endParaRPr>
          </a:p>
          <a:p>
            <a:pPr marL="285750" indent="-285750">
              <a:buFont typeface="Arial" panose="020B0604020202020204" pitchFamily="34" charset="0"/>
              <a:buChar char="•"/>
            </a:pPr>
            <a:endParaRPr lang="en-CA" b="1" dirty="0">
              <a:latin typeface="Sans Serif "/>
            </a:endParaRPr>
          </a:p>
        </p:txBody>
      </p:sp>
    </p:spTree>
    <p:extLst>
      <p:ext uri="{BB962C8B-B14F-4D97-AF65-F5344CB8AC3E}">
        <p14:creationId xmlns:p14="http://schemas.microsoft.com/office/powerpoint/2010/main" val="361221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2A4280A-1E2D-386A-0751-EC279AE576DE}"/>
              </a:ext>
            </a:extLst>
          </p:cNvPr>
          <p:cNvSpPr txBox="1"/>
          <p:nvPr/>
        </p:nvSpPr>
        <p:spPr>
          <a:xfrm>
            <a:off x="1222309" y="2761862"/>
            <a:ext cx="9433249" cy="2031325"/>
          </a:xfrm>
          <a:prstGeom prst="rect">
            <a:avLst/>
          </a:prstGeom>
          <a:noFill/>
        </p:spPr>
        <p:txBody>
          <a:bodyPr wrap="square" rtlCol="0">
            <a:spAutoFit/>
          </a:bodyPr>
          <a:lstStyle/>
          <a:p>
            <a:r>
              <a:rPr lang="en-CA" b="1" dirty="0">
                <a:latin typeface="Sans Serif "/>
              </a:rPr>
              <a:t>News Page</a:t>
            </a:r>
          </a:p>
          <a:p>
            <a:endParaRPr lang="en-CA" b="1" dirty="0">
              <a:latin typeface="Sans Serif "/>
            </a:endParaRPr>
          </a:p>
          <a:p>
            <a:pPr marL="285750" indent="-285750">
              <a:buFont typeface="Arial" panose="020B0604020202020204" pitchFamily="34" charset="0"/>
              <a:buChar char="•"/>
            </a:pPr>
            <a:r>
              <a:rPr lang="en-US" b="0" dirty="0">
                <a:effectLst/>
                <a:latin typeface="Sans Serif "/>
              </a:rPr>
              <a:t>Add news dynamically</a:t>
            </a:r>
          </a:p>
          <a:p>
            <a:pPr lvl="1"/>
            <a:r>
              <a:rPr lang="en-US" dirty="0">
                <a:latin typeface="Sans Serif "/>
              </a:rPr>
              <a:t>By including an add icon, users will be able to add news to the news page and have it appear in the news sections.</a:t>
            </a:r>
          </a:p>
          <a:p>
            <a:endParaRPr lang="en-US" b="0" dirty="0">
              <a:effectLst/>
              <a:latin typeface="Consolas" panose="020B0609020204030204" pitchFamily="49" charset="0"/>
            </a:endParaRPr>
          </a:p>
          <a:p>
            <a:pPr marL="285750" indent="-285750">
              <a:buFont typeface="Arial" panose="020B0604020202020204" pitchFamily="34" charset="0"/>
              <a:buChar char="•"/>
            </a:pPr>
            <a:endParaRPr lang="en-CA" b="1" dirty="0">
              <a:latin typeface="Sans Serif "/>
            </a:endParaRPr>
          </a:p>
        </p:txBody>
      </p:sp>
    </p:spTree>
    <p:extLst>
      <p:ext uri="{BB962C8B-B14F-4D97-AF65-F5344CB8AC3E}">
        <p14:creationId xmlns:p14="http://schemas.microsoft.com/office/powerpoint/2010/main" val="320108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2A4280A-1E2D-386A-0751-EC279AE576DE}"/>
              </a:ext>
            </a:extLst>
          </p:cNvPr>
          <p:cNvSpPr txBox="1"/>
          <p:nvPr/>
        </p:nvSpPr>
        <p:spPr>
          <a:xfrm>
            <a:off x="1222309" y="2761862"/>
            <a:ext cx="9433249" cy="2031325"/>
          </a:xfrm>
          <a:prstGeom prst="rect">
            <a:avLst/>
          </a:prstGeom>
          <a:noFill/>
        </p:spPr>
        <p:txBody>
          <a:bodyPr wrap="square" rtlCol="0">
            <a:spAutoFit/>
          </a:bodyPr>
          <a:lstStyle/>
          <a:p>
            <a:r>
              <a:rPr lang="en-CA" b="1" dirty="0">
                <a:latin typeface="Sans Serif "/>
              </a:rPr>
              <a:t>Our Services Page</a:t>
            </a:r>
          </a:p>
          <a:p>
            <a:endParaRPr lang="en-CA" b="1" dirty="0">
              <a:latin typeface="Sans Serif "/>
            </a:endParaRPr>
          </a:p>
          <a:p>
            <a:r>
              <a:rPr lang="en-CA" b="1" dirty="0">
                <a:latin typeface="Sans Serif "/>
              </a:rPr>
              <a:t>On-hover effect</a:t>
            </a:r>
          </a:p>
          <a:p>
            <a:pPr lvl="1"/>
            <a:r>
              <a:rPr lang="en-US" b="0" dirty="0">
                <a:effectLst/>
                <a:latin typeface="Open Sans" panose="020B0606030504020204" pitchFamily="34" charset="0"/>
                <a:ea typeface="Open Sans" panose="020B0606030504020204" pitchFamily="34" charset="0"/>
                <a:cs typeface="Open Sans" panose="020B0606030504020204" pitchFamily="34" charset="0"/>
              </a:rPr>
              <a:t>By including an on-hover effect to the button, the user is made aware that when they click the services button on the service page, they may view detailed services.</a:t>
            </a:r>
          </a:p>
          <a:p>
            <a:endParaRPr lang="en-US" b="0" dirty="0">
              <a:effectLst/>
              <a:latin typeface="Consolas" panose="020B0609020204030204" pitchFamily="49" charset="0"/>
            </a:endParaRPr>
          </a:p>
          <a:p>
            <a:pPr marL="285750" indent="-285750">
              <a:buFont typeface="Arial" panose="020B0604020202020204" pitchFamily="34" charset="0"/>
              <a:buChar char="•"/>
            </a:pPr>
            <a:endParaRPr lang="en-CA" b="1" dirty="0">
              <a:latin typeface="Sans Serif "/>
            </a:endParaRPr>
          </a:p>
        </p:txBody>
      </p:sp>
    </p:spTree>
    <p:extLst>
      <p:ext uri="{BB962C8B-B14F-4D97-AF65-F5344CB8AC3E}">
        <p14:creationId xmlns:p14="http://schemas.microsoft.com/office/powerpoint/2010/main" val="70282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2A4280A-1E2D-386A-0751-EC279AE576DE}"/>
              </a:ext>
            </a:extLst>
          </p:cNvPr>
          <p:cNvSpPr txBox="1"/>
          <p:nvPr/>
        </p:nvSpPr>
        <p:spPr>
          <a:xfrm>
            <a:off x="1203649" y="2584580"/>
            <a:ext cx="9451909" cy="4247317"/>
          </a:xfrm>
          <a:prstGeom prst="rect">
            <a:avLst/>
          </a:prstGeom>
          <a:noFill/>
        </p:spPr>
        <p:txBody>
          <a:bodyPr wrap="square" rtlCol="0">
            <a:spAutoFit/>
          </a:bodyPr>
          <a:lstStyle/>
          <a:p>
            <a:r>
              <a:rPr lang="en-CA" b="1" dirty="0">
                <a:latin typeface="Sans Serif "/>
              </a:rPr>
              <a:t>Contact Us Page</a:t>
            </a:r>
          </a:p>
          <a:p>
            <a:endParaRPr lang="en-CA" b="1" dirty="0">
              <a:latin typeface="Sans Serif "/>
            </a:endParaRPr>
          </a:p>
          <a:p>
            <a:pPr marL="285750" indent="-285750">
              <a:buFont typeface="Arial" panose="020B0604020202020204" pitchFamily="34" charset="0"/>
              <a:buChar char="•"/>
            </a:pPr>
            <a:r>
              <a:rPr lang="en-US" b="0" dirty="0">
                <a:effectLst/>
                <a:latin typeface="Sans Serif "/>
              </a:rPr>
              <a:t>Submit Button validation</a:t>
            </a:r>
          </a:p>
          <a:p>
            <a:pPr lvl="1"/>
            <a:r>
              <a:rPr lang="en-US" b="0" dirty="0">
                <a:effectLst/>
                <a:latin typeface="Sans Serif "/>
              </a:rPr>
              <a:t>Make sure that the contact page form's mandatory fields are accurately filled out by adding a validation feature. Also, additional text boxes for the phone number and email address should be added, and proper regex validation should be used to guarantee that the input is in the right format.</a:t>
            </a:r>
          </a:p>
          <a:p>
            <a:pPr lvl="1"/>
            <a:endParaRPr lang="en-US" b="0" dirty="0">
              <a:effectLst/>
              <a:latin typeface="Sans Serif "/>
            </a:endParaRPr>
          </a:p>
          <a:p>
            <a:pPr marL="285750" lvl="1" indent="-285750">
              <a:buFont typeface="Arial" panose="020B0604020202020204" pitchFamily="34" charset="0"/>
              <a:buChar char="•"/>
            </a:pPr>
            <a:r>
              <a:rPr lang="en-CA" dirty="0">
                <a:latin typeface="Sans Serif "/>
              </a:rPr>
              <a:t> Reset button </a:t>
            </a:r>
            <a:r>
              <a:rPr lang="en-CA">
                <a:latin typeface="Sans Serif "/>
              </a:rPr>
              <a:t>confirm popup</a:t>
            </a:r>
            <a:endParaRPr lang="en-CA" dirty="0">
              <a:latin typeface="Sans Serif "/>
            </a:endParaRPr>
          </a:p>
          <a:p>
            <a:pPr lvl="1"/>
            <a:r>
              <a:rPr lang="en-US" dirty="0">
                <a:latin typeface="Sans Serif "/>
              </a:rPr>
              <a:t>Users who want to reset all the fields at once may find it useful if a reset button is included on the contact us page. I also think about including a confirmation dialogue box to prevent unintentional clicks.</a:t>
            </a:r>
          </a:p>
          <a:p>
            <a:pPr lvl="1"/>
            <a:endParaRPr lang="en-US" dirty="0">
              <a:latin typeface="Sans Serif "/>
            </a:endParaRPr>
          </a:p>
          <a:p>
            <a:endParaRPr lang="en-US" b="0" dirty="0">
              <a:effectLst/>
              <a:latin typeface="Consolas" panose="020B0609020204030204" pitchFamily="49" charset="0"/>
            </a:endParaRPr>
          </a:p>
          <a:p>
            <a:pPr marL="285750" indent="-285750">
              <a:buFont typeface="Arial" panose="020B0604020202020204" pitchFamily="34" charset="0"/>
              <a:buChar char="•"/>
            </a:pPr>
            <a:endParaRPr lang="en-CA" b="1" dirty="0">
              <a:latin typeface="Sans Serif "/>
            </a:endParaRPr>
          </a:p>
        </p:txBody>
      </p:sp>
    </p:spTree>
    <p:extLst>
      <p:ext uri="{BB962C8B-B14F-4D97-AF65-F5344CB8AC3E}">
        <p14:creationId xmlns:p14="http://schemas.microsoft.com/office/powerpoint/2010/main" val="331586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extLst>
              <p:ext uri="{D42A27DB-BD31-4B8C-83A1-F6EECF244321}">
                <p14:modId xmlns:p14="http://schemas.microsoft.com/office/powerpoint/2010/main" val="813207252"/>
              </p:ext>
            </p:extLst>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2D4376F-3FCF-00EF-9C5B-FB8A4BC6D70A}"/>
              </a:ext>
            </a:extLst>
          </p:cNvPr>
          <p:cNvSpPr txBox="1"/>
          <p:nvPr/>
        </p:nvSpPr>
        <p:spPr>
          <a:xfrm>
            <a:off x="1343025" y="2743200"/>
            <a:ext cx="8562975" cy="2031325"/>
          </a:xfrm>
          <a:prstGeom prst="rect">
            <a:avLst/>
          </a:prstGeom>
          <a:noFill/>
        </p:spPr>
        <p:txBody>
          <a:bodyPr wrap="square" rtlCol="0">
            <a:spAutoFit/>
          </a:bodyPr>
          <a:lstStyle/>
          <a:p>
            <a:r>
              <a:rPr lang="en-US" dirty="0">
                <a:latin typeface="Sans Serif "/>
              </a:rPr>
              <a:t>W3C Markup Validation Service, which is a tool that allows you to validate the markup (HTML, XHTML, etc.) of a web page to ensure that it follows the rules of the language and is free from errors.</a:t>
            </a:r>
          </a:p>
          <a:p>
            <a:endParaRPr lang="en-US" dirty="0">
              <a:latin typeface="Sans Serif "/>
            </a:endParaRPr>
          </a:p>
          <a:p>
            <a:r>
              <a:rPr lang="en-US" dirty="0">
                <a:latin typeface="Sans Serif "/>
              </a:rPr>
              <a:t>To use the tool, you would need to upload the HTML file you want to validate or enter the URL of the web page you want to check, and then click the "Check" button. The tool will then analyze the code and provide a report of any errors or warnings that it finds.</a:t>
            </a:r>
            <a:endParaRPr lang="en-CA" dirty="0">
              <a:latin typeface="Sans Serif "/>
            </a:endParaRPr>
          </a:p>
        </p:txBody>
      </p:sp>
    </p:spTree>
    <p:extLst>
      <p:ext uri="{BB962C8B-B14F-4D97-AF65-F5344CB8AC3E}">
        <p14:creationId xmlns:p14="http://schemas.microsoft.com/office/powerpoint/2010/main" val="137533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Graphical user interface, text, application, email&#10;&#10;Description automatically generated">
            <a:extLst>
              <a:ext uri="{FF2B5EF4-FFF2-40B4-BE49-F238E27FC236}">
                <a16:creationId xmlns:a16="http://schemas.microsoft.com/office/drawing/2014/main" id="{151275E6-4292-72CA-1352-6A3FD77768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7479" y="2771192"/>
            <a:ext cx="5198201" cy="3102662"/>
          </a:xfrm>
          <a:prstGeom prst="rect">
            <a:avLst/>
          </a:prstGeom>
        </p:spPr>
      </p:pic>
      <p:pic>
        <p:nvPicPr>
          <p:cNvPr id="7" name="Picture 6" descr="Graphical user interface, text, application, email">
            <a:extLst>
              <a:ext uri="{FF2B5EF4-FFF2-40B4-BE49-F238E27FC236}">
                <a16:creationId xmlns:a16="http://schemas.microsoft.com/office/drawing/2014/main" id="{E759D11D-AF83-BD55-8EB8-5D8AB829BE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527" y="2769246"/>
            <a:ext cx="5367527" cy="3217384"/>
          </a:xfrm>
          <a:prstGeom prst="rect">
            <a:avLst/>
          </a:prstGeom>
        </p:spPr>
      </p:pic>
    </p:spTree>
    <p:extLst>
      <p:ext uri="{BB962C8B-B14F-4D97-AF65-F5344CB8AC3E}">
        <p14:creationId xmlns:p14="http://schemas.microsoft.com/office/powerpoint/2010/main" val="204799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B955656-8DB0-F972-D887-9C5C2E5626F0}"/>
              </a:ext>
            </a:extLst>
          </p:cNvPr>
          <p:cNvPicPr>
            <a:picLocks noChangeAspect="1"/>
          </p:cNvPicPr>
          <p:nvPr/>
        </p:nvPicPr>
        <p:blipFill>
          <a:blip r:embed="rId2">
            <a:extLst>
              <a:ext uri="{28A0092B-C50C-407E-A947-70E740481C1C}">
                <a14:useLocalDpi xmlns:a14="http://schemas.microsoft.com/office/drawing/2010/main" val="0"/>
              </a:ext>
            </a:extLst>
          </a:blip>
          <a:srcRect l="18242" r="18242"/>
          <a:stretch/>
        </p:blipFill>
        <p:spPr>
          <a:xfrm>
            <a:off x="21" y="10"/>
            <a:ext cx="739281" cy="963263"/>
          </a:xfrm>
          <a:prstGeom prst="rect">
            <a:avLst/>
          </a:prstGeom>
        </p:spPr>
      </p:pic>
      <p:graphicFrame>
        <p:nvGraphicFramePr>
          <p:cNvPr id="32" name="TextBox 2">
            <a:extLst>
              <a:ext uri="{FF2B5EF4-FFF2-40B4-BE49-F238E27FC236}">
                <a16:creationId xmlns:a16="http://schemas.microsoft.com/office/drawing/2014/main" id="{71767B6C-5C27-64E7-FFA6-453BA75A5630}"/>
              </a:ext>
            </a:extLst>
          </p:cNvPr>
          <p:cNvGraphicFramePr/>
          <p:nvPr/>
        </p:nvGraphicFramePr>
        <p:xfrm>
          <a:off x="1073426" y="1176794"/>
          <a:ext cx="10082254" cy="120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Graphical user interface, text, application&#10;&#10;Description automatically generated">
            <a:extLst>
              <a:ext uri="{FF2B5EF4-FFF2-40B4-BE49-F238E27FC236}">
                <a16:creationId xmlns:a16="http://schemas.microsoft.com/office/drawing/2014/main" id="{1005EDEF-0B5F-8146-730B-347EAC2EFA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820" y="2771192"/>
            <a:ext cx="5462180" cy="3336963"/>
          </a:xfrm>
          <a:prstGeom prst="rect">
            <a:avLst/>
          </a:prstGeom>
        </p:spPr>
      </p:pic>
      <p:pic>
        <p:nvPicPr>
          <p:cNvPr id="8" name="Picture 7" descr="Graphical user interface, text, application, email">
            <a:extLst>
              <a:ext uri="{FF2B5EF4-FFF2-40B4-BE49-F238E27FC236}">
                <a16:creationId xmlns:a16="http://schemas.microsoft.com/office/drawing/2014/main" id="{15EADD55-DF5F-9E65-FD34-4B2501E9C1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2771192"/>
            <a:ext cx="5110581" cy="3185160"/>
          </a:xfrm>
          <a:prstGeom prst="rect">
            <a:avLst/>
          </a:prstGeom>
        </p:spPr>
      </p:pic>
    </p:spTree>
    <p:extLst>
      <p:ext uri="{BB962C8B-B14F-4D97-AF65-F5344CB8AC3E}">
        <p14:creationId xmlns:p14="http://schemas.microsoft.com/office/powerpoint/2010/main" val="5867587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1249</TotalTime>
  <Words>552</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Open Sans</vt:lpstr>
      <vt:lpstr>Sans Serif </vt:lpstr>
      <vt:lpstr>Wingdings</vt:lpstr>
      <vt:lpstr>Retrospect</vt:lpstr>
      <vt:lpstr>Brenda’s Glass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Brenda’s Glass Expression</dc:title>
  <dc:creator>Josmi Jose</dc:creator>
  <cp:lastModifiedBy>Josmi Jose</cp:lastModifiedBy>
  <cp:revision>12</cp:revision>
  <dcterms:created xsi:type="dcterms:W3CDTF">2022-11-20T17:29:16Z</dcterms:created>
  <dcterms:modified xsi:type="dcterms:W3CDTF">2023-03-31T20:02:39Z</dcterms:modified>
</cp:coreProperties>
</file>