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7"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8"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9CA51E-6261-4F1A-BFD3-EE0D9805C6B3}"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327890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9CA51E-6261-4F1A-BFD3-EE0D9805C6B3}"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19747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9CA51E-6261-4F1A-BFD3-EE0D9805C6B3}"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351643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9CA51E-6261-4F1A-BFD3-EE0D9805C6B3}"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192470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CA51E-6261-4F1A-BFD3-EE0D9805C6B3}"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311741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9CA51E-6261-4F1A-BFD3-EE0D9805C6B3}"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297077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9CA51E-6261-4F1A-BFD3-EE0D9805C6B3}"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126880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9CA51E-6261-4F1A-BFD3-EE0D9805C6B3}"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317035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CA51E-6261-4F1A-BFD3-EE0D9805C6B3}"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11188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CA51E-6261-4F1A-BFD3-EE0D9805C6B3}"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412442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CA51E-6261-4F1A-BFD3-EE0D9805C6B3}"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088B2-075F-4E20-A456-03D56AF87CB0}" type="slidenum">
              <a:rPr lang="en-IN" smtClean="0"/>
              <a:t>‹#›</a:t>
            </a:fld>
            <a:endParaRPr lang="en-IN"/>
          </a:p>
        </p:txBody>
      </p:sp>
    </p:spTree>
    <p:extLst>
      <p:ext uri="{BB962C8B-B14F-4D97-AF65-F5344CB8AC3E}">
        <p14:creationId xmlns:p14="http://schemas.microsoft.com/office/powerpoint/2010/main" val="282776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CA51E-6261-4F1A-BFD3-EE0D9805C6B3}" type="datetimeFigureOut">
              <a:rPr lang="en-IN" smtClean="0"/>
              <a:t>24-05-2020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088B2-075F-4E20-A456-03D56AF87CB0}" type="slidenum">
              <a:rPr lang="en-IN" smtClean="0"/>
              <a:t>‹#›</a:t>
            </a:fld>
            <a:endParaRPr lang="en-IN"/>
          </a:p>
        </p:txBody>
      </p:sp>
    </p:spTree>
    <p:extLst>
      <p:ext uri="{BB962C8B-B14F-4D97-AF65-F5344CB8AC3E}">
        <p14:creationId xmlns:p14="http://schemas.microsoft.com/office/powerpoint/2010/main" val="141393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Times New Roman" pitchFamily="18" charset="0"/>
                <a:cs typeface="Times New Roman" pitchFamily="18" charset="0"/>
              </a:rPr>
              <a:t>SALES FORCE AUTOMATION</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68639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584176"/>
          </a:xfrm>
        </p:spPr>
        <p:txBody>
          <a:bodyPr>
            <a:normAutofit fontScale="90000"/>
          </a:bodyPr>
          <a:lstStyle/>
          <a:p>
            <a:r>
              <a:rPr lang="en-US" b="1" dirty="0" smtClean="0">
                <a:latin typeface="Times New Roman" pitchFamily="18" charset="0"/>
                <a:cs typeface="Times New Roman" pitchFamily="18" charset="0"/>
              </a:rPr>
              <a:t>DFD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Level 0 DFD</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9632" y="1988840"/>
            <a:ext cx="6563649" cy="3564986"/>
          </a:xfrm>
          <a:prstGeom prst="rect">
            <a:avLst/>
          </a:prstGeom>
        </p:spPr>
      </p:pic>
    </p:spTree>
    <p:extLst>
      <p:ext uri="{BB962C8B-B14F-4D97-AF65-F5344CB8AC3E}">
        <p14:creationId xmlns:p14="http://schemas.microsoft.com/office/powerpoint/2010/main" val="402276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US" dirty="0"/>
              <a:t>Level 1 DFD for Admin</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9632" y="1628800"/>
            <a:ext cx="6552728" cy="4401164"/>
          </a:xfrm>
          <a:prstGeom prst="rect">
            <a:avLst/>
          </a:prstGeom>
        </p:spPr>
      </p:pic>
    </p:spTree>
    <p:extLst>
      <p:ext uri="{BB962C8B-B14F-4D97-AF65-F5344CB8AC3E}">
        <p14:creationId xmlns:p14="http://schemas.microsoft.com/office/powerpoint/2010/main" val="164238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US" dirty="0"/>
              <a:t>Level 1 DFD for Employee</a:t>
            </a:r>
            <a:r>
              <a:rPr lang="en-IN" dirty="0"/>
              <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5616" y="1691178"/>
            <a:ext cx="7056784" cy="4344006"/>
          </a:xfrm>
          <a:prstGeom prst="rect">
            <a:avLst/>
          </a:prstGeom>
        </p:spPr>
      </p:pic>
    </p:spTree>
    <p:extLst>
      <p:ext uri="{BB962C8B-B14F-4D97-AF65-F5344CB8AC3E}">
        <p14:creationId xmlns:p14="http://schemas.microsoft.com/office/powerpoint/2010/main" val="4461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lstStyle/>
          <a:p>
            <a:r>
              <a:rPr lang="en-US" dirty="0"/>
              <a:t>Level 1 DFD for Customer</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5616" y="1710231"/>
            <a:ext cx="6768752" cy="4305901"/>
          </a:xfrm>
          <a:prstGeom prst="rect">
            <a:avLst/>
          </a:prstGeom>
        </p:spPr>
      </p:pic>
    </p:spTree>
    <p:extLst>
      <p:ext uri="{BB962C8B-B14F-4D97-AF65-F5344CB8AC3E}">
        <p14:creationId xmlns:p14="http://schemas.microsoft.com/office/powerpoint/2010/main" val="252858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SCREEN SHOTS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53380" y="1412776"/>
            <a:ext cx="8229600" cy="4968552"/>
          </a:xfrm>
        </p:spPr>
        <p:txBody>
          <a:bodyPr/>
          <a:lstStyle/>
          <a:p>
            <a:pPr marL="0" indent="0">
              <a:buNone/>
            </a:pPr>
            <a:r>
              <a:rPr lang="en-US" dirty="0"/>
              <a:t>Home </a:t>
            </a:r>
            <a:r>
              <a:rPr lang="en-US" dirty="0" smtClean="0"/>
              <a:t>Page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52" y="2132857"/>
            <a:ext cx="7552456" cy="4104456"/>
          </a:xfrm>
          <a:prstGeom prst="rect">
            <a:avLst/>
          </a:prstGeom>
        </p:spPr>
      </p:pic>
    </p:spTree>
    <p:extLst>
      <p:ext uri="{BB962C8B-B14F-4D97-AF65-F5344CB8AC3E}">
        <p14:creationId xmlns:p14="http://schemas.microsoft.com/office/powerpoint/2010/main" val="418442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dirty="0"/>
              <a:t>Login </a:t>
            </a:r>
            <a:r>
              <a:rPr lang="en-US" dirty="0" smtClean="0"/>
              <a:t>Page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03648" y="1268760"/>
            <a:ext cx="6336704" cy="4320480"/>
          </a:xfrm>
          <a:prstGeom prst="rect">
            <a:avLst/>
          </a:prstGeom>
        </p:spPr>
      </p:pic>
    </p:spTree>
    <p:extLst>
      <p:ext uri="{BB962C8B-B14F-4D97-AF65-F5344CB8AC3E}">
        <p14:creationId xmlns:p14="http://schemas.microsoft.com/office/powerpoint/2010/main" val="209592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dirty="0"/>
              <a:t>Admin Home </a:t>
            </a:r>
            <a:r>
              <a:rPr lang="en-US" dirty="0" smtClean="0"/>
              <a:t>Page</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2453" y="1556792"/>
            <a:ext cx="7416824" cy="4032447"/>
          </a:xfrm>
          <a:prstGeom prst="rect">
            <a:avLst/>
          </a:prstGeom>
        </p:spPr>
      </p:pic>
    </p:spTree>
    <p:extLst>
      <p:ext uri="{BB962C8B-B14F-4D97-AF65-F5344CB8AC3E}">
        <p14:creationId xmlns:p14="http://schemas.microsoft.com/office/powerpoint/2010/main" val="129591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dirty="0"/>
              <a:t>Customer Home </a:t>
            </a:r>
            <a:r>
              <a:rPr lang="en-US" dirty="0" smtClean="0"/>
              <a:t>Page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87624" y="1628800"/>
            <a:ext cx="6912768" cy="3816424"/>
          </a:xfrm>
          <a:prstGeom prst="rect">
            <a:avLst/>
          </a:prstGeom>
        </p:spPr>
      </p:pic>
    </p:spTree>
    <p:extLst>
      <p:ext uri="{BB962C8B-B14F-4D97-AF65-F5344CB8AC3E}">
        <p14:creationId xmlns:p14="http://schemas.microsoft.com/office/powerpoint/2010/main" val="371765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dirty="0"/>
              <a:t>Admin Add </a:t>
            </a:r>
            <a:r>
              <a:rPr lang="en-US" dirty="0" smtClean="0"/>
              <a:t>Employee</a:t>
            </a:r>
          </a:p>
          <a:p>
            <a:pPr marL="0" indent="0">
              <a:buNone/>
            </a:pP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97370"/>
            <a:ext cx="6696744" cy="4723918"/>
          </a:xfrm>
          <a:prstGeom prst="rect">
            <a:avLst/>
          </a:prstGeom>
        </p:spPr>
      </p:pic>
    </p:spTree>
    <p:extLst>
      <p:ext uri="{BB962C8B-B14F-4D97-AF65-F5344CB8AC3E}">
        <p14:creationId xmlns:p14="http://schemas.microsoft.com/office/powerpoint/2010/main" val="259438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dirty="0" smtClean="0"/>
              <a:t>Customer Register</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277609"/>
            <a:ext cx="6552728" cy="4455647"/>
          </a:xfrm>
          <a:prstGeom prst="rect">
            <a:avLst/>
          </a:prstGeom>
        </p:spPr>
      </p:pic>
    </p:spTree>
    <p:extLst>
      <p:ext uri="{BB962C8B-B14F-4D97-AF65-F5344CB8AC3E}">
        <p14:creationId xmlns:p14="http://schemas.microsoft.com/office/powerpoint/2010/main" val="66003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ABSTRACT</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500" dirty="0" smtClean="0">
                <a:latin typeface="Times New Roman" pitchFamily="18" charset="0"/>
                <a:cs typeface="Times New Roman" pitchFamily="18" charset="0"/>
              </a:rPr>
              <a:t>Sales force automation</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application is designed to implement and monitor sales activities of an enterprise. It involves various parties like Administrator, Salespeople, other enterprise users etc. Administrator is able to handle all sales activities of an enterprise comprised of multiple sales users. Every salespeople is provided by a unique credentials and using these credentials they can log their sales activities. These activities further monitored by Administrator of the enterprise. Moreover, this application acts as a CRM for an enterprise to handle the modules such as customers, contacts, events, opportunities, campaigns etc.</a:t>
            </a:r>
            <a:endParaRPr lang="en-IN" sz="2500" dirty="0">
              <a:latin typeface="Times New Roman" pitchFamily="18" charset="0"/>
              <a:cs typeface="Times New Roman" pitchFamily="18" charset="0"/>
            </a:endParaRPr>
          </a:p>
          <a:p>
            <a:pPr marL="0" indent="0">
              <a:buNone/>
            </a:pPr>
            <a:endParaRPr lang="en-IN" sz="2500" dirty="0">
              <a:latin typeface="Times New Roman" pitchFamily="18" charset="0"/>
              <a:cs typeface="Times New Roman" pitchFamily="18" charset="0"/>
            </a:endParaRPr>
          </a:p>
        </p:txBody>
      </p:sp>
    </p:spTree>
    <p:extLst>
      <p:ext uri="{BB962C8B-B14F-4D97-AF65-F5344CB8AC3E}">
        <p14:creationId xmlns:p14="http://schemas.microsoft.com/office/powerpoint/2010/main" val="1821898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5813"/>
            <a:ext cx="8229600" cy="5649491"/>
          </a:xfrm>
        </p:spPr>
        <p:txBody>
          <a:bodyPr/>
          <a:lstStyle/>
          <a:p>
            <a:pPr marL="0" indent="0">
              <a:buNone/>
            </a:pPr>
            <a:r>
              <a:rPr lang="en-US" dirty="0"/>
              <a:t>Admin View </a:t>
            </a:r>
            <a:r>
              <a:rPr lang="en-US" dirty="0" smtClean="0"/>
              <a:t>Employee</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59632" y="1484784"/>
            <a:ext cx="6552727" cy="3888432"/>
          </a:xfrm>
          <a:prstGeom prst="rect">
            <a:avLst/>
          </a:prstGeom>
        </p:spPr>
      </p:pic>
    </p:spTree>
    <p:extLst>
      <p:ext uri="{BB962C8B-B14F-4D97-AF65-F5344CB8AC3E}">
        <p14:creationId xmlns:p14="http://schemas.microsoft.com/office/powerpoint/2010/main" val="421878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dirty="0"/>
              <a:t>Admin View </a:t>
            </a:r>
            <a:r>
              <a:rPr lang="en-US" dirty="0" smtClean="0"/>
              <a:t>Customer</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187624" y="1700808"/>
            <a:ext cx="7056784" cy="3960440"/>
          </a:xfrm>
          <a:prstGeom prst="rect">
            <a:avLst/>
          </a:prstGeom>
        </p:spPr>
      </p:pic>
    </p:spTree>
    <p:extLst>
      <p:ext uri="{BB962C8B-B14F-4D97-AF65-F5344CB8AC3E}">
        <p14:creationId xmlns:p14="http://schemas.microsoft.com/office/powerpoint/2010/main" val="1175364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9829"/>
            <a:ext cx="8229600" cy="5577483"/>
          </a:xfrm>
        </p:spPr>
        <p:txBody>
          <a:bodyPr/>
          <a:lstStyle/>
          <a:p>
            <a:pPr marL="0" indent="0">
              <a:buNone/>
            </a:pPr>
            <a:r>
              <a:rPr lang="en-US" dirty="0"/>
              <a:t>Email </a:t>
            </a:r>
            <a:r>
              <a:rPr lang="en-US" dirty="0" smtClean="0"/>
              <a:t>Page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87624" y="1230312"/>
            <a:ext cx="6624736" cy="4397375"/>
          </a:xfrm>
          <a:prstGeom prst="rect">
            <a:avLst/>
          </a:prstGeom>
        </p:spPr>
      </p:pic>
    </p:spTree>
    <p:extLst>
      <p:ext uri="{BB962C8B-B14F-4D97-AF65-F5344CB8AC3E}">
        <p14:creationId xmlns:p14="http://schemas.microsoft.com/office/powerpoint/2010/main" val="180679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dirty="0"/>
              <a:t>Logs </a:t>
            </a:r>
            <a:r>
              <a:rPr lang="en-US" dirty="0" smtClean="0"/>
              <a:t>Page</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59632" y="1412776"/>
            <a:ext cx="6408712" cy="4176464"/>
          </a:xfrm>
          <a:prstGeom prst="rect">
            <a:avLst/>
          </a:prstGeom>
        </p:spPr>
      </p:pic>
    </p:spTree>
    <p:extLst>
      <p:ext uri="{BB962C8B-B14F-4D97-AF65-F5344CB8AC3E}">
        <p14:creationId xmlns:p14="http://schemas.microsoft.com/office/powerpoint/2010/main" val="319197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dirty="0"/>
              <a:t>Feedback Page</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31640" y="1340768"/>
            <a:ext cx="6264696" cy="4536504"/>
          </a:xfrm>
          <a:prstGeom prst="rect">
            <a:avLst/>
          </a:prstGeom>
        </p:spPr>
      </p:pic>
    </p:spTree>
    <p:extLst>
      <p:ext uri="{BB962C8B-B14F-4D97-AF65-F5344CB8AC3E}">
        <p14:creationId xmlns:p14="http://schemas.microsoft.com/office/powerpoint/2010/main" val="346763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5577483"/>
          </a:xfrm>
        </p:spPr>
        <p:txBody>
          <a:bodyPr/>
          <a:lstStyle/>
          <a:p>
            <a:pPr marL="0" indent="0">
              <a:buNone/>
            </a:pPr>
            <a:r>
              <a:rPr lang="en-US" dirty="0"/>
              <a:t>Employee Add Contact</a:t>
            </a:r>
            <a:endParaRPr lang="en-IN" dirty="0"/>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43608" y="1628800"/>
            <a:ext cx="6768752" cy="3960440"/>
          </a:xfrm>
          <a:prstGeom prst="rect">
            <a:avLst/>
          </a:prstGeom>
        </p:spPr>
      </p:pic>
    </p:spTree>
    <p:extLst>
      <p:ext uri="{BB962C8B-B14F-4D97-AF65-F5344CB8AC3E}">
        <p14:creationId xmlns:p14="http://schemas.microsoft.com/office/powerpoint/2010/main" val="428510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TABLE</a:t>
            </a:r>
            <a:endParaRPr lang="en-IN" sz="40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marL="0" indent="0">
              <a:buNone/>
            </a:pPr>
            <a:r>
              <a:rPr lang="en-US" sz="2400" b="1" dirty="0" smtClean="0">
                <a:latin typeface="Times New Roman" pitchFamily="18" charset="0"/>
                <a:cs typeface="Times New Roman" pitchFamily="18" charset="0"/>
              </a:rPr>
              <a:t>CUSTOMER TABLE</a:t>
            </a: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87107958"/>
              </p:ext>
            </p:extLst>
          </p:nvPr>
        </p:nvGraphicFramePr>
        <p:xfrm>
          <a:off x="1331640" y="2204865"/>
          <a:ext cx="6336703" cy="3557534"/>
        </p:xfrm>
        <a:graphic>
          <a:graphicData uri="http://schemas.openxmlformats.org/drawingml/2006/table">
            <a:tbl>
              <a:tblPr firstRow="1" firstCol="1" bandRow="1">
                <a:tableStyleId>{5C22544A-7EE6-4342-B048-85BDC9FD1C3A}</a:tableStyleId>
              </a:tblPr>
              <a:tblGrid>
                <a:gridCol w="2212515"/>
                <a:gridCol w="1955814"/>
                <a:gridCol w="2168374"/>
              </a:tblGrid>
              <a:tr h="313158">
                <a:tc>
                  <a:txBody>
                    <a:bodyPr/>
                    <a:lstStyle/>
                    <a:p>
                      <a:pPr>
                        <a:lnSpc>
                          <a:spcPct val="107000"/>
                        </a:lnSpc>
                        <a:spcAft>
                          <a:spcPts val="80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DATATYPE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287937">
                <a:tc>
                  <a:txBody>
                    <a:bodyPr/>
                    <a:lstStyle/>
                    <a:p>
                      <a:pPr>
                        <a:lnSpc>
                          <a:spcPct val="107000"/>
                        </a:lnSpc>
                        <a:spcAft>
                          <a:spcPts val="800"/>
                        </a:spcAft>
                      </a:pPr>
                      <a:r>
                        <a:rPr lang="en-US" sz="1200" dirty="0">
                          <a:effectLst/>
                        </a:rPr>
                        <a:t>Id</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Id of customer</a:t>
                      </a:r>
                      <a:endParaRPr lang="en-IN" sz="1100">
                        <a:effectLst/>
                        <a:latin typeface="Calibri"/>
                        <a:ea typeface="Calibri"/>
                        <a:cs typeface="Times New Roman"/>
                      </a:endParaRPr>
                    </a:p>
                  </a:txBody>
                  <a:tcPr marL="68580" marR="68580" marT="0" marB="0"/>
                </a:tc>
              </a:tr>
              <a:tr h="291440">
                <a:tc>
                  <a:txBody>
                    <a:bodyPr/>
                    <a:lstStyle/>
                    <a:p>
                      <a:pPr>
                        <a:lnSpc>
                          <a:spcPct val="107000"/>
                        </a:lnSpc>
                        <a:spcAft>
                          <a:spcPts val="800"/>
                        </a:spcAft>
                      </a:pPr>
                      <a:r>
                        <a:rPr lang="en-US" sz="1200">
                          <a:effectLst/>
                        </a:rPr>
                        <a:t>Name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Name of customer</a:t>
                      </a:r>
                      <a:endParaRPr lang="en-IN" sz="1100">
                        <a:effectLst/>
                        <a:latin typeface="Calibri"/>
                        <a:ea typeface="Calibri"/>
                        <a:cs typeface="Times New Roman"/>
                      </a:endParaRPr>
                    </a:p>
                  </a:txBody>
                  <a:tcPr marL="68580" marR="68580" marT="0" marB="0"/>
                </a:tc>
              </a:tr>
              <a:tr h="286537">
                <a:tc>
                  <a:txBody>
                    <a:bodyPr/>
                    <a:lstStyle/>
                    <a:p>
                      <a:pPr>
                        <a:lnSpc>
                          <a:spcPct val="107000"/>
                        </a:lnSpc>
                        <a:spcAft>
                          <a:spcPts val="800"/>
                        </a:spcAft>
                      </a:pPr>
                      <a:r>
                        <a:rPr lang="en-US" sz="1200" dirty="0">
                          <a:effectLst/>
                        </a:rPr>
                        <a:t>Address</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Address </a:t>
                      </a:r>
                      <a:endParaRPr lang="en-IN" sz="1100">
                        <a:effectLst/>
                        <a:latin typeface="Calibri"/>
                        <a:ea typeface="Calibri"/>
                        <a:cs typeface="Times New Roman"/>
                      </a:endParaRPr>
                    </a:p>
                  </a:txBody>
                  <a:tcPr marL="68580" marR="68580" marT="0" marB="0"/>
                </a:tc>
              </a:tr>
              <a:tr h="300547">
                <a:tc>
                  <a:txBody>
                    <a:bodyPr/>
                    <a:lstStyle/>
                    <a:p>
                      <a:pPr>
                        <a:lnSpc>
                          <a:spcPct val="107000"/>
                        </a:lnSpc>
                        <a:spcAft>
                          <a:spcPts val="800"/>
                        </a:spcAft>
                      </a:pPr>
                      <a:r>
                        <a:rPr lang="en-US" sz="1200" dirty="0">
                          <a:effectLst/>
                        </a:rPr>
                        <a:t>Gender</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Gender</a:t>
                      </a:r>
                      <a:endParaRPr lang="en-IN" sz="1100">
                        <a:effectLst/>
                        <a:latin typeface="Calibri"/>
                        <a:ea typeface="Calibri"/>
                        <a:cs typeface="Times New Roman"/>
                      </a:endParaRPr>
                    </a:p>
                  </a:txBody>
                  <a:tcPr marL="68580" marR="68580" marT="0" marB="0"/>
                </a:tc>
              </a:tr>
              <a:tr h="285135">
                <a:tc>
                  <a:txBody>
                    <a:bodyPr/>
                    <a:lstStyle/>
                    <a:p>
                      <a:pPr>
                        <a:lnSpc>
                          <a:spcPct val="107000"/>
                        </a:lnSpc>
                        <a:spcAft>
                          <a:spcPts val="800"/>
                        </a:spcAft>
                      </a:pPr>
                      <a:r>
                        <a:rPr lang="en-US" sz="1200" dirty="0">
                          <a:effectLst/>
                        </a:rPr>
                        <a:t>Mobile no </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Mobile no</a:t>
                      </a:r>
                      <a:endParaRPr lang="en-IN" sz="1100">
                        <a:effectLst/>
                        <a:latin typeface="Calibri"/>
                        <a:ea typeface="Calibri"/>
                        <a:cs typeface="Times New Roman"/>
                      </a:endParaRPr>
                    </a:p>
                  </a:txBody>
                  <a:tcPr marL="68580" marR="68580" marT="0" marB="0"/>
                </a:tc>
              </a:tr>
              <a:tr h="308955">
                <a:tc>
                  <a:txBody>
                    <a:bodyPr/>
                    <a:lstStyle/>
                    <a:p>
                      <a:pPr>
                        <a:lnSpc>
                          <a:spcPct val="107000"/>
                        </a:lnSpc>
                        <a:spcAft>
                          <a:spcPts val="800"/>
                        </a:spcAft>
                      </a:pPr>
                      <a:r>
                        <a:rPr lang="en-US" sz="1200" dirty="0">
                          <a:effectLst/>
                        </a:rPr>
                        <a:t>Email</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Email </a:t>
                      </a:r>
                      <a:endParaRPr lang="en-IN" sz="1100">
                        <a:effectLst/>
                        <a:latin typeface="Calibri"/>
                        <a:ea typeface="Calibri"/>
                        <a:cs typeface="Times New Roman"/>
                      </a:endParaRPr>
                    </a:p>
                  </a:txBody>
                  <a:tcPr marL="68580" marR="68580" marT="0" marB="0"/>
                </a:tc>
              </a:tr>
              <a:tr h="292841">
                <a:tc>
                  <a:txBody>
                    <a:bodyPr/>
                    <a:lstStyle/>
                    <a:p>
                      <a:pPr>
                        <a:lnSpc>
                          <a:spcPct val="107000"/>
                        </a:lnSpc>
                        <a:spcAft>
                          <a:spcPts val="800"/>
                        </a:spcAft>
                      </a:pPr>
                      <a:r>
                        <a:rPr lang="en-US" sz="1200" dirty="0" smtClean="0">
                          <a:effectLst/>
                          <a:latin typeface="+mn-lt"/>
                          <a:ea typeface="+mn-ea"/>
                          <a:cs typeface="+mn-cs"/>
                        </a:rPr>
                        <a:t>Birth</a:t>
                      </a:r>
                      <a:r>
                        <a:rPr lang="en-US" sz="1200" baseline="0" dirty="0" smtClean="0">
                          <a:effectLst/>
                          <a:latin typeface="+mn-lt"/>
                          <a:ea typeface="+mn-ea"/>
                          <a:cs typeface="+mn-cs"/>
                        </a:rPr>
                        <a:t>date</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dirty="0" err="1">
                          <a:effectLst/>
                        </a:rPr>
                        <a:t>Int</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dirty="0" smtClean="0">
                          <a:effectLst/>
                        </a:rPr>
                        <a:t>Birth date</a:t>
                      </a:r>
                      <a:endParaRPr lang="en-IN" sz="1100" dirty="0">
                        <a:effectLst/>
                        <a:latin typeface="Calibri"/>
                        <a:ea typeface="Calibri"/>
                        <a:cs typeface="Times New Roman"/>
                      </a:endParaRPr>
                    </a:p>
                  </a:txBody>
                  <a:tcPr marL="68580" marR="68580" marT="0" marB="0"/>
                </a:tc>
              </a:tr>
              <a:tr h="297746">
                <a:tc>
                  <a:txBody>
                    <a:bodyPr/>
                    <a:lstStyle/>
                    <a:p>
                      <a:pPr>
                        <a:lnSpc>
                          <a:spcPct val="107000"/>
                        </a:lnSpc>
                        <a:spcAft>
                          <a:spcPts val="800"/>
                        </a:spcAft>
                      </a:pPr>
                      <a:r>
                        <a:rPr lang="en-US" sz="1200" dirty="0" smtClean="0">
                          <a:effectLst/>
                          <a:latin typeface="+mn-lt"/>
                          <a:ea typeface="+mn-ea"/>
                          <a:cs typeface="+mn-cs"/>
                        </a:rPr>
                        <a:t>Username</a:t>
                      </a:r>
                      <a:r>
                        <a:rPr lang="en-US" sz="1200" baseline="0" dirty="0" smtClean="0">
                          <a:effectLst/>
                          <a:latin typeface="+mn-lt"/>
                          <a:ea typeface="+mn-ea"/>
                          <a:cs typeface="+mn-cs"/>
                        </a:rPr>
                        <a:t> </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dirty="0" smtClean="0">
                          <a:effectLst/>
                        </a:rPr>
                        <a:t>Username </a:t>
                      </a:r>
                      <a:endParaRPr lang="en-IN" sz="1100" dirty="0">
                        <a:effectLst/>
                        <a:latin typeface="Calibri"/>
                        <a:ea typeface="Calibri"/>
                        <a:cs typeface="Times New Roman"/>
                      </a:endParaRPr>
                    </a:p>
                  </a:txBody>
                  <a:tcPr marL="68580" marR="68580" marT="0" marB="0"/>
                </a:tc>
              </a:tr>
              <a:tr h="297746">
                <a:tc>
                  <a:txBody>
                    <a:bodyPr/>
                    <a:lstStyle/>
                    <a:p>
                      <a:pPr>
                        <a:lnSpc>
                          <a:spcPct val="107000"/>
                        </a:lnSpc>
                        <a:spcAft>
                          <a:spcPts val="800"/>
                        </a:spcAft>
                      </a:pPr>
                      <a:r>
                        <a:rPr lang="en-US" sz="1100" dirty="0" err="1" smtClean="0">
                          <a:effectLst/>
                          <a:latin typeface="Calibri"/>
                          <a:ea typeface="Calibri"/>
                          <a:cs typeface="Times New Roman"/>
                        </a:rPr>
                        <a:t>Usertype</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err="1" smtClean="0">
                          <a:effectLst/>
                          <a:latin typeface="Calibri"/>
                          <a:ea typeface="Calibri"/>
                          <a:cs typeface="Times New Roman"/>
                        </a:rPr>
                        <a:t>Varchar</a:t>
                      </a:r>
                      <a:r>
                        <a:rPr lang="en-US" sz="1100" baseline="0" dirty="0" smtClean="0">
                          <a:effectLst/>
                          <a:latin typeface="Calibri"/>
                          <a:ea typeface="Calibri"/>
                          <a:cs typeface="Times New Roman"/>
                        </a:rPr>
                        <a:t> </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smtClean="0">
                          <a:effectLst/>
                          <a:latin typeface="Calibri"/>
                          <a:ea typeface="Calibri"/>
                          <a:cs typeface="Times New Roman"/>
                        </a:rPr>
                        <a:t>User  type</a:t>
                      </a:r>
                      <a:endParaRPr lang="en-IN" sz="1100" dirty="0">
                        <a:effectLst/>
                        <a:latin typeface="Calibri"/>
                        <a:ea typeface="Calibri"/>
                        <a:cs typeface="Times New Roman"/>
                      </a:endParaRPr>
                    </a:p>
                  </a:txBody>
                  <a:tcPr marL="68580" marR="68580" marT="0" marB="0"/>
                </a:tc>
              </a:tr>
              <a:tr h="297746">
                <a:tc>
                  <a:txBody>
                    <a:bodyPr/>
                    <a:lstStyle/>
                    <a:p>
                      <a:pPr>
                        <a:lnSpc>
                          <a:spcPct val="107000"/>
                        </a:lnSpc>
                        <a:spcAft>
                          <a:spcPts val="800"/>
                        </a:spcAft>
                      </a:pPr>
                      <a:r>
                        <a:rPr lang="en-US" sz="1100" dirty="0" smtClean="0">
                          <a:effectLst/>
                          <a:latin typeface="Calibri"/>
                          <a:ea typeface="Calibri"/>
                          <a:cs typeface="Times New Roman"/>
                        </a:rPr>
                        <a:t>Password </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err="1" smtClean="0">
                          <a:effectLst/>
                          <a:latin typeface="Calibri"/>
                          <a:ea typeface="Calibri"/>
                          <a:cs typeface="Times New Roman"/>
                        </a:rPr>
                        <a:t>Varchar</a:t>
                      </a:r>
                      <a:r>
                        <a:rPr lang="en-US" sz="1100" dirty="0" smtClean="0">
                          <a:effectLst/>
                          <a:latin typeface="Calibri"/>
                          <a:ea typeface="Calibri"/>
                          <a:cs typeface="Times New Roman"/>
                        </a:rPr>
                        <a:t> </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smtClean="0">
                          <a:effectLst/>
                          <a:latin typeface="Calibri"/>
                          <a:ea typeface="Calibri"/>
                          <a:cs typeface="Times New Roman"/>
                        </a:rPr>
                        <a:t>Password </a:t>
                      </a:r>
                      <a:endParaRPr lang="en-IN" sz="1100" dirty="0">
                        <a:effectLst/>
                        <a:latin typeface="Calibri"/>
                        <a:ea typeface="Calibri"/>
                        <a:cs typeface="Times New Roman"/>
                      </a:endParaRPr>
                    </a:p>
                  </a:txBody>
                  <a:tcPr marL="68580" marR="68580" marT="0" marB="0"/>
                </a:tc>
              </a:tr>
              <a:tr h="297746">
                <a:tc>
                  <a:txBody>
                    <a:bodyPr/>
                    <a:lstStyle/>
                    <a:p>
                      <a:pPr>
                        <a:lnSpc>
                          <a:spcPct val="107000"/>
                        </a:lnSpc>
                        <a:spcAft>
                          <a:spcPts val="800"/>
                        </a:spcAft>
                      </a:pPr>
                      <a:r>
                        <a:rPr lang="en-US" sz="1100" dirty="0" smtClean="0">
                          <a:effectLst/>
                          <a:latin typeface="Calibri"/>
                          <a:ea typeface="Calibri"/>
                          <a:cs typeface="Times New Roman"/>
                        </a:rPr>
                        <a:t> </a:t>
                      </a:r>
                      <a:r>
                        <a:rPr lang="en-US" sz="1100" dirty="0" err="1" smtClean="0">
                          <a:effectLst/>
                          <a:latin typeface="Calibri"/>
                          <a:ea typeface="Calibri"/>
                          <a:cs typeface="Times New Roman"/>
                        </a:rPr>
                        <a:t>Confirmpassword</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err="1" smtClean="0">
                          <a:effectLst/>
                          <a:latin typeface="Calibri"/>
                          <a:ea typeface="Calibri"/>
                          <a:cs typeface="Times New Roman"/>
                        </a:rPr>
                        <a:t>Varchar</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100" dirty="0" smtClean="0">
                          <a:effectLst/>
                          <a:latin typeface="Calibri"/>
                          <a:ea typeface="Calibri"/>
                          <a:cs typeface="Times New Roman"/>
                        </a:rPr>
                        <a:t>Confirm password</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0203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sz="2400" b="1" dirty="0">
                <a:latin typeface="Times New Roman" pitchFamily="18" charset="0"/>
                <a:cs typeface="Times New Roman" pitchFamily="18" charset="0"/>
              </a:rPr>
              <a:t>EMPLOYEE TABLE</a:t>
            </a:r>
            <a:endParaRPr lang="en-IN" sz="2400" dirty="0">
              <a:latin typeface="Times New Roman" pitchFamily="18" charset="0"/>
              <a:cs typeface="Times New Roman"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graphicFrame>
        <p:nvGraphicFramePr>
          <p:cNvPr id="55" name="Table 54"/>
          <p:cNvGraphicFramePr>
            <a:graphicFrameLocks noGrp="1"/>
          </p:cNvGraphicFramePr>
          <p:nvPr>
            <p:extLst>
              <p:ext uri="{D42A27DB-BD31-4B8C-83A1-F6EECF244321}">
                <p14:modId xmlns:p14="http://schemas.microsoft.com/office/powerpoint/2010/main" val="3213483825"/>
              </p:ext>
            </p:extLst>
          </p:nvPr>
        </p:nvGraphicFramePr>
        <p:xfrm>
          <a:off x="1771015" y="1628804"/>
          <a:ext cx="5601970" cy="3744411"/>
        </p:xfrm>
        <a:graphic>
          <a:graphicData uri="http://schemas.openxmlformats.org/drawingml/2006/table">
            <a:tbl>
              <a:tblPr firstRow="1" firstCol="1" bandRow="1">
                <a:tableStyleId>{5C22544A-7EE6-4342-B048-85BDC9FD1C3A}</a:tableStyleId>
              </a:tblPr>
              <a:tblGrid>
                <a:gridCol w="1995170"/>
                <a:gridCol w="1774825"/>
                <a:gridCol w="1831975"/>
              </a:tblGrid>
              <a:tr h="340401">
                <a:tc>
                  <a:txBody>
                    <a:bodyPr/>
                    <a:lstStyle/>
                    <a:p>
                      <a:pPr algn="l">
                        <a:lnSpc>
                          <a:spcPct val="107000"/>
                        </a:lnSpc>
                        <a:spcAft>
                          <a:spcPts val="80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 DATATYPE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Emp_id</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Id for Employee </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Name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Employee name</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Phone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Phone number</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Address</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Address</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Email</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Email </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Username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Username</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Password</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Password </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Ifsc</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Ifsc code</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Bank</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Bank</a:t>
                      </a:r>
                      <a:endParaRPr lang="en-IN" sz="1100">
                        <a:effectLst/>
                        <a:latin typeface="Calibri"/>
                        <a:ea typeface="Calibri"/>
                        <a:cs typeface="Times New Roman"/>
                      </a:endParaRPr>
                    </a:p>
                  </a:txBody>
                  <a:tcPr marL="68580" marR="68580" marT="0" marB="0"/>
                </a:tc>
              </a:tr>
              <a:tr h="340401">
                <a:tc>
                  <a:txBody>
                    <a:bodyPr/>
                    <a:lstStyle/>
                    <a:p>
                      <a:pPr algn="l">
                        <a:lnSpc>
                          <a:spcPct val="107000"/>
                        </a:lnSpc>
                        <a:spcAft>
                          <a:spcPts val="800"/>
                        </a:spcAft>
                      </a:pPr>
                      <a:r>
                        <a:rPr lang="en-US" sz="1200">
                          <a:effectLst/>
                        </a:rPr>
                        <a:t>Accno</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err="1">
                          <a:effectLst/>
                        </a:rPr>
                        <a:t>Int</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a:effectLst/>
                        </a:rPr>
                        <a:t>Account number</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6037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sz="2400" b="1" dirty="0">
                <a:latin typeface="Times New Roman" pitchFamily="18" charset="0"/>
                <a:cs typeface="Times New Roman" pitchFamily="18" charset="0"/>
              </a:rPr>
              <a:t>CONTACT </a:t>
            </a:r>
            <a:r>
              <a:rPr lang="en-US" sz="2400" b="1" dirty="0" smtClean="0">
                <a:latin typeface="Times New Roman" pitchFamily="18" charset="0"/>
                <a:cs typeface="Times New Roman" pitchFamily="18" charset="0"/>
              </a:rPr>
              <a:t>TABLE</a:t>
            </a:r>
            <a:endParaRPr lang="en-IN" sz="2400" dirty="0" smtClean="0">
              <a:latin typeface="Times New Roman" pitchFamily="18" charset="0"/>
              <a:cs typeface="Times New Roman" pitchFamily="18" charset="0"/>
            </a:endParaRP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IN" dirty="0" smtClean="0"/>
          </a:p>
          <a:p>
            <a:pPr marL="0" indent="0">
              <a:buNone/>
            </a:pPr>
            <a:endParaRPr lang="en-US"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08746290"/>
              </p:ext>
            </p:extLst>
          </p:nvPr>
        </p:nvGraphicFramePr>
        <p:xfrm>
          <a:off x="1547663" y="1556792"/>
          <a:ext cx="5166480" cy="3744417"/>
        </p:xfrm>
        <a:graphic>
          <a:graphicData uri="http://schemas.openxmlformats.org/drawingml/2006/table">
            <a:tbl>
              <a:tblPr firstRow="1" firstCol="1" bandRow="1">
                <a:tableStyleId>{5C22544A-7EE6-4342-B048-85BDC9FD1C3A}</a:tableStyleId>
              </a:tblPr>
              <a:tblGrid>
                <a:gridCol w="1519427"/>
                <a:gridCol w="1722398"/>
                <a:gridCol w="1924655"/>
              </a:tblGrid>
              <a:tr h="345941">
                <a:tc>
                  <a:txBody>
                    <a:bodyPr/>
                    <a:lstStyle/>
                    <a:p>
                      <a:pPr>
                        <a:lnSpc>
                          <a:spcPct val="107000"/>
                        </a:lnSpc>
                        <a:spcAft>
                          <a:spcPts val="80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DATATYPE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339208">
                <a:tc>
                  <a:txBody>
                    <a:bodyPr/>
                    <a:lstStyle/>
                    <a:p>
                      <a:pPr>
                        <a:lnSpc>
                          <a:spcPct val="107000"/>
                        </a:lnSpc>
                        <a:spcAft>
                          <a:spcPts val="800"/>
                        </a:spcAft>
                      </a:pPr>
                      <a:r>
                        <a:rPr lang="en-US" sz="1200">
                          <a:effectLst/>
                        </a:rPr>
                        <a:t>Name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Name of the customer</a:t>
                      </a:r>
                      <a:endParaRPr lang="en-IN" sz="1100">
                        <a:effectLst/>
                        <a:latin typeface="Calibri"/>
                        <a:ea typeface="Calibri"/>
                        <a:cs typeface="Times New Roman"/>
                      </a:endParaRPr>
                    </a:p>
                  </a:txBody>
                  <a:tcPr marL="68580" marR="68580" marT="0" marB="0"/>
                </a:tc>
              </a:tr>
              <a:tr h="356042">
                <a:tc>
                  <a:txBody>
                    <a:bodyPr/>
                    <a:lstStyle/>
                    <a:p>
                      <a:pPr>
                        <a:lnSpc>
                          <a:spcPct val="107000"/>
                        </a:lnSpc>
                        <a:spcAft>
                          <a:spcPts val="800"/>
                        </a:spcAft>
                      </a:pPr>
                      <a:r>
                        <a:rPr lang="en-US" sz="1200" dirty="0">
                          <a:effectLst/>
                        </a:rPr>
                        <a:t>Department</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Department </a:t>
                      </a:r>
                      <a:endParaRPr lang="en-IN" sz="1100">
                        <a:effectLst/>
                        <a:latin typeface="Calibri"/>
                        <a:ea typeface="Calibri"/>
                        <a:cs typeface="Times New Roman"/>
                      </a:endParaRPr>
                    </a:p>
                  </a:txBody>
                  <a:tcPr marL="68580" marR="68580" marT="0" marB="0"/>
                </a:tc>
              </a:tr>
              <a:tr h="348467">
                <a:tc>
                  <a:txBody>
                    <a:bodyPr/>
                    <a:lstStyle/>
                    <a:p>
                      <a:pPr>
                        <a:lnSpc>
                          <a:spcPct val="107000"/>
                        </a:lnSpc>
                        <a:spcAft>
                          <a:spcPts val="800"/>
                        </a:spcAft>
                      </a:pPr>
                      <a:r>
                        <a:rPr lang="en-US" sz="1200">
                          <a:effectLst/>
                        </a:rPr>
                        <a:t>Email</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Email </a:t>
                      </a:r>
                      <a:endParaRPr lang="en-IN" sz="1100">
                        <a:effectLst/>
                        <a:latin typeface="Calibri"/>
                        <a:ea typeface="Calibri"/>
                        <a:cs typeface="Times New Roman"/>
                      </a:endParaRPr>
                    </a:p>
                  </a:txBody>
                  <a:tcPr marL="68580" marR="68580" marT="0" marB="0"/>
                </a:tc>
              </a:tr>
              <a:tr h="354358">
                <a:tc>
                  <a:txBody>
                    <a:bodyPr/>
                    <a:lstStyle/>
                    <a:p>
                      <a:pPr>
                        <a:lnSpc>
                          <a:spcPct val="107000"/>
                        </a:lnSpc>
                        <a:spcAft>
                          <a:spcPts val="800"/>
                        </a:spcAft>
                      </a:pPr>
                      <a:r>
                        <a:rPr lang="en-US" sz="1200">
                          <a:effectLst/>
                        </a:rPr>
                        <a:t>Account name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Account name</a:t>
                      </a:r>
                      <a:endParaRPr lang="en-IN" sz="1100">
                        <a:effectLst/>
                        <a:latin typeface="Calibri"/>
                        <a:ea typeface="Calibri"/>
                        <a:cs typeface="Times New Roman"/>
                      </a:endParaRPr>
                    </a:p>
                  </a:txBody>
                  <a:tcPr marL="68580" marR="68580" marT="0" marB="0"/>
                </a:tc>
              </a:tr>
              <a:tr h="347625">
                <a:tc>
                  <a:txBody>
                    <a:bodyPr/>
                    <a:lstStyle/>
                    <a:p>
                      <a:pPr>
                        <a:lnSpc>
                          <a:spcPct val="107000"/>
                        </a:lnSpc>
                        <a:spcAft>
                          <a:spcPts val="800"/>
                        </a:spcAft>
                      </a:pPr>
                      <a:r>
                        <a:rPr lang="en-US" sz="1200">
                          <a:effectLst/>
                        </a:rPr>
                        <a:t>Street</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Street name</a:t>
                      </a:r>
                      <a:endParaRPr lang="en-IN" sz="1100">
                        <a:effectLst/>
                        <a:latin typeface="Calibri"/>
                        <a:ea typeface="Calibri"/>
                        <a:cs typeface="Times New Roman"/>
                      </a:endParaRPr>
                    </a:p>
                  </a:txBody>
                  <a:tcPr marL="68580" marR="68580" marT="0" marB="0"/>
                </a:tc>
              </a:tr>
              <a:tr h="352675">
                <a:tc>
                  <a:txBody>
                    <a:bodyPr/>
                    <a:lstStyle/>
                    <a:p>
                      <a:pPr>
                        <a:lnSpc>
                          <a:spcPct val="107000"/>
                        </a:lnSpc>
                        <a:spcAft>
                          <a:spcPts val="800"/>
                        </a:spcAft>
                      </a:pPr>
                      <a:r>
                        <a:rPr lang="en-US" sz="1200">
                          <a:effectLst/>
                        </a:rPr>
                        <a:t>City</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City name</a:t>
                      </a:r>
                      <a:endParaRPr lang="en-IN" sz="1100">
                        <a:effectLst/>
                        <a:latin typeface="Calibri"/>
                        <a:ea typeface="Calibri"/>
                        <a:cs typeface="Times New Roman"/>
                      </a:endParaRPr>
                    </a:p>
                  </a:txBody>
                  <a:tcPr marL="68580" marR="68580" marT="0" marB="0"/>
                </a:tc>
              </a:tr>
              <a:tr h="345100">
                <a:tc>
                  <a:txBody>
                    <a:bodyPr/>
                    <a:lstStyle/>
                    <a:p>
                      <a:pPr>
                        <a:lnSpc>
                          <a:spcPct val="107000"/>
                        </a:lnSpc>
                        <a:spcAft>
                          <a:spcPts val="800"/>
                        </a:spcAft>
                      </a:pPr>
                      <a:r>
                        <a:rPr lang="en-US" sz="1200">
                          <a:effectLst/>
                        </a:rPr>
                        <a:t>State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State name</a:t>
                      </a:r>
                      <a:endParaRPr lang="en-IN" sz="1100">
                        <a:effectLst/>
                        <a:latin typeface="Calibri"/>
                        <a:ea typeface="Calibri"/>
                        <a:cs typeface="Times New Roman"/>
                      </a:endParaRPr>
                    </a:p>
                  </a:txBody>
                  <a:tcPr marL="68580" marR="68580" marT="0" marB="0"/>
                </a:tc>
              </a:tr>
              <a:tr h="350992">
                <a:tc>
                  <a:txBody>
                    <a:bodyPr/>
                    <a:lstStyle/>
                    <a:p>
                      <a:pPr>
                        <a:lnSpc>
                          <a:spcPct val="107000"/>
                        </a:lnSpc>
                        <a:spcAft>
                          <a:spcPts val="800"/>
                        </a:spcAft>
                      </a:pPr>
                      <a:r>
                        <a:rPr lang="en-US" sz="1200">
                          <a:effectLst/>
                        </a:rPr>
                        <a:t>Postal code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Postal code</a:t>
                      </a:r>
                      <a:endParaRPr lang="en-IN" sz="1100">
                        <a:effectLst/>
                        <a:latin typeface="Calibri"/>
                        <a:ea typeface="Calibri"/>
                        <a:cs typeface="Times New Roman"/>
                      </a:endParaRPr>
                    </a:p>
                  </a:txBody>
                  <a:tcPr marL="68580" marR="68580" marT="0" marB="0"/>
                </a:tc>
              </a:tr>
              <a:tr h="356042">
                <a:tc>
                  <a:txBody>
                    <a:bodyPr/>
                    <a:lstStyle/>
                    <a:p>
                      <a:pPr>
                        <a:lnSpc>
                          <a:spcPct val="107000"/>
                        </a:lnSpc>
                        <a:spcAft>
                          <a:spcPts val="800"/>
                        </a:spcAft>
                      </a:pPr>
                      <a:r>
                        <a:rPr lang="en-US" sz="1200" dirty="0">
                          <a:effectLst/>
                        </a:rPr>
                        <a:t>Country</a:t>
                      </a:r>
                      <a:endParaRPr lang="en-IN" sz="1100" dirty="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Country  </a:t>
                      </a:r>
                      <a:endParaRPr lang="en-IN" sz="1100">
                        <a:effectLst/>
                        <a:latin typeface="Calibri"/>
                        <a:ea typeface="Calibri"/>
                        <a:cs typeface="Times New Roman"/>
                      </a:endParaRPr>
                    </a:p>
                  </a:txBody>
                  <a:tcPr marL="68580" marR="68580" marT="0" marB="0"/>
                </a:tc>
              </a:tr>
              <a:tr h="247967">
                <a:tc>
                  <a:txBody>
                    <a:bodyPr/>
                    <a:lstStyle/>
                    <a:p>
                      <a:pPr>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dirty="0">
                          <a:effectLst/>
                        </a:rPr>
                        <a:t>Description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3761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5649491"/>
          </a:xfrm>
        </p:spPr>
        <p:txBody>
          <a:bodyPr>
            <a:normAutofit/>
          </a:bodyPr>
          <a:lstStyle/>
          <a:p>
            <a:pPr marL="0" indent="0">
              <a:buNone/>
            </a:pPr>
            <a:r>
              <a:rPr lang="en-US" sz="2400" b="1" dirty="0">
                <a:latin typeface="Times New Roman" pitchFamily="18" charset="0"/>
                <a:cs typeface="Times New Roman" pitchFamily="18" charset="0"/>
              </a:rPr>
              <a:t>EMAIL </a:t>
            </a:r>
            <a:r>
              <a:rPr lang="en-US" sz="2400" b="1" dirty="0" smtClean="0">
                <a:latin typeface="Times New Roman" pitchFamily="18" charset="0"/>
                <a:cs typeface="Times New Roman" pitchFamily="18" charset="0"/>
              </a:rPr>
              <a:t>TABLE</a:t>
            </a: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LOG TABLE</a:t>
            </a:r>
          </a:p>
          <a:p>
            <a:pPr marL="0" indent="0">
              <a:buNone/>
            </a:pPr>
            <a:endParaRPr lang="en-US" sz="2400" b="1"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89154391"/>
              </p:ext>
            </p:extLst>
          </p:nvPr>
        </p:nvGraphicFramePr>
        <p:xfrm>
          <a:off x="1979712" y="1412776"/>
          <a:ext cx="4590415" cy="1656184"/>
        </p:xfrm>
        <a:graphic>
          <a:graphicData uri="http://schemas.openxmlformats.org/drawingml/2006/table">
            <a:tbl>
              <a:tblPr firstRow="1" firstCol="1" bandRow="1">
                <a:tableStyleId>{5C22544A-7EE6-4342-B048-85BDC9FD1C3A}</a:tableStyleId>
              </a:tblPr>
              <a:tblGrid>
                <a:gridCol w="1350010"/>
                <a:gridCol w="1530350"/>
                <a:gridCol w="1710055"/>
              </a:tblGrid>
              <a:tr h="328519">
                <a:tc>
                  <a:txBody>
                    <a:bodyPr/>
                    <a:lstStyle/>
                    <a:p>
                      <a:pPr>
                        <a:lnSpc>
                          <a:spcPct val="107000"/>
                        </a:lnSpc>
                        <a:spcAft>
                          <a:spcPts val="800"/>
                        </a:spcAft>
                      </a:pPr>
                      <a:r>
                        <a:rPr lang="en-US" sz="1200">
                          <a:effectLst/>
                        </a:rPr>
                        <a:t>FIELD NAME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DATATYPE</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333315">
                <a:tc>
                  <a:txBody>
                    <a:bodyPr/>
                    <a:lstStyle/>
                    <a:p>
                      <a:pPr>
                        <a:lnSpc>
                          <a:spcPct val="107000"/>
                        </a:lnSpc>
                        <a:spcAft>
                          <a:spcPts val="800"/>
                        </a:spcAft>
                      </a:pPr>
                      <a:r>
                        <a:rPr lang="en-US" sz="1200">
                          <a:effectLst/>
                        </a:rPr>
                        <a:t>From</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From email</a:t>
                      </a:r>
                      <a:endParaRPr lang="en-IN" sz="1100">
                        <a:effectLst/>
                        <a:latin typeface="Calibri"/>
                        <a:ea typeface="Calibri"/>
                        <a:cs typeface="Times New Roman"/>
                      </a:endParaRPr>
                    </a:p>
                  </a:txBody>
                  <a:tcPr marL="68580" marR="68580" marT="0" marB="0"/>
                </a:tc>
              </a:tr>
              <a:tr h="326121">
                <a:tc>
                  <a:txBody>
                    <a:bodyPr/>
                    <a:lstStyle/>
                    <a:p>
                      <a:pPr>
                        <a:lnSpc>
                          <a:spcPct val="107000"/>
                        </a:lnSpc>
                        <a:spcAft>
                          <a:spcPts val="800"/>
                        </a:spcAft>
                      </a:pPr>
                      <a:r>
                        <a:rPr lang="en-US" sz="1200">
                          <a:effectLst/>
                        </a:rPr>
                        <a:t>To</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To email</a:t>
                      </a:r>
                      <a:endParaRPr lang="en-IN" sz="1100">
                        <a:effectLst/>
                        <a:latin typeface="Calibri"/>
                        <a:ea typeface="Calibri"/>
                        <a:cs typeface="Times New Roman"/>
                      </a:endParaRPr>
                    </a:p>
                  </a:txBody>
                  <a:tcPr marL="68580" marR="68580" marT="0" marB="0"/>
                </a:tc>
              </a:tr>
              <a:tr h="342907">
                <a:tc>
                  <a:txBody>
                    <a:bodyPr/>
                    <a:lstStyle/>
                    <a:p>
                      <a:pPr>
                        <a:lnSpc>
                          <a:spcPct val="107000"/>
                        </a:lnSpc>
                        <a:spcAft>
                          <a:spcPts val="800"/>
                        </a:spcAft>
                      </a:pPr>
                      <a:r>
                        <a:rPr lang="en-US" sz="1200">
                          <a:effectLst/>
                        </a:rPr>
                        <a:t>Subject</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Subject </a:t>
                      </a:r>
                      <a:endParaRPr lang="en-IN" sz="1100">
                        <a:effectLst/>
                        <a:latin typeface="Calibri"/>
                        <a:ea typeface="Calibri"/>
                        <a:cs typeface="Times New Roman"/>
                      </a:endParaRPr>
                    </a:p>
                  </a:txBody>
                  <a:tcPr marL="68580" marR="68580" marT="0" marB="0"/>
                </a:tc>
              </a:tr>
              <a:tr h="325322">
                <a:tc>
                  <a:txBody>
                    <a:bodyPr/>
                    <a:lstStyle/>
                    <a:p>
                      <a:pPr>
                        <a:lnSpc>
                          <a:spcPct val="107000"/>
                        </a:lnSpc>
                        <a:spcAft>
                          <a:spcPts val="800"/>
                        </a:spcAft>
                      </a:pPr>
                      <a:r>
                        <a:rPr lang="en-US" sz="1200">
                          <a:effectLst/>
                        </a:rPr>
                        <a:t>Body</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nSpc>
                          <a:spcPct val="107000"/>
                        </a:lnSpc>
                        <a:spcAft>
                          <a:spcPts val="800"/>
                        </a:spcAft>
                      </a:pPr>
                      <a:r>
                        <a:rPr lang="en-US" sz="1200" dirty="0">
                          <a:effectLst/>
                        </a:rPr>
                        <a:t>Body </a:t>
                      </a:r>
                      <a:endParaRPr lang="en-IN" sz="1100" dirty="0">
                        <a:effectLst/>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2495571"/>
              </p:ext>
            </p:extLst>
          </p:nvPr>
        </p:nvGraphicFramePr>
        <p:xfrm>
          <a:off x="2051720" y="4581128"/>
          <a:ext cx="4805679" cy="1368151"/>
        </p:xfrm>
        <a:graphic>
          <a:graphicData uri="http://schemas.openxmlformats.org/drawingml/2006/table">
            <a:tbl>
              <a:tblPr firstRow="1" firstCol="1" bandRow="1">
                <a:tableStyleId>{5C22544A-7EE6-4342-B048-85BDC9FD1C3A}</a:tableStyleId>
              </a:tblPr>
              <a:tblGrid>
                <a:gridCol w="1438845"/>
                <a:gridCol w="1620527"/>
                <a:gridCol w="1746307"/>
              </a:tblGrid>
              <a:tr h="365552">
                <a:tc>
                  <a:txBody>
                    <a:bodyPr/>
                    <a:lstStyle/>
                    <a:p>
                      <a:pPr algn="l">
                        <a:lnSpc>
                          <a:spcPct val="107000"/>
                        </a:lnSpc>
                        <a:spcAft>
                          <a:spcPts val="800"/>
                        </a:spcAft>
                      </a:pPr>
                      <a:r>
                        <a:rPr lang="en-US" sz="1200" dirty="0">
                          <a:effectLst/>
                        </a:rPr>
                        <a:t>FIELDNAME</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DATATYPE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497577">
                <a:tc>
                  <a:txBody>
                    <a:bodyPr/>
                    <a:lstStyle/>
                    <a:p>
                      <a:pPr algn="l">
                        <a:lnSpc>
                          <a:spcPct val="107000"/>
                        </a:lnSpc>
                        <a:spcAft>
                          <a:spcPts val="800"/>
                        </a:spcAft>
                      </a:pPr>
                      <a:r>
                        <a:rPr lang="en-US" sz="1200">
                          <a:effectLst/>
                        </a:rPr>
                        <a:t>Title</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Title </a:t>
                      </a:r>
                      <a:endParaRPr lang="en-IN" sz="1100">
                        <a:effectLst/>
                        <a:latin typeface="Calibri"/>
                        <a:ea typeface="Calibri"/>
                        <a:cs typeface="Times New Roman"/>
                      </a:endParaRPr>
                    </a:p>
                  </a:txBody>
                  <a:tcPr marL="68580" marR="68580" marT="0" marB="0"/>
                </a:tc>
              </a:tr>
              <a:tr h="505022">
                <a:tc>
                  <a:txBody>
                    <a:bodyPr/>
                    <a:lstStyle/>
                    <a:p>
                      <a:pPr algn="l">
                        <a:lnSpc>
                          <a:spcPct val="107000"/>
                        </a:lnSpc>
                        <a:spcAft>
                          <a:spcPts val="800"/>
                        </a:spcAft>
                      </a:pPr>
                      <a:r>
                        <a:rPr lang="en-US" sz="1200">
                          <a:effectLst/>
                        </a:rPr>
                        <a:t>Body</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err="1">
                          <a:effectLst/>
                        </a:rPr>
                        <a:t>Varchar</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a:effectLst/>
                        </a:rPr>
                        <a:t>Body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78794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9829"/>
            <a:ext cx="8229600" cy="5505475"/>
          </a:xfrm>
        </p:spPr>
        <p:txBody>
          <a:bodyPr>
            <a:normAutofit/>
          </a:bodyPr>
          <a:lstStyle/>
          <a:p>
            <a:pPr marL="0" indent="0">
              <a:buNone/>
            </a:pPr>
            <a:r>
              <a:rPr lang="en-US" sz="2400" b="1" dirty="0">
                <a:latin typeface="Times New Roman" pitchFamily="18" charset="0"/>
                <a:cs typeface="Times New Roman" pitchFamily="18" charset="0"/>
              </a:rPr>
              <a:t>FEEDBACK </a:t>
            </a:r>
            <a:r>
              <a:rPr lang="en-US" sz="2400" b="1" dirty="0" smtClean="0">
                <a:latin typeface="Times New Roman" pitchFamily="18" charset="0"/>
                <a:cs typeface="Times New Roman" pitchFamily="18" charset="0"/>
              </a:rPr>
              <a:t>TABLE</a:t>
            </a:r>
          </a:p>
          <a:p>
            <a:pPr marL="0" indent="0">
              <a:buNone/>
            </a:pPr>
            <a:endParaRPr lang="en-US" sz="2400" b="1"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SHOPINGITEMS</a:t>
            </a:r>
          </a:p>
          <a:p>
            <a:pPr marL="0" indent="0">
              <a:buNone/>
            </a:pPr>
            <a:endParaRPr lang="en-IN" sz="2400"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2085700"/>
              </p:ext>
            </p:extLst>
          </p:nvPr>
        </p:nvGraphicFramePr>
        <p:xfrm>
          <a:off x="1979712" y="1268759"/>
          <a:ext cx="4569460" cy="1632705"/>
        </p:xfrm>
        <a:graphic>
          <a:graphicData uri="http://schemas.openxmlformats.org/drawingml/2006/table">
            <a:tbl>
              <a:tblPr firstRow="1" firstCol="1" bandRow="1">
                <a:tableStyleId>{5C22544A-7EE6-4342-B048-85BDC9FD1C3A}</a:tableStyleId>
              </a:tblPr>
              <a:tblGrid>
                <a:gridCol w="1530985"/>
                <a:gridCol w="1530350"/>
                <a:gridCol w="1508125"/>
              </a:tblGrid>
              <a:tr h="409157">
                <a:tc>
                  <a:txBody>
                    <a:bodyPr/>
                    <a:lstStyle/>
                    <a:p>
                      <a:pPr algn="l">
                        <a:lnSpc>
                          <a:spcPct val="107000"/>
                        </a:lnSpc>
                        <a:spcAft>
                          <a:spcPts val="80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a:effectLst/>
                        </a:rPr>
                        <a:t> DATATYPE</a:t>
                      </a:r>
                      <a:endParaRPr lang="en-IN" sz="1100" dirty="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DESCRIPTION</a:t>
                      </a:r>
                      <a:endParaRPr lang="en-IN" sz="1100">
                        <a:effectLst/>
                        <a:latin typeface="Calibri"/>
                        <a:ea typeface="Calibri"/>
                        <a:cs typeface="Times New Roman"/>
                      </a:endParaRPr>
                    </a:p>
                  </a:txBody>
                  <a:tcPr marL="68580" marR="68580" marT="0" marB="0"/>
                </a:tc>
              </a:tr>
              <a:tr h="401308">
                <a:tc>
                  <a:txBody>
                    <a:bodyPr/>
                    <a:lstStyle/>
                    <a:p>
                      <a:pPr algn="l">
                        <a:spcAft>
                          <a:spcPts val="0"/>
                        </a:spcAft>
                      </a:pPr>
                      <a:r>
                        <a:rPr lang="en-US" sz="1200">
                          <a:effectLst/>
                        </a:rPr>
                        <a:t>Fid</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Integer</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Id of Each Feedback</a:t>
                      </a:r>
                      <a:endParaRPr lang="en-IN" sz="1200">
                        <a:effectLst/>
                        <a:latin typeface="Times New Roman"/>
                        <a:ea typeface="Times New Roman"/>
                        <a:cs typeface="Times New Roman"/>
                      </a:endParaRPr>
                    </a:p>
                  </a:txBody>
                  <a:tcPr marL="68580" marR="68580" marT="0" marB="0"/>
                </a:tc>
              </a:tr>
              <a:tr h="401308">
                <a:tc>
                  <a:txBody>
                    <a:bodyPr/>
                    <a:lstStyle/>
                    <a:p>
                      <a:pPr algn="l">
                        <a:lnSpc>
                          <a:spcPct val="107000"/>
                        </a:lnSpc>
                        <a:spcAft>
                          <a:spcPts val="800"/>
                        </a:spcAft>
                      </a:pPr>
                      <a:r>
                        <a:rPr lang="en-US" sz="1200">
                          <a:effectLst/>
                        </a:rPr>
                        <a:t>From</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Name of customer  </a:t>
                      </a:r>
                      <a:endParaRPr lang="en-IN" sz="1100">
                        <a:effectLst/>
                        <a:latin typeface="Calibri"/>
                        <a:ea typeface="Calibri"/>
                        <a:cs typeface="Times New Roman"/>
                      </a:endParaRPr>
                    </a:p>
                  </a:txBody>
                  <a:tcPr marL="68580" marR="68580" marT="0" marB="0"/>
                </a:tc>
              </a:tr>
              <a:tr h="420932">
                <a:tc>
                  <a:txBody>
                    <a:bodyPr/>
                    <a:lstStyle/>
                    <a:p>
                      <a:pPr algn="l">
                        <a:lnSpc>
                          <a:spcPct val="107000"/>
                        </a:lnSpc>
                        <a:spcAft>
                          <a:spcPts val="800"/>
                        </a:spcAft>
                      </a:pPr>
                      <a:r>
                        <a:rPr lang="en-US" sz="1200">
                          <a:effectLst/>
                        </a:rPr>
                        <a:t>Content</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07000"/>
                        </a:lnSpc>
                        <a:spcAft>
                          <a:spcPts val="800"/>
                        </a:spcAft>
                      </a:pPr>
                      <a:r>
                        <a:rPr lang="en-US" sz="1200" dirty="0">
                          <a:effectLst/>
                        </a:rPr>
                        <a:t>feedback</a:t>
                      </a:r>
                      <a:endParaRPr lang="en-IN" sz="1100" dirty="0">
                        <a:effectLst/>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13447690"/>
              </p:ext>
            </p:extLst>
          </p:nvPr>
        </p:nvGraphicFramePr>
        <p:xfrm>
          <a:off x="2051720" y="4077071"/>
          <a:ext cx="4479290" cy="1560697"/>
        </p:xfrm>
        <a:graphic>
          <a:graphicData uri="http://schemas.openxmlformats.org/drawingml/2006/table">
            <a:tbl>
              <a:tblPr firstRow="1" firstCol="1" bandRow="1">
                <a:tableStyleId>{5C22544A-7EE6-4342-B048-85BDC9FD1C3A}</a:tableStyleId>
              </a:tblPr>
              <a:tblGrid>
                <a:gridCol w="1329055"/>
                <a:gridCol w="1530350"/>
                <a:gridCol w="1619885"/>
              </a:tblGrid>
              <a:tr h="391112">
                <a:tc>
                  <a:txBody>
                    <a:bodyPr/>
                    <a:lstStyle/>
                    <a:p>
                      <a:pPr algn="l">
                        <a:lnSpc>
                          <a:spcPct val="115000"/>
                        </a:lnSpc>
                        <a:spcAft>
                          <a:spcPts val="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dirty="0">
                          <a:effectLst/>
                        </a:rPr>
                        <a:t> DATATYPE</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DESCRIPTION</a:t>
                      </a:r>
                      <a:endParaRPr lang="en-IN" sz="1100">
                        <a:effectLst/>
                        <a:latin typeface="Calibri"/>
                        <a:ea typeface="Calibri"/>
                        <a:cs typeface="Times New Roman"/>
                      </a:endParaRPr>
                    </a:p>
                  </a:txBody>
                  <a:tcPr marL="68580" marR="68580" marT="0" marB="0"/>
                </a:tc>
              </a:tr>
              <a:tr h="383609">
                <a:tc>
                  <a:txBody>
                    <a:bodyPr/>
                    <a:lstStyle/>
                    <a:p>
                      <a:pPr algn="l">
                        <a:spcAft>
                          <a:spcPts val="0"/>
                        </a:spcAft>
                      </a:pPr>
                      <a:r>
                        <a:rPr lang="en-US" sz="1200">
                          <a:effectLst/>
                        </a:rPr>
                        <a:t>Name</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varchar</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Shopping item name</a:t>
                      </a:r>
                      <a:endParaRPr lang="en-IN" sz="1200">
                        <a:effectLst/>
                        <a:latin typeface="Times New Roman"/>
                        <a:ea typeface="Times New Roman"/>
                        <a:cs typeface="Times New Roman"/>
                      </a:endParaRPr>
                    </a:p>
                  </a:txBody>
                  <a:tcPr marL="68580" marR="68580" marT="0" marB="0"/>
                </a:tc>
              </a:tr>
              <a:tr h="383609">
                <a:tc>
                  <a:txBody>
                    <a:bodyPr/>
                    <a:lstStyle/>
                    <a:p>
                      <a:pPr algn="l">
                        <a:lnSpc>
                          <a:spcPct val="115000"/>
                        </a:lnSpc>
                        <a:spcAft>
                          <a:spcPts val="0"/>
                        </a:spcAft>
                      </a:pPr>
                      <a:r>
                        <a:rPr lang="en-US" sz="1200">
                          <a:effectLst/>
                        </a:rPr>
                        <a:t>Price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100">
                          <a:effectLst/>
                        </a:rPr>
                        <a:t>Integer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Item price  </a:t>
                      </a:r>
                      <a:endParaRPr lang="en-IN" sz="1100">
                        <a:effectLst/>
                        <a:latin typeface="Calibri"/>
                        <a:ea typeface="Calibri"/>
                        <a:cs typeface="Times New Roman"/>
                      </a:endParaRPr>
                    </a:p>
                  </a:txBody>
                  <a:tcPr marL="68580" marR="68580" marT="0" marB="0"/>
                </a:tc>
              </a:tr>
              <a:tr h="402367">
                <a:tc>
                  <a:txBody>
                    <a:bodyPr/>
                    <a:lstStyle/>
                    <a:p>
                      <a:pPr algn="l">
                        <a:lnSpc>
                          <a:spcPct val="115000"/>
                        </a:lnSpc>
                        <a:spcAft>
                          <a:spcPts val="0"/>
                        </a:spcAft>
                      </a:pPr>
                      <a:r>
                        <a:rPr lang="en-US" sz="1200">
                          <a:effectLst/>
                        </a:rPr>
                        <a:t>Description</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dirty="0">
                          <a:effectLst/>
                        </a:rPr>
                        <a:t>Description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12205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lstStyle/>
          <a:p>
            <a:pPr marL="0" indent="0">
              <a:buNone/>
            </a:pPr>
            <a:r>
              <a:rPr lang="en-IN" sz="2800" b="1" dirty="0" smtClean="0">
                <a:latin typeface="Times New Roman" pitchFamily="18" charset="0"/>
                <a:cs typeface="Times New Roman" pitchFamily="18" charset="0"/>
              </a:rPr>
              <a:t>CART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84521709"/>
              </p:ext>
            </p:extLst>
          </p:nvPr>
        </p:nvGraphicFramePr>
        <p:xfrm>
          <a:off x="1547664" y="2204864"/>
          <a:ext cx="4983346" cy="2448271"/>
        </p:xfrm>
        <a:graphic>
          <a:graphicData uri="http://schemas.openxmlformats.org/drawingml/2006/table">
            <a:tbl>
              <a:tblPr firstRow="1" firstCol="1" bandRow="1">
                <a:tableStyleId>{5C22544A-7EE6-4342-B048-85BDC9FD1C3A}</a:tableStyleId>
              </a:tblPr>
              <a:tblGrid>
                <a:gridCol w="1478614"/>
                <a:gridCol w="1702561"/>
                <a:gridCol w="1802171"/>
              </a:tblGrid>
              <a:tr h="411333">
                <a:tc>
                  <a:txBody>
                    <a:bodyPr/>
                    <a:lstStyle/>
                    <a:p>
                      <a:pPr algn="l">
                        <a:lnSpc>
                          <a:spcPct val="115000"/>
                        </a:lnSpc>
                        <a:spcAft>
                          <a:spcPts val="0"/>
                        </a:spcAft>
                      </a:pPr>
                      <a:r>
                        <a:rPr lang="en-US" sz="1200">
                          <a:effectLst/>
                        </a:rPr>
                        <a:t>FIELD NAME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 DATATYPE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DESCRIPTION</a:t>
                      </a:r>
                      <a:endParaRPr lang="en-IN" sz="1100">
                        <a:effectLst/>
                        <a:latin typeface="Calibri"/>
                        <a:ea typeface="Calibri"/>
                        <a:cs typeface="Times New Roman"/>
                      </a:endParaRPr>
                    </a:p>
                  </a:txBody>
                  <a:tcPr marL="68580" marR="68580" marT="0" marB="0"/>
                </a:tc>
              </a:tr>
              <a:tr h="403442">
                <a:tc>
                  <a:txBody>
                    <a:bodyPr/>
                    <a:lstStyle/>
                    <a:p>
                      <a:pPr algn="l">
                        <a:spcAft>
                          <a:spcPts val="0"/>
                        </a:spcAft>
                      </a:pPr>
                      <a:r>
                        <a:rPr lang="en-US" sz="1200">
                          <a:effectLst/>
                        </a:rPr>
                        <a:t>Username</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varchar</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Username </a:t>
                      </a:r>
                      <a:endParaRPr lang="en-IN" sz="1200">
                        <a:effectLst/>
                        <a:latin typeface="Times New Roman"/>
                        <a:ea typeface="Times New Roman"/>
                        <a:cs typeface="Times New Roman"/>
                      </a:endParaRPr>
                    </a:p>
                  </a:txBody>
                  <a:tcPr marL="68580" marR="68580" marT="0" marB="0"/>
                </a:tc>
              </a:tr>
              <a:tr h="403442">
                <a:tc>
                  <a:txBody>
                    <a:bodyPr/>
                    <a:lstStyle/>
                    <a:p>
                      <a:pPr algn="l">
                        <a:spcAft>
                          <a:spcPts val="0"/>
                        </a:spcAft>
                      </a:pPr>
                      <a:r>
                        <a:rPr lang="en-US" sz="1200">
                          <a:effectLst/>
                        </a:rPr>
                        <a:t>Item_id</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Integer</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Id of item</a:t>
                      </a:r>
                      <a:endParaRPr lang="en-IN" sz="1200">
                        <a:effectLst/>
                        <a:latin typeface="Times New Roman"/>
                        <a:ea typeface="Times New Roman"/>
                        <a:cs typeface="Times New Roman"/>
                      </a:endParaRPr>
                    </a:p>
                  </a:txBody>
                  <a:tcPr marL="68580" marR="68580" marT="0" marB="0"/>
                </a:tc>
              </a:tr>
              <a:tr h="403442">
                <a:tc>
                  <a:txBody>
                    <a:bodyPr/>
                    <a:lstStyle/>
                    <a:p>
                      <a:pPr algn="l">
                        <a:spcAft>
                          <a:spcPts val="0"/>
                        </a:spcAft>
                      </a:pPr>
                      <a:r>
                        <a:rPr lang="en-US" sz="1200">
                          <a:effectLst/>
                        </a:rPr>
                        <a:t>Name </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varchar</a:t>
                      </a:r>
                      <a:endParaRPr lang="en-IN" sz="1200">
                        <a:effectLst/>
                        <a:latin typeface="Times New Roman"/>
                        <a:ea typeface="Times New Roman"/>
                        <a:cs typeface="Times New Roman"/>
                      </a:endParaRPr>
                    </a:p>
                  </a:txBody>
                  <a:tcPr marL="68580" marR="68580" marT="0" marB="0"/>
                </a:tc>
                <a:tc>
                  <a:txBody>
                    <a:bodyPr/>
                    <a:lstStyle/>
                    <a:p>
                      <a:pPr algn="l">
                        <a:spcAft>
                          <a:spcPts val="0"/>
                        </a:spcAft>
                      </a:pPr>
                      <a:r>
                        <a:rPr lang="en-US" sz="1200">
                          <a:effectLst/>
                        </a:rPr>
                        <a:t>Name </a:t>
                      </a:r>
                      <a:endParaRPr lang="en-IN" sz="1200">
                        <a:effectLst/>
                        <a:latin typeface="Times New Roman"/>
                        <a:ea typeface="Times New Roman"/>
                        <a:cs typeface="Times New Roman"/>
                      </a:endParaRPr>
                    </a:p>
                  </a:txBody>
                  <a:tcPr marL="68580" marR="68580" marT="0" marB="0"/>
                </a:tc>
              </a:tr>
              <a:tr h="403442">
                <a:tc>
                  <a:txBody>
                    <a:bodyPr/>
                    <a:lstStyle/>
                    <a:p>
                      <a:pPr algn="l">
                        <a:lnSpc>
                          <a:spcPct val="115000"/>
                        </a:lnSpc>
                        <a:spcAft>
                          <a:spcPts val="0"/>
                        </a:spcAft>
                      </a:pPr>
                      <a:r>
                        <a:rPr lang="en-US" sz="1200">
                          <a:effectLst/>
                        </a:rPr>
                        <a:t>Price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100">
                          <a:effectLst/>
                        </a:rPr>
                        <a:t>Integer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Item price  </a:t>
                      </a:r>
                      <a:endParaRPr lang="en-IN" sz="1100">
                        <a:effectLst/>
                        <a:latin typeface="Calibri"/>
                        <a:ea typeface="Calibri"/>
                        <a:cs typeface="Times New Roman"/>
                      </a:endParaRPr>
                    </a:p>
                  </a:txBody>
                  <a:tcPr marL="68580" marR="68580" marT="0" marB="0"/>
                </a:tc>
              </a:tr>
              <a:tr h="423170">
                <a:tc>
                  <a:txBody>
                    <a:bodyPr/>
                    <a:lstStyle/>
                    <a:p>
                      <a:pPr algn="l">
                        <a:lnSpc>
                          <a:spcPct val="115000"/>
                        </a:lnSpc>
                        <a:spcAft>
                          <a:spcPts val="0"/>
                        </a:spcAft>
                      </a:pPr>
                      <a:r>
                        <a:rPr lang="en-US" sz="1200">
                          <a:effectLst/>
                        </a:rPr>
                        <a:t>Booked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dirty="0">
                          <a:effectLst/>
                        </a:rPr>
                        <a:t>Booked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1722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marL="0" indent="0">
              <a:buNone/>
            </a:pPr>
            <a:r>
              <a:rPr lang="en-US" sz="2800" b="1" dirty="0" smtClean="0">
                <a:latin typeface="Times New Roman" pitchFamily="18" charset="0"/>
                <a:cs typeface="Times New Roman" pitchFamily="18" charset="0"/>
              </a:rPr>
              <a:t>PAYMENT</a:t>
            </a:r>
          </a:p>
          <a:p>
            <a:pPr marL="0" indent="0">
              <a:buNone/>
            </a:pPr>
            <a:endParaRPr lang="en-US" sz="2800" b="1" dirty="0" smtClean="0">
              <a:latin typeface="Times New Roman" pitchFamily="18" charset="0"/>
              <a:cs typeface="Times New Roman" pitchFamily="18" charset="0"/>
            </a:endParaRPr>
          </a:p>
          <a:p>
            <a:pPr marL="0" indent="0">
              <a:buNone/>
            </a:pPr>
            <a:endParaRPr lang="en-IN" sz="28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20655739"/>
              </p:ext>
            </p:extLst>
          </p:nvPr>
        </p:nvGraphicFramePr>
        <p:xfrm>
          <a:off x="1594485" y="1700809"/>
          <a:ext cx="5955030" cy="3593662"/>
        </p:xfrm>
        <a:graphic>
          <a:graphicData uri="http://schemas.openxmlformats.org/drawingml/2006/table">
            <a:tbl>
              <a:tblPr firstRow="1" firstCol="1" bandRow="1">
                <a:tableStyleId>{5C22544A-7EE6-4342-B048-85BDC9FD1C3A}</a:tableStyleId>
              </a:tblPr>
              <a:tblGrid>
                <a:gridCol w="2125980"/>
                <a:gridCol w="1885950"/>
                <a:gridCol w="1943100"/>
              </a:tblGrid>
              <a:tr h="326842">
                <a:tc>
                  <a:txBody>
                    <a:bodyPr/>
                    <a:lstStyle/>
                    <a:p>
                      <a:pPr algn="l">
                        <a:lnSpc>
                          <a:spcPct val="115000"/>
                        </a:lnSpc>
                        <a:spcAft>
                          <a:spcPts val="0"/>
                        </a:spcAft>
                      </a:pPr>
                      <a:r>
                        <a:rPr lang="en-US" sz="1200" dirty="0">
                          <a:effectLst/>
                        </a:rPr>
                        <a:t>FIELD NAME</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 DATATYPE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DESCRIPTION</a:t>
                      </a:r>
                      <a:endParaRPr lang="en-IN" sz="1100">
                        <a:effectLst/>
                        <a:latin typeface="Calibri"/>
                        <a:ea typeface="Calibri"/>
                        <a:cs typeface="Times New Roman"/>
                      </a:endParaRPr>
                    </a:p>
                  </a:txBody>
                  <a:tcPr marL="68580" marR="68580" marT="0" marB="0"/>
                </a:tc>
              </a:tr>
              <a:tr h="331625">
                <a:tc>
                  <a:txBody>
                    <a:bodyPr/>
                    <a:lstStyle/>
                    <a:p>
                      <a:pPr algn="l">
                        <a:lnSpc>
                          <a:spcPct val="115000"/>
                        </a:lnSpc>
                        <a:spcAft>
                          <a:spcPts val="0"/>
                        </a:spcAft>
                      </a:pPr>
                      <a:r>
                        <a:rPr lang="en-US" sz="1200">
                          <a:effectLst/>
                        </a:rPr>
                        <a:t>First_name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First name</a:t>
                      </a:r>
                      <a:endParaRPr lang="en-IN" sz="1100">
                        <a:effectLst/>
                        <a:latin typeface="Calibri"/>
                        <a:ea typeface="Calibri"/>
                        <a:cs typeface="Times New Roman"/>
                      </a:endParaRPr>
                    </a:p>
                  </a:txBody>
                  <a:tcPr marL="68580" marR="68580" marT="0" marB="0"/>
                </a:tc>
              </a:tr>
              <a:tr h="331625">
                <a:tc>
                  <a:txBody>
                    <a:bodyPr/>
                    <a:lstStyle/>
                    <a:p>
                      <a:pPr algn="l">
                        <a:lnSpc>
                          <a:spcPct val="115000"/>
                        </a:lnSpc>
                        <a:spcAft>
                          <a:spcPts val="0"/>
                        </a:spcAft>
                      </a:pPr>
                      <a:r>
                        <a:rPr lang="en-US" sz="1200">
                          <a:effectLst/>
                        </a:rPr>
                        <a:t>Last_ame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dirty="0" err="1">
                          <a:effectLst/>
                        </a:rPr>
                        <a:t>varchar</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Last name</a:t>
                      </a:r>
                      <a:endParaRPr lang="en-IN" sz="1100">
                        <a:effectLst/>
                        <a:latin typeface="Calibri"/>
                        <a:ea typeface="Calibri"/>
                        <a:cs typeface="Times New Roman"/>
                      </a:endParaRPr>
                    </a:p>
                  </a:txBody>
                  <a:tcPr marL="68580" marR="68580" marT="0" marB="0"/>
                </a:tc>
              </a:tr>
              <a:tr h="325247">
                <a:tc>
                  <a:txBody>
                    <a:bodyPr/>
                    <a:lstStyle/>
                    <a:p>
                      <a:pPr algn="l">
                        <a:lnSpc>
                          <a:spcPct val="115000"/>
                        </a:lnSpc>
                        <a:spcAft>
                          <a:spcPts val="0"/>
                        </a:spcAft>
                      </a:pPr>
                      <a:r>
                        <a:rPr lang="en-US" sz="1200">
                          <a:effectLst/>
                        </a:rPr>
                        <a:t>Phone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Phone number</a:t>
                      </a:r>
                      <a:endParaRPr lang="en-IN" sz="1100">
                        <a:effectLst/>
                        <a:latin typeface="Calibri"/>
                        <a:ea typeface="Calibri"/>
                        <a:cs typeface="Times New Roman"/>
                      </a:endParaRPr>
                    </a:p>
                  </a:txBody>
                  <a:tcPr marL="68580" marR="68580" marT="0" marB="0"/>
                </a:tc>
              </a:tr>
              <a:tr h="325247">
                <a:tc>
                  <a:txBody>
                    <a:bodyPr/>
                    <a:lstStyle/>
                    <a:p>
                      <a:pPr algn="l">
                        <a:lnSpc>
                          <a:spcPct val="115000"/>
                        </a:lnSpc>
                        <a:spcAft>
                          <a:spcPts val="0"/>
                        </a:spcAft>
                      </a:pPr>
                      <a:r>
                        <a:rPr lang="en-US" sz="1200">
                          <a:effectLst/>
                        </a:rPr>
                        <a:t>Address</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Address</a:t>
                      </a:r>
                      <a:endParaRPr lang="en-IN" sz="1100">
                        <a:effectLst/>
                        <a:latin typeface="Calibri"/>
                        <a:ea typeface="Calibri"/>
                        <a:cs typeface="Times New Roman"/>
                      </a:endParaRPr>
                    </a:p>
                  </a:txBody>
                  <a:tcPr marL="68580" marR="68580" marT="0" marB="0"/>
                </a:tc>
              </a:tr>
              <a:tr h="341988">
                <a:tc>
                  <a:txBody>
                    <a:bodyPr/>
                    <a:lstStyle/>
                    <a:p>
                      <a:pPr algn="l">
                        <a:lnSpc>
                          <a:spcPct val="115000"/>
                        </a:lnSpc>
                        <a:spcAft>
                          <a:spcPts val="0"/>
                        </a:spcAft>
                      </a:pPr>
                      <a:r>
                        <a:rPr lang="en-US" sz="1200">
                          <a:effectLst/>
                        </a:rPr>
                        <a:t>Town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Town </a:t>
                      </a:r>
                      <a:endParaRPr lang="en-IN" sz="1100">
                        <a:effectLst/>
                        <a:latin typeface="Calibri"/>
                        <a:ea typeface="Calibri"/>
                        <a:cs typeface="Times New Roman"/>
                      </a:endParaRPr>
                    </a:p>
                  </a:txBody>
                  <a:tcPr marL="68580" marR="68580" marT="0" marB="0"/>
                </a:tc>
              </a:tr>
              <a:tr h="341988">
                <a:tc>
                  <a:txBody>
                    <a:bodyPr/>
                    <a:lstStyle/>
                    <a:p>
                      <a:pPr algn="l">
                        <a:lnSpc>
                          <a:spcPct val="115000"/>
                        </a:lnSpc>
                        <a:spcAft>
                          <a:spcPts val="0"/>
                        </a:spcAft>
                      </a:pPr>
                      <a:r>
                        <a:rPr lang="en-US" sz="1200">
                          <a:effectLst/>
                        </a:rPr>
                        <a:t>Account</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Account number</a:t>
                      </a:r>
                      <a:endParaRPr lang="en-IN" sz="1100">
                        <a:effectLst/>
                        <a:latin typeface="Calibri"/>
                        <a:ea typeface="Calibri"/>
                        <a:cs typeface="Times New Roman"/>
                      </a:endParaRPr>
                    </a:p>
                  </a:txBody>
                  <a:tcPr marL="68580" marR="68580" marT="0" marB="0"/>
                </a:tc>
              </a:tr>
              <a:tr h="317275">
                <a:tc>
                  <a:txBody>
                    <a:bodyPr/>
                    <a:lstStyle/>
                    <a:p>
                      <a:pPr algn="l">
                        <a:lnSpc>
                          <a:spcPct val="115000"/>
                        </a:lnSpc>
                        <a:spcAft>
                          <a:spcPts val="0"/>
                        </a:spcAft>
                      </a:pPr>
                      <a:r>
                        <a:rPr lang="en-US" sz="1200">
                          <a:effectLst/>
                        </a:rPr>
                        <a:t>Ifsc</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Int</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Ifsc code</a:t>
                      </a:r>
                      <a:endParaRPr lang="en-IN" sz="1100">
                        <a:effectLst/>
                        <a:latin typeface="Calibri"/>
                        <a:ea typeface="Calibri"/>
                        <a:cs typeface="Times New Roman"/>
                      </a:endParaRPr>
                    </a:p>
                  </a:txBody>
                  <a:tcPr marL="68580" marR="68580" marT="0" marB="0"/>
                </a:tc>
              </a:tr>
              <a:tr h="317275">
                <a:tc>
                  <a:txBody>
                    <a:bodyPr/>
                    <a:lstStyle/>
                    <a:p>
                      <a:pPr algn="l">
                        <a:lnSpc>
                          <a:spcPct val="115000"/>
                        </a:lnSpc>
                        <a:spcAft>
                          <a:spcPts val="0"/>
                        </a:spcAft>
                      </a:pPr>
                      <a:r>
                        <a:rPr lang="en-US" sz="1200">
                          <a:effectLst/>
                        </a:rPr>
                        <a:t>Username</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Username</a:t>
                      </a:r>
                      <a:endParaRPr lang="en-IN" sz="1100">
                        <a:effectLst/>
                        <a:latin typeface="Calibri"/>
                        <a:ea typeface="Calibri"/>
                        <a:cs typeface="Times New Roman"/>
                      </a:endParaRPr>
                    </a:p>
                  </a:txBody>
                  <a:tcPr marL="68580" marR="68580" marT="0" marB="0"/>
                </a:tc>
              </a:tr>
              <a:tr h="317275">
                <a:tc>
                  <a:txBody>
                    <a:bodyPr/>
                    <a:lstStyle/>
                    <a:p>
                      <a:pPr algn="l">
                        <a:lnSpc>
                          <a:spcPct val="115000"/>
                        </a:lnSpc>
                        <a:spcAft>
                          <a:spcPts val="0"/>
                        </a:spcAft>
                      </a:pPr>
                      <a:r>
                        <a:rPr lang="en-US" sz="1200">
                          <a:effectLst/>
                        </a:rPr>
                        <a:t>Itemname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varchar</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Item name</a:t>
                      </a:r>
                      <a:endParaRPr lang="en-IN" sz="1100">
                        <a:effectLst/>
                        <a:latin typeface="Calibri"/>
                        <a:ea typeface="Calibri"/>
                        <a:cs typeface="Times New Roman"/>
                      </a:endParaRPr>
                    </a:p>
                  </a:txBody>
                  <a:tcPr marL="68580" marR="68580" marT="0" marB="0"/>
                </a:tc>
              </a:tr>
              <a:tr h="317275">
                <a:tc>
                  <a:txBody>
                    <a:bodyPr/>
                    <a:lstStyle/>
                    <a:p>
                      <a:pPr algn="l">
                        <a:lnSpc>
                          <a:spcPct val="115000"/>
                        </a:lnSpc>
                        <a:spcAft>
                          <a:spcPts val="0"/>
                        </a:spcAft>
                      </a:pPr>
                      <a:r>
                        <a:rPr lang="en-US" sz="1200">
                          <a:effectLst/>
                        </a:rPr>
                        <a:t>Price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a:effectLst/>
                        </a:rPr>
                        <a:t>Int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US" sz="1200" dirty="0">
                          <a:effectLst/>
                        </a:rPr>
                        <a:t>Price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75122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431</Words>
  <Application>Microsoft Office PowerPoint</Application>
  <PresentationFormat>On-screen Show (4:3)</PresentationFormat>
  <Paragraphs>265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SALES FORCE AUTOMATION</vt:lpstr>
      <vt:lpstr>ABSTRACT</vt:lpstr>
      <vt:lpstr>TABLE</vt:lpstr>
      <vt:lpstr>PowerPoint Presentation</vt:lpstr>
      <vt:lpstr>PowerPoint Presentation</vt:lpstr>
      <vt:lpstr>PowerPoint Presentation</vt:lpstr>
      <vt:lpstr>PowerPoint Presentation</vt:lpstr>
      <vt:lpstr>PowerPoint Presentation</vt:lpstr>
      <vt:lpstr>PowerPoint Presentation</vt:lpstr>
      <vt:lpstr>DFD Level 0 DFD </vt:lpstr>
      <vt:lpstr>Level 1 DFD for Admin </vt:lpstr>
      <vt:lpstr>Level 1 DFD for Employee </vt:lpstr>
      <vt:lpstr>Level 1 DFD for Customer</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FORCE AUTOMATION</dc:title>
  <dc:creator>Josna</dc:creator>
  <cp:lastModifiedBy>Josna</cp:lastModifiedBy>
  <cp:revision>19</cp:revision>
  <dcterms:created xsi:type="dcterms:W3CDTF">2020-05-22T05:58:09Z</dcterms:created>
  <dcterms:modified xsi:type="dcterms:W3CDTF">2020-05-24T17:55:27Z</dcterms:modified>
</cp:coreProperties>
</file>