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66" r:id="rId3"/>
    <p:sldId id="267" r:id="rId4"/>
    <p:sldId id="258" r:id="rId5"/>
    <p:sldId id="259" r:id="rId6"/>
    <p:sldId id="260" r:id="rId7"/>
    <p:sldId id="262" r:id="rId8"/>
    <p:sldId id="263" r:id="rId9"/>
    <p:sldId id="268"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5E5BB-FA81-44BC-A27B-20C71A66E0F3}"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DEB8A5-E7D1-4A8F-BBDD-6E331BB7DB17}" type="slidenum">
              <a:rPr lang="en-IN" smtClean="0"/>
              <a:t>‹#›</a:t>
            </a:fld>
            <a:endParaRPr lang="en-IN"/>
          </a:p>
        </p:txBody>
      </p:sp>
    </p:spTree>
    <p:extLst>
      <p:ext uri="{BB962C8B-B14F-4D97-AF65-F5344CB8AC3E}">
        <p14:creationId xmlns:p14="http://schemas.microsoft.com/office/powerpoint/2010/main" val="4003927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0A837491-3D30-1738-E1EC-041E9321639B}"/>
            </a:ext>
          </a:extLst>
        </p:cNvPr>
        <p:cNvGrpSpPr/>
        <p:nvPr/>
      </p:nvGrpSpPr>
      <p:grpSpPr>
        <a:xfrm>
          <a:off x="0" y="0"/>
          <a:ext cx="0" cy="0"/>
          <a:chOff x="0" y="0"/>
          <a:chExt cx="0" cy="0"/>
        </a:xfrm>
      </p:grpSpPr>
      <p:sp>
        <p:nvSpPr>
          <p:cNvPr id="120" name="Google Shape;120;g4dfce81f19_0_45:notes">
            <a:extLst>
              <a:ext uri="{FF2B5EF4-FFF2-40B4-BE49-F238E27FC236}">
                <a16:creationId xmlns:a16="http://schemas.microsoft.com/office/drawing/2014/main" id="{805F38F1-7B95-553B-4332-06D6C6033D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a:extLst>
              <a:ext uri="{FF2B5EF4-FFF2-40B4-BE49-F238E27FC236}">
                <a16:creationId xmlns:a16="http://schemas.microsoft.com/office/drawing/2014/main" id="{0FDF3869-7288-2E49-B4D4-D2B93519CB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06288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C8CE95EA-D2CF-659F-D972-387A6AEA254D}"/>
            </a:ext>
          </a:extLst>
        </p:cNvPr>
        <p:cNvGrpSpPr/>
        <p:nvPr/>
      </p:nvGrpSpPr>
      <p:grpSpPr>
        <a:xfrm>
          <a:off x="0" y="0"/>
          <a:ext cx="0" cy="0"/>
          <a:chOff x="0" y="0"/>
          <a:chExt cx="0" cy="0"/>
        </a:xfrm>
      </p:grpSpPr>
      <p:sp>
        <p:nvSpPr>
          <p:cNvPr id="120" name="Google Shape;120;g4dfce81f19_0_45:notes">
            <a:extLst>
              <a:ext uri="{FF2B5EF4-FFF2-40B4-BE49-F238E27FC236}">
                <a16:creationId xmlns:a16="http://schemas.microsoft.com/office/drawing/2014/main" id="{0CBB4916-BE81-4339-CF0A-8F26384FAE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a:extLst>
              <a:ext uri="{FF2B5EF4-FFF2-40B4-BE49-F238E27FC236}">
                <a16:creationId xmlns:a16="http://schemas.microsoft.com/office/drawing/2014/main" id="{D93D7A0D-2E14-10F9-4B4B-203A9F2EF8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662547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3B12081B-96A6-99EE-092B-833D0C1B547F}"/>
            </a:ext>
          </a:extLst>
        </p:cNvPr>
        <p:cNvGrpSpPr/>
        <p:nvPr/>
      </p:nvGrpSpPr>
      <p:grpSpPr>
        <a:xfrm>
          <a:off x="0" y="0"/>
          <a:ext cx="0" cy="0"/>
          <a:chOff x="0" y="0"/>
          <a:chExt cx="0" cy="0"/>
        </a:xfrm>
      </p:grpSpPr>
      <p:sp>
        <p:nvSpPr>
          <p:cNvPr id="120" name="Google Shape;120;g4dfce81f19_0_45:notes">
            <a:extLst>
              <a:ext uri="{FF2B5EF4-FFF2-40B4-BE49-F238E27FC236}">
                <a16:creationId xmlns:a16="http://schemas.microsoft.com/office/drawing/2014/main" id="{9821F262-9373-935A-F7DF-1157DC47F1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a:extLst>
              <a:ext uri="{FF2B5EF4-FFF2-40B4-BE49-F238E27FC236}">
                <a16:creationId xmlns:a16="http://schemas.microsoft.com/office/drawing/2014/main" id="{AE8005C8-4EA0-E707-C6ED-95D6B9C01D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2674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1656E640-1A11-5849-64BF-FA5F274DE0B6}"/>
            </a:ext>
          </a:extLst>
        </p:cNvPr>
        <p:cNvGrpSpPr/>
        <p:nvPr/>
      </p:nvGrpSpPr>
      <p:grpSpPr>
        <a:xfrm>
          <a:off x="0" y="0"/>
          <a:ext cx="0" cy="0"/>
          <a:chOff x="0" y="0"/>
          <a:chExt cx="0" cy="0"/>
        </a:xfrm>
      </p:grpSpPr>
      <p:sp>
        <p:nvSpPr>
          <p:cNvPr id="120" name="Google Shape;120;g4dfce81f19_0_45:notes">
            <a:extLst>
              <a:ext uri="{FF2B5EF4-FFF2-40B4-BE49-F238E27FC236}">
                <a16:creationId xmlns:a16="http://schemas.microsoft.com/office/drawing/2014/main" id="{CC3B65AE-4D96-F616-F3BF-C57752126B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a:extLst>
              <a:ext uri="{FF2B5EF4-FFF2-40B4-BE49-F238E27FC236}">
                <a16:creationId xmlns:a16="http://schemas.microsoft.com/office/drawing/2014/main" id="{8A9B423C-1899-7ECC-53F1-C79D1482DD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9017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C1D4BEF3-647B-841A-A888-5365F04A091F}"/>
            </a:ext>
          </a:extLst>
        </p:cNvPr>
        <p:cNvGrpSpPr/>
        <p:nvPr/>
      </p:nvGrpSpPr>
      <p:grpSpPr>
        <a:xfrm>
          <a:off x="0" y="0"/>
          <a:ext cx="0" cy="0"/>
          <a:chOff x="0" y="0"/>
          <a:chExt cx="0" cy="0"/>
        </a:xfrm>
      </p:grpSpPr>
      <p:sp>
        <p:nvSpPr>
          <p:cNvPr id="120" name="Google Shape;120;g4dfce81f19_0_45:notes">
            <a:extLst>
              <a:ext uri="{FF2B5EF4-FFF2-40B4-BE49-F238E27FC236}">
                <a16:creationId xmlns:a16="http://schemas.microsoft.com/office/drawing/2014/main" id="{19D8A442-E6F0-B4E7-D631-1423D18F58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a:extLst>
              <a:ext uri="{FF2B5EF4-FFF2-40B4-BE49-F238E27FC236}">
                <a16:creationId xmlns:a16="http://schemas.microsoft.com/office/drawing/2014/main" id="{A0B0504F-3188-CEAE-5206-65DCCC6042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20258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B613EA7D-0DF4-D4DB-8089-B47A5D74F236}"/>
            </a:ext>
          </a:extLst>
        </p:cNvPr>
        <p:cNvGrpSpPr/>
        <p:nvPr/>
      </p:nvGrpSpPr>
      <p:grpSpPr>
        <a:xfrm>
          <a:off x="0" y="0"/>
          <a:ext cx="0" cy="0"/>
          <a:chOff x="0" y="0"/>
          <a:chExt cx="0" cy="0"/>
        </a:xfrm>
      </p:grpSpPr>
      <p:sp>
        <p:nvSpPr>
          <p:cNvPr id="120" name="Google Shape;120;g4dfce81f19_0_45:notes">
            <a:extLst>
              <a:ext uri="{FF2B5EF4-FFF2-40B4-BE49-F238E27FC236}">
                <a16:creationId xmlns:a16="http://schemas.microsoft.com/office/drawing/2014/main" id="{0D3BD59E-AD87-45E8-7F6E-567EB33CA8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a:extLst>
              <a:ext uri="{FF2B5EF4-FFF2-40B4-BE49-F238E27FC236}">
                <a16:creationId xmlns:a16="http://schemas.microsoft.com/office/drawing/2014/main" id="{11F6D6C1-B003-A6B8-6845-3F99A18F9A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446577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F0FD0500-8535-6F57-757B-91A9412A4361}"/>
            </a:ext>
          </a:extLst>
        </p:cNvPr>
        <p:cNvGrpSpPr/>
        <p:nvPr/>
      </p:nvGrpSpPr>
      <p:grpSpPr>
        <a:xfrm>
          <a:off x="0" y="0"/>
          <a:ext cx="0" cy="0"/>
          <a:chOff x="0" y="0"/>
          <a:chExt cx="0" cy="0"/>
        </a:xfrm>
      </p:grpSpPr>
      <p:sp>
        <p:nvSpPr>
          <p:cNvPr id="120" name="Google Shape;120;g4dfce81f19_0_45:notes">
            <a:extLst>
              <a:ext uri="{FF2B5EF4-FFF2-40B4-BE49-F238E27FC236}">
                <a16:creationId xmlns:a16="http://schemas.microsoft.com/office/drawing/2014/main" id="{4ECB4E70-C30A-55FD-94A1-FD6656FABD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a:extLst>
              <a:ext uri="{FF2B5EF4-FFF2-40B4-BE49-F238E27FC236}">
                <a16:creationId xmlns:a16="http://schemas.microsoft.com/office/drawing/2014/main" id="{D9E04FE5-945D-AF97-7E3A-536BDEC300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28956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3104AF0F-8540-80DF-6F35-B5A9B152F2DB}"/>
            </a:ext>
          </a:extLst>
        </p:cNvPr>
        <p:cNvGrpSpPr/>
        <p:nvPr/>
      </p:nvGrpSpPr>
      <p:grpSpPr>
        <a:xfrm>
          <a:off x="0" y="0"/>
          <a:ext cx="0" cy="0"/>
          <a:chOff x="0" y="0"/>
          <a:chExt cx="0" cy="0"/>
        </a:xfrm>
      </p:grpSpPr>
      <p:sp>
        <p:nvSpPr>
          <p:cNvPr id="120" name="Google Shape;120;g4dfce81f19_0_45:notes">
            <a:extLst>
              <a:ext uri="{FF2B5EF4-FFF2-40B4-BE49-F238E27FC236}">
                <a16:creationId xmlns:a16="http://schemas.microsoft.com/office/drawing/2014/main" id="{3C87C9C5-3DF7-E432-C439-17D5054A2B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a:extLst>
              <a:ext uri="{FF2B5EF4-FFF2-40B4-BE49-F238E27FC236}">
                <a16:creationId xmlns:a16="http://schemas.microsoft.com/office/drawing/2014/main" id="{2500DB1B-074D-8BD4-FE53-93EE9D7FDCB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131571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a:extLst>
            <a:ext uri="{FF2B5EF4-FFF2-40B4-BE49-F238E27FC236}">
              <a16:creationId xmlns:a16="http://schemas.microsoft.com/office/drawing/2014/main" id="{0526E364-D757-6868-B5E8-F525A16E45A0}"/>
            </a:ext>
          </a:extLst>
        </p:cNvPr>
        <p:cNvGrpSpPr/>
        <p:nvPr/>
      </p:nvGrpSpPr>
      <p:grpSpPr>
        <a:xfrm>
          <a:off x="0" y="0"/>
          <a:ext cx="0" cy="0"/>
          <a:chOff x="0" y="0"/>
          <a:chExt cx="0" cy="0"/>
        </a:xfrm>
      </p:grpSpPr>
      <p:sp>
        <p:nvSpPr>
          <p:cNvPr id="120" name="Google Shape;120;g4dfce81f19_0_45:notes">
            <a:extLst>
              <a:ext uri="{FF2B5EF4-FFF2-40B4-BE49-F238E27FC236}">
                <a16:creationId xmlns:a16="http://schemas.microsoft.com/office/drawing/2014/main" id="{A7C894CF-0684-4F0F-5E78-EFD01ADD36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4dfce81f19_0_45:notes">
            <a:extLst>
              <a:ext uri="{FF2B5EF4-FFF2-40B4-BE49-F238E27FC236}">
                <a16:creationId xmlns:a16="http://schemas.microsoft.com/office/drawing/2014/main" id="{0FB6D1ED-2DFB-36FB-F2BF-A1DB7BE6B0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91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77CB-EDD8-E04E-7103-9D88933E64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C7BE5B-4785-45A2-7006-21CAC0394B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7D3214B-4164-BE8B-56D8-7F1BC47BC247}"/>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5" name="Footer Placeholder 4">
            <a:extLst>
              <a:ext uri="{FF2B5EF4-FFF2-40B4-BE49-F238E27FC236}">
                <a16:creationId xmlns:a16="http://schemas.microsoft.com/office/drawing/2014/main" id="{F8E4D3DB-7AED-919E-0C82-115CF386E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E02B5-6000-A180-798E-4F1FCCEA20BC}"/>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384117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DF2A7-F208-A98C-9818-8C3D162532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E2C3CC-0F99-6E90-CD9A-8488F0883C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BBFAF1-C193-47B2-2C7E-FC78C61AC65F}"/>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5" name="Footer Placeholder 4">
            <a:extLst>
              <a:ext uri="{FF2B5EF4-FFF2-40B4-BE49-F238E27FC236}">
                <a16:creationId xmlns:a16="http://schemas.microsoft.com/office/drawing/2014/main" id="{3AE933E0-8C83-DC48-DD8C-2993A28800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7EFC64-27C6-BB99-3873-F42499EED028}"/>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3997545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3D4FA0-D8DC-7E9B-E1B5-1B1F77F1B98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CFF7D0-8232-0FD9-F5E5-DB658D717B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A2D2CA-F82F-FE74-E5D1-41AD4E1FC83B}"/>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5" name="Footer Placeholder 4">
            <a:extLst>
              <a:ext uri="{FF2B5EF4-FFF2-40B4-BE49-F238E27FC236}">
                <a16:creationId xmlns:a16="http://schemas.microsoft.com/office/drawing/2014/main" id="{03CA7C75-ED57-B20B-F2F5-C5F6488625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B5D945-3EA7-C309-EAD1-B6AC9CDDCD10}"/>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1387771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pening slide" userDrawn="1">
  <p:cSld name="Opening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86100" y="2268300"/>
            <a:ext cx="6123200" cy="237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None/>
              <a:defRPr sz="6400"/>
            </a:lvl1pPr>
            <a:lvl2pPr lvl="1" rtl="0">
              <a:spcBef>
                <a:spcPts val="0"/>
              </a:spcBef>
              <a:spcAft>
                <a:spcPts val="0"/>
              </a:spcAft>
              <a:buClr>
                <a:srgbClr val="434343"/>
              </a:buClr>
              <a:buSzPts val="4800"/>
              <a:buNone/>
              <a:defRPr sz="6400">
                <a:solidFill>
                  <a:srgbClr val="434343"/>
                </a:solidFill>
              </a:defRPr>
            </a:lvl2pPr>
            <a:lvl3pPr lvl="2" rtl="0">
              <a:spcBef>
                <a:spcPts val="0"/>
              </a:spcBef>
              <a:spcAft>
                <a:spcPts val="0"/>
              </a:spcAft>
              <a:buClr>
                <a:srgbClr val="434343"/>
              </a:buClr>
              <a:buSzPts val="4800"/>
              <a:buNone/>
              <a:defRPr sz="6400">
                <a:solidFill>
                  <a:srgbClr val="434343"/>
                </a:solidFill>
              </a:defRPr>
            </a:lvl3pPr>
            <a:lvl4pPr lvl="3" rtl="0">
              <a:spcBef>
                <a:spcPts val="0"/>
              </a:spcBef>
              <a:spcAft>
                <a:spcPts val="0"/>
              </a:spcAft>
              <a:buClr>
                <a:srgbClr val="434343"/>
              </a:buClr>
              <a:buSzPts val="4800"/>
              <a:buNone/>
              <a:defRPr sz="6400">
                <a:solidFill>
                  <a:srgbClr val="434343"/>
                </a:solidFill>
              </a:defRPr>
            </a:lvl4pPr>
            <a:lvl5pPr lvl="4" rtl="0">
              <a:spcBef>
                <a:spcPts val="0"/>
              </a:spcBef>
              <a:spcAft>
                <a:spcPts val="0"/>
              </a:spcAft>
              <a:buClr>
                <a:srgbClr val="434343"/>
              </a:buClr>
              <a:buSzPts val="4800"/>
              <a:buNone/>
              <a:defRPr sz="6400">
                <a:solidFill>
                  <a:srgbClr val="434343"/>
                </a:solidFill>
              </a:defRPr>
            </a:lvl5pPr>
            <a:lvl6pPr lvl="5" rtl="0">
              <a:spcBef>
                <a:spcPts val="0"/>
              </a:spcBef>
              <a:spcAft>
                <a:spcPts val="0"/>
              </a:spcAft>
              <a:buClr>
                <a:srgbClr val="434343"/>
              </a:buClr>
              <a:buSzPts val="4800"/>
              <a:buNone/>
              <a:defRPr sz="6400">
                <a:solidFill>
                  <a:srgbClr val="434343"/>
                </a:solidFill>
              </a:defRPr>
            </a:lvl6pPr>
            <a:lvl7pPr lvl="6" rtl="0">
              <a:spcBef>
                <a:spcPts val="0"/>
              </a:spcBef>
              <a:spcAft>
                <a:spcPts val="0"/>
              </a:spcAft>
              <a:buClr>
                <a:srgbClr val="434343"/>
              </a:buClr>
              <a:buSzPts val="4800"/>
              <a:buNone/>
              <a:defRPr sz="6400">
                <a:solidFill>
                  <a:srgbClr val="434343"/>
                </a:solidFill>
              </a:defRPr>
            </a:lvl7pPr>
            <a:lvl8pPr lvl="7" rtl="0">
              <a:spcBef>
                <a:spcPts val="0"/>
              </a:spcBef>
              <a:spcAft>
                <a:spcPts val="0"/>
              </a:spcAft>
              <a:buClr>
                <a:srgbClr val="434343"/>
              </a:buClr>
              <a:buSzPts val="4800"/>
              <a:buNone/>
              <a:defRPr sz="6400">
                <a:solidFill>
                  <a:srgbClr val="434343"/>
                </a:solidFill>
              </a:defRPr>
            </a:lvl8pPr>
            <a:lvl9pPr lvl="8" rtl="0">
              <a:spcBef>
                <a:spcPts val="0"/>
              </a:spcBef>
              <a:spcAft>
                <a:spcPts val="0"/>
              </a:spcAft>
              <a:buClr>
                <a:srgbClr val="434343"/>
              </a:buClr>
              <a:buSzPts val="4800"/>
              <a:buNone/>
              <a:defRPr sz="6400">
                <a:solidFill>
                  <a:srgbClr val="434343"/>
                </a:solidFill>
              </a:defRPr>
            </a:lvl9pPr>
          </a:lstStyle>
          <a:p>
            <a:endParaRPr/>
          </a:p>
        </p:txBody>
      </p:sp>
      <p:sp>
        <p:nvSpPr>
          <p:cNvPr id="10" name="Google Shape;10;p2"/>
          <p:cNvSpPr txBox="1">
            <a:spLocks noGrp="1"/>
          </p:cNvSpPr>
          <p:nvPr>
            <p:ph type="subTitle" idx="1"/>
          </p:nvPr>
        </p:nvSpPr>
        <p:spPr>
          <a:xfrm>
            <a:off x="1386100" y="4275200"/>
            <a:ext cx="3202800" cy="9560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rgbClr val="000000"/>
              </a:buClr>
              <a:buSzPts val="1200"/>
              <a:buNone/>
              <a:defRPr>
                <a:solidFill>
                  <a:srgbClr val="000000"/>
                </a:solidFill>
              </a:defRPr>
            </a:lvl1pPr>
            <a:lvl2pPr lvl="1" rtl="0">
              <a:lnSpc>
                <a:spcPct val="100000"/>
              </a:lnSpc>
              <a:spcBef>
                <a:spcPts val="0"/>
              </a:spcBef>
              <a:spcAft>
                <a:spcPts val="0"/>
              </a:spcAft>
              <a:buClr>
                <a:srgbClr val="434343"/>
              </a:buClr>
              <a:buSzPts val="2800"/>
              <a:buNone/>
              <a:defRPr sz="3733">
                <a:solidFill>
                  <a:srgbClr val="434343"/>
                </a:solidFill>
              </a:defRPr>
            </a:lvl2pPr>
            <a:lvl3pPr lvl="2" rtl="0">
              <a:lnSpc>
                <a:spcPct val="100000"/>
              </a:lnSpc>
              <a:spcBef>
                <a:spcPts val="0"/>
              </a:spcBef>
              <a:spcAft>
                <a:spcPts val="0"/>
              </a:spcAft>
              <a:buClr>
                <a:srgbClr val="434343"/>
              </a:buClr>
              <a:buSzPts val="2800"/>
              <a:buNone/>
              <a:defRPr sz="3733">
                <a:solidFill>
                  <a:srgbClr val="434343"/>
                </a:solidFill>
              </a:defRPr>
            </a:lvl3pPr>
            <a:lvl4pPr lvl="3" rtl="0">
              <a:lnSpc>
                <a:spcPct val="100000"/>
              </a:lnSpc>
              <a:spcBef>
                <a:spcPts val="0"/>
              </a:spcBef>
              <a:spcAft>
                <a:spcPts val="0"/>
              </a:spcAft>
              <a:buClr>
                <a:srgbClr val="434343"/>
              </a:buClr>
              <a:buSzPts val="2800"/>
              <a:buNone/>
              <a:defRPr sz="3733">
                <a:solidFill>
                  <a:srgbClr val="434343"/>
                </a:solidFill>
              </a:defRPr>
            </a:lvl4pPr>
            <a:lvl5pPr lvl="4" rtl="0">
              <a:lnSpc>
                <a:spcPct val="100000"/>
              </a:lnSpc>
              <a:spcBef>
                <a:spcPts val="0"/>
              </a:spcBef>
              <a:spcAft>
                <a:spcPts val="0"/>
              </a:spcAft>
              <a:buClr>
                <a:srgbClr val="434343"/>
              </a:buClr>
              <a:buSzPts val="2800"/>
              <a:buNone/>
              <a:defRPr sz="3733">
                <a:solidFill>
                  <a:srgbClr val="434343"/>
                </a:solidFill>
              </a:defRPr>
            </a:lvl5pPr>
            <a:lvl6pPr lvl="5" rtl="0">
              <a:lnSpc>
                <a:spcPct val="100000"/>
              </a:lnSpc>
              <a:spcBef>
                <a:spcPts val="0"/>
              </a:spcBef>
              <a:spcAft>
                <a:spcPts val="0"/>
              </a:spcAft>
              <a:buClr>
                <a:srgbClr val="434343"/>
              </a:buClr>
              <a:buSzPts val="2800"/>
              <a:buNone/>
              <a:defRPr sz="3733">
                <a:solidFill>
                  <a:srgbClr val="434343"/>
                </a:solidFill>
              </a:defRPr>
            </a:lvl6pPr>
            <a:lvl7pPr lvl="6" rtl="0">
              <a:lnSpc>
                <a:spcPct val="100000"/>
              </a:lnSpc>
              <a:spcBef>
                <a:spcPts val="0"/>
              </a:spcBef>
              <a:spcAft>
                <a:spcPts val="0"/>
              </a:spcAft>
              <a:buClr>
                <a:srgbClr val="434343"/>
              </a:buClr>
              <a:buSzPts val="2800"/>
              <a:buNone/>
              <a:defRPr sz="3733">
                <a:solidFill>
                  <a:srgbClr val="434343"/>
                </a:solidFill>
              </a:defRPr>
            </a:lvl7pPr>
            <a:lvl8pPr lvl="7" rtl="0">
              <a:lnSpc>
                <a:spcPct val="100000"/>
              </a:lnSpc>
              <a:spcBef>
                <a:spcPts val="0"/>
              </a:spcBef>
              <a:spcAft>
                <a:spcPts val="0"/>
              </a:spcAft>
              <a:buClr>
                <a:srgbClr val="434343"/>
              </a:buClr>
              <a:buSzPts val="2800"/>
              <a:buNone/>
              <a:defRPr sz="3733">
                <a:solidFill>
                  <a:srgbClr val="434343"/>
                </a:solidFill>
              </a:defRPr>
            </a:lvl8pPr>
            <a:lvl9pPr lvl="8" rtl="0">
              <a:lnSpc>
                <a:spcPct val="100000"/>
              </a:lnSpc>
              <a:spcBef>
                <a:spcPts val="0"/>
              </a:spcBef>
              <a:spcAft>
                <a:spcPts val="0"/>
              </a:spcAft>
              <a:buClr>
                <a:srgbClr val="434343"/>
              </a:buClr>
              <a:buSzPts val="2800"/>
              <a:buNone/>
              <a:defRPr sz="3733">
                <a:solidFill>
                  <a:srgbClr val="434343"/>
                </a:solidFill>
              </a:defRPr>
            </a:lvl9pPr>
          </a:lstStyle>
          <a:p>
            <a:endParaRPr/>
          </a:p>
        </p:txBody>
      </p:sp>
      <p:sp>
        <p:nvSpPr>
          <p:cNvPr id="2" name="Footer Placeholder 1">
            <a:extLst>
              <a:ext uri="{FF2B5EF4-FFF2-40B4-BE49-F238E27FC236}">
                <a16:creationId xmlns:a16="http://schemas.microsoft.com/office/drawing/2014/main" id="{95F7B410-6B1C-8345-3765-957812851DCA}"/>
              </a:ext>
            </a:extLst>
          </p:cNvPr>
          <p:cNvSpPr>
            <a:spLocks noGrp="1"/>
          </p:cNvSpPr>
          <p:nvPr>
            <p:ph type="ftr" sz="quarter" idx="10"/>
          </p:nvPr>
        </p:nvSpPr>
        <p:spPr>
          <a:xfrm>
            <a:off x="3966883" y="6433187"/>
            <a:ext cx="4114800" cy="366183"/>
          </a:xfrm>
        </p:spPr>
        <p:txBody>
          <a:bodyPr/>
          <a:lstStyle/>
          <a:p>
            <a:r>
              <a:rPr lang="es-ES" dirty="0"/>
              <a:t>Saha Hastham : Exam Scribe Finder</a:t>
            </a:r>
            <a:endParaRPr lang="en-IN" dirty="0"/>
          </a:p>
        </p:txBody>
      </p:sp>
      <p:sp>
        <p:nvSpPr>
          <p:cNvPr id="3" name="Slide Number Placeholder 2">
            <a:extLst>
              <a:ext uri="{FF2B5EF4-FFF2-40B4-BE49-F238E27FC236}">
                <a16:creationId xmlns:a16="http://schemas.microsoft.com/office/drawing/2014/main" id="{9CACD813-5F6F-BCEE-3051-51F9B1C9573D}"/>
              </a:ext>
            </a:extLst>
          </p:cNvPr>
          <p:cNvSpPr>
            <a:spLocks noGrp="1"/>
          </p:cNvSpPr>
          <p:nvPr>
            <p:ph type="sldNum" sz="quarter" idx="11"/>
          </p:nvPr>
        </p:nvSpPr>
        <p:spPr>
          <a:xfrm>
            <a:off x="8359588" y="6433025"/>
            <a:ext cx="2743200" cy="366183"/>
          </a:xfrm>
        </p:spPr>
        <p:txBody>
          <a:bodyPr/>
          <a:lstStyle/>
          <a:p>
            <a:fld id="{B82CB472-7DD4-4D77-92C3-090196A59DF0}" type="slidenum">
              <a:rPr lang="en-IN" smtClean="0"/>
              <a:t>‹#›</a:t>
            </a:fld>
            <a:endParaRPr lang="en-IN"/>
          </a:p>
        </p:txBody>
      </p:sp>
    </p:spTree>
    <p:extLst>
      <p:ext uri="{BB962C8B-B14F-4D97-AF65-F5344CB8AC3E}">
        <p14:creationId xmlns:p14="http://schemas.microsoft.com/office/powerpoint/2010/main" val="98457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2BDD-CB08-C0EF-081C-3C8C82CADD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0E8BE0-032E-6863-808A-1DEDF5E3F6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CEB19A-AB45-DB44-C5E7-C66BF74058D0}"/>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5" name="Footer Placeholder 4">
            <a:extLst>
              <a:ext uri="{FF2B5EF4-FFF2-40B4-BE49-F238E27FC236}">
                <a16:creationId xmlns:a16="http://schemas.microsoft.com/office/drawing/2014/main" id="{5D766040-8B50-3636-B309-49A8F67588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5EBC0B-570F-AEE2-AA46-788E62F5DD9F}"/>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2077264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98861-BD2D-123D-A758-C6AB8AE70F1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A717C0A-AB0A-66C3-E71A-5A97D2DE7A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B8CA3D-2C94-71E5-EB97-88C0D32A3670}"/>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5" name="Footer Placeholder 4">
            <a:extLst>
              <a:ext uri="{FF2B5EF4-FFF2-40B4-BE49-F238E27FC236}">
                <a16:creationId xmlns:a16="http://schemas.microsoft.com/office/drawing/2014/main" id="{D902EC23-0794-FBDF-FC6E-794EE92F2A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3BDF0A-EC2F-3DDC-5AD2-8F6B90A61D7E}"/>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404821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3D6EB-A649-4AAF-C2CE-392487F711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F80DDB-A554-87E9-395F-750ACC5A89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AA1D2D-8576-065F-066F-87CEE6416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8A55FD-498E-C097-5795-91C24B31B054}"/>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6" name="Footer Placeholder 5">
            <a:extLst>
              <a:ext uri="{FF2B5EF4-FFF2-40B4-BE49-F238E27FC236}">
                <a16:creationId xmlns:a16="http://schemas.microsoft.com/office/drawing/2014/main" id="{C8EDCB97-AF4A-1336-8AFA-D9E0FD7D30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A11974-A08D-1D45-13EE-4094E05B8731}"/>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3351131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A3EE9-FDD0-694F-798D-1E49685DE1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E97CB2-CE92-3BB3-FCC1-C95CDAA270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69864A-2F30-64ED-9D5E-91052213BD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385676-505F-7059-4DE3-FF8A05F5CF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294E40-DFBA-29A7-96A2-538F8883C6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4DA50-BDF4-457B-0FD9-30EAB6C1A498}"/>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8" name="Footer Placeholder 7">
            <a:extLst>
              <a:ext uri="{FF2B5EF4-FFF2-40B4-BE49-F238E27FC236}">
                <a16:creationId xmlns:a16="http://schemas.microsoft.com/office/drawing/2014/main" id="{AD34C6BF-3447-5BE7-5817-06F06025E9E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1F4C5F1-9379-4F93-23A6-D82614CC45B8}"/>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4268348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1E20E-BCC6-FA69-9BB2-A39269C8C9C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F856B8B-0D31-92EF-829E-7824087CA713}"/>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4" name="Footer Placeholder 3">
            <a:extLst>
              <a:ext uri="{FF2B5EF4-FFF2-40B4-BE49-F238E27FC236}">
                <a16:creationId xmlns:a16="http://schemas.microsoft.com/office/drawing/2014/main" id="{BD97D68D-6774-DFB0-65F2-6B120C209C4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C155225-04C7-0439-6555-B946E14E880C}"/>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495449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9B2600-230E-8143-28C9-D359165E0EF5}"/>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3" name="Footer Placeholder 2">
            <a:extLst>
              <a:ext uri="{FF2B5EF4-FFF2-40B4-BE49-F238E27FC236}">
                <a16:creationId xmlns:a16="http://schemas.microsoft.com/office/drawing/2014/main" id="{F153F40E-5D9A-D095-FE70-F8DE98A468E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D837EF-5B7B-F62A-2F0C-088ED719C1C2}"/>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2463801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6BB-610D-F56A-5B50-38EE568BD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2DE3334-4DA5-9588-9661-653006D3B4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00028A4-44A8-DF47-9047-0735422DD7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9D5B24-7202-F02E-61BC-5DB606A75C2F}"/>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6" name="Footer Placeholder 5">
            <a:extLst>
              <a:ext uri="{FF2B5EF4-FFF2-40B4-BE49-F238E27FC236}">
                <a16:creationId xmlns:a16="http://schemas.microsoft.com/office/drawing/2014/main" id="{8849D0C6-AC0E-BE14-1F4C-59E4A7E7E5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035443-7166-4D1E-8A9B-E5C1F18A929F}"/>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3133002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90A86-C366-EB40-3A89-4CE412ECBF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28F10D9-5E3E-40D5-46AC-906BC2BDDA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29AF923-3311-3511-DCD7-9273D882A4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4D3845-1965-71B0-3734-DCAC1C68A0BD}"/>
              </a:ext>
            </a:extLst>
          </p:cNvPr>
          <p:cNvSpPr>
            <a:spLocks noGrp="1"/>
          </p:cNvSpPr>
          <p:nvPr>
            <p:ph type="dt" sz="half" idx="10"/>
          </p:nvPr>
        </p:nvSpPr>
        <p:spPr/>
        <p:txBody>
          <a:bodyPr/>
          <a:lstStyle/>
          <a:p>
            <a:fld id="{3FCEC2B1-1137-44E4-9C50-4A0FEEF69E45}" type="datetimeFigureOut">
              <a:rPr lang="en-IN" smtClean="0"/>
              <a:t>24-03-2025</a:t>
            </a:fld>
            <a:endParaRPr lang="en-IN"/>
          </a:p>
        </p:txBody>
      </p:sp>
      <p:sp>
        <p:nvSpPr>
          <p:cNvPr id="6" name="Footer Placeholder 5">
            <a:extLst>
              <a:ext uri="{FF2B5EF4-FFF2-40B4-BE49-F238E27FC236}">
                <a16:creationId xmlns:a16="http://schemas.microsoft.com/office/drawing/2014/main" id="{0DE70ABE-151E-64A1-9FD4-D2ED6F03DD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4D83BE-B73C-F801-CA1A-0EF64529206B}"/>
              </a:ext>
            </a:extLst>
          </p:cNvPr>
          <p:cNvSpPr>
            <a:spLocks noGrp="1"/>
          </p:cNvSpPr>
          <p:nvPr>
            <p:ph type="sldNum" sz="quarter" idx="12"/>
          </p:nvPr>
        </p:nvSpPr>
        <p:spPr/>
        <p:txBody>
          <a:bodyPr/>
          <a:lstStyle/>
          <a:p>
            <a:fld id="{B17954AA-888F-4963-B859-FFA37EA6A0E8}" type="slidenum">
              <a:rPr lang="en-IN" smtClean="0"/>
              <a:t>‹#›</a:t>
            </a:fld>
            <a:endParaRPr lang="en-IN"/>
          </a:p>
        </p:txBody>
      </p:sp>
    </p:spTree>
    <p:extLst>
      <p:ext uri="{BB962C8B-B14F-4D97-AF65-F5344CB8AC3E}">
        <p14:creationId xmlns:p14="http://schemas.microsoft.com/office/powerpoint/2010/main" val="1644600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5C2E900-82A1-7F15-D8AC-37511FC4C7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41150F-B3A0-A211-AACA-641A1AC886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ECB263-08DA-042B-1AAD-5D9403322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CEC2B1-1137-44E4-9C50-4A0FEEF69E45}" type="datetimeFigureOut">
              <a:rPr lang="en-IN" smtClean="0"/>
              <a:t>24-03-2025</a:t>
            </a:fld>
            <a:endParaRPr lang="en-IN"/>
          </a:p>
        </p:txBody>
      </p:sp>
      <p:sp>
        <p:nvSpPr>
          <p:cNvPr id="5" name="Footer Placeholder 4">
            <a:extLst>
              <a:ext uri="{FF2B5EF4-FFF2-40B4-BE49-F238E27FC236}">
                <a16:creationId xmlns:a16="http://schemas.microsoft.com/office/drawing/2014/main" id="{D667961A-7347-2E3D-EEF9-49BC693161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49E97FD-693C-5277-D21C-C3BA26F5AB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7954AA-888F-4963-B859-FFA37EA6A0E8}" type="slidenum">
              <a:rPr lang="en-IN" smtClean="0"/>
              <a:t>‹#›</a:t>
            </a:fld>
            <a:endParaRPr lang="en-IN"/>
          </a:p>
        </p:txBody>
      </p:sp>
    </p:spTree>
    <p:extLst>
      <p:ext uri="{BB962C8B-B14F-4D97-AF65-F5344CB8AC3E}">
        <p14:creationId xmlns:p14="http://schemas.microsoft.com/office/powerpoint/2010/main" val="3713365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researchgate.net/publication/266180904_Inventory_Planning_In_Small_Business?utm_source=chatgpt.com"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hyperlink" Target="https://core.ac.uk/download/pdf/220096752.pdf" TargetMode="External"/><Relationship Id="rId5" Type="http://schemas.openxmlformats.org/officeDocument/2006/relationships/hyperlink" Target="https://www.researchgate.net/publication/317199475_SALES_PERFORMANCE_MANAGEMENT_A_STRATEGIC_INITIATIVE_TO_THE_GROWTH_OF_MICRO_AND_SMALL_BUSINESSES" TargetMode="Externa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hyperlink" Target="https://www.researchgate.net/publication/266180904_Inventory_Planning_In_Small_Business?utm_source=chatgpt.com"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10CFAAED-C5D5-971D-1B1B-9D7CFC3331A8}"/>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1</a:t>
            </a:fld>
            <a:endParaRPr lang="en-IN" dirty="0"/>
          </a:p>
        </p:txBody>
      </p:sp>
      <p:pic>
        <p:nvPicPr>
          <p:cNvPr id="12" name="Graphic 201">
            <a:extLst>
              <a:ext uri="{FF2B5EF4-FFF2-40B4-BE49-F238E27FC236}">
                <a16:creationId xmlns:a16="http://schemas.microsoft.com/office/drawing/2014/main" id="{1A943E9C-70FC-728B-01D7-ADEACF93EC4E}"/>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B364DDDB-423B-E3B3-7BE0-FBD6486814FC}"/>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4DAD33C4-7314-3585-B1C6-D62751532CA8}"/>
              </a:ext>
            </a:extLst>
          </p:cNvPr>
          <p:cNvSpPr>
            <a:spLocks noGrp="1"/>
          </p:cNvSpPr>
          <p:nvPr>
            <p:ph type="ctrTitle"/>
          </p:nvPr>
        </p:nvSpPr>
        <p:spPr>
          <a:xfrm>
            <a:off x="1822831" y="1097786"/>
            <a:ext cx="8892332" cy="2613695"/>
          </a:xfrm>
        </p:spPr>
        <p:txBody>
          <a:bodyPr>
            <a:noAutofit/>
          </a:bodyPr>
          <a:lstStyle/>
          <a:p>
            <a:pPr algn="ctr"/>
            <a:r>
              <a:rPr lang="en-US" sz="4000" b="1" dirty="0">
                <a:latin typeface="Aptos Display" panose="020B0004020202020204" pitchFamily="34" charset="0"/>
              </a:rPr>
              <a:t>Sales Performance Analytics and Strategic Inventory Planning for Small Businesses</a:t>
            </a:r>
            <a:endParaRPr lang="en-IN" sz="4267" b="1" dirty="0">
              <a:latin typeface="Aptos Display" panose="020B0004020202020204" pitchFamily="34" charset="0"/>
            </a:endParaRPr>
          </a:p>
        </p:txBody>
      </p:sp>
      <p:sp>
        <p:nvSpPr>
          <p:cNvPr id="3" name="Title 1">
            <a:extLst>
              <a:ext uri="{FF2B5EF4-FFF2-40B4-BE49-F238E27FC236}">
                <a16:creationId xmlns:a16="http://schemas.microsoft.com/office/drawing/2014/main" id="{5F9A7E94-88E1-AA93-27F9-16A557FA7E8F}"/>
              </a:ext>
            </a:extLst>
          </p:cNvPr>
          <p:cNvSpPr txBox="1">
            <a:spLocks/>
          </p:cNvSpPr>
          <p:nvPr/>
        </p:nvSpPr>
        <p:spPr>
          <a:xfrm>
            <a:off x="458238" y="4667219"/>
            <a:ext cx="4530529" cy="9609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US" sz="1600" dirty="0">
                <a:latin typeface="Aptos Display" panose="020B0004020202020204" pitchFamily="34" charset="0"/>
                <a:ea typeface="Gulim" panose="020B0600000101010101" pitchFamily="34" charset="-127"/>
              </a:rPr>
              <a:t>Josna Mary Thomas</a:t>
            </a:r>
          </a:p>
          <a:p>
            <a:r>
              <a:rPr lang="en-US" sz="1600" dirty="0">
                <a:latin typeface="Aptos Display" panose="020B0004020202020204" pitchFamily="34" charset="0"/>
                <a:ea typeface="Gulim" panose="020B0600000101010101" pitchFamily="34" charset="-127"/>
              </a:rPr>
              <a:t>Integrated MCA</a:t>
            </a:r>
          </a:p>
          <a:p>
            <a:r>
              <a:rPr lang="en-US" sz="1600" dirty="0">
                <a:latin typeface="Aptos Display" panose="020B0004020202020204" pitchFamily="34" charset="0"/>
                <a:ea typeface="Gulim" panose="020B0600000101010101" pitchFamily="34" charset="-127"/>
              </a:rPr>
              <a:t>AJC20MCA-41</a:t>
            </a:r>
          </a:p>
          <a:p>
            <a:r>
              <a:rPr lang="en-US" sz="1600" dirty="0">
                <a:latin typeface="Aptos Display" panose="020B0004020202020204" pitchFamily="34" charset="0"/>
                <a:ea typeface="Gulim" panose="020B0600000101010101" pitchFamily="34" charset="-127"/>
              </a:rPr>
              <a:t>Amal Jyothi College of Engineering</a:t>
            </a:r>
            <a:endParaRPr lang="en-IN" sz="1600" dirty="0">
              <a:latin typeface="Aptos Display" panose="020B0004020202020204" pitchFamily="34" charset="0"/>
              <a:ea typeface="Gulim" panose="020B0600000101010101" pitchFamily="34" charset="-127"/>
            </a:endParaRPr>
          </a:p>
        </p:txBody>
      </p:sp>
      <p:sp>
        <p:nvSpPr>
          <p:cNvPr id="4" name="Title 1">
            <a:extLst>
              <a:ext uri="{FF2B5EF4-FFF2-40B4-BE49-F238E27FC236}">
                <a16:creationId xmlns:a16="http://schemas.microsoft.com/office/drawing/2014/main" id="{160D44EB-47CE-8C98-79BD-6A2AF25C4753}"/>
              </a:ext>
            </a:extLst>
          </p:cNvPr>
          <p:cNvSpPr txBox="1">
            <a:spLocks/>
          </p:cNvSpPr>
          <p:nvPr/>
        </p:nvSpPr>
        <p:spPr>
          <a:xfrm>
            <a:off x="7971964" y="4667221"/>
            <a:ext cx="4530529" cy="9609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US" sz="1600" dirty="0">
                <a:latin typeface="Aptos Display" panose="020B0004020202020204" pitchFamily="34" charset="0"/>
              </a:rPr>
              <a:t>Ms. Sona Maria Sebastian</a:t>
            </a:r>
          </a:p>
          <a:p>
            <a:r>
              <a:rPr lang="en-US" sz="1600" dirty="0">
                <a:latin typeface="Aptos Display" panose="020B0004020202020204" pitchFamily="34" charset="0"/>
              </a:rPr>
              <a:t>Department of Computer Applications</a:t>
            </a:r>
          </a:p>
          <a:p>
            <a:r>
              <a:rPr lang="en-US" sz="1600" dirty="0">
                <a:latin typeface="Aptos Display" panose="020B0004020202020204" pitchFamily="34" charset="0"/>
              </a:rPr>
              <a:t>Assistant Professor</a:t>
            </a:r>
          </a:p>
          <a:p>
            <a:r>
              <a:rPr lang="en-US" sz="1600" dirty="0">
                <a:latin typeface="Aptos Display" panose="020B0004020202020204" pitchFamily="34" charset="0"/>
              </a:rPr>
              <a:t>Amal Jyothi College of Engineering</a:t>
            </a:r>
            <a:endParaRPr lang="en-IN" sz="1600" dirty="0">
              <a:latin typeface="Aptos Display"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A2A3E504-D94A-D628-D9C9-F0556697CE7F}"/>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30008AC3-91AA-F2A6-3320-52938DCF3471}"/>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10</a:t>
            </a:fld>
            <a:endParaRPr lang="en-IN" dirty="0"/>
          </a:p>
        </p:txBody>
      </p:sp>
      <p:pic>
        <p:nvPicPr>
          <p:cNvPr id="12" name="Graphic 201">
            <a:extLst>
              <a:ext uri="{FF2B5EF4-FFF2-40B4-BE49-F238E27FC236}">
                <a16:creationId xmlns:a16="http://schemas.microsoft.com/office/drawing/2014/main" id="{EA96C624-2D36-99E1-05E6-C58AEAD0D24D}"/>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D0173BD9-C5C4-E8F5-0826-F8E79DC770EA}"/>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504E4E07-4684-D1A9-ED02-60D3F54FE30F}"/>
              </a:ext>
            </a:extLst>
          </p:cNvPr>
          <p:cNvSpPr txBox="1">
            <a:spLocks/>
          </p:cNvSpPr>
          <p:nvPr/>
        </p:nvSpPr>
        <p:spPr>
          <a:xfrm>
            <a:off x="4141006" y="3286017"/>
            <a:ext cx="7073900"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IN" sz="4267" i="1" dirty="0">
                <a:solidFill>
                  <a:schemeClr val="tx1"/>
                </a:solidFill>
                <a:latin typeface="Bell MT" panose="02020503060305020303" pitchFamily="18" charset="0"/>
              </a:rPr>
              <a:t>THANK YOU</a:t>
            </a:r>
          </a:p>
          <a:p>
            <a:endParaRPr lang="en-IN" sz="3733" b="0" dirty="0"/>
          </a:p>
        </p:txBody>
      </p:sp>
    </p:spTree>
    <p:extLst>
      <p:ext uri="{BB962C8B-B14F-4D97-AF65-F5344CB8AC3E}">
        <p14:creationId xmlns:p14="http://schemas.microsoft.com/office/powerpoint/2010/main" val="1010236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475B582E-8931-4171-B495-6EC5AEA7E646}"/>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74387410-7E2A-61DF-14D9-66F3D3B81234}"/>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2</a:t>
            </a:fld>
            <a:endParaRPr lang="en-IN" dirty="0"/>
          </a:p>
        </p:txBody>
      </p:sp>
      <p:pic>
        <p:nvPicPr>
          <p:cNvPr id="12" name="Graphic 201">
            <a:extLst>
              <a:ext uri="{FF2B5EF4-FFF2-40B4-BE49-F238E27FC236}">
                <a16:creationId xmlns:a16="http://schemas.microsoft.com/office/drawing/2014/main" id="{5102CAFF-D05E-D4DA-7BA9-89A662E69192}"/>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9C1922C4-1D2D-A642-0883-5B5B87FB811E}"/>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0E6F99FA-A8AC-19CD-AEAA-4D2594C4D86D}"/>
              </a:ext>
            </a:extLst>
          </p:cNvPr>
          <p:cNvSpPr>
            <a:spLocks noGrp="1"/>
          </p:cNvSpPr>
          <p:nvPr>
            <p:ph type="ctrTitle"/>
          </p:nvPr>
        </p:nvSpPr>
        <p:spPr>
          <a:xfrm>
            <a:off x="1001094" y="2534009"/>
            <a:ext cx="8892332" cy="2613695"/>
          </a:xfrm>
        </p:spPr>
        <p:txBody>
          <a:bodyPr>
            <a:noAutofit/>
          </a:bodyPr>
          <a:lstStyle/>
          <a:p>
            <a:pPr>
              <a:lnSpc>
                <a:spcPct val="150000"/>
              </a:lnSpc>
            </a:pPr>
            <a:r>
              <a:rPr lang="en-IN" sz="2000" dirty="0">
                <a:latin typeface="Abadi" panose="020B0604020104020204" pitchFamily="34" charset="0"/>
                <a:cs typeface="Times New Roman" panose="02020603050405020304" pitchFamily="18" charset="0"/>
              </a:rPr>
              <a:t>Abstract</a:t>
            </a:r>
            <a:br>
              <a:rPr lang="en-IN" sz="2000" dirty="0">
                <a:latin typeface="Abadi" panose="020B0604020104020204" pitchFamily="34" charset="0"/>
                <a:cs typeface="Times New Roman" panose="02020603050405020304" pitchFamily="18" charset="0"/>
              </a:rPr>
            </a:br>
            <a:r>
              <a:rPr lang="en-IN" sz="2000" dirty="0">
                <a:latin typeface="Abadi" panose="020B0604020104020204" pitchFamily="34" charset="0"/>
                <a:cs typeface="Times New Roman" panose="02020603050405020304" pitchFamily="18" charset="0"/>
              </a:rPr>
              <a:t>Literature Survey</a:t>
            </a:r>
            <a:br>
              <a:rPr lang="en-IN" sz="2000" dirty="0">
                <a:latin typeface="Abadi" panose="020B0604020104020204" pitchFamily="34" charset="0"/>
                <a:cs typeface="Times New Roman" panose="02020603050405020304" pitchFamily="18" charset="0"/>
              </a:rPr>
            </a:br>
            <a:r>
              <a:rPr lang="en-IN" sz="2000" dirty="0">
                <a:latin typeface="Abadi" panose="020B0604020104020204" pitchFamily="34" charset="0"/>
                <a:cs typeface="Times New Roman" panose="02020603050405020304" pitchFamily="18" charset="0"/>
              </a:rPr>
              <a:t>Introduction</a:t>
            </a:r>
            <a:br>
              <a:rPr lang="en-IN" sz="2000" dirty="0">
                <a:latin typeface="Abadi" panose="020B0604020104020204" pitchFamily="34" charset="0"/>
                <a:cs typeface="Times New Roman" panose="02020603050405020304" pitchFamily="18" charset="0"/>
              </a:rPr>
            </a:br>
            <a:r>
              <a:rPr lang="en-IN" sz="2000" dirty="0">
                <a:latin typeface="Abadi" panose="020B0604020104020204" pitchFamily="34" charset="0"/>
                <a:cs typeface="Times New Roman" panose="02020603050405020304" pitchFamily="18" charset="0"/>
              </a:rPr>
              <a:t>Methodology</a:t>
            </a:r>
            <a:br>
              <a:rPr lang="en-IN" sz="2000" dirty="0">
                <a:latin typeface="Abadi" panose="020B0604020104020204" pitchFamily="34" charset="0"/>
                <a:cs typeface="Times New Roman" panose="02020603050405020304" pitchFamily="18" charset="0"/>
              </a:rPr>
            </a:br>
            <a:r>
              <a:rPr lang="en-IN" sz="2000" dirty="0">
                <a:latin typeface="Abadi" panose="020B0604020104020204" pitchFamily="34" charset="0"/>
                <a:cs typeface="Times New Roman" panose="02020603050405020304" pitchFamily="18" charset="0"/>
              </a:rPr>
              <a:t>Results and Discussion</a:t>
            </a:r>
            <a:br>
              <a:rPr lang="en-IN" sz="2000" dirty="0">
                <a:latin typeface="Abadi" panose="020B0604020104020204" pitchFamily="34" charset="0"/>
                <a:cs typeface="Times New Roman" panose="02020603050405020304" pitchFamily="18" charset="0"/>
              </a:rPr>
            </a:br>
            <a:r>
              <a:rPr lang="en-IN" sz="2000" dirty="0">
                <a:latin typeface="Abadi" panose="020B0604020104020204" pitchFamily="34" charset="0"/>
                <a:cs typeface="Times New Roman" panose="02020603050405020304" pitchFamily="18" charset="0"/>
              </a:rPr>
              <a:t>Conclusion</a:t>
            </a:r>
            <a:br>
              <a:rPr lang="en-IN" sz="2000" dirty="0">
                <a:latin typeface="Abadi" panose="020B0604020104020204" pitchFamily="34" charset="0"/>
                <a:cs typeface="Times New Roman" panose="02020603050405020304" pitchFamily="18" charset="0"/>
              </a:rPr>
            </a:br>
            <a:r>
              <a:rPr lang="en-IN" sz="2000" dirty="0">
                <a:latin typeface="Abadi" panose="020B0604020104020204" pitchFamily="34" charset="0"/>
                <a:cs typeface="Times New Roman" panose="02020603050405020304" pitchFamily="18" charset="0"/>
              </a:rPr>
              <a:t>Reference</a:t>
            </a:r>
            <a:br>
              <a:rPr lang="en-IN" sz="1200" dirty="0"/>
            </a:br>
            <a:endParaRPr lang="en-IN" sz="1867" dirty="0">
              <a:latin typeface="Aptos" panose="020B0004020202020204" pitchFamily="34" charset="0"/>
            </a:endParaRPr>
          </a:p>
        </p:txBody>
      </p:sp>
      <p:sp>
        <p:nvSpPr>
          <p:cNvPr id="5" name="Title 1">
            <a:extLst>
              <a:ext uri="{FF2B5EF4-FFF2-40B4-BE49-F238E27FC236}">
                <a16:creationId xmlns:a16="http://schemas.microsoft.com/office/drawing/2014/main" id="{395E6AC9-CAC6-1C9E-3B92-AE4F867D7874}"/>
              </a:ext>
            </a:extLst>
          </p:cNvPr>
          <p:cNvSpPr txBox="1">
            <a:spLocks/>
          </p:cNvSpPr>
          <p:nvPr/>
        </p:nvSpPr>
        <p:spPr>
          <a:xfrm>
            <a:off x="898063" y="165617"/>
            <a:ext cx="7073900"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IN" sz="3733" dirty="0"/>
              <a:t>Index</a:t>
            </a:r>
          </a:p>
        </p:txBody>
      </p:sp>
    </p:spTree>
    <p:extLst>
      <p:ext uri="{BB962C8B-B14F-4D97-AF65-F5344CB8AC3E}">
        <p14:creationId xmlns:p14="http://schemas.microsoft.com/office/powerpoint/2010/main" val="10846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D31A0FA1-A3E4-04CA-8FB4-408E78B0CF5A}"/>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95586542-F346-68BD-E587-FB3735B4E9A7}"/>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3</a:t>
            </a:fld>
            <a:endParaRPr lang="en-IN" dirty="0"/>
          </a:p>
        </p:txBody>
      </p:sp>
      <p:pic>
        <p:nvPicPr>
          <p:cNvPr id="12" name="Graphic 201">
            <a:extLst>
              <a:ext uri="{FF2B5EF4-FFF2-40B4-BE49-F238E27FC236}">
                <a16:creationId xmlns:a16="http://schemas.microsoft.com/office/drawing/2014/main" id="{6694FD5F-088E-AA7A-05FB-8F069F566487}"/>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DF7313CD-8570-EB8B-18F0-34CB776ABB0F}"/>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0D3706A4-356F-431C-3726-E3569ECF2677}"/>
              </a:ext>
            </a:extLst>
          </p:cNvPr>
          <p:cNvSpPr txBox="1">
            <a:spLocks/>
          </p:cNvSpPr>
          <p:nvPr/>
        </p:nvSpPr>
        <p:spPr>
          <a:xfrm>
            <a:off x="582645" y="449512"/>
            <a:ext cx="7073900"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IN" sz="3733" dirty="0"/>
              <a:t>Abstract</a:t>
            </a:r>
          </a:p>
        </p:txBody>
      </p:sp>
      <p:sp>
        <p:nvSpPr>
          <p:cNvPr id="3" name="Title 1">
            <a:extLst>
              <a:ext uri="{FF2B5EF4-FFF2-40B4-BE49-F238E27FC236}">
                <a16:creationId xmlns:a16="http://schemas.microsoft.com/office/drawing/2014/main" id="{328FA9E4-4D55-660D-6377-987DE194C174}"/>
              </a:ext>
            </a:extLst>
          </p:cNvPr>
          <p:cNvSpPr txBox="1">
            <a:spLocks/>
          </p:cNvSpPr>
          <p:nvPr/>
        </p:nvSpPr>
        <p:spPr>
          <a:xfrm>
            <a:off x="582645" y="1802544"/>
            <a:ext cx="10937552" cy="217795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pPr marL="0" indent="0" algn="just">
              <a:buNone/>
            </a:pPr>
            <a:r>
              <a:rPr lang="en-US" sz="1800" b="0" dirty="0">
                <a:latin typeface="Abadi" panose="020B0604020104020204" pitchFamily="34" charset="0"/>
              </a:rPr>
              <a:t>Sales performance analytics plays a crucial role in assisting small businesses in understanding customer behavior, predicting demand, and optimizing inventory management. With data-driven insights, businesses can identify peak sales seasons, analyze product performance, and implement strategic inventory planning to maximize profitability. </a:t>
            </a:r>
          </a:p>
          <a:p>
            <a:pPr marL="0" indent="0" algn="just">
              <a:buNone/>
            </a:pPr>
            <a:r>
              <a:rPr lang="en-US" sz="1800" b="0" dirty="0">
                <a:latin typeface="Abadi" panose="020B0604020104020204" pitchFamily="34" charset="0"/>
              </a:rPr>
              <a:t>This paper presents a comprehensive review of sales analytics techniques, time-based performance tracking, and demographic-based sales approaches. The research highlights how predictive analytics and inventory optimization integration enable small businesses to improve decision-making and overall efficiency.</a:t>
            </a:r>
          </a:p>
        </p:txBody>
      </p:sp>
    </p:spTree>
    <p:extLst>
      <p:ext uri="{BB962C8B-B14F-4D97-AF65-F5344CB8AC3E}">
        <p14:creationId xmlns:p14="http://schemas.microsoft.com/office/powerpoint/2010/main" val="363946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C8C42BE3-5355-7F2C-00A3-D6FACD40B0DC}"/>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B4DBE4B4-5435-A1DF-28DE-3F7AFECF05BD}"/>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4</a:t>
            </a:fld>
            <a:endParaRPr lang="en-IN" dirty="0"/>
          </a:p>
        </p:txBody>
      </p:sp>
      <p:pic>
        <p:nvPicPr>
          <p:cNvPr id="12" name="Graphic 201">
            <a:extLst>
              <a:ext uri="{FF2B5EF4-FFF2-40B4-BE49-F238E27FC236}">
                <a16:creationId xmlns:a16="http://schemas.microsoft.com/office/drawing/2014/main" id="{1892445E-D55C-5F68-71DB-71EE968B1EFA}"/>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580C5981-F305-C83C-D3B9-B13CC03E3FC5}"/>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3BA7845D-C07D-9396-675F-B6475D1CDD9D}"/>
              </a:ext>
            </a:extLst>
          </p:cNvPr>
          <p:cNvSpPr txBox="1">
            <a:spLocks/>
          </p:cNvSpPr>
          <p:nvPr/>
        </p:nvSpPr>
        <p:spPr>
          <a:xfrm>
            <a:off x="723641" y="3804617"/>
            <a:ext cx="10068537" cy="243675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pPr marL="0" indent="0" algn="just">
              <a:buNone/>
            </a:pPr>
            <a:r>
              <a:rPr lang="en-US" sz="1800" b="0" dirty="0">
                <a:latin typeface="Abadi" panose="020B0604020104020204" pitchFamily="34" charset="0"/>
              </a:rPr>
              <a:t>Research in sales analytics and inventory management highlights the importance of AI-driven decision-making. Studies have focused on:</a:t>
            </a:r>
          </a:p>
          <a:p>
            <a:pPr marL="0" indent="0" algn="just">
              <a:buNone/>
            </a:pPr>
            <a:r>
              <a:rPr lang="en-US" sz="1800" b="0" dirty="0">
                <a:latin typeface="Abadi" panose="020B0604020104020204" pitchFamily="34" charset="0"/>
              </a:rPr>
              <a:t>Predictive Sales Analytics: AI-based forecasting techniques improve demand prediction accuracy.</a:t>
            </a:r>
          </a:p>
          <a:p>
            <a:pPr marL="0" indent="0" algn="just">
              <a:buNone/>
            </a:pPr>
            <a:r>
              <a:rPr lang="en-US" sz="1800" b="0" dirty="0">
                <a:latin typeface="Abadi" panose="020B0604020104020204" pitchFamily="34" charset="0"/>
              </a:rPr>
              <a:t>Automated Inventory Solutions: Real-time tracking and automated restocking minimize stock shortages.</a:t>
            </a:r>
          </a:p>
          <a:p>
            <a:pPr marL="0" indent="0" algn="just">
              <a:buNone/>
            </a:pPr>
            <a:r>
              <a:rPr lang="en-US" sz="1800" b="0" dirty="0">
                <a:latin typeface="Abadi" panose="020B0604020104020204" pitchFamily="34" charset="0"/>
              </a:rPr>
              <a:t>Dynamic Pricing Models: AI-based pricing strategies improve sales conversion rates.</a:t>
            </a:r>
          </a:p>
          <a:p>
            <a:pPr marL="0" indent="0" algn="just">
              <a:buNone/>
            </a:pPr>
            <a:r>
              <a:rPr lang="en-US" sz="1800" b="0" dirty="0">
                <a:latin typeface="Abadi" panose="020B0604020104020204" pitchFamily="34" charset="0"/>
              </a:rPr>
              <a:t>Demographic-Based Sales Approaches: Customer segmentation and targeted marketing enhance engagement and sales outcomes.</a:t>
            </a:r>
            <a:endParaRPr lang="en-IN" sz="1800" b="0" dirty="0">
              <a:latin typeface="Abadi" panose="020B0604020104020204" pitchFamily="34" charset="0"/>
            </a:endParaRPr>
          </a:p>
          <a:p>
            <a:pPr marL="0" indent="0">
              <a:buNone/>
            </a:pPr>
            <a:endParaRPr lang="en-IN" sz="1800" b="0" dirty="0">
              <a:latin typeface="Abadi" panose="020B0604020104020204" pitchFamily="34" charset="0"/>
            </a:endParaRPr>
          </a:p>
          <a:p>
            <a:pPr marL="0" indent="0">
              <a:buNone/>
            </a:pPr>
            <a:r>
              <a:rPr lang="en-IN" sz="1800" b="0" dirty="0">
                <a:latin typeface="Abadi" panose="020B0604020104020204" pitchFamily="34" charset="0"/>
              </a:rPr>
              <a:t>1. </a:t>
            </a:r>
            <a:r>
              <a:rPr lang="en-US" sz="1800" b="0" dirty="0">
                <a:latin typeface="Abadi" panose="020B0604020104020204" pitchFamily="34" charset="0"/>
              </a:rPr>
              <a:t>Sales Performance Management: A Strategic Initiative to the Growth of Micro and Small Businesses – Analyzing sales performance indicators to drive business success. (</a:t>
            </a:r>
            <a:r>
              <a:rPr lang="en-IN" sz="1800" b="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hlinkClick r:id="rId5"/>
              </a:rPr>
              <a:t>ResearchGate</a:t>
            </a:r>
            <a:r>
              <a:rPr lang="en-IN" sz="1800" b="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rPr>
              <a:t>)</a:t>
            </a:r>
          </a:p>
          <a:p>
            <a:pPr marL="0" indent="0">
              <a:buNone/>
            </a:pPr>
            <a:r>
              <a:rPr lang="en-IN" sz="1800" b="0" dirty="0">
                <a:latin typeface="Abadi" panose="020B0604020104020204" pitchFamily="34" charset="0"/>
              </a:rPr>
              <a:t>2. Automated Inventory Solutions (Lee &amp; Robinson, 2024)</a:t>
            </a:r>
          </a:p>
          <a:p>
            <a:pPr marL="0" indent="0">
              <a:buNone/>
            </a:pPr>
            <a:r>
              <a:rPr lang="en-IN" sz="1800" b="0" dirty="0">
                <a:latin typeface="Abadi" panose="020B0604020104020204" pitchFamily="34" charset="0"/>
              </a:rPr>
              <a:t>3. </a:t>
            </a:r>
            <a:r>
              <a:rPr lang="en-US" sz="1800" b="0" dirty="0">
                <a:latin typeface="Abadi" panose="020B0604020104020204" pitchFamily="34" charset="0"/>
              </a:rPr>
              <a:t>Factors Affecting Sales Performance Among Retail Businesses – Investigating factors such as pricing, promotions, and competition.(</a:t>
            </a:r>
            <a:r>
              <a:rPr lang="en-IN" sz="1800" b="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hlinkClick r:id="rId6"/>
              </a:rPr>
              <a:t>CORE</a:t>
            </a:r>
            <a:r>
              <a:rPr lang="en-IN" sz="1800" b="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rPr>
              <a:t>)</a:t>
            </a:r>
          </a:p>
          <a:p>
            <a:pPr marL="0" indent="0">
              <a:buNone/>
            </a:pPr>
            <a:r>
              <a:rPr lang="en-IN" sz="1800" b="0" dirty="0">
                <a:latin typeface="Abadi" panose="020B0604020104020204" pitchFamily="34" charset="0"/>
              </a:rPr>
              <a:t>4. Targeted Marketing and Customer Segmentation (Smith &amp; Williams, 2024)</a:t>
            </a:r>
          </a:p>
          <a:p>
            <a:pPr marL="0" indent="0">
              <a:buNone/>
            </a:pPr>
            <a:r>
              <a:rPr lang="en-IN" sz="1800" b="0" dirty="0">
                <a:latin typeface="Abadi" panose="020B0604020104020204" pitchFamily="34" charset="0"/>
              </a:rPr>
              <a:t>5. </a:t>
            </a:r>
            <a:r>
              <a:rPr lang="en-US" sz="1800" b="0" dirty="0">
                <a:latin typeface="Abadi" panose="020B0604020104020204" pitchFamily="34" charset="0"/>
              </a:rPr>
              <a:t>"Inventory Planning in Small Business“, Author: Ina Freeman. (</a:t>
            </a:r>
            <a:r>
              <a:rPr lang="en-IN" sz="1800" b="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hlinkClick r:id="rId7"/>
              </a:rPr>
              <a:t>researchgate.net</a:t>
            </a:r>
            <a:r>
              <a:rPr lang="en-IN" sz="1800" b="0" u="sng" kern="0" dirty="0">
                <a:solidFill>
                  <a:srgbClr val="0000FF"/>
                </a:solidFill>
                <a:effectLst/>
                <a:latin typeface="Aptos Display" panose="020B0004020202020204" pitchFamily="34" charset="0"/>
                <a:ea typeface="Times New Roman" panose="02020603050405020304" pitchFamily="18" charset="0"/>
                <a:cs typeface="Times New Roman" panose="02020603050405020304" pitchFamily="18" charset="0"/>
              </a:rPr>
              <a:t>)</a:t>
            </a:r>
            <a:endParaRPr lang="en-US" sz="1800" b="0" dirty="0">
              <a:latin typeface="Abadi" panose="020B0604020104020204" pitchFamily="34" charset="0"/>
            </a:endParaRPr>
          </a:p>
          <a:p>
            <a:pPr marL="0" indent="0">
              <a:buNone/>
            </a:pPr>
            <a:endParaRPr lang="en-IN" sz="1800" b="0" dirty="0">
              <a:latin typeface="Abadi" panose="020B0604020104020204" pitchFamily="34" charset="0"/>
            </a:endParaRPr>
          </a:p>
        </p:txBody>
      </p:sp>
      <p:sp>
        <p:nvSpPr>
          <p:cNvPr id="3" name="Title 1">
            <a:extLst>
              <a:ext uri="{FF2B5EF4-FFF2-40B4-BE49-F238E27FC236}">
                <a16:creationId xmlns:a16="http://schemas.microsoft.com/office/drawing/2014/main" id="{FA52F504-2751-2361-D751-B0CA68505DE2}"/>
              </a:ext>
            </a:extLst>
          </p:cNvPr>
          <p:cNvSpPr txBox="1">
            <a:spLocks/>
          </p:cNvSpPr>
          <p:nvPr/>
        </p:nvSpPr>
        <p:spPr>
          <a:xfrm>
            <a:off x="723641" y="220600"/>
            <a:ext cx="7073900"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IN" sz="3200" dirty="0"/>
              <a:t>Literature Survey</a:t>
            </a:r>
            <a:endParaRPr lang="en-IN" sz="3733" dirty="0"/>
          </a:p>
        </p:txBody>
      </p:sp>
    </p:spTree>
    <p:extLst>
      <p:ext uri="{BB962C8B-B14F-4D97-AF65-F5344CB8AC3E}">
        <p14:creationId xmlns:p14="http://schemas.microsoft.com/office/powerpoint/2010/main" val="290039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F4BF3C1F-9BDB-C1A4-0081-3C54D97E1E28}"/>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2A16340B-7C48-5D21-C65F-FACAB2B1D188}"/>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5</a:t>
            </a:fld>
            <a:endParaRPr lang="en-IN" dirty="0"/>
          </a:p>
        </p:txBody>
      </p:sp>
      <p:pic>
        <p:nvPicPr>
          <p:cNvPr id="12" name="Graphic 201">
            <a:extLst>
              <a:ext uri="{FF2B5EF4-FFF2-40B4-BE49-F238E27FC236}">
                <a16:creationId xmlns:a16="http://schemas.microsoft.com/office/drawing/2014/main" id="{23E0D474-18E7-CA15-5E04-CF904B848C5B}"/>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6898027B-0CE3-2A1A-1AAD-5726EBE25244}"/>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720B0561-B84D-E0C0-6186-A83B217E77BF}"/>
              </a:ext>
            </a:extLst>
          </p:cNvPr>
          <p:cNvSpPr txBox="1">
            <a:spLocks/>
          </p:cNvSpPr>
          <p:nvPr/>
        </p:nvSpPr>
        <p:spPr>
          <a:xfrm>
            <a:off x="582645" y="449512"/>
            <a:ext cx="7073900"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IN" sz="3200" dirty="0"/>
              <a:t>Introduction</a:t>
            </a:r>
            <a:endParaRPr lang="en-IN" sz="3733" dirty="0"/>
          </a:p>
        </p:txBody>
      </p:sp>
      <p:sp>
        <p:nvSpPr>
          <p:cNvPr id="3" name="Title 1">
            <a:extLst>
              <a:ext uri="{FF2B5EF4-FFF2-40B4-BE49-F238E27FC236}">
                <a16:creationId xmlns:a16="http://schemas.microsoft.com/office/drawing/2014/main" id="{812A1AF8-CD5A-097B-D77B-288C1CC8251A}"/>
              </a:ext>
            </a:extLst>
          </p:cNvPr>
          <p:cNvSpPr txBox="1">
            <a:spLocks/>
          </p:cNvSpPr>
          <p:nvPr/>
        </p:nvSpPr>
        <p:spPr>
          <a:xfrm>
            <a:off x="582645" y="3429000"/>
            <a:ext cx="10489683" cy="1978089"/>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pPr marL="0" indent="0" algn="just">
              <a:buNone/>
            </a:pPr>
            <a:r>
              <a:rPr lang="en-US" sz="1800" b="0" dirty="0">
                <a:latin typeface="Abadi" panose="020B0604020104020204" pitchFamily="34" charset="0"/>
              </a:rPr>
              <a:t>Small companies struggle with determining patterns of sales and suitable levels of inventory. Conventional inventory management is not data-driven and is based on intuition, and it is inefficient. Sales performance analytics enables business leaders to review product demand, monitor patterns of sales, and align inventory with customer demand. Uses Gemini thinking model.</a:t>
            </a:r>
          </a:p>
          <a:p>
            <a:pPr algn="just">
              <a:buNone/>
            </a:pPr>
            <a:r>
              <a:rPr lang="en-US" sz="1800" b="0" dirty="0">
                <a:latin typeface="Abadi" panose="020B0604020104020204" pitchFamily="34" charset="0"/>
              </a:rPr>
              <a:t>Several businesses use outdated inventory management methods, resulting in:</a:t>
            </a:r>
          </a:p>
          <a:p>
            <a:pPr algn="just">
              <a:buNone/>
            </a:pPr>
            <a:endParaRPr lang="en-US" sz="1800" b="0" dirty="0">
              <a:latin typeface="Abadi" panose="020B0604020104020204" pitchFamily="34" charset="0"/>
            </a:endParaRPr>
          </a:p>
          <a:p>
            <a:pPr algn="just"/>
            <a:r>
              <a:rPr lang="en-US" sz="1800" b="0" dirty="0">
                <a:latin typeface="Abadi" panose="020B0604020104020204" pitchFamily="34" charset="0"/>
              </a:rPr>
              <a:t>Poor Demand Forecasting: Inability to accurately predict customer demand fluctuations.</a:t>
            </a:r>
          </a:p>
          <a:p>
            <a:pPr algn="just"/>
            <a:r>
              <a:rPr lang="en-US" sz="1800" b="0" dirty="0">
                <a:latin typeface="Abadi" panose="020B0604020104020204" pitchFamily="34" charset="0"/>
              </a:rPr>
              <a:t>Inventory Mismanagement: Overstocking leads to financial losses, while understocking results in missed sales opportunities.</a:t>
            </a:r>
          </a:p>
          <a:p>
            <a:pPr algn="just"/>
            <a:r>
              <a:rPr lang="en-US" sz="1800" b="0" dirty="0">
                <a:latin typeface="Abadi" panose="020B0604020104020204" pitchFamily="34" charset="0"/>
              </a:rPr>
              <a:t>Lack of Real-Time Insights: Businesses struggle to react to dynamic market changes.</a:t>
            </a:r>
          </a:p>
          <a:p>
            <a:pPr algn="just"/>
            <a:r>
              <a:rPr lang="en-US" sz="1800" b="0" dirty="0">
                <a:latin typeface="Abadi" panose="020B0604020104020204" pitchFamily="34" charset="0"/>
              </a:rPr>
              <a:t>Inefficient Pricing Strategies: Static pricing models fail to adjust based on demand trends and competition.</a:t>
            </a:r>
          </a:p>
          <a:p>
            <a:pPr marL="0" indent="0" algn="just">
              <a:buNone/>
            </a:pPr>
            <a:endParaRPr lang="en-US" sz="1800" b="0" dirty="0">
              <a:latin typeface="Abadi" panose="020B0604020104020204" pitchFamily="34" charset="0"/>
            </a:endParaRPr>
          </a:p>
        </p:txBody>
      </p:sp>
    </p:spTree>
    <p:extLst>
      <p:ext uri="{BB962C8B-B14F-4D97-AF65-F5344CB8AC3E}">
        <p14:creationId xmlns:p14="http://schemas.microsoft.com/office/powerpoint/2010/main" val="894250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57235FF6-70CA-FE13-289D-98A9757E97D8}"/>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C75755E7-5538-EEBE-E779-CFAD307239C8}"/>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6</a:t>
            </a:fld>
            <a:endParaRPr lang="en-IN" dirty="0"/>
          </a:p>
        </p:txBody>
      </p:sp>
      <p:pic>
        <p:nvPicPr>
          <p:cNvPr id="12" name="Graphic 201">
            <a:extLst>
              <a:ext uri="{FF2B5EF4-FFF2-40B4-BE49-F238E27FC236}">
                <a16:creationId xmlns:a16="http://schemas.microsoft.com/office/drawing/2014/main" id="{FF6854E7-A9E3-E37E-8D2F-FF59B22B4429}"/>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F8CDA5C2-62F6-2ACA-34D6-81F5F1B7E4B1}"/>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E84D03A2-DD7B-99BE-3F65-14FDEB223EAD}"/>
              </a:ext>
            </a:extLst>
          </p:cNvPr>
          <p:cNvSpPr txBox="1">
            <a:spLocks/>
          </p:cNvSpPr>
          <p:nvPr/>
        </p:nvSpPr>
        <p:spPr>
          <a:xfrm>
            <a:off x="582645" y="449512"/>
            <a:ext cx="7073900"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IN" sz="3200" dirty="0"/>
              <a:t>Methodology</a:t>
            </a:r>
            <a:endParaRPr lang="en-IN" sz="3733" dirty="0"/>
          </a:p>
        </p:txBody>
      </p:sp>
      <p:sp>
        <p:nvSpPr>
          <p:cNvPr id="3" name="Title 1">
            <a:extLst>
              <a:ext uri="{FF2B5EF4-FFF2-40B4-BE49-F238E27FC236}">
                <a16:creationId xmlns:a16="http://schemas.microsoft.com/office/drawing/2014/main" id="{38666783-9A89-01F4-7662-3DC9527D1ECE}"/>
              </a:ext>
            </a:extLst>
          </p:cNvPr>
          <p:cNvSpPr txBox="1">
            <a:spLocks/>
          </p:cNvSpPr>
          <p:nvPr/>
        </p:nvSpPr>
        <p:spPr>
          <a:xfrm>
            <a:off x="659660" y="3994452"/>
            <a:ext cx="10132518"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US" sz="1800" b="0" dirty="0">
                <a:latin typeface="Abadi" panose="020B0604020104020204" pitchFamily="34" charset="0"/>
              </a:rPr>
              <a:t>A. Data Collection</a:t>
            </a:r>
          </a:p>
          <a:p>
            <a:pPr lvl="1"/>
            <a:r>
              <a:rPr lang="en-US" sz="1800" b="0" dirty="0">
                <a:latin typeface="Abadi" panose="020B0604020104020204" pitchFamily="34" charset="0"/>
              </a:rPr>
              <a:t>Sales transaction data sourced from MongoDB.</a:t>
            </a:r>
          </a:p>
          <a:p>
            <a:pPr lvl="1"/>
            <a:r>
              <a:rPr lang="en-US" sz="1800" b="0" dirty="0">
                <a:latin typeface="Abadi" panose="020B0604020104020204" pitchFamily="34" charset="0"/>
              </a:rPr>
              <a:t>Historical data spanning 90 days per product.</a:t>
            </a:r>
          </a:p>
          <a:p>
            <a:r>
              <a:rPr lang="en-US" sz="1800" b="0" dirty="0">
                <a:latin typeface="Abadi" panose="020B0604020104020204" pitchFamily="34" charset="0"/>
              </a:rPr>
              <a:t>       Key metrics include product sales, revenue, and seasonal trends.</a:t>
            </a:r>
          </a:p>
          <a:p>
            <a:r>
              <a:rPr lang="en-US" sz="1800" b="0" dirty="0">
                <a:latin typeface="Abadi" panose="020B0604020104020204" pitchFamily="34" charset="0"/>
              </a:rPr>
              <a:t>B. Data Processing</a:t>
            </a:r>
          </a:p>
          <a:p>
            <a:pPr lvl="1"/>
            <a:r>
              <a:rPr lang="en-US" sz="1800" b="0" dirty="0">
                <a:latin typeface="Abadi" panose="020B0604020104020204" pitchFamily="34" charset="0"/>
              </a:rPr>
              <a:t>Pandas &amp; NumPy: Data cleaning and preprocessing.</a:t>
            </a:r>
          </a:p>
          <a:p>
            <a:pPr lvl="1"/>
            <a:r>
              <a:rPr lang="en-US" sz="1800" b="0" dirty="0">
                <a:latin typeface="Abadi" panose="020B0604020104020204" pitchFamily="34" charset="0"/>
              </a:rPr>
              <a:t>Facebook Prophet: Time-series forecasting for predictive analytics.</a:t>
            </a:r>
          </a:p>
          <a:p>
            <a:pPr lvl="1"/>
            <a:r>
              <a:rPr lang="en-US" sz="1800" b="0" dirty="0">
                <a:latin typeface="Abadi" panose="020B0604020104020204" pitchFamily="34" charset="0"/>
              </a:rPr>
              <a:t>Chart.js &amp; Plotly.js: Visualization tools for interactive sales analysis.</a:t>
            </a:r>
          </a:p>
          <a:p>
            <a:r>
              <a:rPr lang="en-US" sz="1800" b="0" dirty="0">
                <a:latin typeface="Abadi" panose="020B0604020104020204" pitchFamily="34" charset="0"/>
              </a:rPr>
              <a:t>C. Inventory Optimization Framework</a:t>
            </a:r>
          </a:p>
          <a:p>
            <a:pPr lvl="1"/>
            <a:r>
              <a:rPr lang="en-US" sz="1800" b="0" dirty="0">
                <a:latin typeface="Abadi" panose="020B0604020104020204" pitchFamily="34" charset="0"/>
              </a:rPr>
              <a:t>Automated Stock Reordering: AI-powered predictions trigger timely restocking.</a:t>
            </a:r>
          </a:p>
          <a:p>
            <a:pPr lvl="1"/>
            <a:r>
              <a:rPr lang="en-US" sz="1800" b="0" dirty="0">
                <a:latin typeface="Abadi" panose="020B0604020104020204" pitchFamily="34" charset="0"/>
              </a:rPr>
              <a:t>Supplier Coordination: Ensuring seamless inventory flow through predictive alerts.</a:t>
            </a:r>
          </a:p>
          <a:p>
            <a:pPr lvl="1"/>
            <a:r>
              <a:rPr lang="en-US" sz="1800" b="0" dirty="0">
                <a:latin typeface="Abadi" panose="020B0604020104020204" pitchFamily="34" charset="0"/>
              </a:rPr>
              <a:t>Sales Performance Dashboards: Providing real-time analytics and AI-driven insights.</a:t>
            </a:r>
          </a:p>
        </p:txBody>
      </p:sp>
    </p:spTree>
    <p:extLst>
      <p:ext uri="{BB962C8B-B14F-4D97-AF65-F5344CB8AC3E}">
        <p14:creationId xmlns:p14="http://schemas.microsoft.com/office/powerpoint/2010/main" val="207156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A7A1D28B-2337-8107-4435-2E4F2A15A2B8}"/>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8E65A23-0EAE-DFCA-F623-7334AA9588C3}"/>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7</a:t>
            </a:fld>
            <a:endParaRPr lang="en-IN" dirty="0"/>
          </a:p>
        </p:txBody>
      </p:sp>
      <p:pic>
        <p:nvPicPr>
          <p:cNvPr id="12" name="Graphic 201">
            <a:extLst>
              <a:ext uri="{FF2B5EF4-FFF2-40B4-BE49-F238E27FC236}">
                <a16:creationId xmlns:a16="http://schemas.microsoft.com/office/drawing/2014/main" id="{B71B8924-D880-5B6F-36DA-A424CF1519A0}"/>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D11599AD-82D9-4371-FFFF-F781AE36C766}"/>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9E5F482E-7FD5-92B6-F5FF-4BA4A134FA0B}"/>
              </a:ext>
            </a:extLst>
          </p:cNvPr>
          <p:cNvSpPr txBox="1">
            <a:spLocks/>
          </p:cNvSpPr>
          <p:nvPr/>
        </p:nvSpPr>
        <p:spPr>
          <a:xfrm>
            <a:off x="582645" y="449512"/>
            <a:ext cx="7073900"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IN" sz="3200" dirty="0"/>
              <a:t>Results and Discussion</a:t>
            </a:r>
            <a:endParaRPr lang="en-IN" sz="3733" dirty="0"/>
          </a:p>
        </p:txBody>
      </p:sp>
      <p:sp>
        <p:nvSpPr>
          <p:cNvPr id="3" name="Title 1">
            <a:extLst>
              <a:ext uri="{FF2B5EF4-FFF2-40B4-BE49-F238E27FC236}">
                <a16:creationId xmlns:a16="http://schemas.microsoft.com/office/drawing/2014/main" id="{1F39147B-1265-A25C-7881-9BFBEE94CF91}"/>
              </a:ext>
            </a:extLst>
          </p:cNvPr>
          <p:cNvSpPr txBox="1">
            <a:spLocks/>
          </p:cNvSpPr>
          <p:nvPr/>
        </p:nvSpPr>
        <p:spPr>
          <a:xfrm>
            <a:off x="582645" y="4224740"/>
            <a:ext cx="10576768"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US" sz="2000" b="0" dirty="0">
                <a:latin typeface="Aptos" panose="020B0004020202020204" pitchFamily="34" charset="0"/>
              </a:rPr>
              <a:t>Model Accuracy:</a:t>
            </a:r>
          </a:p>
          <a:p>
            <a:r>
              <a:rPr lang="en-US" sz="2000" b="0" dirty="0">
                <a:latin typeface="Aptos" panose="020B0004020202020204" pitchFamily="34" charset="0"/>
              </a:rPr>
              <a:t>Historical Data Analysis: Identifies past sales trends and predicts future demand.</a:t>
            </a:r>
          </a:p>
          <a:p>
            <a:r>
              <a:rPr lang="en-US" sz="2000" b="0" dirty="0">
                <a:latin typeface="Aptos" panose="020B0004020202020204" pitchFamily="34" charset="0"/>
              </a:rPr>
              <a:t>Automated Inventory Optimization: Reduced overstocking by 30% and minimized stockouts by 40%.</a:t>
            </a:r>
          </a:p>
          <a:p>
            <a:r>
              <a:rPr lang="en-US" sz="2000" b="0" dirty="0">
                <a:latin typeface="Aptos" panose="020B0004020202020204" pitchFamily="34" charset="0"/>
              </a:rPr>
              <a:t>Real-Time Analytics: Provided business owners with actionable insights for decision-making.</a:t>
            </a:r>
          </a:p>
          <a:p>
            <a:endParaRPr lang="en-US" sz="2000" b="0" dirty="0">
              <a:latin typeface="Aptos" panose="020B0004020202020204" pitchFamily="34" charset="0"/>
            </a:endParaRPr>
          </a:p>
          <a:p>
            <a:r>
              <a:rPr lang="en-US" sz="2000" b="0" dirty="0">
                <a:latin typeface="Aptos" panose="020B0004020202020204" pitchFamily="34" charset="0"/>
              </a:rPr>
              <a:t>Impact on Businesses:</a:t>
            </a:r>
          </a:p>
          <a:p>
            <a:r>
              <a:rPr lang="en-US" sz="2000" b="0" dirty="0">
                <a:latin typeface="Aptos" panose="020B0004020202020204" pitchFamily="34" charset="0"/>
              </a:rPr>
              <a:t>Better Demand Prediction: Ensures accurate stock planning.</a:t>
            </a:r>
          </a:p>
          <a:p>
            <a:r>
              <a:rPr lang="en-US" sz="2000" b="0" dirty="0">
                <a:latin typeface="Aptos" panose="020B0004020202020204" pitchFamily="34" charset="0"/>
              </a:rPr>
              <a:t>Higher Sales Conversions: Improved customer retention through AI-driven insights.</a:t>
            </a:r>
          </a:p>
          <a:p>
            <a:r>
              <a:rPr lang="en-US" sz="2000" b="0" dirty="0">
                <a:latin typeface="Aptos" panose="020B0004020202020204" pitchFamily="34" charset="0"/>
              </a:rPr>
              <a:t>Cost Reduction: Automation reduces manual inventory management errors.</a:t>
            </a:r>
          </a:p>
          <a:p>
            <a:pPr>
              <a:lnSpc>
                <a:spcPct val="150000"/>
              </a:lnSpc>
            </a:pPr>
            <a:r>
              <a:rPr lang="en-US" sz="1867" b="0" dirty="0">
                <a:solidFill>
                  <a:schemeClr val="accent2"/>
                </a:solidFill>
                <a:latin typeface="Aptos" panose="020B0004020202020204" pitchFamily="34" charset="0"/>
                <a:cs typeface="Times New Roman" panose="02020603050405020304" pitchFamily="18" charset="0"/>
              </a:rPr>
              <a:t>.</a:t>
            </a:r>
          </a:p>
        </p:txBody>
      </p:sp>
    </p:spTree>
    <p:extLst>
      <p:ext uri="{BB962C8B-B14F-4D97-AF65-F5344CB8AC3E}">
        <p14:creationId xmlns:p14="http://schemas.microsoft.com/office/powerpoint/2010/main" val="3211026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E0953FC3-4437-BEB4-02F1-7E5BFDDF7B2A}"/>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0A276319-34C9-5CD4-1367-EA73606620D0}"/>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8</a:t>
            </a:fld>
            <a:endParaRPr lang="en-IN" dirty="0"/>
          </a:p>
        </p:txBody>
      </p:sp>
      <p:pic>
        <p:nvPicPr>
          <p:cNvPr id="12" name="Graphic 201">
            <a:extLst>
              <a:ext uri="{FF2B5EF4-FFF2-40B4-BE49-F238E27FC236}">
                <a16:creationId xmlns:a16="http://schemas.microsoft.com/office/drawing/2014/main" id="{923FFF2F-3D07-ACD4-063E-C316ED0C0179}"/>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F36AC9CA-7462-7A13-5F2F-10D7CDD4DFBD}"/>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DF8A123C-906E-57FD-6238-05838AB6DEA2}"/>
              </a:ext>
            </a:extLst>
          </p:cNvPr>
          <p:cNvSpPr txBox="1">
            <a:spLocks/>
          </p:cNvSpPr>
          <p:nvPr/>
        </p:nvSpPr>
        <p:spPr>
          <a:xfrm>
            <a:off x="582645" y="449512"/>
            <a:ext cx="7073900"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IN" sz="3200" dirty="0"/>
              <a:t>Conclusion</a:t>
            </a:r>
            <a:endParaRPr lang="en-IN" sz="3733" dirty="0"/>
          </a:p>
        </p:txBody>
      </p:sp>
      <p:sp>
        <p:nvSpPr>
          <p:cNvPr id="3" name="Title 1">
            <a:extLst>
              <a:ext uri="{FF2B5EF4-FFF2-40B4-BE49-F238E27FC236}">
                <a16:creationId xmlns:a16="http://schemas.microsoft.com/office/drawing/2014/main" id="{147D871F-EEAD-0F03-F9CA-164BBF24CB5F}"/>
              </a:ext>
            </a:extLst>
          </p:cNvPr>
          <p:cNvSpPr txBox="1">
            <a:spLocks/>
          </p:cNvSpPr>
          <p:nvPr/>
        </p:nvSpPr>
        <p:spPr>
          <a:xfrm>
            <a:off x="582645" y="2946052"/>
            <a:ext cx="10726059"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pPr marL="0" indent="0" algn="just">
              <a:buNone/>
            </a:pPr>
            <a:r>
              <a:rPr lang="en-US" sz="1800" b="0" dirty="0">
                <a:latin typeface="Aptos" panose="020B0004020202020204" pitchFamily="34" charset="0"/>
              </a:rPr>
              <a:t>Using sales performance analytics helps companies make informed decisions, streamline inventory management, and craft efficient sales strategies. By incorporating demographic data and sales trends, small companies can improve profitability, customer satisfaction, and overall competitiveness in the digital market. </a:t>
            </a:r>
          </a:p>
          <a:p>
            <a:pPr marL="0" indent="0" algn="just">
              <a:buNone/>
            </a:pPr>
            <a:r>
              <a:rPr lang="en-US" sz="1800" b="0" dirty="0">
                <a:latin typeface="Aptos" panose="020B0004020202020204" pitchFamily="34" charset="0"/>
              </a:rPr>
              <a:t>Continued developments in AI and big data analytics will continue to improve sales forecasting and strategic inventory planning, promoting sustainability and growth for small businesses. Future research will explore deeper integrations with IoT and cloud computing for seamless data analysis and inventory tracking.</a:t>
            </a:r>
          </a:p>
        </p:txBody>
      </p:sp>
    </p:spTree>
    <p:extLst>
      <p:ext uri="{BB962C8B-B14F-4D97-AF65-F5344CB8AC3E}">
        <p14:creationId xmlns:p14="http://schemas.microsoft.com/office/powerpoint/2010/main" val="3001262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a:extLst>
            <a:ext uri="{FF2B5EF4-FFF2-40B4-BE49-F238E27FC236}">
              <a16:creationId xmlns:a16="http://schemas.microsoft.com/office/drawing/2014/main" id="{277C2FE8-6113-F763-9B43-241815D9DE82}"/>
            </a:ext>
          </a:extLst>
        </p:cNvPr>
        <p:cNvGrpSpPr/>
        <p:nvPr/>
      </p:nvGrpSpPr>
      <p:grpSpPr>
        <a:xfrm>
          <a:off x="0" y="0"/>
          <a:ext cx="0" cy="0"/>
          <a:chOff x="0" y="0"/>
          <a:chExt cx="0" cy="0"/>
        </a:xfrm>
      </p:grpSpPr>
      <p:sp>
        <p:nvSpPr>
          <p:cNvPr id="9" name="Slide Number Placeholder 8">
            <a:extLst>
              <a:ext uri="{FF2B5EF4-FFF2-40B4-BE49-F238E27FC236}">
                <a16:creationId xmlns:a16="http://schemas.microsoft.com/office/drawing/2014/main" id="{661BFE2A-D22F-EA12-D85E-E46BB20ADACB}"/>
              </a:ext>
            </a:extLst>
          </p:cNvPr>
          <p:cNvSpPr>
            <a:spLocks noGrp="1"/>
          </p:cNvSpPr>
          <p:nvPr>
            <p:ph type="sldNum" sz="quarter" idx="11"/>
          </p:nvPr>
        </p:nvSpPr>
        <p:spPr>
          <a:xfrm>
            <a:off x="7971963" y="6339229"/>
            <a:ext cx="2743200" cy="366183"/>
          </a:xfrm>
        </p:spPr>
        <p:txBody>
          <a:bodyPr/>
          <a:lstStyle/>
          <a:p>
            <a:fld id="{B82CB472-7DD4-4D77-92C3-090196A59DF0}" type="slidenum">
              <a:rPr lang="en-IN" smtClean="0"/>
              <a:t>9</a:t>
            </a:fld>
            <a:endParaRPr lang="en-IN" dirty="0"/>
          </a:p>
        </p:txBody>
      </p:sp>
      <p:pic>
        <p:nvPicPr>
          <p:cNvPr id="12" name="Graphic 201">
            <a:extLst>
              <a:ext uri="{FF2B5EF4-FFF2-40B4-BE49-F238E27FC236}">
                <a16:creationId xmlns:a16="http://schemas.microsoft.com/office/drawing/2014/main" id="{C0A67BFB-5E33-6FA9-CA19-D984B70C9C61}"/>
              </a:ext>
            </a:extLst>
          </p:cNvPr>
          <p:cNvPicPr/>
          <p:nvPr/>
        </p:nvPicPr>
        <p:blipFill>
          <a:blip r:embed="rId3"/>
          <a:srcRect/>
          <a:stretch/>
        </p:blipFill>
        <p:spPr>
          <a:xfrm>
            <a:off x="10792178" y="5919402"/>
            <a:ext cx="1193799" cy="833873"/>
          </a:xfrm>
          <a:prstGeom prst="rect">
            <a:avLst/>
          </a:prstGeom>
        </p:spPr>
      </p:pic>
      <p:pic>
        <p:nvPicPr>
          <p:cNvPr id="16" name="Picture 15">
            <a:extLst>
              <a:ext uri="{FF2B5EF4-FFF2-40B4-BE49-F238E27FC236}">
                <a16:creationId xmlns:a16="http://schemas.microsoft.com/office/drawing/2014/main" id="{C0A56569-90D9-3B1C-7613-959ED440BB3B}"/>
              </a:ext>
            </a:extLst>
          </p:cNvPr>
          <p:cNvPicPr>
            <a:picLocks noChangeAspect="1"/>
          </p:cNvPicPr>
          <p:nvPr/>
        </p:nvPicPr>
        <p:blipFill>
          <a:blip r:embed="rId4"/>
          <a:srcRect/>
          <a:stretch/>
        </p:blipFill>
        <p:spPr>
          <a:xfrm>
            <a:off x="101807" y="6041057"/>
            <a:ext cx="2413783" cy="596343"/>
          </a:xfrm>
          <a:prstGeom prst="rect">
            <a:avLst/>
          </a:prstGeom>
        </p:spPr>
      </p:pic>
      <p:sp>
        <p:nvSpPr>
          <p:cNvPr id="2" name="Title 1">
            <a:extLst>
              <a:ext uri="{FF2B5EF4-FFF2-40B4-BE49-F238E27FC236}">
                <a16:creationId xmlns:a16="http://schemas.microsoft.com/office/drawing/2014/main" id="{D4C0BEC5-D8FB-AD4B-9776-5ACE9A3E5AED}"/>
              </a:ext>
            </a:extLst>
          </p:cNvPr>
          <p:cNvSpPr txBox="1">
            <a:spLocks/>
          </p:cNvSpPr>
          <p:nvPr/>
        </p:nvSpPr>
        <p:spPr>
          <a:xfrm>
            <a:off x="582645" y="449512"/>
            <a:ext cx="7073900"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r>
              <a:rPr lang="en-IN" sz="3200" dirty="0"/>
              <a:t>Reference</a:t>
            </a:r>
            <a:endParaRPr lang="en-IN" sz="3733" dirty="0"/>
          </a:p>
        </p:txBody>
      </p:sp>
      <p:sp>
        <p:nvSpPr>
          <p:cNvPr id="3" name="Title 1">
            <a:extLst>
              <a:ext uri="{FF2B5EF4-FFF2-40B4-BE49-F238E27FC236}">
                <a16:creationId xmlns:a16="http://schemas.microsoft.com/office/drawing/2014/main" id="{CF0D5224-2879-AFFD-5863-D6E60A12D1B5}"/>
              </a:ext>
            </a:extLst>
          </p:cNvPr>
          <p:cNvSpPr txBox="1">
            <a:spLocks/>
          </p:cNvSpPr>
          <p:nvPr/>
        </p:nvSpPr>
        <p:spPr>
          <a:xfrm>
            <a:off x="582645" y="3023326"/>
            <a:ext cx="10726059" cy="1176867"/>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Livvic"/>
              <a:buNone/>
              <a:defRPr sz="4800" b="1" i="0" u="none" strike="noStrike" cap="none">
                <a:solidFill>
                  <a:schemeClr val="dk1"/>
                </a:solidFill>
                <a:latin typeface="Livvic"/>
                <a:ea typeface="Livvic"/>
                <a:cs typeface="Livvic"/>
                <a:sym typeface="Livvic"/>
              </a:defRPr>
            </a:lvl1pPr>
            <a:lvl2pPr marR="0" lvl="1"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2pPr>
            <a:lvl3pPr marR="0" lvl="2"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3pPr>
            <a:lvl4pPr marR="0" lvl="3"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4pPr>
            <a:lvl5pPr marR="0" lvl="4"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5pPr>
            <a:lvl6pPr marR="0" lvl="5"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6pPr>
            <a:lvl7pPr marR="0" lvl="6"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7pPr>
            <a:lvl8pPr marR="0" lvl="7"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8pPr>
            <a:lvl9pPr marR="0" lvl="8" algn="l" rtl="0">
              <a:lnSpc>
                <a:spcPct val="100000"/>
              </a:lnSpc>
              <a:spcBef>
                <a:spcPts val="0"/>
              </a:spcBef>
              <a:spcAft>
                <a:spcPts val="0"/>
              </a:spcAft>
              <a:buClr>
                <a:srgbClr val="434343"/>
              </a:buClr>
              <a:buSzPts val="4800"/>
              <a:buFont typeface="Livvic"/>
              <a:buNone/>
              <a:defRPr sz="4800" b="1" i="0" u="none" strike="noStrike" cap="none">
                <a:solidFill>
                  <a:srgbClr val="434343"/>
                </a:solidFill>
                <a:latin typeface="Livvic"/>
                <a:ea typeface="Livvic"/>
                <a:cs typeface="Livvic"/>
                <a:sym typeface="Livvic"/>
              </a:defRPr>
            </a:lvl9pPr>
          </a:lstStyle>
          <a:p>
            <a:pPr marL="0" indent="0">
              <a:lnSpc>
                <a:spcPct val="150000"/>
              </a:lnSpc>
              <a:buNone/>
            </a:pPr>
            <a:r>
              <a:rPr lang="en-IN" sz="1800" b="0" dirty="0">
                <a:latin typeface="Aptos" panose="020B0004020202020204" pitchFamily="34" charset="0"/>
              </a:rPr>
              <a:t>[1] Patel, S., &amp; Kumar, R. (2023). AI-Driven Demand Forecasting. Journal of Business Analytics.</a:t>
            </a:r>
          </a:p>
          <a:p>
            <a:pPr marL="0" indent="0">
              <a:lnSpc>
                <a:spcPct val="150000"/>
              </a:lnSpc>
              <a:buNone/>
            </a:pPr>
            <a:r>
              <a:rPr lang="en-IN" sz="1800" b="0" dirty="0">
                <a:latin typeface="Aptos" panose="020B0004020202020204" pitchFamily="34" charset="0"/>
              </a:rPr>
              <a:t>[2] Lee, M., &amp; Robinson, T. (2024). Automated Inventory Management. Supply Chain Review.</a:t>
            </a:r>
          </a:p>
          <a:p>
            <a:pPr marL="0" indent="0">
              <a:lnSpc>
                <a:spcPct val="150000"/>
              </a:lnSpc>
              <a:buNone/>
            </a:pPr>
            <a:r>
              <a:rPr lang="en-IN" sz="1800" b="0" dirty="0">
                <a:latin typeface="Aptos" panose="020B0004020202020204" pitchFamily="34" charset="0"/>
              </a:rPr>
              <a:t>[3] Wang, J., &amp; Zhao, Y. (2023). Dynamic Pricing Impact. International Retail Management.</a:t>
            </a:r>
          </a:p>
          <a:p>
            <a:pPr marL="0" indent="0">
              <a:lnSpc>
                <a:spcPct val="150000"/>
              </a:lnSpc>
              <a:buNone/>
            </a:pPr>
            <a:r>
              <a:rPr lang="en-IN" sz="1800" b="0" dirty="0">
                <a:latin typeface="Aptos" panose="020B0004020202020204" pitchFamily="34" charset="0"/>
              </a:rPr>
              <a:t>[4] Smith, J., &amp; Williams, A. (2024). Targeted Marketing in Sales. Digital Commerce Journal.</a:t>
            </a:r>
          </a:p>
          <a:p>
            <a:pPr marL="0" indent="0">
              <a:lnSpc>
                <a:spcPct val="150000"/>
              </a:lnSpc>
              <a:buNone/>
            </a:pPr>
            <a:r>
              <a:rPr lang="en-IN" sz="1800" b="0" dirty="0">
                <a:latin typeface="Aptos" panose="020B0004020202020204" pitchFamily="34" charset="0"/>
              </a:rPr>
              <a:t>[5] "Inventory Planning in Small Business“, Author: Ina Freeman. (</a:t>
            </a:r>
            <a:r>
              <a:rPr lang="en-IN" sz="1800" b="0" u="sng" kern="0" dirty="0">
                <a:solidFill>
                  <a:srgbClr val="0000FF"/>
                </a:solidFill>
                <a:effectLst/>
                <a:latin typeface="Aptos" panose="020B0004020202020204" pitchFamily="34" charset="0"/>
                <a:ea typeface="Times New Roman" panose="02020603050405020304" pitchFamily="18" charset="0"/>
                <a:cs typeface="Times New Roman" panose="02020603050405020304" pitchFamily="18" charset="0"/>
                <a:hlinkClick r:id="rId5"/>
              </a:rPr>
              <a:t>researchgate.net</a:t>
            </a:r>
            <a:r>
              <a:rPr lang="en-IN" sz="1800" b="0" u="sng" kern="0" dirty="0">
                <a:solidFill>
                  <a:srgbClr val="0000FF"/>
                </a:solidFill>
                <a:effectLst/>
                <a:latin typeface="Aptos" panose="020B0004020202020204" pitchFamily="34" charset="0"/>
                <a:ea typeface="Times New Roman" panose="02020603050405020304" pitchFamily="18" charset="0"/>
                <a:cs typeface="Times New Roman" panose="02020603050405020304" pitchFamily="18" charset="0"/>
              </a:rPr>
              <a:t>)</a:t>
            </a:r>
            <a:endParaRPr lang="en-IN" sz="1800" b="0" dirty="0">
              <a:latin typeface="Aptos" panose="020B0004020202020204" pitchFamily="34" charset="0"/>
            </a:endParaRPr>
          </a:p>
          <a:p>
            <a:pPr marL="0" indent="0">
              <a:lnSpc>
                <a:spcPct val="150000"/>
              </a:lnSpc>
              <a:buNone/>
            </a:pPr>
            <a:endParaRPr lang="en-IN" sz="1800" b="0" dirty="0">
              <a:latin typeface="Aptos" panose="020B0004020202020204" pitchFamily="34" charset="0"/>
            </a:endParaRPr>
          </a:p>
        </p:txBody>
      </p:sp>
    </p:spTree>
    <p:extLst>
      <p:ext uri="{BB962C8B-B14F-4D97-AF65-F5344CB8AC3E}">
        <p14:creationId xmlns:p14="http://schemas.microsoft.com/office/powerpoint/2010/main" val="23969886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853</Words>
  <Application>Microsoft Office PowerPoint</Application>
  <PresentationFormat>Widescreen</PresentationFormat>
  <Paragraphs>78</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Abadi</vt:lpstr>
      <vt:lpstr>Aptos</vt:lpstr>
      <vt:lpstr>Aptos Display</vt:lpstr>
      <vt:lpstr>Arial</vt:lpstr>
      <vt:lpstr>Bell MT</vt:lpstr>
      <vt:lpstr>Calibri</vt:lpstr>
      <vt:lpstr>Calibri Light</vt:lpstr>
      <vt:lpstr>Office Theme</vt:lpstr>
      <vt:lpstr>Sales Performance Analytics and Strategic Inventory Planning for Small Businesses</vt:lpstr>
      <vt:lpstr>Abstract Literature Survey Introduction Methodology Results and Discussion Conclusion Reference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Josna Mary Thomas</dc:creator>
  <cp:lastModifiedBy>Josna Mary Thomas</cp:lastModifiedBy>
  <cp:revision>7</cp:revision>
  <dcterms:created xsi:type="dcterms:W3CDTF">2025-03-19T18:07:53Z</dcterms:created>
  <dcterms:modified xsi:type="dcterms:W3CDTF">2025-03-24T17:19:17Z</dcterms:modified>
</cp:coreProperties>
</file>