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8" r:id="rId3"/>
    <p:sldId id="261" r:id="rId4"/>
    <p:sldId id="258" r:id="rId5"/>
    <p:sldId id="264" r:id="rId6"/>
    <p:sldId id="277" r:id="rId7"/>
    <p:sldId id="276" r:id="rId8"/>
    <p:sldId id="278" r:id="rId9"/>
    <p:sldId id="279" r:id="rId10"/>
    <p:sldId id="280" r:id="rId11"/>
    <p:sldId id="266" r:id="rId12"/>
    <p:sldId id="257" r:id="rId13"/>
    <p:sldId id="259" r:id="rId14"/>
    <p:sldId id="283" r:id="rId15"/>
    <p:sldId id="282" r:id="rId16"/>
    <p:sldId id="281" r:id="rId17"/>
    <p:sldId id="284" r:id="rId18"/>
    <p:sldId id="263" r:id="rId19"/>
    <p:sldId id="265" r:id="rId20"/>
  </p:sldIdLst>
  <p:sldSz cx="12192000" cy="6858000"/>
  <p:notesSz cx="6858000" cy="9144000"/>
  <p:embeddedFontLst>
    <p:embeddedFont>
      <p:font typeface="Aptos Narrow" panose="020B0004020202020204" pitchFamily="34" charset="0"/>
      <p:regular r:id="rId21"/>
      <p:bold r:id="rId22"/>
    </p:embeddedFont>
    <p:embeddedFont>
      <p:font typeface="Baskerville Old Face" panose="02020602080505020303" pitchFamily="18" charset="0"/>
      <p:regular r:id="rId23"/>
    </p:embeddedFont>
    <p:embeddedFont>
      <p:font typeface="Fira Sans Medium" panose="020B0603050000020004" pitchFamily="34" charset="0"/>
      <p:regular r:id="rId24"/>
      <p:italic r:id="rId25"/>
    </p:embeddedFont>
    <p:embeddedFont>
      <p:font typeface="Roboto" panose="02000000000000000000" pitchFamily="2" charset="0"/>
      <p:regular r:id="rId26"/>
      <p:bold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415" userDrawn="1">
          <p15:clr>
            <a:srgbClr val="A4A3A4"/>
          </p15:clr>
        </p15:guide>
        <p15:guide id="4" pos="7242" userDrawn="1">
          <p15:clr>
            <a:srgbClr val="A4A3A4"/>
          </p15:clr>
        </p15:guide>
        <p15:guide id="5" orient="horz" pos="300" userDrawn="1">
          <p15:clr>
            <a:srgbClr val="A4A3A4"/>
          </p15:clr>
        </p15:guide>
        <p15:guide id="6" orient="horz" pos="4020" userDrawn="1">
          <p15:clr>
            <a:srgbClr val="A4A3A4"/>
          </p15:clr>
        </p15:guide>
        <p15:guide id="7" pos="5768" userDrawn="1">
          <p15:clr>
            <a:srgbClr val="A4A3A4"/>
          </p15:clr>
        </p15:guide>
        <p15:guide id="8" orient="horz" pos="2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674B"/>
    <a:srgbClr val="00AAE1"/>
    <a:srgbClr val="131921"/>
    <a:srgbClr val="D9D9D9"/>
    <a:srgbClr val="232F3E"/>
    <a:srgbClr val="FFA542"/>
    <a:srgbClr val="181717"/>
    <a:srgbClr val="E15436"/>
    <a:srgbClr val="05A0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83" autoAdjust="0"/>
  </p:normalViewPr>
  <p:slideViewPr>
    <p:cSldViewPr snapToGrid="0" showGuides="1">
      <p:cViewPr varScale="1">
        <p:scale>
          <a:sx n="75" d="100"/>
          <a:sy n="75" d="100"/>
        </p:scale>
        <p:origin x="654" y="78"/>
      </p:cViewPr>
      <p:guideLst>
        <p:guide orient="horz" pos="2137"/>
        <p:guide pos="3840"/>
        <p:guide pos="415"/>
        <p:guide pos="7242"/>
        <p:guide orient="horz" pos="300"/>
        <p:guide orient="horz" pos="4020"/>
        <p:guide pos="5768"/>
        <p:guide orient="horz" pos="243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tx1"/>
                </a:solidFill>
                <a:latin typeface="Roboto" panose="02000000000000000000" pitchFamily="2" charset="0"/>
                <a:ea typeface="Roboto" panose="02000000000000000000" pitchFamily="2" charset="0"/>
                <a:cs typeface="Roboto" panose="02000000000000000000" pitchFamily="2" charset="0"/>
              </a:rPr>
              <a:t>E</a:t>
            </a:r>
            <a:r>
              <a:rPr lang="en-IN" baseline="0" dirty="0">
                <a:solidFill>
                  <a:schemeClr val="tx1"/>
                </a:solidFill>
                <a:latin typeface="Roboto" panose="02000000000000000000" pitchFamily="2" charset="0"/>
                <a:ea typeface="Roboto" panose="02000000000000000000" pitchFamily="2" charset="0"/>
                <a:cs typeface="Roboto" panose="02000000000000000000" pitchFamily="2" charset="0"/>
              </a:rPr>
              <a:t> - Commerce</a:t>
            </a:r>
            <a:endParaRPr lang="en-IN" dirty="0">
              <a:solidFill>
                <a:schemeClr val="tx1"/>
              </a:solidFill>
              <a:latin typeface="Roboto" panose="02000000000000000000" pitchFamily="2" charset="0"/>
              <a:ea typeface="Roboto" panose="02000000000000000000" pitchFamily="2" charset="0"/>
              <a:cs typeface="Roboto" panose="02000000000000000000" pitchFamily="2"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tx1"/>
                </a:solidFill>
                <a:latin typeface="Roboto" panose="02000000000000000000" pitchFamily="2" charset="0"/>
                <a:ea typeface="Roboto" panose="02000000000000000000" pitchFamily="2" charset="0"/>
                <a:cs typeface="Roboto" panose="02000000000000000000" pitchFamily="2" charset="0"/>
              </a:rPr>
              <a:t>Cloud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2F065C20-4C97-3638-7B81-D594596EB75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5758248" cy="4043165"/>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1</cdr:x>
      <cdr:y>1</cdr:y>
    </cdr:to>
    <cdr:pic>
      <cdr:nvPicPr>
        <cdr:cNvPr id="5" name="Picture 4">
          <a:extLst xmlns:a="http://schemas.openxmlformats.org/drawingml/2006/main">
            <a:ext uri="{FF2B5EF4-FFF2-40B4-BE49-F238E27FC236}">
              <a16:creationId xmlns:a16="http://schemas.microsoft.com/office/drawing/2014/main" id="{0D9E4BA6-7CE4-8547-876E-BD42C565DFA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6759146" y="0"/>
          <a:ext cx="5432854" cy="4043165"/>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271275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62F-E843-4796-A161-C9ED6D760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D8781-6CDB-4BB3-BD02-9A729F19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B6EE6-B9B5-446A-9442-B6C746F8309C}"/>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5" name="Footer Placeholder 4">
            <a:extLst>
              <a:ext uri="{FF2B5EF4-FFF2-40B4-BE49-F238E27FC236}">
                <a16:creationId xmlns:a16="http://schemas.microsoft.com/office/drawing/2014/main" id="{BE53721F-EE68-427C-91E4-AC64563FC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8722-B26B-4E13-8D6D-2E97C6ED35FD}"/>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398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75F4-F194-4338-94EC-EFA16C561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40457-343B-47C0-833C-69814E68F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4437-8197-42E9-9A43-DC3777426C55}"/>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5" name="Footer Placeholder 4">
            <a:extLst>
              <a:ext uri="{FF2B5EF4-FFF2-40B4-BE49-F238E27FC236}">
                <a16:creationId xmlns:a16="http://schemas.microsoft.com/office/drawing/2014/main" id="{6FACF554-DBEA-48F3-955E-350BFB3D3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A3AF5-2D1D-4FE9-B6B5-A3095B30BE9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048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7F81A14-FB9F-46B7-B6FB-EA02364F7CFE}"/>
              </a:ext>
            </a:extLst>
          </p:cNvPr>
          <p:cNvSpPr>
            <a:spLocks noGrp="1"/>
          </p:cNvSpPr>
          <p:nvPr>
            <p:ph type="pic" sz="quarter" idx="10"/>
          </p:nvPr>
        </p:nvSpPr>
        <p:spPr>
          <a:xfrm>
            <a:off x="1089025" y="1937268"/>
            <a:ext cx="5206611" cy="3349690"/>
          </a:xfrm>
          <a:custGeom>
            <a:avLst/>
            <a:gdLst>
              <a:gd name="connsiteX0" fmla="*/ 139180 w 5206611"/>
              <a:gd name="connsiteY0" fmla="*/ 0 h 3349690"/>
              <a:gd name="connsiteX1" fmla="*/ 5067431 w 5206611"/>
              <a:gd name="connsiteY1" fmla="*/ 0 h 3349690"/>
              <a:gd name="connsiteX2" fmla="*/ 5206611 w 5206611"/>
              <a:gd name="connsiteY2" fmla="*/ 139180 h 3349690"/>
              <a:gd name="connsiteX3" fmla="*/ 5206611 w 5206611"/>
              <a:gd name="connsiteY3" fmla="*/ 3210510 h 3349690"/>
              <a:gd name="connsiteX4" fmla="*/ 5067431 w 5206611"/>
              <a:gd name="connsiteY4" fmla="*/ 3349690 h 3349690"/>
              <a:gd name="connsiteX5" fmla="*/ 139180 w 5206611"/>
              <a:gd name="connsiteY5" fmla="*/ 3349690 h 3349690"/>
              <a:gd name="connsiteX6" fmla="*/ 0 w 5206611"/>
              <a:gd name="connsiteY6" fmla="*/ 3210510 h 3349690"/>
              <a:gd name="connsiteX7" fmla="*/ 0 w 5206611"/>
              <a:gd name="connsiteY7" fmla="*/ 139180 h 3349690"/>
              <a:gd name="connsiteX8" fmla="*/ 139180 w 5206611"/>
              <a:gd name="connsiteY8" fmla="*/ 0 h 334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6611" h="3349690">
                <a:moveTo>
                  <a:pt x="139180" y="0"/>
                </a:moveTo>
                <a:lnTo>
                  <a:pt x="5067431" y="0"/>
                </a:lnTo>
                <a:cubicBezTo>
                  <a:pt x="5144298" y="0"/>
                  <a:pt x="5206611" y="62313"/>
                  <a:pt x="5206611" y="139180"/>
                </a:cubicBezTo>
                <a:lnTo>
                  <a:pt x="5206611" y="3210510"/>
                </a:lnTo>
                <a:cubicBezTo>
                  <a:pt x="5206611" y="3287377"/>
                  <a:pt x="5144298" y="3349690"/>
                  <a:pt x="5067431" y="3349690"/>
                </a:cubicBezTo>
                <a:lnTo>
                  <a:pt x="139180" y="3349690"/>
                </a:lnTo>
                <a:cubicBezTo>
                  <a:pt x="62313" y="3349690"/>
                  <a:pt x="0" y="3287377"/>
                  <a:pt x="0" y="3210510"/>
                </a:cubicBezTo>
                <a:lnTo>
                  <a:pt x="0" y="139180"/>
                </a:lnTo>
                <a:cubicBezTo>
                  <a:pt x="0" y="62313"/>
                  <a:pt x="62313" y="0"/>
                  <a:pt x="139180" y="0"/>
                </a:cubicBezTo>
                <a:close/>
              </a:path>
            </a:pathLst>
          </a:custGeom>
        </p:spPr>
        <p:txBody>
          <a:bodyPr wrap="square">
            <a:noAutofit/>
          </a:bodyPr>
          <a:lstStyle/>
          <a:p>
            <a:endParaRPr lang="en-IN"/>
          </a:p>
        </p:txBody>
      </p:sp>
      <p:sp>
        <p:nvSpPr>
          <p:cNvPr id="16" name="Picture Placeholder 15">
            <a:extLst>
              <a:ext uri="{FF2B5EF4-FFF2-40B4-BE49-F238E27FC236}">
                <a16:creationId xmlns:a16="http://schemas.microsoft.com/office/drawing/2014/main" id="{6FE1E317-8122-4D45-8E3E-80072EC743BF}"/>
              </a:ext>
            </a:extLst>
          </p:cNvPr>
          <p:cNvSpPr>
            <a:spLocks noGrp="1"/>
          </p:cNvSpPr>
          <p:nvPr>
            <p:ph type="pic" sz="quarter" idx="11"/>
          </p:nvPr>
        </p:nvSpPr>
        <p:spPr>
          <a:xfrm>
            <a:off x="5781160" y="2620011"/>
            <a:ext cx="1427728" cy="2933647"/>
          </a:xfrm>
          <a:custGeom>
            <a:avLst/>
            <a:gdLst>
              <a:gd name="connsiteX0" fmla="*/ 187889 w 1427728"/>
              <a:gd name="connsiteY0" fmla="*/ 0 h 2933647"/>
              <a:gd name="connsiteX1" fmla="*/ 1239839 w 1427728"/>
              <a:gd name="connsiteY1" fmla="*/ 0 h 2933647"/>
              <a:gd name="connsiteX2" fmla="*/ 1427728 w 1427728"/>
              <a:gd name="connsiteY2" fmla="*/ 187889 h 2933647"/>
              <a:gd name="connsiteX3" fmla="*/ 1427728 w 1427728"/>
              <a:gd name="connsiteY3" fmla="*/ 2745758 h 2933647"/>
              <a:gd name="connsiteX4" fmla="*/ 1239839 w 1427728"/>
              <a:gd name="connsiteY4" fmla="*/ 2933647 h 2933647"/>
              <a:gd name="connsiteX5" fmla="*/ 187889 w 1427728"/>
              <a:gd name="connsiteY5" fmla="*/ 2933647 h 2933647"/>
              <a:gd name="connsiteX6" fmla="*/ 0 w 1427728"/>
              <a:gd name="connsiteY6" fmla="*/ 2745758 h 2933647"/>
              <a:gd name="connsiteX7" fmla="*/ 0 w 1427728"/>
              <a:gd name="connsiteY7" fmla="*/ 187889 h 2933647"/>
              <a:gd name="connsiteX8" fmla="*/ 187889 w 1427728"/>
              <a:gd name="connsiteY8" fmla="*/ 0 h 293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728" h="2933647">
                <a:moveTo>
                  <a:pt x="187889" y="0"/>
                </a:moveTo>
                <a:lnTo>
                  <a:pt x="1239839" y="0"/>
                </a:lnTo>
                <a:cubicBezTo>
                  <a:pt x="1343607" y="0"/>
                  <a:pt x="1427728" y="84121"/>
                  <a:pt x="1427728" y="187889"/>
                </a:cubicBezTo>
                <a:lnTo>
                  <a:pt x="1427728" y="2745758"/>
                </a:lnTo>
                <a:cubicBezTo>
                  <a:pt x="1427728" y="2849526"/>
                  <a:pt x="1343607" y="2933647"/>
                  <a:pt x="1239839" y="2933647"/>
                </a:cubicBezTo>
                <a:lnTo>
                  <a:pt x="187889" y="2933647"/>
                </a:lnTo>
                <a:cubicBezTo>
                  <a:pt x="84121" y="2933647"/>
                  <a:pt x="0" y="2849526"/>
                  <a:pt x="0" y="2745758"/>
                </a:cubicBezTo>
                <a:lnTo>
                  <a:pt x="0" y="187889"/>
                </a:lnTo>
                <a:cubicBezTo>
                  <a:pt x="0" y="84121"/>
                  <a:pt x="84121" y="0"/>
                  <a:pt x="187889"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317344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354F-2012-4029-9730-271EC3635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8C55F-E642-46A2-AC21-9964AA553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1242C-FDCE-4D21-B817-E558F4685B08}"/>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5" name="Footer Placeholder 4">
            <a:extLst>
              <a:ext uri="{FF2B5EF4-FFF2-40B4-BE49-F238E27FC236}">
                <a16:creationId xmlns:a16="http://schemas.microsoft.com/office/drawing/2014/main" id="{13E195A9-FA22-4C81-9F51-1591A4449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40D58-B8D1-4908-83F2-66FB74081460}"/>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16606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B33-A575-4453-ACC3-2C4206CFF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D3D68-175E-4CFA-9324-7BDA938EE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C30B8E-D15F-4A4A-87C6-8D0E25953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8E0E-8AC4-4768-BFEC-32AB2E026787}"/>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6" name="Footer Placeholder 5">
            <a:extLst>
              <a:ext uri="{FF2B5EF4-FFF2-40B4-BE49-F238E27FC236}">
                <a16:creationId xmlns:a16="http://schemas.microsoft.com/office/drawing/2014/main" id="{A85AD9A2-F0AC-49B7-A2EE-E8461BD22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C0028-707D-46D3-8CC3-5FDB72FE091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4388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E4E-C111-42F9-8BB6-746E32D565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9735DA-7523-4CFF-9DFC-8E4E2619F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C3EAE-EB02-4501-9EE5-3BC1AF069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8CF6-4F3B-4542-92C8-25C00656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217DC-0C6D-48B9-81EF-3D00E6BFF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C24F4-66DE-48A8-9D49-40DA37F620A8}"/>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8" name="Footer Placeholder 7">
            <a:extLst>
              <a:ext uri="{FF2B5EF4-FFF2-40B4-BE49-F238E27FC236}">
                <a16:creationId xmlns:a16="http://schemas.microsoft.com/office/drawing/2014/main" id="{30F56F18-AD73-4E71-AF9B-3AB91B7F0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DC409-F581-4FA3-8470-49C1CF2C8F2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19218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59F-D94F-4A3D-A24D-40E998CA4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3C73D-5419-44B5-AA21-49796EA7855C}"/>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4" name="Footer Placeholder 3">
            <a:extLst>
              <a:ext uri="{FF2B5EF4-FFF2-40B4-BE49-F238E27FC236}">
                <a16:creationId xmlns:a16="http://schemas.microsoft.com/office/drawing/2014/main" id="{0D027FCA-52C9-41C4-8066-ED3083E82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A93430-DE59-4BE6-9095-A839C074089C}"/>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3668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9BF92-7A7C-4058-BB24-D42AFCB84E5C}"/>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3" name="Footer Placeholder 2">
            <a:extLst>
              <a:ext uri="{FF2B5EF4-FFF2-40B4-BE49-F238E27FC236}">
                <a16:creationId xmlns:a16="http://schemas.microsoft.com/office/drawing/2014/main" id="{16EE9ABA-2B03-4C5B-9270-EC42625F7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01FDB-556A-4B27-A9A9-18EAB9D1794A}"/>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3151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FD6-00C6-482F-B7A6-34704346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8055-61A4-4A30-A0D2-3A0A2F062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1B23-E579-4666-AEBE-62A3489D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89FB2-B9BA-4C64-A3CC-7491909E4473}"/>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6" name="Footer Placeholder 5">
            <a:extLst>
              <a:ext uri="{FF2B5EF4-FFF2-40B4-BE49-F238E27FC236}">
                <a16:creationId xmlns:a16="http://schemas.microsoft.com/office/drawing/2014/main" id="{0B124EB4-B9E2-4695-BBB7-DF34F3804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A07C-36EF-4AD9-8AD8-759044DDD683}"/>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066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494-F332-4EBB-A5DB-1017AE278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47CA2-0954-40A9-9D99-730920CF6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C8143-B631-4DA1-87F9-783F74914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DCE4-4E07-446E-96D1-178DBD7D58E5}"/>
              </a:ext>
            </a:extLst>
          </p:cNvPr>
          <p:cNvSpPr>
            <a:spLocks noGrp="1"/>
          </p:cNvSpPr>
          <p:nvPr>
            <p:ph type="dt" sz="half" idx="10"/>
          </p:nvPr>
        </p:nvSpPr>
        <p:spPr/>
        <p:txBody>
          <a:bodyPr/>
          <a:lstStyle/>
          <a:p>
            <a:fld id="{98B8ED53-04B1-4CE0-9945-0D8638B42437}" type="datetimeFigureOut">
              <a:rPr lang="en-IN" smtClean="0"/>
              <a:t>12-03-2025</a:t>
            </a:fld>
            <a:endParaRPr lang="en-IN"/>
          </a:p>
        </p:txBody>
      </p:sp>
      <p:sp>
        <p:nvSpPr>
          <p:cNvPr id="6" name="Footer Placeholder 5">
            <a:extLst>
              <a:ext uri="{FF2B5EF4-FFF2-40B4-BE49-F238E27FC236}">
                <a16:creationId xmlns:a16="http://schemas.microsoft.com/office/drawing/2014/main" id="{818A130A-AA2D-47B3-ADD8-9F1014DA6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BEF34-BEB7-4321-8FAC-297314A41F4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842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ED53-04B1-4CE0-9945-0D8638B42437}" type="datetimeFigureOut">
              <a:rPr lang="en-IN" smtClean="0"/>
              <a:t>12-03-2025</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63382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4" name="TextBox 23">
            <a:extLst>
              <a:ext uri="{FF2B5EF4-FFF2-40B4-BE49-F238E27FC236}">
                <a16:creationId xmlns:a16="http://schemas.microsoft.com/office/drawing/2014/main" id="{CC9BD28D-55F8-486A-9F93-D3268DEDBC31}"/>
              </a:ext>
            </a:extLst>
          </p:cNvPr>
          <p:cNvSpPr txBox="1"/>
          <p:nvPr/>
        </p:nvSpPr>
        <p:spPr>
          <a:xfrm>
            <a:off x="3854359" y="703372"/>
            <a:ext cx="8330578" cy="3136756"/>
          </a:xfrm>
          <a:prstGeom prst="rect">
            <a:avLst/>
          </a:prstGeom>
          <a:noFill/>
        </p:spPr>
        <p:txBody>
          <a:bodyPr wrap="square" rtlCol="0">
            <a:spAutoFit/>
          </a:bodyPr>
          <a:lstStyle/>
          <a:p>
            <a:pPr algn="ctr">
              <a:lnSpc>
                <a:spcPct val="150000"/>
              </a:lnSpc>
            </a:pPr>
            <a:r>
              <a:rPr lang="en-US" sz="3200" dirty="0">
                <a:latin typeface="Fira Sans Medium" panose="020B0603050000020004" pitchFamily="34" charset="0"/>
              </a:rPr>
              <a:t>Sales Performance Analytics and Strategic Inventory Planning for Small Businesses</a:t>
            </a:r>
          </a:p>
          <a:p>
            <a:pPr algn="ctr">
              <a:lnSpc>
                <a:spcPct val="150000"/>
              </a:lnSpc>
            </a:pPr>
            <a:r>
              <a:rPr lang="en-US" sz="3200" dirty="0">
                <a:latin typeface="Fira Sans Medium" panose="020B0603050000020004" pitchFamily="34" charset="0"/>
              </a:rPr>
              <a:t> – Digital Commerce Empowerment Ecosystem</a:t>
            </a:r>
            <a:r>
              <a:rPr lang="en-IN" sz="4000" dirty="0">
                <a:latin typeface="Fira Sans Medium" panose="020B0603050000020004" pitchFamily="34" charset="0"/>
              </a:rPr>
              <a:t>(DCEE)</a:t>
            </a:r>
          </a:p>
        </p:txBody>
      </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5" name="TextBox 4">
            <a:extLst>
              <a:ext uri="{FF2B5EF4-FFF2-40B4-BE49-F238E27FC236}">
                <a16:creationId xmlns:a16="http://schemas.microsoft.com/office/drawing/2014/main" id="{E70F6511-18D0-98FF-9E82-919D0BAF5F3F}"/>
              </a:ext>
            </a:extLst>
          </p:cNvPr>
          <p:cNvSpPr txBox="1"/>
          <p:nvPr/>
        </p:nvSpPr>
        <p:spPr>
          <a:xfrm>
            <a:off x="8588878" y="4688158"/>
            <a:ext cx="3390223" cy="970202"/>
          </a:xfrm>
          <a:prstGeom prst="rect">
            <a:avLst/>
          </a:prstGeom>
          <a:noFill/>
        </p:spPr>
        <p:txBody>
          <a:bodyPr wrap="square" rtlCol="0">
            <a:spAutoFit/>
          </a:bodyPr>
          <a:lstStyle/>
          <a:p>
            <a:pPr>
              <a:lnSpc>
                <a:spcPct val="150000"/>
              </a:lnSpc>
            </a:pPr>
            <a:r>
              <a:rPr lang="en-IN" sz="2000" b="1" dirty="0">
                <a:latin typeface="Aptos Narrow" panose="020B0004020202020204" pitchFamily="34" charset="0"/>
              </a:rPr>
              <a:t>Josna Mary Thomas</a:t>
            </a:r>
          </a:p>
          <a:p>
            <a:pPr>
              <a:lnSpc>
                <a:spcPct val="150000"/>
              </a:lnSpc>
            </a:pPr>
            <a:r>
              <a:rPr lang="en-IN" sz="2000" b="1" dirty="0">
                <a:latin typeface="Aptos Narrow" panose="020B0004020202020204" pitchFamily="34" charset="0"/>
              </a:rPr>
              <a:t>AJC20MCA-I041</a:t>
            </a:r>
          </a:p>
        </p:txBody>
      </p:sp>
    </p:spTree>
    <p:extLst>
      <p:ext uri="{BB962C8B-B14F-4D97-AF65-F5344CB8AC3E}">
        <p14:creationId xmlns:p14="http://schemas.microsoft.com/office/powerpoint/2010/main" val="1416156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BD577-A4C7-2F81-4B04-99687CD9458B}"/>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FDDF049A-83A6-DAD2-E7A0-A87E5229BF09}"/>
              </a:ext>
            </a:extLst>
          </p:cNvPr>
          <p:cNvSpPr txBox="1"/>
          <p:nvPr/>
        </p:nvSpPr>
        <p:spPr>
          <a:xfrm>
            <a:off x="571893" y="275962"/>
            <a:ext cx="3348994" cy="769441"/>
          </a:xfrm>
          <a:prstGeom prst="rect">
            <a:avLst/>
          </a:prstGeom>
          <a:noFill/>
        </p:spPr>
        <p:txBody>
          <a:bodyPr wrap="none" rtlCol="0">
            <a:spAutoFit/>
          </a:bodyPr>
          <a:lstStyle/>
          <a:p>
            <a:r>
              <a:rPr lang="en-IN" sz="4400" dirty="0">
                <a:latin typeface="Fira Sans Medium" panose="020B0603050000020004" pitchFamily="34" charset="0"/>
              </a:rPr>
              <a:t>Screenshots</a:t>
            </a:r>
            <a:endParaRPr lang="en-IN" sz="3600" dirty="0">
              <a:latin typeface="Fira Sans Medium" panose="020B0603050000020004" pitchFamily="34" charset="0"/>
            </a:endParaRPr>
          </a:p>
        </p:txBody>
      </p:sp>
      <p:sp>
        <p:nvSpPr>
          <p:cNvPr id="14" name="TextBox 13">
            <a:extLst>
              <a:ext uri="{FF2B5EF4-FFF2-40B4-BE49-F238E27FC236}">
                <a16:creationId xmlns:a16="http://schemas.microsoft.com/office/drawing/2014/main" id="{2A5229A6-D2FC-BB46-802A-0548FEEE6BA0}"/>
              </a:ext>
            </a:extLst>
          </p:cNvPr>
          <p:cNvSpPr txBox="1"/>
          <p:nvPr/>
        </p:nvSpPr>
        <p:spPr>
          <a:xfrm>
            <a:off x="2295519"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Payment</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E58095EB-CB6A-A7FA-0A77-EDCD7C546EE4}"/>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55E06251-05AF-BD69-72F3-B49F1FDAEF86}"/>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2AB70100-FC05-B572-52E3-5592A5120181}"/>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E9081506-0A4C-4261-54E5-4E65DF387854}"/>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D5DCAFAF-8097-067F-D5ED-FD545613670C}"/>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35" name="TextBox 34">
            <a:extLst>
              <a:ext uri="{FF2B5EF4-FFF2-40B4-BE49-F238E27FC236}">
                <a16:creationId xmlns:a16="http://schemas.microsoft.com/office/drawing/2014/main" id="{5E82F19F-B550-C0D1-30E8-AC91C47F228E}"/>
              </a:ext>
            </a:extLst>
          </p:cNvPr>
          <p:cNvSpPr txBox="1"/>
          <p:nvPr/>
        </p:nvSpPr>
        <p:spPr>
          <a:xfrm>
            <a:off x="8399497"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Hosted Site</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pic>
        <p:nvPicPr>
          <p:cNvPr id="7" name="Picture Placeholder 6">
            <a:extLst>
              <a:ext uri="{FF2B5EF4-FFF2-40B4-BE49-F238E27FC236}">
                <a16:creationId xmlns:a16="http://schemas.microsoft.com/office/drawing/2014/main" id="{D0F2880E-5B33-D08D-A1FD-3A5DA78A49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731" r="12731"/>
          <a:stretch>
            <a:fillRect/>
          </a:stretch>
        </p:blipFill>
        <p:spPr>
          <a:xfrm>
            <a:off x="358347" y="1937268"/>
            <a:ext cx="5937290" cy="3349690"/>
          </a:xfrm>
        </p:spPr>
      </p:pic>
      <p:pic>
        <p:nvPicPr>
          <p:cNvPr id="16" name="Picture 15">
            <a:extLst>
              <a:ext uri="{FF2B5EF4-FFF2-40B4-BE49-F238E27FC236}">
                <a16:creationId xmlns:a16="http://schemas.microsoft.com/office/drawing/2014/main" id="{E120D6F0-5F76-19C7-2FA5-FEF139FDE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942" y="1980178"/>
            <a:ext cx="5625565" cy="3234891"/>
          </a:xfrm>
          <a:prstGeom prst="rect">
            <a:avLst/>
          </a:prstGeom>
        </p:spPr>
      </p:pic>
    </p:spTree>
    <p:extLst>
      <p:ext uri="{BB962C8B-B14F-4D97-AF65-F5344CB8AC3E}">
        <p14:creationId xmlns:p14="http://schemas.microsoft.com/office/powerpoint/2010/main" val="94349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073E306-CDA6-4DE1-8E1C-DEEAA927C0AD}"/>
              </a:ext>
            </a:extLst>
          </p:cNvPr>
          <p:cNvGraphicFramePr/>
          <p:nvPr>
            <p:extLst>
              <p:ext uri="{D42A27DB-BD31-4B8C-83A1-F6EECF244321}">
                <p14:modId xmlns:p14="http://schemas.microsoft.com/office/powerpoint/2010/main" val="1719610927"/>
              </p:ext>
            </p:extLst>
          </p:nvPr>
        </p:nvGraphicFramePr>
        <p:xfrm>
          <a:off x="111212" y="1640943"/>
          <a:ext cx="5758248" cy="4043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774A8AF-7AF0-450F-8692-8CD978C8A37E}"/>
              </a:ext>
            </a:extLst>
          </p:cNvPr>
          <p:cNvGraphicFramePr/>
          <p:nvPr>
            <p:extLst>
              <p:ext uri="{D42A27DB-BD31-4B8C-83A1-F6EECF244321}">
                <p14:modId xmlns:p14="http://schemas.microsoft.com/office/powerpoint/2010/main" val="913561661"/>
              </p:ext>
            </p:extLst>
          </p:nvPr>
        </p:nvGraphicFramePr>
        <p:xfrm>
          <a:off x="6759146" y="1640943"/>
          <a:ext cx="5432854" cy="404316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C910662B-25E3-4D7B-9588-DFA5BC9F153E}"/>
              </a:ext>
            </a:extLst>
          </p:cNvPr>
          <p:cNvSpPr txBox="1"/>
          <p:nvPr/>
        </p:nvSpPr>
        <p:spPr>
          <a:xfrm>
            <a:off x="575291" y="277994"/>
            <a:ext cx="10286298" cy="769441"/>
          </a:xfrm>
          <a:prstGeom prst="rect">
            <a:avLst/>
          </a:prstGeom>
          <a:noFill/>
        </p:spPr>
        <p:txBody>
          <a:bodyPr wrap="square" rtlCol="0">
            <a:spAutoFit/>
          </a:bodyPr>
          <a:lstStyle/>
          <a:p>
            <a:r>
              <a:rPr lang="en-IN" sz="4400" dirty="0">
                <a:latin typeface="Fira Sans Medium" panose="020B0603050000020004" pitchFamily="34" charset="0"/>
              </a:rPr>
              <a:t>Implementation</a:t>
            </a:r>
            <a:endParaRPr lang="en-IN" sz="3600" dirty="0">
              <a:latin typeface="Fira Sans Medium" panose="020B0603050000020004" pitchFamily="34"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2" name="TextBox 1">
            <a:extLst>
              <a:ext uri="{FF2B5EF4-FFF2-40B4-BE49-F238E27FC236}">
                <a16:creationId xmlns:a16="http://schemas.microsoft.com/office/drawing/2014/main" id="{E09AC50F-6481-A767-0011-CB34D37B475B}"/>
              </a:ext>
            </a:extLst>
          </p:cNvPr>
          <p:cNvSpPr txBox="1"/>
          <p:nvPr/>
        </p:nvSpPr>
        <p:spPr>
          <a:xfrm>
            <a:off x="575291" y="963228"/>
            <a:ext cx="11245938" cy="529376"/>
          </a:xfrm>
          <a:prstGeom prst="rect">
            <a:avLst/>
          </a:prstGeom>
          <a:noFill/>
        </p:spPr>
        <p:txBody>
          <a:bodyPr wrap="square" rtlCol="0">
            <a:spAutoFit/>
          </a:bodyPr>
          <a:lstStyle/>
          <a:p>
            <a:pPr algn="r">
              <a:lnSpc>
                <a:spcPct val="130000"/>
              </a:lnSpc>
            </a:pPr>
            <a:r>
              <a:rPr lang="en-IN" sz="2400" b="1" dirty="0">
                <a:latin typeface="Roboto" panose="02000000000000000000" pitchFamily="2" charset="0"/>
                <a:ea typeface="Roboto" panose="02000000000000000000" pitchFamily="2" charset="0"/>
                <a:cs typeface="Roboto" panose="02000000000000000000" pitchFamily="2" charset="0"/>
              </a:rPr>
              <a:t>Stock Prediction</a:t>
            </a:r>
          </a:p>
        </p:txBody>
      </p:sp>
    </p:spTree>
    <p:extLst>
      <p:ext uri="{BB962C8B-B14F-4D97-AF65-F5344CB8AC3E}">
        <p14:creationId xmlns:p14="http://schemas.microsoft.com/office/powerpoint/2010/main" val="181680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EEE865F0-6E4C-4D6E-A656-0D09E745146B}"/>
              </a:ext>
            </a:extLst>
          </p:cNvPr>
          <p:cNvSpPr txBox="1"/>
          <p:nvPr/>
        </p:nvSpPr>
        <p:spPr>
          <a:xfrm>
            <a:off x="619037" y="287512"/>
            <a:ext cx="2364750" cy="769441"/>
          </a:xfrm>
          <a:prstGeom prst="rect">
            <a:avLst/>
          </a:prstGeom>
          <a:noFill/>
        </p:spPr>
        <p:txBody>
          <a:bodyPr wrap="none" rtlCol="0">
            <a:spAutoFit/>
          </a:bodyPr>
          <a:lstStyle/>
          <a:p>
            <a:r>
              <a:rPr lang="en-IN" sz="4400" dirty="0">
                <a:latin typeface="Fira Sans Medium" panose="020B0603050000020004" pitchFamily="34" charset="0"/>
              </a:rPr>
              <a:t>Modules</a:t>
            </a:r>
            <a:endParaRPr lang="en-IN" sz="3600" dirty="0">
              <a:latin typeface="Fira Sans Medium" panose="020B0603050000020004" pitchFamily="34" charset="0"/>
            </a:endParaRPr>
          </a:p>
        </p:txBody>
      </p:sp>
      <p:sp>
        <p:nvSpPr>
          <p:cNvPr id="28" name="Rectangle: Rounded Corners 27">
            <a:extLst>
              <a:ext uri="{FF2B5EF4-FFF2-40B4-BE49-F238E27FC236}">
                <a16:creationId xmlns:a16="http://schemas.microsoft.com/office/drawing/2014/main" id="{216430F9-5092-4904-A933-48CB0D1F1F82}"/>
              </a:ext>
            </a:extLst>
          </p:cNvPr>
          <p:cNvSpPr/>
          <p:nvPr/>
        </p:nvSpPr>
        <p:spPr>
          <a:xfrm>
            <a:off x="4153310" y="1672475"/>
            <a:ext cx="3846508" cy="4110486"/>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lnSpc>
                <a:spcPct val="150000"/>
              </a:lnSpc>
              <a:buFont typeface="Arial" panose="020B0604020202020204" pitchFamily="34" charset="0"/>
              <a:buNone/>
            </a:pPr>
            <a:r>
              <a:rPr lang="en-US" sz="1400" b="1" dirty="0">
                <a:solidFill>
                  <a:schemeClr val="bg1"/>
                </a:solidFill>
                <a:latin typeface="Aptos Display" panose="020B0004020202020204" pitchFamily="34" charset="0"/>
              </a:rPr>
              <a:t>The Platform module is the main operational area of the application, providing users with personalized dashboards and managing user profiles for Owners, Admins, and Customers. It includes the Storefront feature, where owners can register new stores, add resources (such as products or services), and delete items as necessary. </a:t>
            </a:r>
            <a:endParaRPr lang="en-US" sz="1400" b="1" noProof="1">
              <a:solidFill>
                <a:schemeClr val="bg1"/>
              </a:solidFill>
              <a:latin typeface="Aptos Display" panose="020B0004020202020204" pitchFamily="34" charset="0"/>
            </a:endParaRPr>
          </a:p>
        </p:txBody>
      </p:sp>
      <p:sp>
        <p:nvSpPr>
          <p:cNvPr id="6" name="Rectangle: Rounded Corners 5">
            <a:extLst>
              <a:ext uri="{FF2B5EF4-FFF2-40B4-BE49-F238E27FC236}">
                <a16:creationId xmlns:a16="http://schemas.microsoft.com/office/drawing/2014/main" id="{1FBCB6CB-6091-4CBD-9180-21CDD9F99930}"/>
              </a:ext>
            </a:extLst>
          </p:cNvPr>
          <p:cNvSpPr/>
          <p:nvPr/>
        </p:nvSpPr>
        <p:spPr>
          <a:xfrm>
            <a:off x="98854" y="1672474"/>
            <a:ext cx="3846508" cy="4110487"/>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TextBox 38">
            <a:extLst>
              <a:ext uri="{FF2B5EF4-FFF2-40B4-BE49-F238E27FC236}">
                <a16:creationId xmlns:a16="http://schemas.microsoft.com/office/drawing/2014/main" id="{44A20F92-B2D0-4DAD-901B-CCB244E8021C}"/>
              </a:ext>
            </a:extLst>
          </p:cNvPr>
          <p:cNvSpPr txBox="1"/>
          <p:nvPr/>
        </p:nvSpPr>
        <p:spPr>
          <a:xfrm>
            <a:off x="256969" y="2356260"/>
            <a:ext cx="3520477" cy="3292953"/>
          </a:xfrm>
          <a:prstGeom prst="rect">
            <a:avLst/>
          </a:prstGeom>
          <a:noFill/>
        </p:spPr>
        <p:txBody>
          <a:bodyPr wrap="square" rtlCol="0">
            <a:spAutoFit/>
          </a:bodyPr>
          <a:lstStyle/>
          <a:p>
            <a:pPr marL="0" indent="0" algn="just">
              <a:lnSpc>
                <a:spcPct val="150000"/>
              </a:lnSpc>
              <a:buNone/>
            </a:pPr>
            <a:r>
              <a:rPr lang="en-US" sz="1400" b="1" dirty="0">
                <a:solidFill>
                  <a:schemeClr val="bg1"/>
                </a:solidFill>
                <a:latin typeface="Aptos Display" panose="020B0004020202020204" pitchFamily="34" charset="0"/>
              </a:rPr>
              <a:t>The Auth module handles all user authentication and access-related features. It manages user registration and login to ensure secure access. Additionally, it provides password recovery options through "Forgot Password" and password updates for user account security. Users can also request a reset email for verification, ensuring only authorized access to accounts.</a:t>
            </a:r>
            <a:endParaRPr lang="en-US" sz="1400" b="1" noProof="1">
              <a:solidFill>
                <a:schemeClr val="bg1"/>
              </a:solidFill>
              <a:latin typeface="Aptos Display" panose="020B0004020202020204" pitchFamily="34" charset="0"/>
            </a:endParaRPr>
          </a:p>
        </p:txBody>
      </p:sp>
      <p:sp>
        <p:nvSpPr>
          <p:cNvPr id="41" name="TextBox 40">
            <a:extLst>
              <a:ext uri="{FF2B5EF4-FFF2-40B4-BE49-F238E27FC236}">
                <a16:creationId xmlns:a16="http://schemas.microsoft.com/office/drawing/2014/main" id="{7162E129-436B-4E70-BB18-F9F602A62A63}"/>
              </a:ext>
            </a:extLst>
          </p:cNvPr>
          <p:cNvSpPr txBox="1"/>
          <p:nvPr/>
        </p:nvSpPr>
        <p:spPr>
          <a:xfrm>
            <a:off x="9858951" y="2356260"/>
            <a:ext cx="1971188" cy="1001108"/>
          </a:xfrm>
          <a:prstGeom prst="rect">
            <a:avLst/>
          </a:prstGeom>
          <a:noFill/>
        </p:spPr>
        <p:txBody>
          <a:bodyPr wrap="square" rtlCol="0">
            <a:spAutoFit/>
          </a:bodyPr>
          <a:lstStyle/>
          <a:p>
            <a:pPr>
              <a:lnSpc>
                <a:spcPct val="120000"/>
              </a:lnSpc>
            </a:pP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Lorem ipsum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dolor</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situ amet, consectetur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adipiscing</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 elit,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sed</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do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eiusmod</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forin</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tempor</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magna aliqua. Ut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enim</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adim</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 minim </a:t>
            </a:r>
            <a:r>
              <a:rPr lang="en-IN" sz="1000" b="0" i="0" dirty="0" err="1">
                <a:solidFill>
                  <a:schemeClr val="bg1"/>
                </a:solidFill>
                <a:effectLst/>
                <a:latin typeface="Roboto" panose="02000000000000000000" pitchFamily="2" charset="0"/>
                <a:ea typeface="Roboto" panose="02000000000000000000" pitchFamily="2" charset="0"/>
                <a:cs typeface="Roboto" panose="02000000000000000000" pitchFamily="2" charset="0"/>
              </a:rPr>
              <a:t>veniam</a:t>
            </a:r>
            <a:r>
              <a:rPr lang="en-IN" sz="10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IN" sz="10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5" name="TextBox 24">
            <a:extLst>
              <a:ext uri="{FF2B5EF4-FFF2-40B4-BE49-F238E27FC236}">
                <a16:creationId xmlns:a16="http://schemas.microsoft.com/office/drawing/2014/main" id="{5FBCFC5F-47CE-4239-853A-F74E1E3444AF}"/>
              </a:ext>
            </a:extLst>
          </p:cNvPr>
          <p:cNvSpPr txBox="1"/>
          <p:nvPr/>
        </p:nvSpPr>
        <p:spPr>
          <a:xfrm>
            <a:off x="1147519" y="1686927"/>
            <a:ext cx="1971188" cy="365228"/>
          </a:xfrm>
          <a:prstGeom prst="rect">
            <a:avLst/>
          </a:prstGeom>
          <a:noFill/>
        </p:spPr>
        <p:txBody>
          <a:bodyPr wrap="square" rtlCol="0">
            <a:spAutoFit/>
          </a:bodyPr>
          <a:lstStyle/>
          <a:p>
            <a:pPr>
              <a:lnSpc>
                <a:spcPct val="120000"/>
              </a:lnSpc>
            </a:pPr>
            <a:r>
              <a:rPr lang="en-IN" sz="1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Auth Module</a:t>
            </a:r>
            <a:endParaRPr lang="en-IN" sz="1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8" name="TextBox 37">
            <a:extLst>
              <a:ext uri="{FF2B5EF4-FFF2-40B4-BE49-F238E27FC236}">
                <a16:creationId xmlns:a16="http://schemas.microsoft.com/office/drawing/2014/main" id="{8F0F4E60-124D-49CD-9682-C813883ABC43}"/>
              </a:ext>
            </a:extLst>
          </p:cNvPr>
          <p:cNvSpPr txBox="1"/>
          <p:nvPr/>
        </p:nvSpPr>
        <p:spPr>
          <a:xfrm>
            <a:off x="5095738" y="1686927"/>
            <a:ext cx="2218102" cy="365228"/>
          </a:xfrm>
          <a:prstGeom prst="rect">
            <a:avLst/>
          </a:prstGeom>
          <a:noFill/>
        </p:spPr>
        <p:txBody>
          <a:bodyPr wrap="square" rtlCol="0">
            <a:spAutoFit/>
          </a:bodyPr>
          <a:lstStyle/>
          <a:p>
            <a:pPr>
              <a:lnSpc>
                <a:spcPct val="120000"/>
              </a:lnSpc>
            </a:pPr>
            <a:r>
              <a:rPr lang="en-IN" sz="1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Platform Module</a:t>
            </a:r>
            <a:endParaRPr lang="en-IN" sz="1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Rectangle: Rounded Corners 1">
            <a:extLst>
              <a:ext uri="{FF2B5EF4-FFF2-40B4-BE49-F238E27FC236}">
                <a16:creationId xmlns:a16="http://schemas.microsoft.com/office/drawing/2014/main" id="{6CF8D454-5D85-5B80-79BE-1D436A2E5717}"/>
              </a:ext>
            </a:extLst>
          </p:cNvPr>
          <p:cNvSpPr/>
          <p:nvPr/>
        </p:nvSpPr>
        <p:spPr>
          <a:xfrm>
            <a:off x="8246638" y="1605014"/>
            <a:ext cx="3846508" cy="4177947"/>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just">
              <a:lnSpc>
                <a:spcPct val="150000"/>
              </a:lnSpc>
              <a:buFont typeface="Arial" panose="020B0604020202020204" pitchFamily="34" charset="0"/>
              <a:buNone/>
            </a:pPr>
            <a:r>
              <a:rPr lang="en-US" sz="1400" b="1" dirty="0">
                <a:solidFill>
                  <a:schemeClr val="bg1"/>
                </a:solidFill>
                <a:latin typeface="Aptos Display" panose="020B0004020202020204" pitchFamily="34" charset="0"/>
              </a:rPr>
              <a:t>The Payment module facilitates secure money transactions, allowing users to send and receive payments. This module integrates with various payment gateways to ensure a smooth, reliable, and safe experience for processing financial transactions within the platform. It supports multiple payment methods, contributing to user convenience and increasing customer trust.</a:t>
            </a:r>
            <a:endParaRPr lang="en-US" sz="1400" b="1" noProof="1">
              <a:solidFill>
                <a:schemeClr val="bg1"/>
              </a:solidFill>
              <a:latin typeface="Aptos Display" panose="020B0004020202020204" pitchFamily="34" charset="0"/>
            </a:endParaRPr>
          </a:p>
        </p:txBody>
      </p:sp>
      <p:sp>
        <p:nvSpPr>
          <p:cNvPr id="4" name="TextBox 3">
            <a:extLst>
              <a:ext uri="{FF2B5EF4-FFF2-40B4-BE49-F238E27FC236}">
                <a16:creationId xmlns:a16="http://schemas.microsoft.com/office/drawing/2014/main" id="{E012EFE9-B83A-1727-B48E-52D28E4DB905}"/>
              </a:ext>
            </a:extLst>
          </p:cNvPr>
          <p:cNvSpPr txBox="1"/>
          <p:nvPr/>
        </p:nvSpPr>
        <p:spPr>
          <a:xfrm>
            <a:off x="9281241" y="1686927"/>
            <a:ext cx="2218102" cy="365228"/>
          </a:xfrm>
          <a:prstGeom prst="rect">
            <a:avLst/>
          </a:prstGeom>
          <a:noFill/>
        </p:spPr>
        <p:txBody>
          <a:bodyPr wrap="square" rtlCol="0">
            <a:spAutoFit/>
          </a:bodyPr>
          <a:lstStyle/>
          <a:p>
            <a:pPr>
              <a:lnSpc>
                <a:spcPct val="120000"/>
              </a:lnSpc>
            </a:pPr>
            <a:r>
              <a:rPr lang="en-IN" sz="1600" b="1" i="0" dirty="0">
                <a:solidFill>
                  <a:schemeClr val="bg1"/>
                </a:solidFill>
                <a:effectLst/>
                <a:latin typeface="Roboto" panose="02000000000000000000" pitchFamily="2" charset="0"/>
                <a:ea typeface="Roboto" panose="02000000000000000000" pitchFamily="2" charset="0"/>
                <a:cs typeface="Roboto" panose="02000000000000000000" pitchFamily="2" charset="0"/>
              </a:rPr>
              <a:t>Payment Module</a:t>
            </a:r>
            <a:endParaRPr lang="en-IN" sz="16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8912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78330C8-90C5-4FEC-A580-CF4026BF4977}"/>
              </a:ext>
            </a:extLst>
          </p:cNvPr>
          <p:cNvSpPr txBox="1"/>
          <p:nvPr/>
        </p:nvSpPr>
        <p:spPr>
          <a:xfrm>
            <a:off x="615746" y="1384681"/>
            <a:ext cx="2061783" cy="369332"/>
          </a:xfrm>
          <a:prstGeom prst="rect">
            <a:avLst/>
          </a:prstGeom>
          <a:noFill/>
        </p:spPr>
        <p:txBody>
          <a:bodyPr wrap="none" rtlCol="0">
            <a:spAutoFit/>
          </a:bodyPr>
          <a:lstStyle/>
          <a:p>
            <a:r>
              <a:rPr lang="en-IN" dirty="0">
                <a:solidFill>
                  <a:srgbClr val="002060"/>
                </a:solidFill>
                <a:latin typeface="Fira Sans Medium" panose="020B0603050000020004" pitchFamily="34" charset="0"/>
              </a:rPr>
              <a:t>Use Case Diagram</a:t>
            </a:r>
            <a:endParaRPr lang="en-IN" sz="1400" dirty="0">
              <a:solidFill>
                <a:srgbClr val="002060"/>
              </a:solidFill>
              <a:latin typeface="Fira Sans Medium" panose="020B0603050000020004" pitchFamily="34" charset="0"/>
            </a:endParaRPr>
          </a:p>
        </p:txBody>
      </p:sp>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584593" y="275962"/>
            <a:ext cx="3836307" cy="769441"/>
          </a:xfrm>
          <a:prstGeom prst="rect">
            <a:avLst/>
          </a:prstGeom>
          <a:noFill/>
        </p:spPr>
        <p:txBody>
          <a:bodyPr wrap="none" rtlCol="0">
            <a:spAutoFit/>
          </a:bodyPr>
          <a:lstStyle/>
          <a:p>
            <a:r>
              <a:rPr lang="en-IN" sz="4400" dirty="0">
                <a:latin typeface="Fira Sans Medium" panose="020B0603050000020004" pitchFamily="34" charset="0"/>
              </a:rPr>
              <a:t>UML Diagrams</a:t>
            </a:r>
            <a:endParaRPr lang="en-IN" sz="3600" dirty="0">
              <a:latin typeface="Fira Sans Medium" panose="020B0603050000020004" pitchFamily="34" charset="0"/>
            </a:endParaRPr>
          </a:p>
        </p:txBody>
      </p:sp>
      <p:pic>
        <p:nvPicPr>
          <p:cNvPr id="19" name="Picture 18">
            <a:extLst>
              <a:ext uri="{FF2B5EF4-FFF2-40B4-BE49-F238E27FC236}">
                <a16:creationId xmlns:a16="http://schemas.microsoft.com/office/drawing/2014/main" id="{2390F599-935E-EC7D-B953-E03B59E4D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4346" y="941120"/>
            <a:ext cx="5428117" cy="5916880"/>
          </a:xfrm>
          <a:prstGeom prst="rect">
            <a:avLst/>
          </a:prstGeom>
        </p:spPr>
      </p:pic>
    </p:spTree>
    <p:extLst>
      <p:ext uri="{BB962C8B-B14F-4D97-AF65-F5344CB8AC3E}">
        <p14:creationId xmlns:p14="http://schemas.microsoft.com/office/powerpoint/2010/main" val="1247183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9C2AB-BCCC-C522-55F8-26F1AC60D8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B989FF0-29F9-3327-8A53-3D02CAEEA557}"/>
              </a:ext>
            </a:extLst>
          </p:cNvPr>
          <p:cNvSpPr txBox="1"/>
          <p:nvPr/>
        </p:nvSpPr>
        <p:spPr>
          <a:xfrm>
            <a:off x="615746" y="1384681"/>
            <a:ext cx="2146742" cy="369332"/>
          </a:xfrm>
          <a:prstGeom prst="rect">
            <a:avLst/>
          </a:prstGeom>
          <a:noFill/>
        </p:spPr>
        <p:txBody>
          <a:bodyPr wrap="none" rtlCol="0">
            <a:spAutoFit/>
          </a:bodyPr>
          <a:lstStyle/>
          <a:p>
            <a:r>
              <a:rPr lang="en-IN" dirty="0">
                <a:solidFill>
                  <a:srgbClr val="002060"/>
                </a:solidFill>
                <a:latin typeface="Fira Sans Medium" panose="020B0603050000020004" pitchFamily="34" charset="0"/>
              </a:rPr>
              <a:t>Sequence Diagram</a:t>
            </a:r>
            <a:endParaRPr lang="en-IN" sz="1400" dirty="0">
              <a:solidFill>
                <a:srgbClr val="002060"/>
              </a:solidFill>
              <a:latin typeface="Fira Sans Medium" panose="020B0603050000020004" pitchFamily="34" charset="0"/>
            </a:endParaRPr>
          </a:p>
        </p:txBody>
      </p:sp>
      <p:sp>
        <p:nvSpPr>
          <p:cNvPr id="2" name="Freeform: Shape 1">
            <a:extLst>
              <a:ext uri="{FF2B5EF4-FFF2-40B4-BE49-F238E27FC236}">
                <a16:creationId xmlns:a16="http://schemas.microsoft.com/office/drawing/2014/main" id="{2E781854-813D-4B7F-0B56-9084745C6495}"/>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850D2521-E8AE-CFCF-B1CE-9783BB976570}"/>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9BCDE5-6026-45E2-06F8-F641B7B31997}"/>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F2BC6CC-BD5C-BB53-579D-BA37673627C6}"/>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382F4988-51F7-2124-AA72-C1841B762E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A18E82C1-9F8E-4C1E-39FA-AB7070F5B512}"/>
              </a:ext>
            </a:extLst>
          </p:cNvPr>
          <p:cNvSpPr txBox="1"/>
          <p:nvPr/>
        </p:nvSpPr>
        <p:spPr>
          <a:xfrm>
            <a:off x="584593" y="275962"/>
            <a:ext cx="3836307" cy="769441"/>
          </a:xfrm>
          <a:prstGeom prst="rect">
            <a:avLst/>
          </a:prstGeom>
          <a:noFill/>
        </p:spPr>
        <p:txBody>
          <a:bodyPr wrap="none" rtlCol="0">
            <a:spAutoFit/>
          </a:bodyPr>
          <a:lstStyle/>
          <a:p>
            <a:r>
              <a:rPr lang="en-IN" sz="4400" dirty="0">
                <a:latin typeface="Fira Sans Medium" panose="020B0603050000020004" pitchFamily="34" charset="0"/>
              </a:rPr>
              <a:t>UML Diagrams</a:t>
            </a:r>
            <a:endParaRPr lang="en-IN" sz="3600" dirty="0">
              <a:latin typeface="Fira Sans Medium" panose="020B0603050000020004" pitchFamily="34" charset="0"/>
            </a:endParaRPr>
          </a:p>
        </p:txBody>
      </p:sp>
      <p:pic>
        <p:nvPicPr>
          <p:cNvPr id="7" name="Picture 6">
            <a:extLst>
              <a:ext uri="{FF2B5EF4-FFF2-40B4-BE49-F238E27FC236}">
                <a16:creationId xmlns:a16="http://schemas.microsoft.com/office/drawing/2014/main" id="{B3A0F45D-5ED4-6CC7-5F96-E6A7A3454B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302" y="1045403"/>
            <a:ext cx="5725859" cy="5684108"/>
          </a:xfrm>
          <a:prstGeom prst="rect">
            <a:avLst/>
          </a:prstGeom>
        </p:spPr>
      </p:pic>
    </p:spTree>
    <p:extLst>
      <p:ext uri="{BB962C8B-B14F-4D97-AF65-F5344CB8AC3E}">
        <p14:creationId xmlns:p14="http://schemas.microsoft.com/office/powerpoint/2010/main" val="24813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6CA0C-29E1-97FB-6B40-36F14A761C2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6C74252-B9AA-1F5E-31C3-66F67010E8B8}"/>
              </a:ext>
            </a:extLst>
          </p:cNvPr>
          <p:cNvSpPr txBox="1"/>
          <p:nvPr/>
        </p:nvSpPr>
        <p:spPr>
          <a:xfrm>
            <a:off x="615746" y="1384681"/>
            <a:ext cx="1904689" cy="369332"/>
          </a:xfrm>
          <a:prstGeom prst="rect">
            <a:avLst/>
          </a:prstGeom>
          <a:noFill/>
        </p:spPr>
        <p:txBody>
          <a:bodyPr wrap="none" rtlCol="0">
            <a:spAutoFit/>
          </a:bodyPr>
          <a:lstStyle/>
          <a:p>
            <a:r>
              <a:rPr lang="en-IN" dirty="0">
                <a:solidFill>
                  <a:srgbClr val="002060"/>
                </a:solidFill>
                <a:latin typeface="Fira Sans Medium" panose="020B0603050000020004" pitchFamily="34" charset="0"/>
              </a:rPr>
              <a:t>Activity Diagram</a:t>
            </a:r>
            <a:endParaRPr lang="en-IN" sz="1400" dirty="0">
              <a:solidFill>
                <a:srgbClr val="002060"/>
              </a:solidFill>
              <a:latin typeface="Fira Sans Medium" panose="020B0603050000020004" pitchFamily="34" charset="0"/>
            </a:endParaRPr>
          </a:p>
        </p:txBody>
      </p:sp>
      <p:sp>
        <p:nvSpPr>
          <p:cNvPr id="2" name="Freeform: Shape 1">
            <a:extLst>
              <a:ext uri="{FF2B5EF4-FFF2-40B4-BE49-F238E27FC236}">
                <a16:creationId xmlns:a16="http://schemas.microsoft.com/office/drawing/2014/main" id="{AE226059-3B04-0BCE-14DB-C12452E29521}"/>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8D868893-3106-EB2D-E4D3-FB9EB7F2D7AD}"/>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9BAF027-BEDC-EE52-E877-CC3F7929F91A}"/>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8345122-31E2-B0D5-BCF4-72FB121982C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C3C59F35-D220-1CB1-1E5D-86125C324F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67C2FBAC-42F9-DAAE-8804-BE26E518C78F}"/>
              </a:ext>
            </a:extLst>
          </p:cNvPr>
          <p:cNvSpPr txBox="1"/>
          <p:nvPr/>
        </p:nvSpPr>
        <p:spPr>
          <a:xfrm>
            <a:off x="584593" y="275962"/>
            <a:ext cx="3836307" cy="769441"/>
          </a:xfrm>
          <a:prstGeom prst="rect">
            <a:avLst/>
          </a:prstGeom>
          <a:noFill/>
        </p:spPr>
        <p:txBody>
          <a:bodyPr wrap="none" rtlCol="0">
            <a:spAutoFit/>
          </a:bodyPr>
          <a:lstStyle/>
          <a:p>
            <a:r>
              <a:rPr lang="en-IN" sz="4400" dirty="0">
                <a:latin typeface="Fira Sans Medium" panose="020B0603050000020004" pitchFamily="34" charset="0"/>
              </a:rPr>
              <a:t>UML Diagrams</a:t>
            </a:r>
            <a:endParaRPr lang="en-IN" sz="3600" dirty="0">
              <a:latin typeface="Fira Sans Medium" panose="020B0603050000020004" pitchFamily="34" charset="0"/>
            </a:endParaRPr>
          </a:p>
        </p:txBody>
      </p:sp>
      <p:pic>
        <p:nvPicPr>
          <p:cNvPr id="7" name="Picture 6">
            <a:extLst>
              <a:ext uri="{FF2B5EF4-FFF2-40B4-BE49-F238E27FC236}">
                <a16:creationId xmlns:a16="http://schemas.microsoft.com/office/drawing/2014/main" id="{D2B78624-ECBD-4831-EF5D-F830C3F707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5243" y="902042"/>
            <a:ext cx="4092185" cy="5815798"/>
          </a:xfrm>
          <a:prstGeom prst="rect">
            <a:avLst/>
          </a:prstGeom>
        </p:spPr>
      </p:pic>
    </p:spTree>
    <p:extLst>
      <p:ext uri="{BB962C8B-B14F-4D97-AF65-F5344CB8AC3E}">
        <p14:creationId xmlns:p14="http://schemas.microsoft.com/office/powerpoint/2010/main" val="40385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F3A1E-41F0-A0F6-1E9D-CDCEE94299B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DB30DE8-3170-D903-9BBC-D529D3A45231}"/>
              </a:ext>
            </a:extLst>
          </p:cNvPr>
          <p:cNvSpPr txBox="1"/>
          <p:nvPr/>
        </p:nvSpPr>
        <p:spPr>
          <a:xfrm>
            <a:off x="615746" y="1384681"/>
            <a:ext cx="1667444" cy="369332"/>
          </a:xfrm>
          <a:prstGeom prst="rect">
            <a:avLst/>
          </a:prstGeom>
          <a:noFill/>
        </p:spPr>
        <p:txBody>
          <a:bodyPr wrap="none" rtlCol="0">
            <a:spAutoFit/>
          </a:bodyPr>
          <a:lstStyle/>
          <a:p>
            <a:r>
              <a:rPr lang="en-IN" dirty="0">
                <a:solidFill>
                  <a:srgbClr val="002060"/>
                </a:solidFill>
                <a:latin typeface="Fira Sans Medium" panose="020B0603050000020004" pitchFamily="34" charset="0"/>
              </a:rPr>
              <a:t>Class Diagram</a:t>
            </a:r>
            <a:endParaRPr lang="en-IN" sz="1400" dirty="0">
              <a:solidFill>
                <a:srgbClr val="002060"/>
              </a:solidFill>
              <a:latin typeface="Fira Sans Medium" panose="020B0603050000020004" pitchFamily="34" charset="0"/>
            </a:endParaRPr>
          </a:p>
        </p:txBody>
      </p:sp>
      <p:sp>
        <p:nvSpPr>
          <p:cNvPr id="2" name="Freeform: Shape 1">
            <a:extLst>
              <a:ext uri="{FF2B5EF4-FFF2-40B4-BE49-F238E27FC236}">
                <a16:creationId xmlns:a16="http://schemas.microsoft.com/office/drawing/2014/main" id="{70FF563D-14DD-E91F-1512-0DBFB38B695D}"/>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E254BB6C-E494-35CD-F821-F64A476DE3DA}"/>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DF1CEB8-7BF8-B4F9-B925-CF2D62625A08}"/>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1FA7085-9998-6B87-B62B-777C6791255C}"/>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9710723C-0FEF-1115-088A-7692B18C78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A268B004-8921-AA46-8949-5393853BB434}"/>
              </a:ext>
            </a:extLst>
          </p:cNvPr>
          <p:cNvSpPr txBox="1"/>
          <p:nvPr/>
        </p:nvSpPr>
        <p:spPr>
          <a:xfrm>
            <a:off x="584593" y="275962"/>
            <a:ext cx="3836307" cy="769441"/>
          </a:xfrm>
          <a:prstGeom prst="rect">
            <a:avLst/>
          </a:prstGeom>
          <a:noFill/>
        </p:spPr>
        <p:txBody>
          <a:bodyPr wrap="none" rtlCol="0">
            <a:spAutoFit/>
          </a:bodyPr>
          <a:lstStyle/>
          <a:p>
            <a:r>
              <a:rPr lang="en-IN" sz="4400" dirty="0">
                <a:latin typeface="Fira Sans Medium" panose="020B0603050000020004" pitchFamily="34" charset="0"/>
              </a:rPr>
              <a:t>UML Diagrams</a:t>
            </a:r>
            <a:endParaRPr lang="en-IN" sz="3600" dirty="0">
              <a:latin typeface="Fira Sans Medium" panose="020B0603050000020004" pitchFamily="34" charset="0"/>
            </a:endParaRPr>
          </a:p>
        </p:txBody>
      </p:sp>
      <p:pic>
        <p:nvPicPr>
          <p:cNvPr id="7" name="Picture 6">
            <a:extLst>
              <a:ext uri="{FF2B5EF4-FFF2-40B4-BE49-F238E27FC236}">
                <a16:creationId xmlns:a16="http://schemas.microsoft.com/office/drawing/2014/main" id="{8B7B904A-50CE-7691-C49A-783FD30176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9293" y="951041"/>
            <a:ext cx="4625194" cy="5844746"/>
          </a:xfrm>
          <a:prstGeom prst="rect">
            <a:avLst/>
          </a:prstGeom>
        </p:spPr>
      </p:pic>
    </p:spTree>
    <p:extLst>
      <p:ext uri="{BB962C8B-B14F-4D97-AF65-F5344CB8AC3E}">
        <p14:creationId xmlns:p14="http://schemas.microsoft.com/office/powerpoint/2010/main" val="392814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B50C9-E14C-31BB-2D35-EE704884DA7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B38440A-0141-089D-D7F2-AFC0ED5B0AE4}"/>
              </a:ext>
            </a:extLst>
          </p:cNvPr>
          <p:cNvSpPr txBox="1"/>
          <p:nvPr/>
        </p:nvSpPr>
        <p:spPr>
          <a:xfrm>
            <a:off x="615746" y="1384681"/>
            <a:ext cx="1806905" cy="369332"/>
          </a:xfrm>
          <a:prstGeom prst="rect">
            <a:avLst/>
          </a:prstGeom>
          <a:noFill/>
        </p:spPr>
        <p:txBody>
          <a:bodyPr wrap="none" rtlCol="0">
            <a:spAutoFit/>
          </a:bodyPr>
          <a:lstStyle/>
          <a:p>
            <a:r>
              <a:rPr lang="en-IN" dirty="0">
                <a:solidFill>
                  <a:srgbClr val="002060"/>
                </a:solidFill>
                <a:latin typeface="Fira Sans Medium" panose="020B0603050000020004" pitchFamily="34" charset="0"/>
              </a:rPr>
              <a:t>Object Diagram</a:t>
            </a:r>
            <a:endParaRPr lang="en-IN" sz="1400" dirty="0">
              <a:solidFill>
                <a:srgbClr val="002060"/>
              </a:solidFill>
              <a:latin typeface="Fira Sans Medium" panose="020B0603050000020004" pitchFamily="34" charset="0"/>
            </a:endParaRPr>
          </a:p>
        </p:txBody>
      </p:sp>
      <p:sp>
        <p:nvSpPr>
          <p:cNvPr id="2" name="Freeform: Shape 1">
            <a:extLst>
              <a:ext uri="{FF2B5EF4-FFF2-40B4-BE49-F238E27FC236}">
                <a16:creationId xmlns:a16="http://schemas.microsoft.com/office/drawing/2014/main" id="{704E0050-9EB6-4B32-17B4-A28F16A749AD}"/>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5B70DBE-C79D-C707-2881-584429864511}"/>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39A0D41-0239-1976-8B68-247E236B390D}"/>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0C247EB-73B7-8060-5FA6-9CAE3AB374B9}"/>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BDAE5FB7-77FB-A3F3-1757-380322C8E2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AB4CEA8E-6404-10BF-EDF0-CBE3D7E42260}"/>
              </a:ext>
            </a:extLst>
          </p:cNvPr>
          <p:cNvSpPr txBox="1"/>
          <p:nvPr/>
        </p:nvSpPr>
        <p:spPr>
          <a:xfrm>
            <a:off x="584593" y="275962"/>
            <a:ext cx="3836307" cy="769441"/>
          </a:xfrm>
          <a:prstGeom prst="rect">
            <a:avLst/>
          </a:prstGeom>
          <a:noFill/>
        </p:spPr>
        <p:txBody>
          <a:bodyPr wrap="none" rtlCol="0">
            <a:spAutoFit/>
          </a:bodyPr>
          <a:lstStyle/>
          <a:p>
            <a:r>
              <a:rPr lang="en-IN" sz="4400" dirty="0">
                <a:latin typeface="Fira Sans Medium" panose="020B0603050000020004" pitchFamily="34" charset="0"/>
              </a:rPr>
              <a:t>UML Diagrams</a:t>
            </a:r>
            <a:endParaRPr lang="en-IN" sz="3600" dirty="0">
              <a:latin typeface="Fira Sans Medium" panose="020B0603050000020004" pitchFamily="34" charset="0"/>
            </a:endParaRPr>
          </a:p>
        </p:txBody>
      </p:sp>
      <p:pic>
        <p:nvPicPr>
          <p:cNvPr id="8" name="Picture 7">
            <a:extLst>
              <a:ext uri="{FF2B5EF4-FFF2-40B4-BE49-F238E27FC236}">
                <a16:creationId xmlns:a16="http://schemas.microsoft.com/office/drawing/2014/main" id="{99BAB0B3-0953-BD3F-C1ED-CA90A1986C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158" y="1185819"/>
            <a:ext cx="6260470" cy="5609968"/>
          </a:xfrm>
          <a:prstGeom prst="rect">
            <a:avLst/>
          </a:prstGeom>
        </p:spPr>
      </p:pic>
    </p:spTree>
    <p:extLst>
      <p:ext uri="{BB962C8B-B14F-4D97-AF65-F5344CB8AC3E}">
        <p14:creationId xmlns:p14="http://schemas.microsoft.com/office/powerpoint/2010/main" val="692759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3012363" cy="769441"/>
          </a:xfrm>
          <a:prstGeom prst="rect">
            <a:avLst/>
          </a:prstGeom>
          <a:noFill/>
        </p:spPr>
        <p:txBody>
          <a:bodyPr wrap="none" rtlCol="0">
            <a:spAutoFit/>
          </a:bodyPr>
          <a:lstStyle/>
          <a:p>
            <a:r>
              <a:rPr lang="en-IN" sz="4400" dirty="0">
                <a:latin typeface="Fira Sans Medium" panose="020B0603050000020004" pitchFamily="34" charset="0"/>
              </a:rPr>
              <a:t>Conclusion</a:t>
            </a:r>
            <a:endParaRPr lang="en-IN" sz="3600" dirty="0">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326753" cy="3741281"/>
          </a:xfrm>
          <a:prstGeom prst="rect">
            <a:avLst/>
          </a:prstGeom>
          <a:noFill/>
        </p:spPr>
        <p:txBody>
          <a:bodyPr wrap="square" rtlCol="0">
            <a:spAutoFit/>
          </a:bodyPr>
          <a:lstStyle/>
          <a:p>
            <a:pPr marL="0" indent="0" algn="just">
              <a:lnSpc>
                <a:spcPct val="150000"/>
              </a:lnSpc>
              <a:buNone/>
            </a:pPr>
            <a:r>
              <a:rPr lang="en-US" sz="2000" b="1" noProof="1">
                <a:solidFill>
                  <a:schemeClr val="tx1"/>
                </a:solidFill>
                <a:latin typeface="Aptos Display" panose="020B0004020202020204" pitchFamily="34" charset="0"/>
              </a:rPr>
              <a:t>The project successfully addresses the critical needs of small businesses in today’s digital landscape by offering a robust platform that combines user-friendly features with essential tools for managing digital storefronts. By integrating modules for secure authentication, dynamic storefront management, and reliable payment processing, the system provides a comprehensive solution for business owners and customers alike. This project not only streamlines operational tasks but also strengthens digital accessibility and security, making it a valuable asset for enhancing business efficiency and customer engagement. The platform’s potential for scalability and adaptability ensures its relevance as businesses continue to evolve and adapt to digital transformation trends.</a:t>
            </a:r>
          </a:p>
        </p:txBody>
      </p:sp>
    </p:spTree>
    <p:extLst>
      <p:ext uri="{BB962C8B-B14F-4D97-AF65-F5344CB8AC3E}">
        <p14:creationId xmlns:p14="http://schemas.microsoft.com/office/powerpoint/2010/main" val="22040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CC9BD28D-55F8-486A-9F93-D3268DEDBC31}"/>
              </a:ext>
            </a:extLst>
          </p:cNvPr>
          <p:cNvSpPr txBox="1"/>
          <p:nvPr/>
        </p:nvSpPr>
        <p:spPr>
          <a:xfrm>
            <a:off x="4302411" y="2767280"/>
            <a:ext cx="3605475" cy="1323439"/>
          </a:xfrm>
          <a:prstGeom prst="rect">
            <a:avLst/>
          </a:prstGeom>
          <a:noFill/>
        </p:spPr>
        <p:txBody>
          <a:bodyPr wrap="none" rtlCol="0">
            <a:spAutoFit/>
          </a:bodyPr>
          <a:lstStyle/>
          <a:p>
            <a:pPr algn="ctr"/>
            <a:r>
              <a:rPr lang="en-IN" sz="8000" dirty="0">
                <a:latin typeface="Fira Sans Medium" panose="020B0603050000020004" pitchFamily="34" charset="0"/>
              </a:rPr>
              <a:t>thanks!</a:t>
            </a:r>
            <a:endParaRPr lang="en-IN" sz="6600" dirty="0">
              <a:latin typeface="Fira Sans Medium" panose="020B0603050000020004" pitchFamily="34" charset="0"/>
            </a:endParaRPr>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1677F821-6945-4FB5-9887-69FB75DABC89}"/>
              </a:ext>
            </a:extLst>
          </p:cNvPr>
          <p:cNvGrpSpPr/>
          <p:nvPr/>
        </p:nvGrpSpPr>
        <p:grpSpPr>
          <a:xfrm>
            <a:off x="-3681143" y="-2297674"/>
            <a:ext cx="7362285" cy="7105531"/>
            <a:chOff x="-2861483" y="-2254131"/>
            <a:chExt cx="7362285" cy="7105531"/>
          </a:xfrm>
        </p:grpSpPr>
        <p:sp>
          <p:nvSpPr>
            <p:cNvPr id="6" name="Graphic 4">
              <a:extLst>
                <a:ext uri="{FF2B5EF4-FFF2-40B4-BE49-F238E27FC236}">
                  <a16:creationId xmlns:a16="http://schemas.microsoft.com/office/drawing/2014/main" id="{834BA1D4-0C72-474A-83FF-2D1B207A407E}"/>
                </a:ext>
              </a:extLst>
            </p:cNvPr>
            <p:cNvSpPr/>
            <p:nvPr/>
          </p:nvSpPr>
          <p:spPr>
            <a:xfrm rot="2476041">
              <a:off x="-634236"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1320786"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sp>
          <p:nvSpPr>
            <p:cNvPr id="25" name="Graphic 11">
              <a:extLst>
                <a:ext uri="{FF2B5EF4-FFF2-40B4-BE49-F238E27FC236}">
                  <a16:creationId xmlns:a16="http://schemas.microsoft.com/office/drawing/2014/main" id="{22B03510-4CF1-46CA-BE80-1E37CD0837F6}"/>
                </a:ext>
              </a:extLst>
            </p:cNvPr>
            <p:cNvSpPr/>
            <p:nvPr/>
          </p:nvSpPr>
          <p:spPr>
            <a:xfrm rot="8901965">
              <a:off x="3130551"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spTree>
    <p:extLst>
      <p:ext uri="{BB962C8B-B14F-4D97-AF65-F5344CB8AC3E}">
        <p14:creationId xmlns:p14="http://schemas.microsoft.com/office/powerpoint/2010/main" val="174069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1D768DA-1DA7-4CBE-8E6C-2229D90C9DE0}"/>
              </a:ext>
            </a:extLst>
          </p:cNvPr>
          <p:cNvSpPr/>
          <p:nvPr/>
        </p:nvSpPr>
        <p:spPr>
          <a:xfrm>
            <a:off x="0" y="-324873"/>
            <a:ext cx="4372860" cy="7508753"/>
          </a:xfrm>
          <a:custGeom>
            <a:avLst/>
            <a:gdLst>
              <a:gd name="connsiteX0" fmla="*/ 2661351 w 4372860"/>
              <a:gd name="connsiteY0" fmla="*/ 1435 h 7508753"/>
              <a:gd name="connsiteX1" fmla="*/ 4282136 w 4372860"/>
              <a:gd name="connsiteY1" fmla="*/ 739952 h 7508753"/>
              <a:gd name="connsiteX2" fmla="*/ 4175271 w 4372860"/>
              <a:gd name="connsiteY2" fmla="*/ 3127041 h 7508753"/>
              <a:gd name="connsiteX3" fmla="*/ 4164583 w 4372860"/>
              <a:gd name="connsiteY3" fmla="*/ 5152012 h 7508753"/>
              <a:gd name="connsiteX4" fmla="*/ 3477088 w 4372860"/>
              <a:gd name="connsiteY4" fmla="*/ 7200814 h 7508753"/>
              <a:gd name="connsiteX5" fmla="*/ 1951028 w 4372860"/>
              <a:gd name="connsiteY5" fmla="*/ 7350182 h 7508753"/>
              <a:gd name="connsiteX6" fmla="*/ 1790700 w 4372860"/>
              <a:gd name="connsiteY6" fmla="*/ 7268067 h 7508753"/>
              <a:gd name="connsiteX7" fmla="*/ 1790700 w 4372860"/>
              <a:gd name="connsiteY7" fmla="*/ 7360673 h 7508753"/>
              <a:gd name="connsiteX8" fmla="*/ 0 w 4372860"/>
              <a:gd name="connsiteY8" fmla="*/ 7360673 h 7508753"/>
              <a:gd name="connsiteX9" fmla="*/ 0 w 4372860"/>
              <a:gd name="connsiteY9" fmla="*/ 185173 h 7508753"/>
              <a:gd name="connsiteX10" fmla="*/ 1659303 w 4372860"/>
              <a:gd name="connsiteY10" fmla="*/ 185173 h 7508753"/>
              <a:gd name="connsiteX11" fmla="*/ 1661275 w 4372860"/>
              <a:gd name="connsiteY11" fmla="*/ 184277 h 7508753"/>
              <a:gd name="connsiteX12" fmla="*/ 2661351 w 4372860"/>
              <a:gd name="connsiteY12" fmla="*/ 1435 h 75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2860" h="7508753">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8BDC5375-5814-427B-930D-D88EDD79BF3F}"/>
              </a:ext>
            </a:extLst>
          </p:cNvPr>
          <p:cNvSpPr txBox="1"/>
          <p:nvPr/>
        </p:nvSpPr>
        <p:spPr>
          <a:xfrm>
            <a:off x="624664" y="2942769"/>
            <a:ext cx="2701381" cy="830997"/>
          </a:xfrm>
          <a:prstGeom prst="rect">
            <a:avLst/>
          </a:prstGeom>
          <a:noFill/>
        </p:spPr>
        <p:txBody>
          <a:bodyPr wrap="none" rtlCol="0">
            <a:spAutoFit/>
          </a:bodyPr>
          <a:lstStyle/>
          <a:p>
            <a:r>
              <a:rPr lang="en-IN" sz="4800" dirty="0">
                <a:solidFill>
                  <a:schemeClr val="bg1"/>
                </a:solidFill>
                <a:latin typeface="Fira Sans Medium" panose="020B0603050000020004" pitchFamily="34" charset="0"/>
              </a:rPr>
              <a:t>Contents</a:t>
            </a:r>
            <a:endParaRPr lang="en-IN" sz="4000" dirty="0">
              <a:solidFill>
                <a:schemeClr val="bg1"/>
              </a:solidFill>
              <a:latin typeface="Fira Sans Medium" panose="020B0603050000020004" pitchFamily="34" charset="0"/>
            </a:endParaRPr>
          </a:p>
        </p:txBody>
      </p:sp>
      <p:sp>
        <p:nvSpPr>
          <p:cNvPr id="31" name="TextBox 30">
            <a:extLst>
              <a:ext uri="{FF2B5EF4-FFF2-40B4-BE49-F238E27FC236}">
                <a16:creationId xmlns:a16="http://schemas.microsoft.com/office/drawing/2014/main" id="{26C68557-04C1-488C-9420-F0487C59CFAE}"/>
              </a:ext>
            </a:extLst>
          </p:cNvPr>
          <p:cNvSpPr txBox="1"/>
          <p:nvPr/>
        </p:nvSpPr>
        <p:spPr>
          <a:xfrm>
            <a:off x="6761446" y="67853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Introduction</a:t>
            </a:r>
            <a:endParaRPr lang="en-IN" dirty="0">
              <a:latin typeface="Fira Sans Medium" panose="020B0603050000020004" pitchFamily="34" charset="0"/>
            </a:endParaRPr>
          </a:p>
        </p:txBody>
      </p:sp>
      <p:sp>
        <p:nvSpPr>
          <p:cNvPr id="32" name="TextBox 31">
            <a:extLst>
              <a:ext uri="{FF2B5EF4-FFF2-40B4-BE49-F238E27FC236}">
                <a16:creationId xmlns:a16="http://schemas.microsoft.com/office/drawing/2014/main" id="{189F3F56-1988-439E-BA2E-26475C3AB60B}"/>
              </a:ext>
            </a:extLst>
          </p:cNvPr>
          <p:cNvSpPr txBox="1"/>
          <p:nvPr/>
        </p:nvSpPr>
        <p:spPr>
          <a:xfrm>
            <a:off x="6761446" y="130337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Objectives</a:t>
            </a:r>
            <a:endParaRPr lang="en-IN" dirty="0">
              <a:latin typeface="Fira Sans Medium" panose="020B0603050000020004" pitchFamily="34" charset="0"/>
            </a:endParaRPr>
          </a:p>
        </p:txBody>
      </p:sp>
      <p:sp>
        <p:nvSpPr>
          <p:cNvPr id="33" name="TextBox 32">
            <a:extLst>
              <a:ext uri="{FF2B5EF4-FFF2-40B4-BE49-F238E27FC236}">
                <a16:creationId xmlns:a16="http://schemas.microsoft.com/office/drawing/2014/main" id="{5C9B9B7F-18A8-4C58-AAF2-3FB3E1D83597}"/>
              </a:ext>
            </a:extLst>
          </p:cNvPr>
          <p:cNvSpPr txBox="1"/>
          <p:nvPr/>
        </p:nvSpPr>
        <p:spPr>
          <a:xfrm>
            <a:off x="6761446" y="1926595"/>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Features</a:t>
            </a:r>
            <a:endParaRPr lang="en-IN" dirty="0">
              <a:latin typeface="Fira Sans Medium" panose="020B0603050000020004" pitchFamily="34" charset="0"/>
            </a:endParaRPr>
          </a:p>
        </p:txBody>
      </p:sp>
      <p:sp>
        <p:nvSpPr>
          <p:cNvPr id="34" name="TextBox 33">
            <a:extLst>
              <a:ext uri="{FF2B5EF4-FFF2-40B4-BE49-F238E27FC236}">
                <a16:creationId xmlns:a16="http://schemas.microsoft.com/office/drawing/2014/main" id="{C382D672-5F99-41CB-9E9E-873E1E7D3065}"/>
              </a:ext>
            </a:extLst>
          </p:cNvPr>
          <p:cNvSpPr txBox="1"/>
          <p:nvPr/>
        </p:nvSpPr>
        <p:spPr>
          <a:xfrm>
            <a:off x="6761446" y="257999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Challenges</a:t>
            </a:r>
            <a:endParaRPr lang="en-IN" dirty="0">
              <a:latin typeface="Fira Sans Medium" panose="020B0603050000020004" pitchFamily="34" charset="0"/>
            </a:endParaRPr>
          </a:p>
        </p:txBody>
      </p:sp>
      <p:sp>
        <p:nvSpPr>
          <p:cNvPr id="35" name="TextBox 34">
            <a:extLst>
              <a:ext uri="{FF2B5EF4-FFF2-40B4-BE49-F238E27FC236}">
                <a16:creationId xmlns:a16="http://schemas.microsoft.com/office/drawing/2014/main" id="{9463D3C9-2C80-4CBA-9EB0-56C1A4688153}"/>
              </a:ext>
            </a:extLst>
          </p:cNvPr>
          <p:cNvSpPr txBox="1"/>
          <p:nvPr/>
        </p:nvSpPr>
        <p:spPr>
          <a:xfrm>
            <a:off x="6761446" y="322231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Future Directions</a:t>
            </a:r>
            <a:endParaRPr lang="en-IN" dirty="0">
              <a:latin typeface="Fira Sans Medium" panose="020B0603050000020004" pitchFamily="34" charset="0"/>
            </a:endParaRPr>
          </a:p>
        </p:txBody>
      </p:sp>
      <p:sp>
        <p:nvSpPr>
          <p:cNvPr id="36" name="TextBox 35">
            <a:extLst>
              <a:ext uri="{FF2B5EF4-FFF2-40B4-BE49-F238E27FC236}">
                <a16:creationId xmlns:a16="http://schemas.microsoft.com/office/drawing/2014/main" id="{88966208-5B6C-48D9-B93A-D29B368A5542}"/>
              </a:ext>
            </a:extLst>
          </p:cNvPr>
          <p:cNvSpPr txBox="1"/>
          <p:nvPr/>
        </p:nvSpPr>
        <p:spPr>
          <a:xfrm>
            <a:off x="6761446" y="3865695"/>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Conclusion</a:t>
            </a:r>
            <a:endParaRPr lang="en-IN" dirty="0">
              <a:latin typeface="Fira Sans Medium" panose="020B0603050000020004" pitchFamily="34" charset="0"/>
            </a:endParaRPr>
          </a:p>
        </p:txBody>
      </p:sp>
      <p:grpSp>
        <p:nvGrpSpPr>
          <p:cNvPr id="44" name="Group 43">
            <a:extLst>
              <a:ext uri="{FF2B5EF4-FFF2-40B4-BE49-F238E27FC236}">
                <a16:creationId xmlns:a16="http://schemas.microsoft.com/office/drawing/2014/main" id="{7C1C0611-29CB-4817-A0BC-F7BF53A734A8}"/>
              </a:ext>
            </a:extLst>
          </p:cNvPr>
          <p:cNvGrpSpPr/>
          <p:nvPr/>
        </p:nvGrpSpPr>
        <p:grpSpPr>
          <a:xfrm>
            <a:off x="6083564" y="815056"/>
            <a:ext cx="155963" cy="3331663"/>
            <a:chOff x="5198868" y="938018"/>
            <a:chExt cx="155963" cy="3331663"/>
          </a:xfrm>
        </p:grpSpPr>
        <p:cxnSp>
          <p:nvCxnSpPr>
            <p:cNvPr id="12" name="Straight Connector 11">
              <a:extLst>
                <a:ext uri="{FF2B5EF4-FFF2-40B4-BE49-F238E27FC236}">
                  <a16:creationId xmlns:a16="http://schemas.microsoft.com/office/drawing/2014/main" id="{9A4C75BB-2684-4FC5-8A3B-909FB4A17999}"/>
                </a:ext>
              </a:extLst>
            </p:cNvPr>
            <p:cNvCxnSpPr>
              <a:cxnSpLocks/>
              <a:endCxn id="25" idx="4"/>
            </p:cNvCxnSpPr>
            <p:nvPr/>
          </p:nvCxnSpPr>
          <p:spPr>
            <a:xfrm>
              <a:off x="5276849" y="1016000"/>
              <a:ext cx="1" cy="3253681"/>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28BED4-C907-42EB-BA8D-D0AB5A841AF8}"/>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0E494FF-2B0F-4AF2-BB3F-F356831C2AA7}"/>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B5A5CD-C6FE-4A85-B64D-9A297D73FA9C}"/>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0ED9E14-D1D3-47D6-84CE-60ACBFCA09C9}"/>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C54AD29-E340-4100-AEAF-2BFD671E827F}"/>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65F061A-4290-44CA-A3DC-9E69882AF9E9}"/>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Graphic 4">
            <a:extLst>
              <a:ext uri="{FF2B5EF4-FFF2-40B4-BE49-F238E27FC236}">
                <a16:creationId xmlns:a16="http://schemas.microsoft.com/office/drawing/2014/main" id="{FDE3956F-D0F9-4520-9EDA-791F817D6CBB}"/>
              </a:ext>
            </a:extLst>
          </p:cNvPr>
          <p:cNvSpPr/>
          <p:nvPr/>
        </p:nvSpPr>
        <p:spPr>
          <a:xfrm rot="12382247">
            <a:off x="11217169" y="489619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8" name="Graphic 4">
            <a:extLst>
              <a:ext uri="{FF2B5EF4-FFF2-40B4-BE49-F238E27FC236}">
                <a16:creationId xmlns:a16="http://schemas.microsoft.com/office/drawing/2014/main" id="{145D7E10-549D-49F4-A303-0DA5C5A7C5DD}"/>
              </a:ext>
            </a:extLst>
          </p:cNvPr>
          <p:cNvSpPr/>
          <p:nvPr/>
        </p:nvSpPr>
        <p:spPr>
          <a:xfrm rot="3308474" flipH="1">
            <a:off x="11102532" y="5638359"/>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7" name="TextBox 26">
            <a:extLst>
              <a:ext uri="{FF2B5EF4-FFF2-40B4-BE49-F238E27FC236}">
                <a16:creationId xmlns:a16="http://schemas.microsoft.com/office/drawing/2014/main" id="{560A116B-CEAA-4F52-BBCF-7ACCB506DD15}"/>
              </a:ext>
            </a:extLst>
          </p:cNvPr>
          <p:cNvSpPr txBox="1"/>
          <p:nvPr/>
        </p:nvSpPr>
        <p:spPr>
          <a:xfrm>
            <a:off x="5008057" y="67853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01</a:t>
            </a:r>
            <a:endParaRPr lang="en-IN" dirty="0">
              <a:latin typeface="Fira Sans Medium" panose="020B0603050000020004" pitchFamily="34" charset="0"/>
            </a:endParaRPr>
          </a:p>
        </p:txBody>
      </p:sp>
      <p:sp>
        <p:nvSpPr>
          <p:cNvPr id="28" name="TextBox 27">
            <a:extLst>
              <a:ext uri="{FF2B5EF4-FFF2-40B4-BE49-F238E27FC236}">
                <a16:creationId xmlns:a16="http://schemas.microsoft.com/office/drawing/2014/main" id="{357E1C47-5F9B-4DEC-AB74-280817249E80}"/>
              </a:ext>
            </a:extLst>
          </p:cNvPr>
          <p:cNvSpPr txBox="1"/>
          <p:nvPr/>
        </p:nvSpPr>
        <p:spPr>
          <a:xfrm>
            <a:off x="5008057" y="130337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02</a:t>
            </a:r>
            <a:endParaRPr lang="en-IN" dirty="0">
              <a:latin typeface="Fira Sans Medium" panose="020B0603050000020004" pitchFamily="34" charset="0"/>
            </a:endParaRPr>
          </a:p>
        </p:txBody>
      </p:sp>
      <p:sp>
        <p:nvSpPr>
          <p:cNvPr id="29" name="TextBox 28">
            <a:extLst>
              <a:ext uri="{FF2B5EF4-FFF2-40B4-BE49-F238E27FC236}">
                <a16:creationId xmlns:a16="http://schemas.microsoft.com/office/drawing/2014/main" id="{C69CE701-A04C-4B00-A98E-45155D83FCD6}"/>
              </a:ext>
            </a:extLst>
          </p:cNvPr>
          <p:cNvSpPr txBox="1"/>
          <p:nvPr/>
        </p:nvSpPr>
        <p:spPr>
          <a:xfrm>
            <a:off x="5008057" y="19265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03</a:t>
            </a:r>
            <a:endParaRPr lang="en-IN" dirty="0">
              <a:latin typeface="Fira Sans Medium" panose="020B0603050000020004" pitchFamily="34" charset="0"/>
            </a:endParaRPr>
          </a:p>
        </p:txBody>
      </p:sp>
      <p:sp>
        <p:nvSpPr>
          <p:cNvPr id="39" name="TextBox 38">
            <a:extLst>
              <a:ext uri="{FF2B5EF4-FFF2-40B4-BE49-F238E27FC236}">
                <a16:creationId xmlns:a16="http://schemas.microsoft.com/office/drawing/2014/main" id="{83DF6690-26EA-40D7-A858-D4888A649056}"/>
              </a:ext>
            </a:extLst>
          </p:cNvPr>
          <p:cNvSpPr txBox="1"/>
          <p:nvPr/>
        </p:nvSpPr>
        <p:spPr>
          <a:xfrm>
            <a:off x="5008057" y="257999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04</a:t>
            </a:r>
            <a:endParaRPr lang="en-IN" dirty="0">
              <a:latin typeface="Fira Sans Medium" panose="020B0603050000020004" pitchFamily="34" charset="0"/>
            </a:endParaRPr>
          </a:p>
        </p:txBody>
      </p:sp>
      <p:sp>
        <p:nvSpPr>
          <p:cNvPr id="43" name="TextBox 42">
            <a:extLst>
              <a:ext uri="{FF2B5EF4-FFF2-40B4-BE49-F238E27FC236}">
                <a16:creationId xmlns:a16="http://schemas.microsoft.com/office/drawing/2014/main" id="{C7991D8B-9248-4507-96C8-9632F6372F65}"/>
              </a:ext>
            </a:extLst>
          </p:cNvPr>
          <p:cNvSpPr txBox="1"/>
          <p:nvPr/>
        </p:nvSpPr>
        <p:spPr>
          <a:xfrm>
            <a:off x="5008057" y="322231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05</a:t>
            </a:r>
            <a:endParaRPr lang="en-IN" dirty="0">
              <a:latin typeface="Fira Sans Medium" panose="020B0603050000020004" pitchFamily="34" charset="0"/>
            </a:endParaRPr>
          </a:p>
        </p:txBody>
      </p:sp>
      <p:sp>
        <p:nvSpPr>
          <p:cNvPr id="45" name="TextBox 44">
            <a:extLst>
              <a:ext uri="{FF2B5EF4-FFF2-40B4-BE49-F238E27FC236}">
                <a16:creationId xmlns:a16="http://schemas.microsoft.com/office/drawing/2014/main" id="{5FB414D4-51D6-47FB-B7F0-69A452F41C2C}"/>
              </a:ext>
            </a:extLst>
          </p:cNvPr>
          <p:cNvSpPr txBox="1"/>
          <p:nvPr/>
        </p:nvSpPr>
        <p:spPr>
          <a:xfrm>
            <a:off x="5008057" y="38529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06</a:t>
            </a:r>
            <a:endParaRPr lang="en-IN" dirty="0">
              <a:latin typeface="Fira Sans Medium" panose="020B0603050000020004" pitchFamily="34" charset="0"/>
            </a:endParaRPr>
          </a:p>
        </p:txBody>
      </p:sp>
    </p:spTree>
    <p:extLst>
      <p:ext uri="{BB962C8B-B14F-4D97-AF65-F5344CB8AC3E}">
        <p14:creationId xmlns:p14="http://schemas.microsoft.com/office/powerpoint/2010/main" val="136443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59358E82-2085-4FDC-BB98-0AC776133192}"/>
              </a:ext>
            </a:extLst>
          </p:cNvPr>
          <p:cNvSpPr/>
          <p:nvPr/>
        </p:nvSpPr>
        <p:spPr>
          <a:xfrm>
            <a:off x="-266700" y="-3262994"/>
            <a:ext cx="12725400" cy="5687787"/>
          </a:xfrm>
          <a:prstGeom prst="ellipse">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C53E84F-9260-4622-8A3A-9672B61461A5}"/>
              </a:ext>
            </a:extLst>
          </p:cNvPr>
          <p:cNvSpPr txBox="1"/>
          <p:nvPr/>
        </p:nvSpPr>
        <p:spPr>
          <a:xfrm>
            <a:off x="1210962" y="3719384"/>
            <a:ext cx="10322277" cy="1534203"/>
          </a:xfrm>
          <a:prstGeom prst="rect">
            <a:avLst/>
          </a:prstGeom>
          <a:noFill/>
        </p:spPr>
        <p:txBody>
          <a:bodyPr wrap="square" rtlCol="0">
            <a:spAutoFit/>
          </a:bodyPr>
          <a:lstStyle/>
          <a:p>
            <a:pPr marL="0" indent="0" algn="just">
              <a:lnSpc>
                <a:spcPct val="150000"/>
              </a:lnSpc>
              <a:buNone/>
            </a:pPr>
            <a:r>
              <a:rPr lang="en-US" sz="1600" b="1" noProof="1">
                <a:solidFill>
                  <a:schemeClr val="tx1"/>
                </a:solidFill>
                <a:latin typeface="Aptos Display" panose="020B0004020202020204" pitchFamily="34" charset="0"/>
              </a:rPr>
              <a:t>Sales Performance Analytics?</a:t>
            </a:r>
          </a:p>
          <a:p>
            <a:pPr marL="0" indent="0" algn="just">
              <a:lnSpc>
                <a:spcPct val="150000"/>
              </a:lnSpc>
              <a:buNone/>
            </a:pPr>
            <a:r>
              <a:rPr lang="en-US" sz="1600" b="1" noProof="1">
                <a:solidFill>
                  <a:schemeClr val="tx1"/>
                </a:solidFill>
                <a:latin typeface="Aptos Display" panose="020B0004020202020204" pitchFamily="34" charset="0"/>
              </a:rPr>
              <a:t>  - Analyzing sales trends, demand, and customer behavior.</a:t>
            </a:r>
          </a:p>
          <a:p>
            <a:pPr marL="0" indent="0" algn="just">
              <a:lnSpc>
                <a:spcPct val="150000"/>
              </a:lnSpc>
              <a:buNone/>
            </a:pPr>
            <a:r>
              <a:rPr lang="en-US" sz="1600" b="1" noProof="1">
                <a:latin typeface="Aptos Display" panose="020B0004020202020204" pitchFamily="34" charset="0"/>
              </a:rPr>
              <a:t>  </a:t>
            </a:r>
            <a:r>
              <a:rPr lang="en-US" sz="1600" b="1" noProof="1">
                <a:solidFill>
                  <a:schemeClr val="tx1"/>
                </a:solidFill>
                <a:latin typeface="Aptos Display" panose="020B0004020202020204" pitchFamily="34" charset="0"/>
              </a:rPr>
              <a:t>- Importance of Inventory Planning</a:t>
            </a:r>
          </a:p>
          <a:p>
            <a:pPr marL="0" indent="0" algn="just">
              <a:lnSpc>
                <a:spcPct val="150000"/>
              </a:lnSpc>
              <a:buNone/>
            </a:pPr>
            <a:r>
              <a:rPr lang="en-US" sz="1600" b="1" noProof="1">
                <a:solidFill>
                  <a:schemeClr val="tx1"/>
                </a:solidFill>
                <a:latin typeface="Aptos Display" panose="020B0004020202020204" pitchFamily="34" charset="0"/>
              </a:rPr>
              <a:t>  - Ensuring the right stock levels, preventing overstocking and shortages.</a:t>
            </a:r>
          </a:p>
        </p:txBody>
      </p:sp>
      <p:sp>
        <p:nvSpPr>
          <p:cNvPr id="19" name="TextBox 18">
            <a:extLst>
              <a:ext uri="{FF2B5EF4-FFF2-40B4-BE49-F238E27FC236}">
                <a16:creationId xmlns:a16="http://schemas.microsoft.com/office/drawing/2014/main" id="{7DE41164-6F2F-46B8-9C09-9326C6B95B16}"/>
              </a:ext>
            </a:extLst>
          </p:cNvPr>
          <p:cNvSpPr txBox="1"/>
          <p:nvPr/>
        </p:nvSpPr>
        <p:spPr>
          <a:xfrm>
            <a:off x="4851412" y="2897316"/>
            <a:ext cx="2489176" cy="610360"/>
          </a:xfrm>
          <a:prstGeom prst="rect">
            <a:avLst/>
          </a:prstGeom>
          <a:noFill/>
        </p:spPr>
        <p:txBody>
          <a:bodyPr wrap="square" rtlCol="0">
            <a:spAutoFit/>
          </a:bodyPr>
          <a:lstStyle/>
          <a:p>
            <a:pPr algn="ctr">
              <a:lnSpc>
                <a:spcPct val="130000"/>
              </a:lnSpc>
            </a:pPr>
            <a:r>
              <a:rPr lang="en-IN" sz="2800" b="1" dirty="0">
                <a:latin typeface="Baskerville Old Face" panose="02020602080505020303" pitchFamily="18" charset="0"/>
              </a:rPr>
              <a:t>Introduction</a:t>
            </a:r>
            <a:endParaRPr lang="en-IN" sz="3200" b="1" dirty="0">
              <a:latin typeface="Baskerville Old Face" panose="02020602080505020303" pitchFamily="18" charset="0"/>
            </a:endParaRPr>
          </a:p>
        </p:txBody>
      </p:sp>
    </p:spTree>
    <p:extLst>
      <p:ext uri="{BB962C8B-B14F-4D97-AF65-F5344CB8AC3E}">
        <p14:creationId xmlns:p14="http://schemas.microsoft.com/office/powerpoint/2010/main" val="461845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530D8D3-3A57-4631-8427-8B7115FAEE7A}"/>
              </a:ext>
            </a:extLst>
          </p:cNvPr>
          <p:cNvSpPr/>
          <p:nvPr/>
        </p:nvSpPr>
        <p:spPr>
          <a:xfrm rot="2700000">
            <a:off x="7483756" y="674242"/>
            <a:ext cx="354933" cy="1494180"/>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C542C89-8FC5-4E6E-B09F-1F6DDB6FEF54}"/>
              </a:ext>
            </a:extLst>
          </p:cNvPr>
          <p:cNvSpPr/>
          <p:nvPr/>
        </p:nvSpPr>
        <p:spPr>
          <a:xfrm rot="2700000">
            <a:off x="10513035" y="4667523"/>
            <a:ext cx="354933" cy="1494182"/>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B0C257F-FA33-49AF-AC93-C9FCA4096B03}"/>
              </a:ext>
            </a:extLst>
          </p:cNvPr>
          <p:cNvSpPr txBox="1"/>
          <p:nvPr/>
        </p:nvSpPr>
        <p:spPr>
          <a:xfrm>
            <a:off x="6672937" y="5618300"/>
            <a:ext cx="1360720" cy="327526"/>
          </a:xfrm>
          <a:prstGeom prst="rect">
            <a:avLst/>
          </a:prstGeom>
          <a:noFill/>
        </p:spPr>
        <p:txBody>
          <a:bodyPr wrap="square" rtlCol="0">
            <a:spAutoFit/>
          </a:bodyPr>
          <a:lstStyle/>
          <a:p>
            <a:pPr algn="ctr">
              <a:lnSpc>
                <a:spcPct val="120000"/>
              </a:lnSpc>
            </a:pPr>
            <a:r>
              <a:rPr lang="en-IN"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Founder</a:t>
            </a:r>
            <a:endParaRPr lang="en-IN"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07D2F3FD-31F1-4C82-930D-27CC1B593B02}"/>
              </a:ext>
            </a:extLst>
          </p:cNvPr>
          <p:cNvSpPr txBox="1"/>
          <p:nvPr/>
        </p:nvSpPr>
        <p:spPr>
          <a:xfrm>
            <a:off x="555487" y="3061225"/>
            <a:ext cx="1512406" cy="1865767"/>
          </a:xfrm>
          <a:prstGeom prst="rect">
            <a:avLst/>
          </a:prstGeom>
          <a:noFill/>
        </p:spPr>
        <p:txBody>
          <a:bodyPr wrap="square" rtlCol="0">
            <a:spAutoFit/>
          </a:bodyPr>
          <a:lstStyle/>
          <a:p>
            <a:pPr>
              <a:lnSpc>
                <a:spcPct val="130000"/>
              </a:lnSpc>
            </a:pPr>
            <a:r>
              <a:rPr lang="en-US" dirty="0"/>
              <a:t>Analyze product demand and sales trends.</a:t>
            </a:r>
          </a:p>
          <a:p>
            <a:pPr>
              <a:lnSpc>
                <a:spcPct val="130000"/>
              </a:lnSpc>
            </a:pPr>
            <a:endParaRPr lang="en-IN"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A2D790AD-8617-40AE-A240-0F2F2CF406C8}"/>
              </a:ext>
            </a:extLst>
          </p:cNvPr>
          <p:cNvSpPr txBox="1"/>
          <p:nvPr/>
        </p:nvSpPr>
        <p:spPr>
          <a:xfrm>
            <a:off x="586092" y="2061246"/>
            <a:ext cx="2880917" cy="769441"/>
          </a:xfrm>
          <a:prstGeom prst="rect">
            <a:avLst/>
          </a:prstGeom>
          <a:noFill/>
        </p:spPr>
        <p:txBody>
          <a:bodyPr wrap="none" rtlCol="0">
            <a:spAutoFit/>
          </a:bodyPr>
          <a:lstStyle/>
          <a:p>
            <a:r>
              <a:rPr lang="en-IN" sz="4400" dirty="0">
                <a:latin typeface="Fira Sans Medium" panose="020B0603050000020004" pitchFamily="34" charset="0"/>
              </a:rPr>
              <a:t>Objectives</a:t>
            </a:r>
            <a:endParaRPr lang="en-IN" sz="3600" dirty="0">
              <a:latin typeface="Fira Sans Medium" panose="020B0603050000020004" pitchFamily="34" charset="0"/>
            </a:endParaRPr>
          </a:p>
        </p:txBody>
      </p:sp>
      <p:sp>
        <p:nvSpPr>
          <p:cNvPr id="17" name="Graphic 4">
            <a:extLst>
              <a:ext uri="{FF2B5EF4-FFF2-40B4-BE49-F238E27FC236}">
                <a16:creationId xmlns:a16="http://schemas.microsoft.com/office/drawing/2014/main" id="{CD57E20B-33A1-4C5C-98F1-40B694DE3E8F}"/>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8" name="Graphic 4">
            <a:extLst>
              <a:ext uri="{FF2B5EF4-FFF2-40B4-BE49-F238E27FC236}">
                <a16:creationId xmlns:a16="http://schemas.microsoft.com/office/drawing/2014/main" id="{ED30B1BB-52E2-4005-8F4B-EF9AF556935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pic>
        <p:nvPicPr>
          <p:cNvPr id="23" name="Picture Placeholder 22">
            <a:extLst>
              <a:ext uri="{FF2B5EF4-FFF2-40B4-BE49-F238E27FC236}">
                <a16:creationId xmlns:a16="http://schemas.microsoft.com/office/drawing/2014/main" id="{81103501-9AF5-6493-3782-D57C2CA9F06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148" r="21148"/>
          <a:stretch>
            <a:fillRect/>
          </a:stretch>
        </p:blipFill>
        <p:spPr/>
      </p:pic>
      <p:sp>
        <p:nvSpPr>
          <p:cNvPr id="26" name="TextBox 25">
            <a:extLst>
              <a:ext uri="{FF2B5EF4-FFF2-40B4-BE49-F238E27FC236}">
                <a16:creationId xmlns:a16="http://schemas.microsoft.com/office/drawing/2014/main" id="{EBD96173-133C-0C9C-982F-23D9D68E4D31}"/>
              </a:ext>
            </a:extLst>
          </p:cNvPr>
          <p:cNvSpPr txBox="1"/>
          <p:nvPr/>
        </p:nvSpPr>
        <p:spPr>
          <a:xfrm>
            <a:off x="2417042" y="3061225"/>
            <a:ext cx="1653934" cy="1865767"/>
          </a:xfrm>
          <a:prstGeom prst="rect">
            <a:avLst/>
          </a:prstGeom>
          <a:noFill/>
        </p:spPr>
        <p:txBody>
          <a:bodyPr wrap="square" rtlCol="0">
            <a:spAutoFit/>
          </a:bodyPr>
          <a:lstStyle/>
          <a:p>
            <a:pPr>
              <a:lnSpc>
                <a:spcPct val="130000"/>
              </a:lnSpc>
            </a:pPr>
            <a:r>
              <a:rPr lang="en-US" dirty="0"/>
              <a:t>Optimize inventory levels to prevent losses.</a:t>
            </a:r>
          </a:p>
          <a:p>
            <a:pPr>
              <a:lnSpc>
                <a:spcPct val="130000"/>
              </a:lnSpc>
            </a:pPr>
            <a:endParaRPr lang="en-IN"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sp>
        <p:nvSpPr>
          <p:cNvPr id="29" name="TextBox 28">
            <a:extLst>
              <a:ext uri="{FF2B5EF4-FFF2-40B4-BE49-F238E27FC236}">
                <a16:creationId xmlns:a16="http://schemas.microsoft.com/office/drawing/2014/main" id="{2BC204F5-38D3-8D6A-3322-79F8A331C770}"/>
              </a:ext>
            </a:extLst>
          </p:cNvPr>
          <p:cNvSpPr txBox="1"/>
          <p:nvPr/>
        </p:nvSpPr>
        <p:spPr>
          <a:xfrm>
            <a:off x="4637697" y="3061225"/>
            <a:ext cx="1585791" cy="1200329"/>
          </a:xfrm>
          <a:prstGeom prst="rect">
            <a:avLst/>
          </a:prstGeom>
          <a:noFill/>
        </p:spPr>
        <p:txBody>
          <a:bodyPr wrap="square" rtlCol="0">
            <a:spAutoFit/>
          </a:bodyPr>
          <a:lstStyle/>
          <a:p>
            <a:r>
              <a:rPr lang="en-IN" dirty="0"/>
              <a:t>Develop high-performance business strategies.</a:t>
            </a:r>
          </a:p>
        </p:txBody>
      </p:sp>
      <p:sp>
        <p:nvSpPr>
          <p:cNvPr id="2" name="TextBox 1">
            <a:extLst>
              <a:ext uri="{FF2B5EF4-FFF2-40B4-BE49-F238E27FC236}">
                <a16:creationId xmlns:a16="http://schemas.microsoft.com/office/drawing/2014/main" id="{30A01A1C-19BD-304D-0C97-656AB500CEA8}"/>
              </a:ext>
            </a:extLst>
          </p:cNvPr>
          <p:cNvSpPr txBox="1"/>
          <p:nvPr/>
        </p:nvSpPr>
        <p:spPr>
          <a:xfrm>
            <a:off x="633455" y="4926992"/>
            <a:ext cx="1585791" cy="1477328"/>
          </a:xfrm>
          <a:prstGeom prst="rect">
            <a:avLst/>
          </a:prstGeom>
          <a:noFill/>
        </p:spPr>
        <p:txBody>
          <a:bodyPr wrap="square" rtlCol="0">
            <a:spAutoFit/>
          </a:bodyPr>
          <a:lstStyle/>
          <a:p>
            <a:r>
              <a:rPr lang="en-US" dirty="0"/>
              <a:t>Improve profitability through data-driven decisions.</a:t>
            </a:r>
          </a:p>
        </p:txBody>
      </p:sp>
      <p:sp>
        <p:nvSpPr>
          <p:cNvPr id="3" name="TextBox 2">
            <a:extLst>
              <a:ext uri="{FF2B5EF4-FFF2-40B4-BE49-F238E27FC236}">
                <a16:creationId xmlns:a16="http://schemas.microsoft.com/office/drawing/2014/main" id="{0701CD50-1257-556B-884A-45177B9FE77F}"/>
              </a:ext>
            </a:extLst>
          </p:cNvPr>
          <p:cNvSpPr txBox="1"/>
          <p:nvPr/>
        </p:nvSpPr>
        <p:spPr>
          <a:xfrm>
            <a:off x="2431543" y="4879636"/>
            <a:ext cx="1829354" cy="1477328"/>
          </a:xfrm>
          <a:prstGeom prst="rect">
            <a:avLst/>
          </a:prstGeom>
          <a:noFill/>
        </p:spPr>
        <p:txBody>
          <a:bodyPr wrap="square" rtlCol="0">
            <a:spAutoFit/>
          </a:bodyPr>
          <a:lstStyle/>
          <a:p>
            <a:r>
              <a:rPr lang="en-US" dirty="0"/>
              <a:t>Enhance customer satisfaction by meeting demand efficiently.</a:t>
            </a:r>
          </a:p>
        </p:txBody>
      </p:sp>
    </p:spTree>
    <p:extLst>
      <p:ext uri="{BB962C8B-B14F-4D97-AF65-F5344CB8AC3E}">
        <p14:creationId xmlns:p14="http://schemas.microsoft.com/office/powerpoint/2010/main" val="235981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670B9DC-91C1-484E-9617-115F58B33276}"/>
              </a:ext>
            </a:extLst>
          </p:cNvPr>
          <p:cNvSpPr txBox="1"/>
          <p:nvPr/>
        </p:nvSpPr>
        <p:spPr>
          <a:xfrm>
            <a:off x="571893" y="275962"/>
            <a:ext cx="2416046" cy="769441"/>
          </a:xfrm>
          <a:prstGeom prst="rect">
            <a:avLst/>
          </a:prstGeom>
          <a:noFill/>
        </p:spPr>
        <p:txBody>
          <a:bodyPr wrap="none" rtlCol="0">
            <a:spAutoFit/>
          </a:bodyPr>
          <a:lstStyle/>
          <a:p>
            <a:r>
              <a:rPr lang="en-IN" sz="4400" dirty="0">
                <a:latin typeface="Fira Sans Medium" panose="020B0603050000020004" pitchFamily="34" charset="0"/>
              </a:rPr>
              <a:t>Features</a:t>
            </a:r>
            <a:endParaRPr lang="en-IN" sz="3600" dirty="0">
              <a:latin typeface="Fira Sans Medium" panose="020B0603050000020004" pitchFamily="34" charset="0"/>
            </a:endParaRPr>
          </a:p>
        </p:txBody>
      </p:sp>
      <p:sp>
        <p:nvSpPr>
          <p:cNvPr id="14" name="TextBox 13">
            <a:extLst>
              <a:ext uri="{FF2B5EF4-FFF2-40B4-BE49-F238E27FC236}">
                <a16:creationId xmlns:a16="http://schemas.microsoft.com/office/drawing/2014/main" id="{8DF2C4B4-174C-454D-BF16-0A9827001BA6}"/>
              </a:ext>
            </a:extLst>
          </p:cNvPr>
          <p:cNvSpPr txBox="1"/>
          <p:nvPr/>
        </p:nvSpPr>
        <p:spPr>
          <a:xfrm>
            <a:off x="571893" y="1587108"/>
            <a:ext cx="9869566" cy="2352952"/>
          </a:xfrm>
          <a:prstGeom prst="rect">
            <a:avLst/>
          </a:prstGeom>
          <a:noFill/>
        </p:spPr>
        <p:txBody>
          <a:bodyPr wrap="square" rtlCol="0">
            <a:spAutoFit/>
          </a:bodyPr>
          <a:lstStyle/>
          <a:p>
            <a:pPr>
              <a:lnSpc>
                <a:spcPct val="150000"/>
              </a:lnSpc>
            </a:pPr>
            <a:r>
              <a:rPr lang="en-US" sz="2000" dirty="0"/>
              <a:t>- Real-time Data Monitoring</a:t>
            </a:r>
          </a:p>
          <a:p>
            <a:pPr>
              <a:lnSpc>
                <a:spcPct val="150000"/>
              </a:lnSpc>
            </a:pPr>
            <a:r>
              <a:rPr lang="en-US" sz="2000" dirty="0"/>
              <a:t>- AI-Powered Demand Forecasting</a:t>
            </a:r>
          </a:p>
          <a:p>
            <a:pPr>
              <a:lnSpc>
                <a:spcPct val="150000"/>
              </a:lnSpc>
            </a:pPr>
            <a:r>
              <a:rPr lang="en-US" sz="2000" dirty="0"/>
              <a:t>- Automated Stock Replenishment</a:t>
            </a:r>
          </a:p>
          <a:p>
            <a:pPr>
              <a:lnSpc>
                <a:spcPct val="150000"/>
              </a:lnSpc>
            </a:pPr>
            <a:r>
              <a:rPr lang="en-US" sz="2000" dirty="0"/>
              <a:t>- Competitor Analysis Tools</a:t>
            </a:r>
          </a:p>
          <a:p>
            <a:pPr>
              <a:lnSpc>
                <a:spcPct val="150000"/>
              </a:lnSpc>
            </a:pPr>
            <a:r>
              <a:rPr lang="en-US" sz="2000" dirty="0"/>
              <a:t>- Sales Performance Dashboards</a:t>
            </a:r>
          </a:p>
        </p:txBody>
      </p:sp>
      <p:grpSp>
        <p:nvGrpSpPr>
          <p:cNvPr id="2" name="Group 1">
            <a:extLst>
              <a:ext uri="{FF2B5EF4-FFF2-40B4-BE49-F238E27FC236}">
                <a16:creationId xmlns:a16="http://schemas.microsoft.com/office/drawing/2014/main" id="{456B0755-F542-4AD2-806E-5C3E583925D6}"/>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6CDA27CB-64B5-4E07-8322-ADE408B3BE40}"/>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88E0D15D-E6FD-45C4-8A4E-6DAA2DFAFABD}"/>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07FDEC7E-2582-4D41-9B1B-1B99DEF33F69}"/>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E92D25A-6A8A-4A17-9F85-0FD4B3B90E81}"/>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1172159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45F61-2B1E-B27C-09FE-169F96898BBB}"/>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47235DE0-577F-C475-B5A1-473D182F5C02}"/>
              </a:ext>
            </a:extLst>
          </p:cNvPr>
          <p:cNvSpPr txBox="1"/>
          <p:nvPr/>
        </p:nvSpPr>
        <p:spPr>
          <a:xfrm>
            <a:off x="571893" y="275962"/>
            <a:ext cx="2994731" cy="769441"/>
          </a:xfrm>
          <a:prstGeom prst="rect">
            <a:avLst/>
          </a:prstGeom>
          <a:noFill/>
        </p:spPr>
        <p:txBody>
          <a:bodyPr wrap="none" rtlCol="0">
            <a:spAutoFit/>
          </a:bodyPr>
          <a:lstStyle/>
          <a:p>
            <a:r>
              <a:rPr lang="en-IN" sz="4400" dirty="0">
                <a:latin typeface="Fira Sans Medium" panose="020B0603050000020004" pitchFamily="34" charset="0"/>
              </a:rPr>
              <a:t>Challenges</a:t>
            </a:r>
            <a:endParaRPr lang="en-IN" sz="3600" dirty="0">
              <a:latin typeface="Fira Sans Medium" panose="020B0603050000020004" pitchFamily="34" charset="0"/>
            </a:endParaRPr>
          </a:p>
        </p:txBody>
      </p:sp>
      <p:sp>
        <p:nvSpPr>
          <p:cNvPr id="14" name="TextBox 13">
            <a:extLst>
              <a:ext uri="{FF2B5EF4-FFF2-40B4-BE49-F238E27FC236}">
                <a16:creationId xmlns:a16="http://schemas.microsoft.com/office/drawing/2014/main" id="{94867223-3EBE-2753-C460-5A4D1F8D4315}"/>
              </a:ext>
            </a:extLst>
          </p:cNvPr>
          <p:cNvSpPr txBox="1"/>
          <p:nvPr/>
        </p:nvSpPr>
        <p:spPr>
          <a:xfrm>
            <a:off x="571893" y="130813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Register</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22F99107-CA6A-2417-2222-0D84D3C2EA70}"/>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8AF6ED22-26FF-BF3A-4874-DDC9B5279DD3}"/>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439829B7-191C-C553-8363-3E834F8895C8}"/>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6C7F9FDB-315D-84B8-7615-8B63BEBFCFEC}"/>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D147A0E8-C5C2-EAF2-27EA-E70005796D6A}"/>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224390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F003B-F175-9B57-E53A-3100DCAC07B0}"/>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1B6E17B7-391B-14C6-F69A-68BBCF96FAC7}"/>
              </a:ext>
            </a:extLst>
          </p:cNvPr>
          <p:cNvSpPr txBox="1"/>
          <p:nvPr/>
        </p:nvSpPr>
        <p:spPr>
          <a:xfrm>
            <a:off x="571893" y="275962"/>
            <a:ext cx="3348994" cy="769441"/>
          </a:xfrm>
          <a:prstGeom prst="rect">
            <a:avLst/>
          </a:prstGeom>
          <a:noFill/>
        </p:spPr>
        <p:txBody>
          <a:bodyPr wrap="none" rtlCol="0">
            <a:spAutoFit/>
          </a:bodyPr>
          <a:lstStyle/>
          <a:p>
            <a:r>
              <a:rPr lang="en-IN" sz="4400" dirty="0">
                <a:latin typeface="Fira Sans Medium" panose="020B0603050000020004" pitchFamily="34" charset="0"/>
              </a:rPr>
              <a:t>Screenshots</a:t>
            </a:r>
            <a:endParaRPr lang="en-IN" sz="3600" dirty="0">
              <a:latin typeface="Fira Sans Medium" panose="020B0603050000020004" pitchFamily="34" charset="0"/>
            </a:endParaRPr>
          </a:p>
        </p:txBody>
      </p:sp>
      <p:sp>
        <p:nvSpPr>
          <p:cNvPr id="14" name="TextBox 13">
            <a:extLst>
              <a:ext uri="{FF2B5EF4-FFF2-40B4-BE49-F238E27FC236}">
                <a16:creationId xmlns:a16="http://schemas.microsoft.com/office/drawing/2014/main" id="{90650A97-20B0-2152-542A-A8078DD44C5E}"/>
              </a:ext>
            </a:extLst>
          </p:cNvPr>
          <p:cNvSpPr txBox="1"/>
          <p:nvPr/>
        </p:nvSpPr>
        <p:spPr>
          <a:xfrm>
            <a:off x="2295519"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Product View</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F8CCA83E-37AB-DD21-7BE9-EBA8C6A532FA}"/>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1149192F-6C3B-4BBE-3C4C-3FD4DAB94DF1}"/>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68563DB0-BD63-CA64-FD6F-E8FAF185CD8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E58ABA31-868A-61E3-F9BC-AF4AE290C748}"/>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8F1B1A23-EEE6-549E-9DCE-61EBE8964909}"/>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35" name="TextBox 34">
            <a:extLst>
              <a:ext uri="{FF2B5EF4-FFF2-40B4-BE49-F238E27FC236}">
                <a16:creationId xmlns:a16="http://schemas.microsoft.com/office/drawing/2014/main" id="{4EDD651D-FB0D-E8D8-D3E1-3E1AF4FF1D47}"/>
              </a:ext>
            </a:extLst>
          </p:cNvPr>
          <p:cNvSpPr txBox="1"/>
          <p:nvPr/>
        </p:nvSpPr>
        <p:spPr>
          <a:xfrm>
            <a:off x="8399497"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Storeowner Dashboard</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pic>
        <p:nvPicPr>
          <p:cNvPr id="6" name="Picture Placeholder 5">
            <a:extLst>
              <a:ext uri="{FF2B5EF4-FFF2-40B4-BE49-F238E27FC236}">
                <a16:creationId xmlns:a16="http://schemas.microsoft.com/office/drawing/2014/main" id="{A8E21C3C-96BF-6506-0A86-7B8B68378C4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2936" r="12936"/>
          <a:stretch>
            <a:fillRect/>
          </a:stretch>
        </p:blipFill>
        <p:spPr>
          <a:xfrm>
            <a:off x="553865" y="1937268"/>
            <a:ext cx="5741772" cy="3349690"/>
          </a:xfrm>
        </p:spPr>
      </p:pic>
      <p:pic>
        <p:nvPicPr>
          <p:cNvPr id="10" name="Picture 9">
            <a:extLst>
              <a:ext uri="{FF2B5EF4-FFF2-40B4-BE49-F238E27FC236}">
                <a16:creationId xmlns:a16="http://schemas.microsoft.com/office/drawing/2014/main" id="{8D6E8F81-2365-2F08-6BDF-A1E4657C3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3742" y="2126352"/>
            <a:ext cx="5610991" cy="3118355"/>
          </a:xfrm>
          <a:prstGeom prst="rect">
            <a:avLst/>
          </a:prstGeom>
        </p:spPr>
      </p:pic>
    </p:spTree>
    <p:extLst>
      <p:ext uri="{BB962C8B-B14F-4D97-AF65-F5344CB8AC3E}">
        <p14:creationId xmlns:p14="http://schemas.microsoft.com/office/powerpoint/2010/main" val="407719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F22DE-E777-0169-1F5C-C256480B177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0B6504DD-0A76-BD84-C661-7101B9F2EBDF}"/>
              </a:ext>
            </a:extLst>
          </p:cNvPr>
          <p:cNvSpPr txBox="1"/>
          <p:nvPr/>
        </p:nvSpPr>
        <p:spPr>
          <a:xfrm>
            <a:off x="571893" y="275962"/>
            <a:ext cx="3348994" cy="769441"/>
          </a:xfrm>
          <a:prstGeom prst="rect">
            <a:avLst/>
          </a:prstGeom>
          <a:noFill/>
        </p:spPr>
        <p:txBody>
          <a:bodyPr wrap="none" rtlCol="0">
            <a:spAutoFit/>
          </a:bodyPr>
          <a:lstStyle/>
          <a:p>
            <a:r>
              <a:rPr lang="en-IN" sz="4400" dirty="0">
                <a:latin typeface="Fira Sans Medium" panose="020B0603050000020004" pitchFamily="34" charset="0"/>
              </a:rPr>
              <a:t>Screenshots</a:t>
            </a:r>
            <a:endParaRPr lang="en-IN" sz="3600" dirty="0">
              <a:latin typeface="Fira Sans Medium" panose="020B0603050000020004" pitchFamily="34" charset="0"/>
            </a:endParaRPr>
          </a:p>
        </p:txBody>
      </p:sp>
      <p:sp>
        <p:nvSpPr>
          <p:cNvPr id="14" name="TextBox 13">
            <a:extLst>
              <a:ext uri="{FF2B5EF4-FFF2-40B4-BE49-F238E27FC236}">
                <a16:creationId xmlns:a16="http://schemas.microsoft.com/office/drawing/2014/main" id="{710E1A7A-E9D6-622D-0BCC-B394F28AA6CD}"/>
              </a:ext>
            </a:extLst>
          </p:cNvPr>
          <p:cNvSpPr txBox="1"/>
          <p:nvPr/>
        </p:nvSpPr>
        <p:spPr>
          <a:xfrm>
            <a:off x="2295519"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Product List</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F3415D4E-E2EA-5996-D0F0-6C1166CBC8DB}"/>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CFCD9B6C-818F-8CBD-E789-2133AC6B1FA9}"/>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A0144597-079F-2A08-F6B1-847D4B88FFA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69CC3419-41B1-B5BB-3BF7-C4A2D8467816}"/>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03302907-9232-49D9-1AEA-F7E17C9424F4}"/>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35" name="TextBox 34">
            <a:extLst>
              <a:ext uri="{FF2B5EF4-FFF2-40B4-BE49-F238E27FC236}">
                <a16:creationId xmlns:a16="http://schemas.microsoft.com/office/drawing/2014/main" id="{87E0C025-E374-6828-4F57-1441F48CDC3C}"/>
              </a:ext>
            </a:extLst>
          </p:cNvPr>
          <p:cNvSpPr txBox="1"/>
          <p:nvPr/>
        </p:nvSpPr>
        <p:spPr>
          <a:xfrm>
            <a:off x="8399497"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Admin Dashboard</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pic>
        <p:nvPicPr>
          <p:cNvPr id="18" name="Picture Placeholder 17">
            <a:extLst>
              <a:ext uri="{FF2B5EF4-FFF2-40B4-BE49-F238E27FC236}">
                <a16:creationId xmlns:a16="http://schemas.microsoft.com/office/drawing/2014/main" id="{B063C260-98CB-A787-0CF7-5F4910E5D2B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0178" r="10178"/>
          <a:stretch>
            <a:fillRect/>
          </a:stretch>
        </p:blipFill>
        <p:spPr>
          <a:xfrm>
            <a:off x="92075" y="1936750"/>
            <a:ext cx="6203950" cy="3349625"/>
          </a:xfrm>
        </p:spPr>
      </p:pic>
      <p:pic>
        <p:nvPicPr>
          <p:cNvPr id="20" name="Picture 19">
            <a:extLst>
              <a:ext uri="{FF2B5EF4-FFF2-40B4-BE49-F238E27FC236}">
                <a16:creationId xmlns:a16="http://schemas.microsoft.com/office/drawing/2014/main" id="{8B14EEF3-867F-980B-805D-38617EF00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082" y="1936750"/>
            <a:ext cx="5550843" cy="3307958"/>
          </a:xfrm>
          <a:prstGeom prst="rect">
            <a:avLst/>
          </a:prstGeom>
        </p:spPr>
      </p:pic>
    </p:spTree>
    <p:extLst>
      <p:ext uri="{BB962C8B-B14F-4D97-AF65-F5344CB8AC3E}">
        <p14:creationId xmlns:p14="http://schemas.microsoft.com/office/powerpoint/2010/main" val="152720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2DF02-D460-79BA-892A-0332F41E52CB}"/>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B2B659DA-A00E-3E5C-F6DE-A66BAC8DA00E}"/>
              </a:ext>
            </a:extLst>
          </p:cNvPr>
          <p:cNvSpPr txBox="1"/>
          <p:nvPr/>
        </p:nvSpPr>
        <p:spPr>
          <a:xfrm>
            <a:off x="571893" y="275962"/>
            <a:ext cx="3348994" cy="769441"/>
          </a:xfrm>
          <a:prstGeom prst="rect">
            <a:avLst/>
          </a:prstGeom>
          <a:noFill/>
        </p:spPr>
        <p:txBody>
          <a:bodyPr wrap="none" rtlCol="0">
            <a:spAutoFit/>
          </a:bodyPr>
          <a:lstStyle/>
          <a:p>
            <a:r>
              <a:rPr lang="en-IN" sz="4400" dirty="0">
                <a:latin typeface="Fira Sans Medium" panose="020B0603050000020004" pitchFamily="34" charset="0"/>
              </a:rPr>
              <a:t>Screenshots</a:t>
            </a:r>
            <a:endParaRPr lang="en-IN" sz="3600" dirty="0">
              <a:latin typeface="Fira Sans Medium" panose="020B0603050000020004" pitchFamily="34" charset="0"/>
            </a:endParaRPr>
          </a:p>
        </p:txBody>
      </p:sp>
      <p:sp>
        <p:nvSpPr>
          <p:cNvPr id="14" name="TextBox 13">
            <a:extLst>
              <a:ext uri="{FF2B5EF4-FFF2-40B4-BE49-F238E27FC236}">
                <a16:creationId xmlns:a16="http://schemas.microsoft.com/office/drawing/2014/main" id="{A8CC882A-D212-2093-7226-8DEDBFD542A0}"/>
              </a:ext>
            </a:extLst>
          </p:cNvPr>
          <p:cNvSpPr txBox="1"/>
          <p:nvPr/>
        </p:nvSpPr>
        <p:spPr>
          <a:xfrm>
            <a:off x="2295519"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Stock Prediction - ML</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grpSp>
        <p:nvGrpSpPr>
          <p:cNvPr id="2" name="Group 1">
            <a:extLst>
              <a:ext uri="{FF2B5EF4-FFF2-40B4-BE49-F238E27FC236}">
                <a16:creationId xmlns:a16="http://schemas.microsoft.com/office/drawing/2014/main" id="{B9A706F7-4445-886F-1D5D-149092A1FFBF}"/>
              </a:ext>
            </a:extLst>
          </p:cNvPr>
          <p:cNvGrpSpPr/>
          <p:nvPr/>
        </p:nvGrpSpPr>
        <p:grpSpPr>
          <a:xfrm rot="4439350">
            <a:off x="10514817" y="-548826"/>
            <a:ext cx="2210578" cy="2419013"/>
            <a:chOff x="-447720" y="-856723"/>
            <a:chExt cx="2210578" cy="2419013"/>
          </a:xfrm>
        </p:grpSpPr>
        <p:sp>
          <p:nvSpPr>
            <p:cNvPr id="8" name="Graphic 4">
              <a:extLst>
                <a:ext uri="{FF2B5EF4-FFF2-40B4-BE49-F238E27FC236}">
                  <a16:creationId xmlns:a16="http://schemas.microsoft.com/office/drawing/2014/main" id="{76DEFC19-C336-CD5F-0D31-970F784D583B}"/>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9" name="Graphic 4">
              <a:extLst>
                <a:ext uri="{FF2B5EF4-FFF2-40B4-BE49-F238E27FC236}">
                  <a16:creationId xmlns:a16="http://schemas.microsoft.com/office/drawing/2014/main" id="{29FD380F-B71C-90C8-5C1C-859C505F02C8}"/>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1" name="Freeform: Shape 10">
            <a:extLst>
              <a:ext uri="{FF2B5EF4-FFF2-40B4-BE49-F238E27FC236}">
                <a16:creationId xmlns:a16="http://schemas.microsoft.com/office/drawing/2014/main" id="{9521B16F-C31D-9C71-D65A-807407FA470B}"/>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Graphic 11">
            <a:extLst>
              <a:ext uri="{FF2B5EF4-FFF2-40B4-BE49-F238E27FC236}">
                <a16:creationId xmlns:a16="http://schemas.microsoft.com/office/drawing/2014/main" id="{AF780A1B-246E-DC3B-4665-B261F5AF4877}"/>
              </a:ext>
            </a:extLst>
          </p:cNvPr>
          <p:cNvSpPr/>
          <p:nvPr/>
        </p:nvSpPr>
        <p:spPr>
          <a:xfrm>
            <a:off x="10250002" y="139291"/>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35" name="TextBox 34">
            <a:extLst>
              <a:ext uri="{FF2B5EF4-FFF2-40B4-BE49-F238E27FC236}">
                <a16:creationId xmlns:a16="http://schemas.microsoft.com/office/drawing/2014/main" id="{EA53617F-C294-1D9B-4B53-68110AF91056}"/>
              </a:ext>
            </a:extLst>
          </p:cNvPr>
          <p:cNvSpPr txBox="1"/>
          <p:nvPr/>
        </p:nvSpPr>
        <p:spPr>
          <a:xfrm>
            <a:off x="8399497" y="5244708"/>
            <a:ext cx="3701010" cy="610360"/>
          </a:xfrm>
          <a:prstGeom prst="rect">
            <a:avLst/>
          </a:prstGeom>
          <a:noFill/>
        </p:spPr>
        <p:txBody>
          <a:bodyPr wrap="square" rtlCol="0">
            <a:spAutoFit/>
          </a:bodyPr>
          <a:lstStyle/>
          <a:p>
            <a:pPr>
              <a:lnSpc>
                <a:spcPct val="130000"/>
              </a:lnSpc>
            </a:pPr>
            <a:r>
              <a:rPr lang="en-IN" sz="2800" b="1" i="0" dirty="0">
                <a:solidFill>
                  <a:schemeClr val="tx2"/>
                </a:solidFill>
                <a:effectLst/>
                <a:latin typeface="Baskerville Old Face" panose="02020602080505020303" pitchFamily="18" charset="0"/>
                <a:ea typeface="Roboto" panose="02000000000000000000" pitchFamily="2" charset="0"/>
                <a:cs typeface="Roboto" panose="02000000000000000000" pitchFamily="2" charset="0"/>
              </a:rPr>
              <a:t>Cart</a:t>
            </a:r>
            <a:endParaRPr lang="en-IN" sz="2800" b="1" dirty="0">
              <a:solidFill>
                <a:schemeClr val="tx2"/>
              </a:solidFill>
              <a:latin typeface="Baskerville Old Face" panose="02020602080505020303" pitchFamily="18" charset="0"/>
              <a:ea typeface="Roboto" panose="02000000000000000000" pitchFamily="2" charset="0"/>
              <a:cs typeface="Roboto" panose="02000000000000000000" pitchFamily="2" charset="0"/>
            </a:endParaRPr>
          </a:p>
        </p:txBody>
      </p:sp>
      <p:pic>
        <p:nvPicPr>
          <p:cNvPr id="6" name="Picture Placeholder 5">
            <a:extLst>
              <a:ext uri="{FF2B5EF4-FFF2-40B4-BE49-F238E27FC236}">
                <a16:creationId xmlns:a16="http://schemas.microsoft.com/office/drawing/2014/main" id="{236DCD6C-B285-0096-1960-6442B649B53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090" r="6090"/>
          <a:stretch>
            <a:fillRect/>
          </a:stretch>
        </p:blipFill>
        <p:spPr>
          <a:xfrm>
            <a:off x="457201" y="1937268"/>
            <a:ext cx="5838436" cy="3349690"/>
          </a:xfrm>
        </p:spPr>
      </p:pic>
      <p:pic>
        <p:nvPicPr>
          <p:cNvPr id="10" name="Picture 9">
            <a:extLst>
              <a:ext uri="{FF2B5EF4-FFF2-40B4-BE49-F238E27FC236}">
                <a16:creationId xmlns:a16="http://schemas.microsoft.com/office/drawing/2014/main" id="{E8954FB2-D247-7B44-860B-1CBCCE716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09" y="1937268"/>
            <a:ext cx="5588498" cy="3315908"/>
          </a:xfrm>
          <a:prstGeom prst="rect">
            <a:avLst/>
          </a:prstGeom>
        </p:spPr>
      </p:pic>
    </p:spTree>
    <p:extLst>
      <p:ext uri="{BB962C8B-B14F-4D97-AF65-F5344CB8AC3E}">
        <p14:creationId xmlns:p14="http://schemas.microsoft.com/office/powerpoint/2010/main" val="353668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496</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Calibri</vt:lpstr>
      <vt:lpstr>Fira Sans Medium</vt:lpstr>
      <vt:lpstr>Aptos Narrow</vt:lpstr>
      <vt:lpstr>Calibri Light</vt:lpstr>
      <vt:lpstr>Roboto</vt:lpstr>
      <vt:lpstr>Baskerville Old Face</vt:lpstr>
      <vt:lpstr>Arial</vt:lpstr>
      <vt:lpstr>Aptos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Josna Mary Thomas</cp:lastModifiedBy>
  <cp:revision>229</cp:revision>
  <dcterms:created xsi:type="dcterms:W3CDTF">2021-11-17T09:33:18Z</dcterms:created>
  <dcterms:modified xsi:type="dcterms:W3CDTF">2025-03-12T15:41:37Z</dcterms:modified>
</cp:coreProperties>
</file>