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4"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4A519-D219-47CD-911F-2958BA0A8F12}" type="datetimeFigureOut">
              <a:rPr lang="en-US" smtClean="0"/>
              <a:t>3/19/2025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FC81F-E7F2-44EA-A379-9F1406593C5C}" type="slidenum">
              <a:rPr lang="en-US" smtClean="0"/>
              <a:t>‹#›</a:t>
            </a:fld>
            <a:endParaRPr lang="en-US"/>
          </a:p>
        </p:txBody>
      </p:sp>
    </p:spTree>
    <p:extLst>
      <p:ext uri="{BB962C8B-B14F-4D97-AF65-F5344CB8AC3E}">
        <p14:creationId xmlns:p14="http://schemas.microsoft.com/office/powerpoint/2010/main" val="1523531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83D3C11-8D6A-4A5E-A65F-B60B0C0BD516}" type="datetime1">
              <a:rPr lang="en-IN" smtClean="0"/>
              <a:t>19-03-2025</a:t>
            </a:fld>
            <a:endParaRPr lang="en-IN"/>
          </a:p>
        </p:txBody>
      </p:sp>
      <p:sp>
        <p:nvSpPr>
          <p:cNvPr id="5" name="Footer Placeholder 4"/>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657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F13869-5C46-445F-8085-2E923E2D599C}" type="datetime1">
              <a:rPr lang="en-IN" smtClean="0"/>
              <a:t>19-03-2025</a:t>
            </a:fld>
            <a:endParaRPr lang="en-IN"/>
          </a:p>
        </p:txBody>
      </p:sp>
      <p:sp>
        <p:nvSpPr>
          <p:cNvPr id="5" name="Footer Placeholder 4"/>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761233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9833335-9A8E-48A9-A91D-7E4040169785}" type="datetime1">
              <a:rPr lang="en-IN" smtClean="0"/>
              <a:t>19-03-2025</a:t>
            </a:fld>
            <a:endParaRPr lang="en-IN"/>
          </a:p>
        </p:txBody>
      </p:sp>
      <p:sp>
        <p:nvSpPr>
          <p:cNvPr id="5" name="Footer Placeholder 4"/>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2576965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17E1CD-1417-48A0-8479-8AC022749A8C}" type="datetime1">
              <a:rPr lang="en-IN" smtClean="0"/>
              <a:t>19-03-2025</a:t>
            </a:fld>
            <a:endParaRPr lang="en-IN"/>
          </a:p>
        </p:txBody>
      </p:sp>
      <p:sp>
        <p:nvSpPr>
          <p:cNvPr id="5" name="Footer Placeholder 4"/>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53361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5CCA9F-CE8B-4912-8BFD-B17889EA49A8}" type="datetime1">
              <a:rPr lang="en-IN" smtClean="0"/>
              <a:t>19-03-2025</a:t>
            </a:fld>
            <a:endParaRPr lang="en-IN"/>
          </a:p>
        </p:txBody>
      </p:sp>
      <p:sp>
        <p:nvSpPr>
          <p:cNvPr id="5" name="Footer Placeholder 4"/>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51224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9074CF5-D2DA-44A9-96F3-5EBB82F3E142}" type="datetime1">
              <a:rPr lang="en-IN" smtClean="0"/>
              <a:t>19-03-2025</a:t>
            </a:fld>
            <a:endParaRPr lang="en-IN"/>
          </a:p>
        </p:txBody>
      </p:sp>
      <p:sp>
        <p:nvSpPr>
          <p:cNvPr id="6" name="Footer Placeholder 5"/>
          <p:cNvSpPr>
            <a:spLocks noGrp="1"/>
          </p:cNvSpPr>
          <p:nvPr>
            <p:ph type="ftr" sz="quarter" idx="11"/>
          </p:nvPr>
        </p:nvSpPr>
        <p:spPr/>
        <p:txBody>
          <a:bodyPr/>
          <a:lstStyle/>
          <a:p>
            <a:r>
              <a:rPr lang="en-US" dirty="0"/>
              <a:t>AmalJyothi College of Engineering Kanjirappally</a:t>
            </a:r>
            <a:endParaRPr lang="en-IN" dirty="0"/>
          </a:p>
        </p:txBody>
      </p:sp>
      <p:sp>
        <p:nvSpPr>
          <p:cNvPr id="7" name="Slide Number Placeholder 6"/>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28890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81FC77F-65A3-4E33-995E-200854F402D9}" type="datetime1">
              <a:rPr lang="en-IN" smtClean="0"/>
              <a:t>19-03-2025</a:t>
            </a:fld>
            <a:endParaRPr lang="en-IN"/>
          </a:p>
        </p:txBody>
      </p:sp>
      <p:sp>
        <p:nvSpPr>
          <p:cNvPr id="8" name="Footer Placeholder 7"/>
          <p:cNvSpPr>
            <a:spLocks noGrp="1"/>
          </p:cNvSpPr>
          <p:nvPr>
            <p:ph type="ftr" sz="quarter" idx="11"/>
          </p:nvPr>
        </p:nvSpPr>
        <p:spPr/>
        <p:txBody>
          <a:bodyPr/>
          <a:lstStyle/>
          <a:p>
            <a:r>
              <a:rPr lang="en-US" dirty="0"/>
              <a:t>AmalJyothi College of Engineering Kanjirappally</a:t>
            </a:r>
            <a:endParaRPr lang="en-IN" dirty="0"/>
          </a:p>
        </p:txBody>
      </p:sp>
      <p:sp>
        <p:nvSpPr>
          <p:cNvPr id="9" name="Slide Number Placeholder 8"/>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542189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9AB53BF-8822-4DF9-B698-3877D522EDED}" type="datetime1">
              <a:rPr lang="en-IN" smtClean="0"/>
              <a:t>19-03-2025</a:t>
            </a:fld>
            <a:endParaRPr lang="en-IN"/>
          </a:p>
        </p:txBody>
      </p:sp>
      <p:sp>
        <p:nvSpPr>
          <p:cNvPr id="4" name="Footer Placeholder 3"/>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257475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F1582-BA95-464A-BC50-DE90194A526F}" type="datetime1">
              <a:rPr lang="en-IN" smtClean="0"/>
              <a:t>19-03-2025</a:t>
            </a:fld>
            <a:endParaRPr lang="en-IN"/>
          </a:p>
        </p:txBody>
      </p:sp>
      <p:sp>
        <p:nvSpPr>
          <p:cNvPr id="3" name="Footer Placeholder 2"/>
          <p:cNvSpPr>
            <a:spLocks noGrp="1"/>
          </p:cNvSpPr>
          <p:nvPr>
            <p:ph type="ftr" sz="quarter" idx="11"/>
          </p:nvPr>
        </p:nvSpPr>
        <p:spPr/>
        <p:txBody>
          <a:bodyPr/>
          <a:lstStyle/>
          <a:p>
            <a:r>
              <a:rPr lang="en-US" dirty="0"/>
              <a:t>AmalJyothi College of Engineering Kanjirappally</a:t>
            </a:r>
            <a:endParaRPr lang="en-IN" dirty="0"/>
          </a:p>
        </p:txBody>
      </p:sp>
      <p:sp>
        <p:nvSpPr>
          <p:cNvPr id="4" name="Slide Number Placeholder 3"/>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39100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AC9716-4236-45B2-B18B-D5CF82312283}" type="datetime1">
              <a:rPr lang="en-IN" smtClean="0"/>
              <a:t>19-03-2025</a:t>
            </a:fld>
            <a:endParaRPr lang="en-IN"/>
          </a:p>
        </p:txBody>
      </p:sp>
      <p:sp>
        <p:nvSpPr>
          <p:cNvPr id="6" name="Footer Placeholder 5"/>
          <p:cNvSpPr>
            <a:spLocks noGrp="1"/>
          </p:cNvSpPr>
          <p:nvPr>
            <p:ph type="ftr" sz="quarter" idx="11"/>
          </p:nvPr>
        </p:nvSpPr>
        <p:spPr/>
        <p:txBody>
          <a:bodyPr/>
          <a:lstStyle/>
          <a:p>
            <a:r>
              <a:rPr lang="en-US" dirty="0"/>
              <a:t>AmalJyothi College of Engineering Kanjirappally</a:t>
            </a:r>
            <a:endParaRPr lang="en-IN" dirty="0"/>
          </a:p>
        </p:txBody>
      </p:sp>
      <p:sp>
        <p:nvSpPr>
          <p:cNvPr id="7" name="Slide Number Placeholder 6"/>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3702689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E7CE5-C7AB-4C13-891E-56D7F445F770}" type="datetime1">
              <a:rPr lang="en-IN" smtClean="0"/>
              <a:t>19-03-2025</a:t>
            </a:fld>
            <a:endParaRPr lang="en-IN"/>
          </a:p>
        </p:txBody>
      </p:sp>
      <p:sp>
        <p:nvSpPr>
          <p:cNvPr id="6" name="Footer Placeholder 5"/>
          <p:cNvSpPr>
            <a:spLocks noGrp="1"/>
          </p:cNvSpPr>
          <p:nvPr>
            <p:ph type="ftr" sz="quarter" idx="11"/>
          </p:nvPr>
        </p:nvSpPr>
        <p:spPr/>
        <p:txBody>
          <a:bodyPr/>
          <a:lstStyle/>
          <a:p>
            <a:r>
              <a:rPr lang="en-US" dirty="0"/>
              <a:t>AmalJyothi College of Engineering Kanjirappally</a:t>
            </a:r>
            <a:endParaRPr lang="en-IN" dirty="0"/>
          </a:p>
        </p:txBody>
      </p:sp>
      <p:sp>
        <p:nvSpPr>
          <p:cNvPr id="7" name="Slide Number Placeholder 6"/>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416014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8E512-F4EC-47E3-B3ED-8960380A1970}" type="datetime1">
              <a:rPr lang="en-IN" smtClean="0"/>
              <a:t>19-03-2025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AmalJyothi College of Engineering Kanjirappally</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0A71A5-E0BE-4AD3-AC38-24E45FF2139F}" type="slidenum">
              <a:rPr lang="en-IN" smtClean="0"/>
              <a:t>‹#›</a:t>
            </a:fld>
            <a:endParaRPr lang="en-IN"/>
          </a:p>
        </p:txBody>
      </p:sp>
    </p:spTree>
    <p:extLst>
      <p:ext uri="{BB962C8B-B14F-4D97-AF65-F5344CB8AC3E}">
        <p14:creationId xmlns:p14="http://schemas.microsoft.com/office/powerpoint/2010/main" val="3926679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re.ac.uk/download/pdf/220096752.pdf" TargetMode="External"/><Relationship Id="rId2" Type="http://schemas.openxmlformats.org/officeDocument/2006/relationships/hyperlink" Target="https://www.researchgate.net/publication/317199475_SALES_PERFORMANCE_MANAGEMENT_A_STRATEGIC_INITIATIVE_TO_THE_GROWTH_OF_MICRO_AND_SMALL_BUSINESSES"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researchgate.net/publication/266180904_Inventory_Planning_In_Small_Business?utm_source=chatgpt.co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researchgate.net/publication/266180904_Inventory_Planning_In_Small_Business?utm_source=chatgpt.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64914"/>
            <a:ext cx="9144000" cy="2387600"/>
          </a:xfrm>
        </p:spPr>
        <p:txBody>
          <a:bodyPr>
            <a:normAutofit/>
          </a:bodyPr>
          <a:lstStyle/>
          <a:p>
            <a:r>
              <a:rPr lang="en-US" sz="4400" b="1" dirty="0">
                <a:latin typeface="Abadi" panose="020B0604020104020204" pitchFamily="34" charset="0"/>
              </a:rPr>
              <a:t>Sales Performance Analytics and Strategic Inventory Planning for Small Businesses</a:t>
            </a:r>
          </a:p>
        </p:txBody>
      </p:sp>
      <p:sp>
        <p:nvSpPr>
          <p:cNvPr id="4" name="Footer Placeholder 3">
            <a:extLst>
              <a:ext uri="{FF2B5EF4-FFF2-40B4-BE49-F238E27FC236}">
                <a16:creationId xmlns:a16="http://schemas.microsoft.com/office/drawing/2014/main" id="{9B878F9E-CAE5-40AB-97C2-740491C7ADF2}"/>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104C13EB-AF0B-4B8F-B236-AC237BBD6284}"/>
              </a:ext>
            </a:extLst>
          </p:cNvPr>
          <p:cNvSpPr>
            <a:spLocks noGrp="1"/>
          </p:cNvSpPr>
          <p:nvPr>
            <p:ph type="sldNum" sz="quarter" idx="12"/>
          </p:nvPr>
        </p:nvSpPr>
        <p:spPr/>
        <p:txBody>
          <a:bodyPr/>
          <a:lstStyle/>
          <a:p>
            <a:fld id="{630A71A5-E0BE-4AD3-AC38-24E45FF2139F}" type="slidenum">
              <a:rPr lang="en-IN" smtClean="0"/>
              <a:t>1</a:t>
            </a:fld>
            <a:endParaRPr lang="en-IN"/>
          </a:p>
        </p:txBody>
      </p:sp>
      <p:pic>
        <p:nvPicPr>
          <p:cNvPr id="7" name="Picture 6">
            <a:extLst>
              <a:ext uri="{FF2B5EF4-FFF2-40B4-BE49-F238E27FC236}">
                <a16:creationId xmlns:a16="http://schemas.microsoft.com/office/drawing/2014/main" id="{4CB955A8-A8C0-4B09-A9A5-E7A3DD7B92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375261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5400" i="1" dirty="0">
                <a:solidFill>
                  <a:srgbClr val="FF0000"/>
                </a:solidFill>
                <a:latin typeface="Bell MT" panose="02020503060305020303" pitchFamily="18" charset="0"/>
              </a:rPr>
              <a:t>THANK YOU</a:t>
            </a:r>
          </a:p>
        </p:txBody>
      </p:sp>
      <p:sp>
        <p:nvSpPr>
          <p:cNvPr id="4" name="Footer Placeholder 3"/>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t>10</a:t>
            </a:fld>
            <a:endParaRPr lang="en-IN"/>
          </a:p>
        </p:txBody>
      </p:sp>
      <p:pic>
        <p:nvPicPr>
          <p:cNvPr id="6" name="Picture 5">
            <a:extLst>
              <a:ext uri="{FF2B5EF4-FFF2-40B4-BE49-F238E27FC236}">
                <a16:creationId xmlns:a16="http://schemas.microsoft.com/office/drawing/2014/main" id="{2B34787D-B0E8-467C-965C-FAB38F9DEC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231690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rPr dirty="0"/>
              <a:t>Abstract</a:t>
            </a:r>
          </a:p>
          <a:p>
            <a:r>
              <a:rPr dirty="0"/>
              <a:t>Literature Survey</a:t>
            </a:r>
          </a:p>
          <a:p>
            <a:r>
              <a:rPr dirty="0"/>
              <a:t>Introduction</a:t>
            </a:r>
          </a:p>
          <a:p>
            <a:r>
              <a:rPr dirty="0"/>
              <a:t>Methodology</a:t>
            </a:r>
          </a:p>
          <a:p>
            <a:r>
              <a:rPr dirty="0"/>
              <a:t>Results and Discussion</a:t>
            </a:r>
          </a:p>
          <a:p>
            <a:r>
              <a:rPr dirty="0"/>
              <a:t>Conclusion</a:t>
            </a:r>
          </a:p>
          <a:p>
            <a:r>
              <a:t>References</a:t>
            </a:r>
            <a:endParaRPr dirty="0"/>
          </a:p>
        </p:txBody>
      </p:sp>
      <p:sp>
        <p:nvSpPr>
          <p:cNvPr id="4" name="Footer Placeholder 3">
            <a:extLst>
              <a:ext uri="{FF2B5EF4-FFF2-40B4-BE49-F238E27FC236}">
                <a16:creationId xmlns:a16="http://schemas.microsoft.com/office/drawing/2014/main" id="{382929CB-B6FE-41B8-905B-1FCB1B2B10F8}"/>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3BC53596-99DC-4EF6-A05A-3CBA0406D901}"/>
              </a:ext>
            </a:extLst>
          </p:cNvPr>
          <p:cNvSpPr>
            <a:spLocks noGrp="1"/>
          </p:cNvSpPr>
          <p:nvPr>
            <p:ph type="sldNum" sz="quarter" idx="12"/>
          </p:nvPr>
        </p:nvSpPr>
        <p:spPr/>
        <p:txBody>
          <a:bodyPr/>
          <a:lstStyle/>
          <a:p>
            <a:fld id="{630A71A5-E0BE-4AD3-AC38-24E45FF2139F}" type="slidenum">
              <a:rPr lang="en-IN" smtClean="0"/>
              <a:t>2</a:t>
            </a:fld>
            <a:endParaRPr lang="en-IN"/>
          </a:p>
        </p:txBody>
      </p:sp>
      <p:pic>
        <p:nvPicPr>
          <p:cNvPr id="6" name="Picture 5">
            <a:extLst>
              <a:ext uri="{FF2B5EF4-FFF2-40B4-BE49-F238E27FC236}">
                <a16:creationId xmlns:a16="http://schemas.microsoft.com/office/drawing/2014/main" id="{0877BE05-9087-4089-876C-22941CAC13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Tree>
    <p:extLst>
      <p:ext uri="{BB962C8B-B14F-4D97-AF65-F5344CB8AC3E}">
        <p14:creationId xmlns:p14="http://schemas.microsoft.com/office/powerpoint/2010/main" val="164085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ABSTRACT</a:t>
            </a:r>
          </a:p>
        </p:txBody>
      </p:sp>
      <p:sp>
        <p:nvSpPr>
          <p:cNvPr id="3" name="Content Placeholder 2"/>
          <p:cNvSpPr>
            <a:spLocks noGrp="1"/>
          </p:cNvSpPr>
          <p:nvPr>
            <p:ph idx="1"/>
          </p:nvPr>
        </p:nvSpPr>
        <p:spPr/>
        <p:txBody>
          <a:bodyPr>
            <a:normAutofit/>
          </a:bodyPr>
          <a:lstStyle/>
          <a:p>
            <a:pPr marL="0" indent="0" algn="just">
              <a:buNone/>
            </a:pPr>
            <a:r>
              <a:rPr lang="en-US" sz="1800" dirty="0">
                <a:latin typeface="Abadi" panose="020B0604020104020204" pitchFamily="34" charset="0"/>
              </a:rPr>
              <a:t>Sales performance analytics plays a crucial role in assisting small businesses in understanding customer behavior, predicting demand, and optimizing inventory management. With data-driven insights, businesses can identify peak sales seasons, analyze product performance, and implement strategic inventory planning to maximize profitability. </a:t>
            </a:r>
          </a:p>
          <a:p>
            <a:pPr marL="0" indent="0" algn="just">
              <a:buNone/>
            </a:pPr>
            <a:r>
              <a:rPr lang="en-US" sz="1800" dirty="0">
                <a:latin typeface="Abadi" panose="020B0604020104020204" pitchFamily="34" charset="0"/>
              </a:rPr>
              <a:t>This paper presents a comprehensive review of sales analytics techniques, time-based performance tracking, and demographic-based sales approaches. The research highlights how predictive analytics and inventory optimization integration enable small businesses to improve decision-making and overall efficiency.</a:t>
            </a:r>
          </a:p>
        </p:txBody>
      </p:sp>
      <p:sp>
        <p:nvSpPr>
          <p:cNvPr id="4" name="Footer Placeholder 3">
            <a:extLst>
              <a:ext uri="{FF2B5EF4-FFF2-40B4-BE49-F238E27FC236}">
                <a16:creationId xmlns:a16="http://schemas.microsoft.com/office/drawing/2014/main" id="{B76BF6E8-55C4-4035-A79F-DA4D4B7CE7FE}"/>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0A322A75-B00E-4578-A342-D0F77328ABC9}"/>
              </a:ext>
            </a:extLst>
          </p:cNvPr>
          <p:cNvSpPr>
            <a:spLocks noGrp="1"/>
          </p:cNvSpPr>
          <p:nvPr>
            <p:ph type="sldNum" sz="quarter" idx="12"/>
          </p:nvPr>
        </p:nvSpPr>
        <p:spPr/>
        <p:txBody>
          <a:bodyPr/>
          <a:lstStyle/>
          <a:p>
            <a:fld id="{630A71A5-E0BE-4AD3-AC38-24E45FF2139F}" type="slidenum">
              <a:rPr lang="en-IN" smtClean="0"/>
              <a:t>3</a:t>
            </a:fld>
            <a:endParaRPr lang="en-IN"/>
          </a:p>
        </p:txBody>
      </p:sp>
      <p:pic>
        <p:nvPicPr>
          <p:cNvPr id="6" name="Picture 5">
            <a:extLst>
              <a:ext uri="{FF2B5EF4-FFF2-40B4-BE49-F238E27FC236}">
                <a16:creationId xmlns:a16="http://schemas.microsoft.com/office/drawing/2014/main" id="{75D925C9-76E7-4E53-B2FD-4FE63AD827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404544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Literature Survey</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sz="1800" dirty="0">
                <a:latin typeface="Abadi" panose="020B0604020104020204" pitchFamily="34" charset="0"/>
              </a:rPr>
              <a:t>Research in sales analytics and inventory management highlights the importance of AI-driven decision-making. Studies have focused on:</a:t>
            </a:r>
          </a:p>
          <a:p>
            <a:pPr marL="0" indent="0" algn="just">
              <a:buNone/>
            </a:pPr>
            <a:r>
              <a:rPr lang="en-US" sz="1800" dirty="0">
                <a:latin typeface="Abadi" panose="020B0604020104020204" pitchFamily="34" charset="0"/>
              </a:rPr>
              <a:t>Predictive Sales Analytics: AI-based forecasting techniques improve demand prediction accuracy.</a:t>
            </a:r>
          </a:p>
          <a:p>
            <a:pPr marL="0" indent="0" algn="just">
              <a:buNone/>
            </a:pPr>
            <a:r>
              <a:rPr lang="en-US" sz="1800" dirty="0">
                <a:latin typeface="Abadi" panose="020B0604020104020204" pitchFamily="34" charset="0"/>
              </a:rPr>
              <a:t>Automated Inventory Solutions: Real-time tracking and automated restocking minimize stock shortages.</a:t>
            </a:r>
          </a:p>
          <a:p>
            <a:pPr marL="0" indent="0" algn="just">
              <a:buNone/>
            </a:pPr>
            <a:r>
              <a:rPr lang="en-US" sz="1800" dirty="0">
                <a:latin typeface="Abadi" panose="020B0604020104020204" pitchFamily="34" charset="0"/>
              </a:rPr>
              <a:t>Dynamic Pricing Models: AI-based pricing strategies improve sales conversion rates.</a:t>
            </a:r>
          </a:p>
          <a:p>
            <a:pPr marL="0" indent="0" algn="just">
              <a:buNone/>
            </a:pPr>
            <a:r>
              <a:rPr lang="en-US" sz="1800" dirty="0">
                <a:latin typeface="Abadi" panose="020B0604020104020204" pitchFamily="34" charset="0"/>
              </a:rPr>
              <a:t>Demographic-Based Sales Approaches: Customer segmentation and targeted marketing enhance engagement and sales outcomes.</a:t>
            </a:r>
            <a:endParaRPr lang="en-IN" sz="1800" dirty="0">
              <a:latin typeface="Abadi" panose="020B0604020104020204" pitchFamily="34" charset="0"/>
            </a:endParaRPr>
          </a:p>
          <a:p>
            <a:pPr marL="0" indent="0">
              <a:buNone/>
            </a:pPr>
            <a:endParaRPr lang="en-IN" sz="1800" dirty="0">
              <a:latin typeface="Abadi" panose="020B0604020104020204" pitchFamily="34" charset="0"/>
            </a:endParaRPr>
          </a:p>
          <a:p>
            <a:pPr marL="0" indent="0">
              <a:buNone/>
            </a:pPr>
            <a:r>
              <a:rPr lang="en-IN" sz="1800" dirty="0">
                <a:latin typeface="Abadi" panose="020B0604020104020204" pitchFamily="34" charset="0"/>
              </a:rPr>
              <a:t>1. </a:t>
            </a:r>
            <a:r>
              <a:rPr lang="en-US" sz="1800" dirty="0">
                <a:latin typeface="Abadi" panose="020B0604020104020204" pitchFamily="34" charset="0"/>
              </a:rPr>
              <a:t>Sales Performance Management: A Strategic Initiative to the Growth of Micro and Small Businesses – Analyzing sales performance indicators to drive business success. (</a:t>
            </a:r>
            <a:r>
              <a:rPr lang="en-IN" sz="1800" u="sng" kern="0" dirty="0">
                <a:solidFill>
                  <a:srgbClr val="0000FF"/>
                </a:solidFill>
                <a:effectLst/>
                <a:latin typeface="Aptos Display" panose="020B0004020202020204" pitchFamily="34" charset="0"/>
                <a:ea typeface="Times New Roman" panose="02020603050405020304" pitchFamily="18" charset="0"/>
                <a:cs typeface="Times New Roman" panose="02020603050405020304" pitchFamily="18" charset="0"/>
                <a:hlinkClick r:id="rId2"/>
              </a:rPr>
              <a:t>ResearchGate</a:t>
            </a:r>
            <a:r>
              <a:rPr lang="en-IN" sz="1800" u="sng" kern="0" dirty="0">
                <a:solidFill>
                  <a:srgbClr val="0000FF"/>
                </a:solidFill>
                <a:effectLst/>
                <a:latin typeface="Aptos Display" panose="020B0004020202020204" pitchFamily="34" charset="0"/>
                <a:ea typeface="Times New Roman" panose="02020603050405020304" pitchFamily="18" charset="0"/>
                <a:cs typeface="Times New Roman" panose="02020603050405020304" pitchFamily="18" charset="0"/>
              </a:rPr>
              <a:t>)</a:t>
            </a:r>
          </a:p>
          <a:p>
            <a:pPr marL="0" indent="0">
              <a:buNone/>
            </a:pPr>
            <a:r>
              <a:rPr lang="en-IN" sz="1800" dirty="0">
                <a:latin typeface="Abadi" panose="020B0604020104020204" pitchFamily="34" charset="0"/>
              </a:rPr>
              <a:t>2. Automated Inventory Solutions (Lee &amp; Robinson, 2024)</a:t>
            </a:r>
          </a:p>
          <a:p>
            <a:pPr marL="0" indent="0">
              <a:buNone/>
            </a:pPr>
            <a:r>
              <a:rPr lang="en-IN" sz="1800" dirty="0">
                <a:latin typeface="Abadi" panose="020B0604020104020204" pitchFamily="34" charset="0"/>
              </a:rPr>
              <a:t>3. </a:t>
            </a:r>
            <a:r>
              <a:rPr lang="en-US" sz="1800" dirty="0">
                <a:latin typeface="Abadi" panose="020B0604020104020204" pitchFamily="34" charset="0"/>
              </a:rPr>
              <a:t>Factors Affecting Sales Performance Among Retail Businesses – Investigating factors such as pricing, promotions, and competition.(</a:t>
            </a:r>
            <a:r>
              <a:rPr lang="en-IN" sz="1800" u="sng" kern="0" dirty="0">
                <a:solidFill>
                  <a:srgbClr val="0000FF"/>
                </a:solidFill>
                <a:effectLst/>
                <a:latin typeface="Aptos Display" panose="020B0004020202020204" pitchFamily="34" charset="0"/>
                <a:ea typeface="Times New Roman" panose="02020603050405020304" pitchFamily="18" charset="0"/>
                <a:cs typeface="Times New Roman" panose="02020603050405020304" pitchFamily="18" charset="0"/>
                <a:hlinkClick r:id="rId3"/>
              </a:rPr>
              <a:t>CORE</a:t>
            </a:r>
            <a:r>
              <a:rPr lang="en-IN" sz="1800" u="sng" kern="0" dirty="0">
                <a:solidFill>
                  <a:srgbClr val="0000FF"/>
                </a:solidFill>
                <a:effectLst/>
                <a:latin typeface="Aptos Display" panose="020B0004020202020204" pitchFamily="34" charset="0"/>
                <a:ea typeface="Times New Roman" panose="02020603050405020304" pitchFamily="18" charset="0"/>
                <a:cs typeface="Times New Roman" panose="02020603050405020304" pitchFamily="18" charset="0"/>
              </a:rPr>
              <a:t>)</a:t>
            </a:r>
          </a:p>
          <a:p>
            <a:pPr marL="0" indent="0">
              <a:buNone/>
            </a:pPr>
            <a:r>
              <a:rPr lang="en-IN" sz="1800" dirty="0">
                <a:latin typeface="Abadi" panose="020B0604020104020204" pitchFamily="34" charset="0"/>
              </a:rPr>
              <a:t>4. Targeted Marketing and Customer Segmentation (Smith &amp; Williams, 2024)</a:t>
            </a:r>
          </a:p>
          <a:p>
            <a:pPr marL="0" indent="0">
              <a:buNone/>
            </a:pPr>
            <a:r>
              <a:rPr lang="en-IN" sz="1800" dirty="0">
                <a:latin typeface="Abadi" panose="020B0604020104020204" pitchFamily="34" charset="0"/>
              </a:rPr>
              <a:t>5. </a:t>
            </a:r>
            <a:r>
              <a:rPr lang="en-US" sz="1800" dirty="0">
                <a:latin typeface="Abadi" panose="020B0604020104020204" pitchFamily="34" charset="0"/>
              </a:rPr>
              <a:t>"Inventory Planning in Small Business“, Author: Ina Freeman. (</a:t>
            </a:r>
            <a:r>
              <a:rPr lang="en-IN" sz="1800" u="sng" kern="0" dirty="0">
                <a:solidFill>
                  <a:srgbClr val="0000FF"/>
                </a:solidFill>
                <a:effectLst/>
                <a:latin typeface="Aptos Display" panose="020B0004020202020204" pitchFamily="34" charset="0"/>
                <a:ea typeface="Times New Roman" panose="02020603050405020304" pitchFamily="18" charset="0"/>
                <a:cs typeface="Times New Roman" panose="02020603050405020304" pitchFamily="18" charset="0"/>
                <a:hlinkClick r:id="rId4"/>
              </a:rPr>
              <a:t>researchgate.net</a:t>
            </a:r>
            <a:r>
              <a:rPr lang="en-IN" sz="1800" u="sng" kern="0" dirty="0">
                <a:solidFill>
                  <a:srgbClr val="0000FF"/>
                </a:solidFill>
                <a:effectLst/>
                <a:latin typeface="Aptos Display" panose="020B0004020202020204" pitchFamily="34" charset="0"/>
                <a:ea typeface="Times New Roman" panose="02020603050405020304" pitchFamily="18" charset="0"/>
                <a:cs typeface="Times New Roman" panose="02020603050405020304" pitchFamily="18" charset="0"/>
              </a:rPr>
              <a:t>)</a:t>
            </a:r>
            <a:endParaRPr lang="en-US" sz="1800" dirty="0">
              <a:latin typeface="Abadi" panose="020B0604020104020204" pitchFamily="34" charset="0"/>
            </a:endParaRPr>
          </a:p>
          <a:p>
            <a:pPr marL="0" indent="0">
              <a:buNone/>
            </a:pPr>
            <a:endParaRPr lang="en-IN" sz="1800" dirty="0">
              <a:latin typeface="Abadi" panose="020B0604020104020204" pitchFamily="34" charset="0"/>
            </a:endParaRPr>
          </a:p>
        </p:txBody>
      </p:sp>
      <p:sp>
        <p:nvSpPr>
          <p:cNvPr id="4" name="Footer Placeholder 3"/>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t>4</a:t>
            </a:fld>
            <a:endParaRPr lang="en-IN"/>
          </a:p>
        </p:txBody>
      </p:sp>
      <p:pic>
        <p:nvPicPr>
          <p:cNvPr id="6" name="Picture 5">
            <a:extLst>
              <a:ext uri="{FF2B5EF4-FFF2-40B4-BE49-F238E27FC236}">
                <a16:creationId xmlns:a16="http://schemas.microsoft.com/office/drawing/2014/main" id="{0877BE05-9087-4089-876C-22941CAC132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Tree>
    <p:extLst>
      <p:ext uri="{BB962C8B-B14F-4D97-AF65-F5344CB8AC3E}">
        <p14:creationId xmlns:p14="http://schemas.microsoft.com/office/powerpoint/2010/main" val="299433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a:bodyPr>
          <a:lstStyle/>
          <a:p>
            <a:pPr marL="0" indent="0" algn="just">
              <a:buNone/>
            </a:pPr>
            <a:r>
              <a:rPr lang="en-US" sz="1800" dirty="0">
                <a:latin typeface="Abadi" panose="020B0604020104020204" pitchFamily="34" charset="0"/>
              </a:rPr>
              <a:t>Small companies struggle with determining patterns of sales and suitable levels of inventory. Conventional inventory management is not data-driven and is based on intuition, and it is inefficient. Sales performance analytics enables business leaders to review product demand, monitor patterns of sales, and align inventory with customer demand. </a:t>
            </a:r>
          </a:p>
          <a:p>
            <a:pPr>
              <a:buNone/>
            </a:pPr>
            <a:r>
              <a:rPr lang="en-US" sz="1800" dirty="0">
                <a:latin typeface="Abadi" panose="020B0604020104020204" pitchFamily="34" charset="0"/>
              </a:rPr>
              <a:t>Several businesses use outdated inventory management methods, resulting in:</a:t>
            </a:r>
          </a:p>
          <a:p>
            <a:pPr>
              <a:buFont typeface="Arial" panose="020B0604020202020204" pitchFamily="34" charset="0"/>
              <a:buChar char="•"/>
            </a:pPr>
            <a:r>
              <a:rPr lang="en-US" sz="1800" dirty="0">
                <a:latin typeface="Abadi" panose="020B0604020104020204" pitchFamily="34" charset="0"/>
              </a:rPr>
              <a:t>Poor Demand Forecasting: Inability to accurately predict customer demand fluctuations.</a:t>
            </a:r>
          </a:p>
          <a:p>
            <a:pPr>
              <a:buFont typeface="Arial" panose="020B0604020202020204" pitchFamily="34" charset="0"/>
              <a:buChar char="•"/>
            </a:pPr>
            <a:r>
              <a:rPr lang="en-US" sz="1800" dirty="0">
                <a:latin typeface="Abadi" panose="020B0604020104020204" pitchFamily="34" charset="0"/>
              </a:rPr>
              <a:t>Inventory Mismanagement: Overstocking leads to financial losses, while understocking results in missed sales opportunities.</a:t>
            </a:r>
          </a:p>
          <a:p>
            <a:pPr>
              <a:buFont typeface="Arial" panose="020B0604020202020204" pitchFamily="34" charset="0"/>
              <a:buChar char="•"/>
            </a:pPr>
            <a:r>
              <a:rPr lang="en-US" sz="1800" dirty="0">
                <a:latin typeface="Abadi" panose="020B0604020104020204" pitchFamily="34" charset="0"/>
              </a:rPr>
              <a:t>Lack of Real-Time Insights: Businesses struggle to react to dynamic market changes.</a:t>
            </a:r>
          </a:p>
          <a:p>
            <a:pPr>
              <a:buFont typeface="Arial" panose="020B0604020202020204" pitchFamily="34" charset="0"/>
              <a:buChar char="•"/>
            </a:pPr>
            <a:r>
              <a:rPr lang="en-US" sz="1800" dirty="0">
                <a:latin typeface="Abadi" panose="020B0604020104020204" pitchFamily="34" charset="0"/>
              </a:rPr>
              <a:t>Inefficient Pricing Strategies: Static pricing models fail to adjust based on demand trends and competition.</a:t>
            </a:r>
          </a:p>
          <a:p>
            <a:pPr marL="0" indent="0" algn="just">
              <a:buNone/>
            </a:pPr>
            <a:endParaRPr sz="1800" dirty="0">
              <a:latin typeface="Abadi" panose="020B0604020104020204" pitchFamily="34" charset="0"/>
            </a:endParaRPr>
          </a:p>
        </p:txBody>
      </p:sp>
      <p:sp>
        <p:nvSpPr>
          <p:cNvPr id="4" name="Footer Placeholder 3">
            <a:extLst>
              <a:ext uri="{FF2B5EF4-FFF2-40B4-BE49-F238E27FC236}">
                <a16:creationId xmlns:a16="http://schemas.microsoft.com/office/drawing/2014/main" id="{2DFDE27C-1120-45AC-B3DD-E9B9C8A61E83}"/>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08A7523D-B273-47EB-97BF-8D0DA0DAEFCC}"/>
              </a:ext>
            </a:extLst>
          </p:cNvPr>
          <p:cNvSpPr>
            <a:spLocks noGrp="1"/>
          </p:cNvSpPr>
          <p:nvPr>
            <p:ph type="sldNum" sz="quarter" idx="12"/>
          </p:nvPr>
        </p:nvSpPr>
        <p:spPr/>
        <p:txBody>
          <a:bodyPr/>
          <a:lstStyle/>
          <a:p>
            <a:fld id="{630A71A5-E0BE-4AD3-AC38-24E45FF2139F}" type="slidenum">
              <a:rPr lang="en-IN" smtClean="0"/>
              <a:t>5</a:t>
            </a:fld>
            <a:endParaRPr lang="en-IN"/>
          </a:p>
        </p:txBody>
      </p:sp>
      <p:pic>
        <p:nvPicPr>
          <p:cNvPr id="6" name="Picture 5">
            <a:extLst>
              <a:ext uri="{FF2B5EF4-FFF2-40B4-BE49-F238E27FC236}">
                <a16:creationId xmlns:a16="http://schemas.microsoft.com/office/drawing/2014/main" id="{89051E0B-33AD-4378-BC80-EC6D5380B0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99157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normAutofit lnSpcReduction="10000"/>
          </a:bodyPr>
          <a:lstStyle/>
          <a:p>
            <a:pPr>
              <a:buNone/>
            </a:pPr>
            <a:r>
              <a:rPr lang="en-US" sz="1800" b="1" dirty="0">
                <a:latin typeface="Abadi" panose="020B0604020104020204" pitchFamily="34" charset="0"/>
              </a:rPr>
              <a:t>A. Data Collection</a:t>
            </a:r>
          </a:p>
          <a:p>
            <a:pPr>
              <a:buFont typeface="Arial" panose="020B0604020202020204" pitchFamily="34" charset="0"/>
              <a:buChar char="•"/>
            </a:pPr>
            <a:r>
              <a:rPr lang="en-US" sz="1800" dirty="0">
                <a:latin typeface="Abadi" panose="020B0604020104020204" pitchFamily="34" charset="0"/>
              </a:rPr>
              <a:t>Sales transaction data sourced from MongoDB.</a:t>
            </a:r>
          </a:p>
          <a:p>
            <a:pPr>
              <a:buFont typeface="Arial" panose="020B0604020202020204" pitchFamily="34" charset="0"/>
              <a:buChar char="•"/>
            </a:pPr>
            <a:r>
              <a:rPr lang="en-US" sz="1800" dirty="0">
                <a:latin typeface="Abadi" panose="020B0604020104020204" pitchFamily="34" charset="0"/>
              </a:rPr>
              <a:t>Historical data spanning 90 days per product.</a:t>
            </a:r>
          </a:p>
          <a:p>
            <a:pPr>
              <a:buFont typeface="Arial" panose="020B0604020202020204" pitchFamily="34" charset="0"/>
              <a:buChar char="•"/>
            </a:pPr>
            <a:r>
              <a:rPr lang="en-US" sz="1800" dirty="0">
                <a:latin typeface="Abadi" panose="020B0604020104020204" pitchFamily="34" charset="0"/>
              </a:rPr>
              <a:t>Key metrics include product sales, revenue, and seasonal trends.</a:t>
            </a:r>
          </a:p>
          <a:p>
            <a:pPr>
              <a:buNone/>
            </a:pPr>
            <a:r>
              <a:rPr lang="en-US" sz="1800" b="1" dirty="0">
                <a:latin typeface="Abadi" panose="020B0604020104020204" pitchFamily="34" charset="0"/>
              </a:rPr>
              <a:t>B. Data Processing</a:t>
            </a:r>
          </a:p>
          <a:p>
            <a:pPr>
              <a:buFont typeface="Arial" panose="020B0604020202020204" pitchFamily="34" charset="0"/>
              <a:buChar char="•"/>
            </a:pPr>
            <a:r>
              <a:rPr lang="en-US" sz="1800" dirty="0">
                <a:latin typeface="Abadi" panose="020B0604020104020204" pitchFamily="34" charset="0"/>
              </a:rPr>
              <a:t>Pandas &amp; NumPy: Data cleaning and preprocessing.</a:t>
            </a:r>
          </a:p>
          <a:p>
            <a:pPr>
              <a:buFont typeface="Arial" panose="020B0604020202020204" pitchFamily="34" charset="0"/>
              <a:buChar char="•"/>
            </a:pPr>
            <a:r>
              <a:rPr lang="en-US" sz="1800" dirty="0">
                <a:latin typeface="Abadi" panose="020B0604020104020204" pitchFamily="34" charset="0"/>
              </a:rPr>
              <a:t>Facebook Prophet: Time-series forecasting for predictive analytics.</a:t>
            </a:r>
          </a:p>
          <a:p>
            <a:pPr>
              <a:buFont typeface="Arial" panose="020B0604020202020204" pitchFamily="34" charset="0"/>
              <a:buChar char="•"/>
            </a:pPr>
            <a:r>
              <a:rPr lang="en-US" sz="1800" dirty="0">
                <a:latin typeface="Abadi" panose="020B0604020104020204" pitchFamily="34" charset="0"/>
              </a:rPr>
              <a:t>Chart.js &amp; Plotly.js: Visualization tools for interactive sales analysis.</a:t>
            </a:r>
          </a:p>
          <a:p>
            <a:pPr>
              <a:buNone/>
            </a:pPr>
            <a:r>
              <a:rPr lang="en-US" sz="1800" b="1" dirty="0">
                <a:latin typeface="Abadi" panose="020B0604020104020204" pitchFamily="34" charset="0"/>
              </a:rPr>
              <a:t>C. Inventory Optimization Framework</a:t>
            </a:r>
          </a:p>
          <a:p>
            <a:pPr>
              <a:buFont typeface="Arial" panose="020B0604020202020204" pitchFamily="34" charset="0"/>
              <a:buChar char="•"/>
            </a:pPr>
            <a:r>
              <a:rPr lang="en-US" sz="1800" dirty="0">
                <a:latin typeface="Abadi" panose="020B0604020104020204" pitchFamily="34" charset="0"/>
              </a:rPr>
              <a:t>Automated Stock Reordering: AI-powered predictions trigger timely restocking.</a:t>
            </a:r>
          </a:p>
          <a:p>
            <a:pPr>
              <a:buFont typeface="Arial" panose="020B0604020202020204" pitchFamily="34" charset="0"/>
              <a:buChar char="•"/>
            </a:pPr>
            <a:r>
              <a:rPr lang="en-US" sz="1800" dirty="0">
                <a:latin typeface="Abadi" panose="020B0604020104020204" pitchFamily="34" charset="0"/>
              </a:rPr>
              <a:t>Supplier Coordination: Ensuring seamless inventory flow through predictive alerts.</a:t>
            </a:r>
          </a:p>
          <a:p>
            <a:pPr>
              <a:buFont typeface="Arial" panose="020B0604020202020204" pitchFamily="34" charset="0"/>
              <a:buChar char="•"/>
            </a:pPr>
            <a:r>
              <a:rPr lang="en-US" sz="1800" dirty="0">
                <a:latin typeface="Abadi" panose="020B0604020104020204" pitchFamily="34" charset="0"/>
              </a:rPr>
              <a:t>Sales Performance Dashboards: Providing real-time analytics and AI-driven insights.</a:t>
            </a:r>
          </a:p>
        </p:txBody>
      </p:sp>
      <p:sp>
        <p:nvSpPr>
          <p:cNvPr id="4" name="Footer Placeholder 3">
            <a:extLst>
              <a:ext uri="{FF2B5EF4-FFF2-40B4-BE49-F238E27FC236}">
                <a16:creationId xmlns:a16="http://schemas.microsoft.com/office/drawing/2014/main" id="{652BB9D6-9B4C-4314-BBC0-67B8D2489A1F}"/>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BD060740-B2ED-4E19-AC1C-01A4753B7F8D}"/>
              </a:ext>
            </a:extLst>
          </p:cNvPr>
          <p:cNvSpPr>
            <a:spLocks noGrp="1"/>
          </p:cNvSpPr>
          <p:nvPr>
            <p:ph type="sldNum" sz="quarter" idx="12"/>
          </p:nvPr>
        </p:nvSpPr>
        <p:spPr/>
        <p:txBody>
          <a:bodyPr/>
          <a:lstStyle/>
          <a:p>
            <a:fld id="{630A71A5-E0BE-4AD3-AC38-24E45FF2139F}" type="slidenum">
              <a:rPr lang="en-IN" smtClean="0"/>
              <a:t>6</a:t>
            </a:fld>
            <a:endParaRPr lang="en-IN"/>
          </a:p>
        </p:txBody>
      </p:sp>
      <p:pic>
        <p:nvPicPr>
          <p:cNvPr id="6" name="Picture 5">
            <a:extLst>
              <a:ext uri="{FF2B5EF4-FFF2-40B4-BE49-F238E27FC236}">
                <a16:creationId xmlns:a16="http://schemas.microsoft.com/office/drawing/2014/main" id="{91B399C6-F290-495C-A234-2FEDBD6FF2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74755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 AND DISCUSSION</a:t>
            </a:r>
          </a:p>
        </p:txBody>
      </p:sp>
      <p:sp>
        <p:nvSpPr>
          <p:cNvPr id="3" name="Content Placeholder 2"/>
          <p:cNvSpPr>
            <a:spLocks noGrp="1"/>
          </p:cNvSpPr>
          <p:nvPr>
            <p:ph idx="1"/>
          </p:nvPr>
        </p:nvSpPr>
        <p:spPr>
          <a:xfrm>
            <a:off x="838200" y="1816747"/>
            <a:ext cx="10515600" cy="4351338"/>
          </a:xfrm>
        </p:spPr>
        <p:txBody>
          <a:bodyPr>
            <a:normAutofit/>
          </a:bodyPr>
          <a:lstStyle/>
          <a:p>
            <a:pPr marL="0" indent="0">
              <a:buNone/>
            </a:pPr>
            <a:r>
              <a:rPr sz="1800" b="1" dirty="0">
                <a:latin typeface="Abadi" panose="020B0604020104020204" pitchFamily="34" charset="0"/>
              </a:rPr>
              <a:t>Model Accuracy:</a:t>
            </a:r>
          </a:p>
          <a:p>
            <a:pPr>
              <a:buFont typeface="Arial" panose="020B0604020202020204" pitchFamily="34" charset="0"/>
              <a:buChar char="•"/>
            </a:pPr>
            <a:r>
              <a:rPr lang="en-US" sz="1800" dirty="0">
                <a:latin typeface="Abadi" panose="020B0604020104020204" pitchFamily="34" charset="0"/>
              </a:rPr>
              <a:t>Historical Data Analysis: Identifies past sales trends and predicts future demand.</a:t>
            </a:r>
          </a:p>
          <a:p>
            <a:pPr>
              <a:buFont typeface="Arial" panose="020B0604020202020204" pitchFamily="34" charset="0"/>
              <a:buChar char="•"/>
            </a:pPr>
            <a:r>
              <a:rPr lang="en-US" sz="1800" dirty="0">
                <a:latin typeface="Abadi" panose="020B0604020104020204" pitchFamily="34" charset="0"/>
              </a:rPr>
              <a:t>Automated Inventory Optimization: Reduced overstocking by 30% and minimized stockouts by 40%.</a:t>
            </a:r>
          </a:p>
          <a:p>
            <a:pPr>
              <a:buFont typeface="Arial" panose="020B0604020202020204" pitchFamily="34" charset="0"/>
              <a:buChar char="•"/>
            </a:pPr>
            <a:r>
              <a:rPr lang="en-US" sz="1800" dirty="0">
                <a:latin typeface="Abadi" panose="020B0604020104020204" pitchFamily="34" charset="0"/>
              </a:rPr>
              <a:t>Real-Time Analytics: Provided business owners with actionable insights for decision-making.</a:t>
            </a:r>
          </a:p>
          <a:p>
            <a:pPr marL="0" indent="0">
              <a:buNone/>
            </a:pPr>
            <a:endParaRPr sz="1800" dirty="0">
              <a:latin typeface="Abadi" panose="020B0604020104020204" pitchFamily="34" charset="0"/>
            </a:endParaRPr>
          </a:p>
          <a:p>
            <a:pPr marL="0" indent="0">
              <a:buNone/>
            </a:pPr>
            <a:r>
              <a:rPr sz="1800" b="1" dirty="0">
                <a:latin typeface="Abadi" panose="020B0604020104020204" pitchFamily="34" charset="0"/>
              </a:rPr>
              <a:t>Impact on Businesses:</a:t>
            </a:r>
          </a:p>
          <a:p>
            <a:pPr>
              <a:buFont typeface="Arial" panose="020B0604020202020204" pitchFamily="34" charset="0"/>
              <a:buChar char="•"/>
            </a:pPr>
            <a:r>
              <a:rPr lang="en-US" sz="1800" dirty="0">
                <a:latin typeface="Abadi" panose="020B0604020104020204" pitchFamily="34" charset="0"/>
              </a:rPr>
              <a:t>Better Demand Prediction: Ensures accurate stock planning.</a:t>
            </a:r>
          </a:p>
          <a:p>
            <a:pPr>
              <a:buFont typeface="Arial" panose="020B0604020202020204" pitchFamily="34" charset="0"/>
              <a:buChar char="•"/>
            </a:pPr>
            <a:r>
              <a:rPr lang="en-US" sz="1800" dirty="0">
                <a:latin typeface="Abadi" panose="020B0604020104020204" pitchFamily="34" charset="0"/>
              </a:rPr>
              <a:t>Higher Sales Conversions: Improved customer retention through AI-driven insights.</a:t>
            </a:r>
          </a:p>
          <a:p>
            <a:pPr>
              <a:buFont typeface="Arial" panose="020B0604020202020204" pitchFamily="34" charset="0"/>
              <a:buChar char="•"/>
            </a:pPr>
            <a:r>
              <a:rPr lang="en-US" sz="1800" dirty="0">
                <a:latin typeface="Abadi" panose="020B0604020104020204" pitchFamily="34" charset="0"/>
              </a:rPr>
              <a:t>Cost Reduction: Automation reduces manual inventory management errors.</a:t>
            </a:r>
          </a:p>
        </p:txBody>
      </p:sp>
      <p:sp>
        <p:nvSpPr>
          <p:cNvPr id="4" name="Footer Placeholder 3">
            <a:extLst>
              <a:ext uri="{FF2B5EF4-FFF2-40B4-BE49-F238E27FC236}">
                <a16:creationId xmlns:a16="http://schemas.microsoft.com/office/drawing/2014/main" id="{BF63FB7B-C2A4-4682-9BA5-4818E3FC151D}"/>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BAC3C70E-629B-408B-BFAB-86679AE4E1F8}"/>
              </a:ext>
            </a:extLst>
          </p:cNvPr>
          <p:cNvSpPr>
            <a:spLocks noGrp="1"/>
          </p:cNvSpPr>
          <p:nvPr>
            <p:ph type="sldNum" sz="quarter" idx="12"/>
          </p:nvPr>
        </p:nvSpPr>
        <p:spPr/>
        <p:txBody>
          <a:bodyPr/>
          <a:lstStyle/>
          <a:p>
            <a:fld id="{630A71A5-E0BE-4AD3-AC38-24E45FF2139F}" type="slidenum">
              <a:rPr lang="en-IN" smtClean="0"/>
              <a:t>7</a:t>
            </a:fld>
            <a:endParaRPr lang="en-IN"/>
          </a:p>
        </p:txBody>
      </p:sp>
      <p:pic>
        <p:nvPicPr>
          <p:cNvPr id="6" name="Picture 5">
            <a:extLst>
              <a:ext uri="{FF2B5EF4-FFF2-40B4-BE49-F238E27FC236}">
                <a16:creationId xmlns:a16="http://schemas.microsoft.com/office/drawing/2014/main" id="{067106D6-9438-4AE2-91FA-4077187EB5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328078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a:bodyPr>
          <a:lstStyle/>
          <a:p>
            <a:pPr marL="0" indent="0" algn="just">
              <a:buNone/>
            </a:pPr>
            <a:r>
              <a:rPr lang="en-US" sz="1800" dirty="0">
                <a:latin typeface="Abadi" panose="020B0604020104020204" pitchFamily="34" charset="0"/>
              </a:rPr>
              <a:t>Using sales performance analytics helps companies make informed decisions, streamline inventory management, and craft efficient sales strategies. By incorporating demographic data and sales trends, small companies can improve profitability, customer satisfaction, and overall competitiveness in the digital market. </a:t>
            </a:r>
          </a:p>
          <a:p>
            <a:pPr marL="0" indent="0" algn="just">
              <a:buNone/>
            </a:pPr>
            <a:r>
              <a:rPr lang="en-US" sz="1800" dirty="0">
                <a:latin typeface="Abadi" panose="020B0604020104020204" pitchFamily="34" charset="0"/>
              </a:rPr>
              <a:t>Continued developments in AI and big data analytics will continue to improve sales forecasting and strategic inventory planning, promoting sustainability and growth for small businesses. Future research will explore deeper integrations with IoT and cloud computing for seamless data analysis and inventory tracking.</a:t>
            </a:r>
          </a:p>
        </p:txBody>
      </p:sp>
      <p:sp>
        <p:nvSpPr>
          <p:cNvPr id="4" name="Footer Placeholder 3">
            <a:extLst>
              <a:ext uri="{FF2B5EF4-FFF2-40B4-BE49-F238E27FC236}">
                <a16:creationId xmlns:a16="http://schemas.microsoft.com/office/drawing/2014/main" id="{3BBA6745-BF15-48F4-9B08-0C737D686921}"/>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66431382-1757-488E-A808-643765E66EA3}"/>
              </a:ext>
            </a:extLst>
          </p:cNvPr>
          <p:cNvSpPr>
            <a:spLocks noGrp="1"/>
          </p:cNvSpPr>
          <p:nvPr>
            <p:ph type="sldNum" sz="quarter" idx="12"/>
          </p:nvPr>
        </p:nvSpPr>
        <p:spPr/>
        <p:txBody>
          <a:bodyPr/>
          <a:lstStyle/>
          <a:p>
            <a:fld id="{630A71A5-E0BE-4AD3-AC38-24E45FF2139F}" type="slidenum">
              <a:rPr lang="en-IN" smtClean="0"/>
              <a:t>8</a:t>
            </a:fld>
            <a:endParaRPr lang="en-IN"/>
          </a:p>
        </p:txBody>
      </p:sp>
      <p:pic>
        <p:nvPicPr>
          <p:cNvPr id="6" name="Picture 5">
            <a:extLst>
              <a:ext uri="{FF2B5EF4-FFF2-40B4-BE49-F238E27FC236}">
                <a16:creationId xmlns:a16="http://schemas.microsoft.com/office/drawing/2014/main" id="{C776B2CB-985C-47EB-ACCD-3D63A72D92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Tree>
    <p:extLst>
      <p:ext uri="{BB962C8B-B14F-4D97-AF65-F5344CB8AC3E}">
        <p14:creationId xmlns:p14="http://schemas.microsoft.com/office/powerpoint/2010/main" val="3723409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369"/>
            <a:ext cx="10515600" cy="1325563"/>
          </a:xfrm>
        </p:spPr>
        <p:txBody>
          <a:bodyPr/>
          <a:lstStyle/>
          <a:p>
            <a:r>
              <a:t>REFERENCES</a:t>
            </a:r>
          </a:p>
        </p:txBody>
      </p:sp>
      <p:sp>
        <p:nvSpPr>
          <p:cNvPr id="3" name="Content Placeholder 2"/>
          <p:cNvSpPr>
            <a:spLocks noGrp="1"/>
          </p:cNvSpPr>
          <p:nvPr>
            <p:ph idx="1"/>
          </p:nvPr>
        </p:nvSpPr>
        <p:spPr/>
        <p:txBody>
          <a:bodyPr>
            <a:normAutofit/>
          </a:bodyPr>
          <a:lstStyle/>
          <a:p>
            <a:pPr marL="0" indent="0">
              <a:buNone/>
            </a:pPr>
            <a:r>
              <a:rPr sz="1800" dirty="0">
                <a:latin typeface="Abadi" panose="020B0604020104020204" pitchFamily="34" charset="0"/>
              </a:rPr>
              <a:t>[1] Patel, S., &amp; Kumar, R. (2023). AI-Driven Demand Forecasting. Journal of Business Analytics.</a:t>
            </a:r>
          </a:p>
          <a:p>
            <a:pPr marL="0" indent="0">
              <a:buNone/>
            </a:pPr>
            <a:r>
              <a:rPr sz="1800" dirty="0">
                <a:latin typeface="Abadi" panose="020B0604020104020204" pitchFamily="34" charset="0"/>
              </a:rPr>
              <a:t>[2] Lee, M., &amp; Robinson, T. (2024). Automated Inventory Management. Supply Chain Review.</a:t>
            </a:r>
          </a:p>
          <a:p>
            <a:pPr marL="0" indent="0">
              <a:buNone/>
            </a:pPr>
            <a:r>
              <a:rPr sz="1800" dirty="0">
                <a:latin typeface="Abadi" panose="020B0604020104020204" pitchFamily="34" charset="0"/>
              </a:rPr>
              <a:t>[3] Wang, J., &amp; Zhao, Y. (2023). Dynamic Pricing Impact. International Retail Management.</a:t>
            </a:r>
          </a:p>
          <a:p>
            <a:pPr marL="0" indent="0">
              <a:buNone/>
            </a:pPr>
            <a:r>
              <a:rPr sz="1800" dirty="0">
                <a:latin typeface="Abadi" panose="020B0604020104020204" pitchFamily="34" charset="0"/>
              </a:rPr>
              <a:t>[4] Smith, J., &amp; Williams, A. (2024). Targeted Marketing in Sales. Digital Commerce Journal.</a:t>
            </a:r>
            <a:endParaRPr lang="en-IN" sz="1800" dirty="0">
              <a:latin typeface="Abadi" panose="020B0604020104020204" pitchFamily="34" charset="0"/>
            </a:endParaRPr>
          </a:p>
          <a:p>
            <a:pPr marL="0" indent="0">
              <a:buNone/>
            </a:pPr>
            <a:r>
              <a:rPr lang="en-US" sz="1800" dirty="0">
                <a:latin typeface="Abadi" panose="020B0604020104020204" pitchFamily="34" charset="0"/>
              </a:rPr>
              <a:t>[5] "Inventory Planning in Small Business“, Author: Ina Freeman. (</a:t>
            </a:r>
            <a:r>
              <a:rPr lang="en-IN" sz="1800" u="sng" kern="0" dirty="0">
                <a:solidFill>
                  <a:srgbClr val="0000FF"/>
                </a:solidFill>
                <a:effectLst/>
                <a:latin typeface="Aptos Display" panose="020B0004020202020204" pitchFamily="34" charset="0"/>
                <a:ea typeface="Times New Roman" panose="02020603050405020304" pitchFamily="18" charset="0"/>
                <a:cs typeface="Times New Roman" panose="02020603050405020304" pitchFamily="18" charset="0"/>
                <a:hlinkClick r:id="rId2"/>
              </a:rPr>
              <a:t>researchgate.net</a:t>
            </a:r>
            <a:r>
              <a:rPr lang="en-IN" sz="1800" u="sng" kern="0" dirty="0">
                <a:solidFill>
                  <a:srgbClr val="0000FF"/>
                </a:solidFill>
                <a:effectLst/>
                <a:latin typeface="Aptos Display" panose="020B0004020202020204" pitchFamily="34" charset="0"/>
                <a:ea typeface="Times New Roman" panose="02020603050405020304" pitchFamily="18" charset="0"/>
                <a:cs typeface="Times New Roman" panose="02020603050405020304" pitchFamily="18" charset="0"/>
              </a:rPr>
              <a:t>)</a:t>
            </a:r>
            <a:endParaRPr lang="en-US" sz="1800" dirty="0">
              <a:latin typeface="Abadi" panose="020B0604020104020204" pitchFamily="34" charset="0"/>
            </a:endParaRPr>
          </a:p>
          <a:p>
            <a:pPr marL="0" indent="0">
              <a:buNone/>
            </a:pPr>
            <a:endParaRPr sz="1800" dirty="0">
              <a:latin typeface="Abadi" panose="020B0604020104020204" pitchFamily="34" charset="0"/>
            </a:endParaRPr>
          </a:p>
        </p:txBody>
      </p:sp>
      <p:sp>
        <p:nvSpPr>
          <p:cNvPr id="4" name="Footer Placeholder 3">
            <a:extLst>
              <a:ext uri="{FF2B5EF4-FFF2-40B4-BE49-F238E27FC236}">
                <a16:creationId xmlns:a16="http://schemas.microsoft.com/office/drawing/2014/main" id="{8CA3DF31-9870-4EDD-B71B-C1FB2A4805DD}"/>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a:extLst>
              <a:ext uri="{FF2B5EF4-FFF2-40B4-BE49-F238E27FC236}">
                <a16:creationId xmlns:a16="http://schemas.microsoft.com/office/drawing/2014/main" id="{849BA7CC-5045-44CE-ABEF-B2413372763C}"/>
              </a:ext>
            </a:extLst>
          </p:cNvPr>
          <p:cNvSpPr>
            <a:spLocks noGrp="1"/>
          </p:cNvSpPr>
          <p:nvPr>
            <p:ph type="sldNum" sz="quarter" idx="12"/>
          </p:nvPr>
        </p:nvSpPr>
        <p:spPr/>
        <p:txBody>
          <a:bodyPr/>
          <a:lstStyle/>
          <a:p>
            <a:fld id="{630A71A5-E0BE-4AD3-AC38-24E45FF2139F}" type="slidenum">
              <a:rPr lang="en-IN" smtClean="0"/>
              <a:t>9</a:t>
            </a:fld>
            <a:endParaRPr lang="en-IN"/>
          </a:p>
        </p:txBody>
      </p:sp>
      <p:pic>
        <p:nvPicPr>
          <p:cNvPr id="7" name="Picture 6">
            <a:extLst>
              <a:ext uri="{FF2B5EF4-FFF2-40B4-BE49-F238E27FC236}">
                <a16:creationId xmlns:a16="http://schemas.microsoft.com/office/drawing/2014/main" id="{2B34787D-B0E8-467C-965C-FAB38F9DEC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2618643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TotalTime>
  <Words>862</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Abadi</vt:lpstr>
      <vt:lpstr>Aptos Display</vt:lpstr>
      <vt:lpstr>Arial</vt:lpstr>
      <vt:lpstr>Bell MT</vt:lpstr>
      <vt:lpstr>Calibri</vt:lpstr>
      <vt:lpstr>Calibri Light</vt:lpstr>
      <vt:lpstr>Office Theme</vt:lpstr>
      <vt:lpstr>Sales Performance Analytics and Strategic Inventory Planning for Small Businesses</vt:lpstr>
      <vt:lpstr>CONTENTS</vt:lpstr>
      <vt:lpstr>ABSTRACT</vt:lpstr>
      <vt:lpstr>Literature Survey</vt:lpstr>
      <vt:lpstr>INTRODUCTION</vt:lpstr>
      <vt:lpstr>METHODOLOGY</vt:lpstr>
      <vt:lpstr>RESULTS AND DISCUSSION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&lt;Paper Title&gt;</dc:title>
  <dc:creator>Grace</dc:creator>
  <cp:lastModifiedBy>Josna Mary Thomas</cp:lastModifiedBy>
  <cp:revision>20</cp:revision>
  <dcterms:created xsi:type="dcterms:W3CDTF">2022-05-24T22:32:37Z</dcterms:created>
  <dcterms:modified xsi:type="dcterms:W3CDTF">2025-03-19T05:36:51Z</dcterms:modified>
</cp:coreProperties>
</file>