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0" r:id="rId10"/>
    <p:sldId id="261" r:id="rId11"/>
    <p:sldId id="262" r:id="rId12"/>
    <p:sldId id="264" r:id="rId13"/>
    <p:sldId id="263" r:id="rId14"/>
  </p:sldIdLst>
  <p:sldSz cx="18288000" cy="10287000"/>
  <p:notesSz cx="18288000" cy="1028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54E24-FBF7-4BB9-9D77-C01E1CCF6042}" v="5" dt="2022-05-11T13:58:08.8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9129" y="777449"/>
            <a:ext cx="442974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343" y="2465420"/>
            <a:ext cx="17143313" cy="4144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139147" y="6073125"/>
            <a:ext cx="15225876" cy="206466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860">
              <a:spcBef>
                <a:spcPts val="180"/>
              </a:spcBef>
            </a:pPr>
            <a:r>
              <a:rPr lang="es-ES" sz="2520" dirty="0">
                <a:solidFill>
                  <a:schemeClr val="bg1"/>
                </a:solidFill>
                <a:latin typeface="Calibri"/>
                <a:cs typeface="Calibri"/>
              </a:rPr>
              <a:t>José María Fernández				Alejandro Fernández Armas		</a:t>
            </a:r>
          </a:p>
          <a:p>
            <a:pPr marL="22860">
              <a:spcBef>
                <a:spcPts val="180"/>
              </a:spcBef>
            </a:pPr>
            <a:r>
              <a:rPr lang="es-ES" sz="2520" dirty="0">
                <a:solidFill>
                  <a:schemeClr val="bg1"/>
                </a:solidFill>
                <a:latin typeface="Calibri"/>
                <a:cs typeface="Calibri"/>
              </a:rPr>
              <a:t>Pablo Rayón Zapater				Carlos Barquín Mazuela</a:t>
            </a:r>
          </a:p>
          <a:p>
            <a:pPr marL="22860">
              <a:spcBef>
                <a:spcPts val="180"/>
              </a:spcBef>
            </a:pPr>
            <a:r>
              <a:rPr lang="es-ES" sz="2520" dirty="0">
                <a:solidFill>
                  <a:schemeClr val="bg1"/>
                </a:solidFill>
                <a:latin typeface="Calibri"/>
                <a:cs typeface="Calibri"/>
              </a:rPr>
              <a:t>Fernando Pérez Ballesteros			Marcos Pardo Zapico</a:t>
            </a:r>
          </a:p>
          <a:p>
            <a:pPr marL="22860">
              <a:spcBef>
                <a:spcPts val="180"/>
              </a:spcBef>
            </a:pPr>
            <a:r>
              <a:rPr lang="es-ES" sz="2520" dirty="0">
                <a:solidFill>
                  <a:schemeClr val="bg1"/>
                </a:solidFill>
                <a:latin typeface="Calibri"/>
                <a:cs typeface="Calibri"/>
              </a:rPr>
              <a:t>Rafael Ciordia </a:t>
            </a:r>
            <a:r>
              <a:rPr lang="es-ES" sz="2520" dirty="0" err="1">
                <a:solidFill>
                  <a:schemeClr val="bg1"/>
                </a:solidFill>
                <a:latin typeface="Calibri"/>
                <a:cs typeface="Calibri"/>
              </a:rPr>
              <a:t>Belló</a:t>
            </a:r>
            <a:r>
              <a:rPr lang="es-ES" sz="2520" dirty="0">
                <a:solidFill>
                  <a:schemeClr val="bg1"/>
                </a:solidFill>
                <a:latin typeface="Calibri"/>
                <a:cs typeface="Calibri"/>
              </a:rPr>
              <a:t> 				Fan </a:t>
            </a:r>
            <a:r>
              <a:rPr lang="es-ES" sz="2520" dirty="0" err="1">
                <a:solidFill>
                  <a:schemeClr val="bg1"/>
                </a:solidFill>
                <a:latin typeface="Calibri"/>
                <a:cs typeface="Calibri"/>
              </a:rPr>
              <a:t>Xu</a:t>
            </a:r>
            <a:endParaRPr lang="es-ES" sz="252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2860">
              <a:spcBef>
                <a:spcPts val="180"/>
              </a:spcBef>
            </a:pPr>
            <a:endParaRPr sz="252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12" y="7962900"/>
            <a:ext cx="18278488" cy="2438400"/>
            <a:chOff x="-4572" y="4483608"/>
            <a:chExt cx="9153525" cy="12363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83608"/>
              <a:ext cx="9143999" cy="243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4507991"/>
              <a:ext cx="9144000" cy="1207135"/>
            </a:xfrm>
            <a:custGeom>
              <a:avLst/>
              <a:gdLst/>
              <a:ahLst/>
              <a:cxnLst/>
              <a:rect l="l" t="t" r="r" b="b"/>
              <a:pathLst>
                <a:path w="9144000" h="1207135">
                  <a:moveTo>
                    <a:pt x="9144000" y="0"/>
                  </a:moveTo>
                  <a:lnTo>
                    <a:pt x="0" y="0"/>
                  </a:lnTo>
                  <a:lnTo>
                    <a:pt x="0" y="1207007"/>
                  </a:lnTo>
                  <a:lnTo>
                    <a:pt x="9144000" y="120700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240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507991"/>
              <a:ext cx="9144000" cy="1207135"/>
            </a:xfrm>
            <a:custGeom>
              <a:avLst/>
              <a:gdLst/>
              <a:ahLst/>
              <a:cxnLst/>
              <a:rect l="l" t="t" r="r" b="b"/>
              <a:pathLst>
                <a:path w="9144000" h="1207135">
                  <a:moveTo>
                    <a:pt x="0" y="1207007"/>
                  </a:moveTo>
                  <a:lnTo>
                    <a:pt x="9144000" y="120700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207007"/>
                  </a:lnTo>
                  <a:close/>
                </a:path>
              </a:pathLst>
            </a:custGeom>
            <a:ln w="9143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sz="324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4619" y="4736592"/>
              <a:ext cx="2194560" cy="737615"/>
            </a:xfrm>
            <a:prstGeom prst="rect">
              <a:avLst/>
            </a:prstGeom>
          </p:spPr>
        </p:pic>
      </p:grpSp>
      <p:sp>
        <p:nvSpPr>
          <p:cNvPr id="4" name="object 4"/>
          <p:cNvSpPr/>
          <p:nvPr/>
        </p:nvSpPr>
        <p:spPr>
          <a:xfrm>
            <a:off x="-8586" y="-84509"/>
            <a:ext cx="18268970" cy="8222302"/>
          </a:xfrm>
          <a:custGeom>
            <a:avLst/>
            <a:gdLst/>
            <a:ahLst/>
            <a:cxnLst/>
            <a:rect l="l" t="t" r="r" b="b"/>
            <a:pathLst>
              <a:path w="9144000" h="4508500">
                <a:moveTo>
                  <a:pt x="9144000" y="0"/>
                </a:moveTo>
                <a:lnTo>
                  <a:pt x="0" y="0"/>
                </a:lnTo>
                <a:lnTo>
                  <a:pt x="0" y="4507992"/>
                </a:lnTo>
                <a:lnTo>
                  <a:pt x="9144000" y="4507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C2002E"/>
          </a:solidFill>
        </p:spPr>
        <p:txBody>
          <a:bodyPr wrap="square" lIns="0" tIns="0" rIns="0" bIns="0" rtlCol="0"/>
          <a:lstStyle/>
          <a:p>
            <a:endParaRPr sz="3240" u="sng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1402" y="946291"/>
            <a:ext cx="13327380" cy="2237920"/>
          </a:xfrm>
          <a:prstGeom prst="rect">
            <a:avLst/>
          </a:prstGeom>
        </p:spPr>
        <p:txBody>
          <a:bodyPr vert="horz" wrap="square" lIns="0" tIns="21717" rIns="0" bIns="0" rtlCol="0">
            <a:spAutoFit/>
          </a:bodyPr>
          <a:lstStyle/>
          <a:p>
            <a:pPr marL="22860" marR="5454396">
              <a:spcBef>
                <a:spcPts val="171"/>
              </a:spcBef>
            </a:pPr>
            <a:r>
              <a:rPr lang="es-ES" sz="7200" dirty="0">
                <a:solidFill>
                  <a:schemeClr val="bg1"/>
                </a:solidFill>
                <a:latin typeface="Calibri"/>
                <a:cs typeface="Calibri"/>
              </a:rPr>
              <a:t>ACTIVIDAD DIRIGIA 3</a:t>
            </a:r>
            <a:br>
              <a:rPr lang="es-ES" sz="72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s-ES" sz="7200" dirty="0">
                <a:solidFill>
                  <a:schemeClr val="bg1"/>
                </a:solidFill>
                <a:latin typeface="Calibri"/>
                <a:cs typeface="Calibri"/>
              </a:rPr>
              <a:t>DESIGN THINKING</a:t>
            </a:r>
            <a:endParaRPr sz="7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CONCLUSION: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330" y="2396822"/>
            <a:ext cx="17635855" cy="544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400" spc="-140" dirty="0">
                <a:latin typeface="Microsoft Sans Serif"/>
                <a:cs typeface="Microsoft Sans Serif"/>
              </a:rPr>
              <a:t>Vía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-90" dirty="0">
                <a:latin typeface="Microsoft Sans Serif"/>
                <a:cs typeface="Microsoft Sans Serif"/>
              </a:rPr>
              <a:t>a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dirty="0">
                <a:latin typeface="Microsoft Sans Serif"/>
                <a:cs typeface="Microsoft Sans Serif"/>
              </a:rPr>
              <a:t>seguir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-140" dirty="0">
                <a:latin typeface="Microsoft Sans Serif"/>
                <a:cs typeface="Microsoft Sans Serif"/>
              </a:rPr>
              <a:t>y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55" dirty="0">
                <a:latin typeface="Microsoft Sans Serif"/>
                <a:cs typeface="Microsoft Sans Serif"/>
              </a:rPr>
              <a:t>opción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-90" dirty="0">
                <a:latin typeface="Microsoft Sans Serif"/>
                <a:cs typeface="Microsoft Sans Serif"/>
              </a:rPr>
              <a:t>a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35" dirty="0">
                <a:latin typeface="Microsoft Sans Serif"/>
                <a:cs typeface="Microsoft Sans Serif"/>
              </a:rPr>
              <a:t>desarrollar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20" dirty="0">
                <a:latin typeface="Microsoft Sans Serif"/>
                <a:cs typeface="Microsoft Sans Serif"/>
              </a:rPr>
              <a:t>era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-50" dirty="0">
                <a:latin typeface="Microsoft Sans Serif"/>
                <a:cs typeface="Microsoft Sans Serif"/>
              </a:rPr>
              <a:t>la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50" dirty="0">
                <a:latin typeface="Microsoft Sans Serif"/>
                <a:cs typeface="Microsoft Sans Serif"/>
              </a:rPr>
              <a:t>de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-50" dirty="0">
                <a:latin typeface="Microsoft Sans Serif"/>
                <a:cs typeface="Microsoft Sans Serif"/>
              </a:rPr>
              <a:t>la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-5" dirty="0" err="1">
                <a:latin typeface="Microsoft Sans Serif"/>
                <a:cs typeface="Microsoft Sans Serif"/>
              </a:rPr>
              <a:t>aplicación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20" dirty="0" err="1">
                <a:latin typeface="Microsoft Sans Serif"/>
                <a:cs typeface="Microsoft Sans Serif"/>
              </a:rPr>
              <a:t>móvil</a:t>
            </a:r>
            <a:endParaRPr lang="es-ES" sz="3400" spc="2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4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sz="3400" spc="-125" dirty="0">
                <a:latin typeface="Microsoft Sans Serif"/>
                <a:cs typeface="Microsoft Sans Serif"/>
              </a:rPr>
              <a:t>Las</a:t>
            </a:r>
            <a:r>
              <a:rPr sz="3400" spc="-45" dirty="0">
                <a:latin typeface="Microsoft Sans Serif"/>
                <a:cs typeface="Microsoft Sans Serif"/>
              </a:rPr>
              <a:t> </a:t>
            </a:r>
            <a:r>
              <a:rPr sz="3400" dirty="0">
                <a:latin typeface="Microsoft Sans Serif"/>
                <a:cs typeface="Microsoft Sans Serif"/>
              </a:rPr>
              <a:t>razones</a:t>
            </a:r>
            <a:r>
              <a:rPr sz="3400" spc="-45" dirty="0">
                <a:latin typeface="Microsoft Sans Serif"/>
                <a:cs typeface="Microsoft Sans Serif"/>
              </a:rPr>
              <a:t> </a:t>
            </a:r>
            <a:r>
              <a:rPr sz="3400" spc="-15" dirty="0">
                <a:latin typeface="Microsoft Sans Serif"/>
                <a:cs typeface="Microsoft Sans Serif"/>
              </a:rPr>
              <a:t>son:</a:t>
            </a:r>
            <a:endParaRPr sz="3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 dirty="0">
              <a:latin typeface="Microsoft Sans Serif"/>
              <a:cs typeface="Microsoft Sans Serif"/>
            </a:endParaRPr>
          </a:p>
          <a:p>
            <a:pPr marL="514350" marR="5080" indent="-514350">
              <a:lnSpc>
                <a:spcPct val="115799"/>
              </a:lnSpc>
              <a:buFont typeface="+mj-lt"/>
              <a:buAutoNum type="arabicPeriod"/>
              <a:tabLst>
                <a:tab pos="488950" algn="l"/>
              </a:tabLst>
            </a:pPr>
            <a:r>
              <a:rPr sz="3400" spc="-40" dirty="0">
                <a:latin typeface="Microsoft Sans Serif"/>
                <a:cs typeface="Microsoft Sans Serif"/>
              </a:rPr>
              <a:t>Sociedad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basado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40" dirty="0">
                <a:latin typeface="Microsoft Sans Serif"/>
                <a:cs typeface="Microsoft Sans Serif"/>
              </a:rPr>
              <a:t>en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50" dirty="0">
                <a:latin typeface="Microsoft Sans Serif"/>
                <a:cs typeface="Microsoft Sans Serif"/>
              </a:rPr>
              <a:t>nuestros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50" dirty="0">
                <a:latin typeface="Microsoft Sans Serif"/>
                <a:cs typeface="Microsoft Sans Serif"/>
              </a:rPr>
              <a:t>muestreos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50" dirty="0">
                <a:latin typeface="Microsoft Sans Serif"/>
                <a:cs typeface="Microsoft Sans Serif"/>
              </a:rPr>
              <a:t>de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40" dirty="0">
                <a:latin typeface="Microsoft Sans Serif"/>
                <a:cs typeface="Microsoft Sans Serif"/>
              </a:rPr>
              <a:t>datos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consideraba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40" dirty="0">
                <a:latin typeface="Microsoft Sans Serif"/>
                <a:cs typeface="Microsoft Sans Serif"/>
              </a:rPr>
              <a:t>muy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70" dirty="0">
                <a:latin typeface="Microsoft Sans Serif"/>
                <a:cs typeface="Microsoft Sans Serif"/>
              </a:rPr>
              <a:t>útil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110" dirty="0">
                <a:latin typeface="Microsoft Sans Serif"/>
                <a:cs typeface="Microsoft Sans Serif"/>
              </a:rPr>
              <a:t>un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55" dirty="0">
                <a:latin typeface="Microsoft Sans Serif"/>
                <a:cs typeface="Microsoft Sans Serif"/>
              </a:rPr>
              <a:t>programa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50" dirty="0">
                <a:latin typeface="Microsoft Sans Serif"/>
                <a:cs typeface="Microsoft Sans Serif"/>
              </a:rPr>
              <a:t>de </a:t>
            </a:r>
            <a:r>
              <a:rPr sz="3400" spc="-890" dirty="0">
                <a:latin typeface="Microsoft Sans Serif"/>
                <a:cs typeface="Microsoft Sans Serif"/>
              </a:rPr>
              <a:t> </a:t>
            </a:r>
            <a:r>
              <a:rPr sz="3400" spc="-20" dirty="0">
                <a:latin typeface="Microsoft Sans Serif"/>
                <a:cs typeface="Microsoft Sans Serif"/>
              </a:rPr>
              <a:t>ayuda</a:t>
            </a:r>
            <a:endParaRPr sz="3400" dirty="0">
              <a:latin typeface="Microsoft Sans Serif"/>
              <a:cs typeface="Microsoft Sans Serif"/>
            </a:endParaRPr>
          </a:p>
          <a:p>
            <a:pPr marL="742950" indent="-742950">
              <a:lnSpc>
                <a:spcPct val="100000"/>
              </a:lnSpc>
              <a:spcBef>
                <a:spcPts val="30"/>
              </a:spcBef>
              <a:buFont typeface="+mj-lt"/>
              <a:buAutoNum type="arabicPeriod"/>
            </a:pPr>
            <a:endParaRPr sz="4150" dirty="0">
              <a:latin typeface="Microsoft Sans Serif"/>
              <a:cs typeface="Microsoft Sans Serif"/>
            </a:endParaRPr>
          </a:p>
          <a:p>
            <a:pPr marL="514350" marR="182880" indent="-514350">
              <a:lnSpc>
                <a:spcPct val="115799"/>
              </a:lnSpc>
              <a:buFont typeface="+mj-lt"/>
              <a:buAutoNum type="arabicPeriod"/>
              <a:tabLst>
                <a:tab pos="667385" algn="l"/>
              </a:tabLst>
            </a:pPr>
            <a:r>
              <a:rPr sz="3400" spc="5" dirty="0">
                <a:latin typeface="Microsoft Sans Serif"/>
                <a:cs typeface="Microsoft Sans Serif"/>
              </a:rPr>
              <a:t>Decidimos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110" dirty="0">
                <a:latin typeface="Microsoft Sans Serif"/>
                <a:cs typeface="Microsoft Sans Serif"/>
              </a:rPr>
              <a:t>tomar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55" dirty="0">
                <a:latin typeface="Microsoft Sans Serif"/>
                <a:cs typeface="Microsoft Sans Serif"/>
              </a:rPr>
              <a:t>opción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-20" dirty="0">
                <a:latin typeface="Microsoft Sans Serif"/>
                <a:cs typeface="Microsoft Sans Serif"/>
              </a:rPr>
              <a:t>más </a:t>
            </a:r>
            <a:r>
              <a:rPr sz="3400" spc="-5" dirty="0">
                <a:latin typeface="Microsoft Sans Serif"/>
                <a:cs typeface="Microsoft Sans Serif"/>
              </a:rPr>
              <a:t>técnica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-140" dirty="0">
                <a:latin typeface="Microsoft Sans Serif"/>
                <a:cs typeface="Microsoft Sans Serif"/>
              </a:rPr>
              <a:t>y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50" dirty="0">
                <a:latin typeface="Microsoft Sans Serif"/>
                <a:cs typeface="Microsoft Sans Serif"/>
              </a:rPr>
              <a:t>orientada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-55" dirty="0">
                <a:latin typeface="Microsoft Sans Serif"/>
                <a:cs typeface="Microsoft Sans Serif"/>
              </a:rPr>
              <a:t>al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120" dirty="0">
                <a:latin typeface="Microsoft Sans Serif"/>
                <a:cs typeface="Microsoft Sans Serif"/>
              </a:rPr>
              <a:t>mundo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20" dirty="0">
                <a:latin typeface="Microsoft Sans Serif"/>
                <a:cs typeface="Microsoft Sans Serif"/>
              </a:rPr>
              <a:t>tecnológico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-55" dirty="0">
                <a:latin typeface="Microsoft Sans Serif"/>
                <a:cs typeface="Microsoft Sans Serif"/>
              </a:rPr>
              <a:t>al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ser</a:t>
            </a:r>
            <a:r>
              <a:rPr sz="3400" spc="-20" dirty="0">
                <a:latin typeface="Microsoft Sans Serif"/>
                <a:cs typeface="Microsoft Sans Serif"/>
              </a:rPr>
              <a:t> </a:t>
            </a:r>
            <a:r>
              <a:rPr sz="3400" spc="80" dirty="0">
                <a:latin typeface="Microsoft Sans Serif"/>
                <a:cs typeface="Microsoft Sans Serif"/>
              </a:rPr>
              <a:t>grupo</a:t>
            </a:r>
            <a:r>
              <a:rPr sz="3400" spc="-15" dirty="0">
                <a:latin typeface="Microsoft Sans Serif"/>
                <a:cs typeface="Microsoft Sans Serif"/>
              </a:rPr>
              <a:t> </a:t>
            </a:r>
            <a:r>
              <a:rPr sz="3400" spc="50" dirty="0">
                <a:latin typeface="Microsoft Sans Serif"/>
                <a:cs typeface="Microsoft Sans Serif"/>
              </a:rPr>
              <a:t>de </a:t>
            </a:r>
            <a:r>
              <a:rPr sz="3400" spc="-885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ingenieros</a:t>
            </a:r>
            <a:endParaRPr sz="3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A6B051C-95D8-8A36-ABC9-2A3055770B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602"/>
            <a:ext cx="15697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Descripción del Proyecto y </a:t>
            </a:r>
            <a:r>
              <a:rPr spc="10" dirty="0" err="1"/>
              <a:t>Valores</a:t>
            </a:r>
            <a:r>
              <a:rPr lang="es-ES" spc="10" dirty="0"/>
              <a:t> C</a:t>
            </a:r>
            <a:r>
              <a:rPr spc="10" dirty="0" err="1"/>
              <a:t>ompartidos</a:t>
            </a:r>
            <a:r>
              <a:rPr spc="-10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343" y="2465420"/>
            <a:ext cx="16814165" cy="3726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35" dirty="0">
                <a:latin typeface="Tahoma"/>
                <a:cs typeface="Tahoma"/>
              </a:rPr>
              <a:t>Tema elegido : La influencia de las drogas en la sociedad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35" dirty="0">
              <a:latin typeface="Tahoma"/>
              <a:cs typeface="Tahoma"/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35" dirty="0">
                <a:latin typeface="Tahoma"/>
                <a:cs typeface="Tahoma"/>
              </a:rPr>
              <a:t>Estrategias </a:t>
            </a:r>
            <a:r>
              <a:rPr lang="es-ES" sz="3400" spc="35" dirty="0" err="1">
                <a:latin typeface="Tahoma"/>
                <a:cs typeface="Tahoma"/>
              </a:rPr>
              <a:t>adpotadas</a:t>
            </a:r>
            <a:r>
              <a:rPr lang="es-ES" sz="3400" spc="35" dirty="0">
                <a:latin typeface="Tahoma"/>
                <a:cs typeface="Tahoma"/>
              </a:rPr>
              <a:t> : Incentivos, asignación de mentores que les guíen, campañas  publicitarias, charlas en colegios, apps y calendarios de objetivos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35" dirty="0">
              <a:latin typeface="Tahoma"/>
              <a:cs typeface="Tahoma"/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35" dirty="0">
                <a:latin typeface="Tahoma"/>
                <a:cs typeface="Tahoma"/>
              </a:rPr>
              <a:t>Pilares de nuestro equipo :Método socrático para tratar a los clientes y continuos  </a:t>
            </a:r>
            <a:r>
              <a:rPr lang="es-ES" sz="3400" spc="35" dirty="0" err="1">
                <a:latin typeface="Tahoma"/>
                <a:cs typeface="Tahoma"/>
              </a:rPr>
              <a:t>brainstormings</a:t>
            </a:r>
            <a:r>
              <a:rPr lang="es-ES" sz="3400" spc="35" dirty="0">
                <a:latin typeface="Tahoma"/>
                <a:cs typeface="Tahoma"/>
              </a:rPr>
              <a:t> por cada fase a realizar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C435C18-3144-D959-2B58-0039AED6BE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42" y="3570901"/>
            <a:ext cx="7010644" cy="38233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3809" y="3182297"/>
            <a:ext cx="10700307" cy="53457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805190"/>
            <a:ext cx="10426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DESIGN</a:t>
            </a:r>
            <a:r>
              <a:rPr spc="-315" dirty="0"/>
              <a:t> </a:t>
            </a:r>
            <a:r>
              <a:rPr spc="-90" dirty="0"/>
              <a:t>THINKING:</a:t>
            </a:r>
            <a:r>
              <a:rPr spc="-310" dirty="0"/>
              <a:t> </a:t>
            </a:r>
            <a:r>
              <a:rPr spc="-75" dirty="0"/>
              <a:t>FASE</a:t>
            </a:r>
            <a:r>
              <a:rPr spc="-315" dirty="0"/>
              <a:t> </a:t>
            </a:r>
            <a:r>
              <a:rPr spc="-80" dirty="0"/>
              <a:t>EMPATIA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4E8058CF-B287-588E-0ECE-0440F356746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46511"/>
            <a:ext cx="9076437" cy="55385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2046511"/>
            <a:ext cx="7467219" cy="63866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529566"/>
            <a:ext cx="10426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DESIGN</a:t>
            </a:r>
            <a:r>
              <a:rPr spc="-315" dirty="0"/>
              <a:t> </a:t>
            </a:r>
            <a:r>
              <a:rPr spc="-90" dirty="0"/>
              <a:t>THINKING:</a:t>
            </a:r>
            <a:r>
              <a:rPr spc="-310" dirty="0"/>
              <a:t> </a:t>
            </a:r>
            <a:r>
              <a:rPr spc="-75" dirty="0"/>
              <a:t>FASE</a:t>
            </a:r>
            <a:r>
              <a:rPr spc="-315" dirty="0"/>
              <a:t> </a:t>
            </a:r>
            <a:r>
              <a:rPr spc="-80" dirty="0"/>
              <a:t>EMPATIA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91A6A7E-B060-9DF1-4154-40C3050EBE4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529566"/>
            <a:ext cx="10426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DESIGN</a:t>
            </a:r>
            <a:r>
              <a:rPr spc="-315" dirty="0"/>
              <a:t> </a:t>
            </a:r>
            <a:r>
              <a:rPr spc="-90" dirty="0"/>
              <a:t>THINKING:</a:t>
            </a:r>
            <a:r>
              <a:rPr spc="-310" dirty="0"/>
              <a:t> </a:t>
            </a:r>
            <a:r>
              <a:rPr spc="-75" dirty="0"/>
              <a:t>FASE</a:t>
            </a:r>
            <a:r>
              <a:rPr spc="-315" dirty="0"/>
              <a:t> </a:t>
            </a:r>
            <a:r>
              <a:rPr spc="-80" dirty="0"/>
              <a:t>EMPATIA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91A6A7E-B060-9DF1-4154-40C3050EBE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  <p:pic>
        <p:nvPicPr>
          <p:cNvPr id="6" name="Imagen 5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C6645067-120E-6639-DF2B-3AA12FA0B0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" y="2171700"/>
            <a:ext cx="8983014" cy="407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85F85E7-38CA-D0A7-75C1-56652EA215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171700"/>
            <a:ext cx="8983153" cy="4074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42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71500"/>
            <a:ext cx="10426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DESIGN</a:t>
            </a:r>
            <a:r>
              <a:rPr spc="-315" dirty="0"/>
              <a:t> </a:t>
            </a:r>
            <a:r>
              <a:rPr spc="-90" dirty="0"/>
              <a:t>THINKING:</a:t>
            </a:r>
            <a:r>
              <a:rPr spc="-310" dirty="0"/>
              <a:t> </a:t>
            </a:r>
            <a:r>
              <a:rPr spc="-75" dirty="0"/>
              <a:t>FASE</a:t>
            </a:r>
            <a:r>
              <a:rPr spc="-315" dirty="0"/>
              <a:t> </a:t>
            </a:r>
            <a:r>
              <a:rPr spc="-80" dirty="0"/>
              <a:t>EMPATIA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18" y="2798970"/>
            <a:ext cx="18166080" cy="4258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9970" marR="67691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dirty="0">
                <a:latin typeface="Microsoft Sans Serif"/>
                <a:cs typeface="Microsoft Sans Serif"/>
              </a:rPr>
              <a:t>Analizamos con más detenimiento el grupo de edades situado entre los 18 a 34 años y  tomamos mínimo una muestra de cada grupo de edad para evitar datos sesgados</a:t>
            </a:r>
          </a:p>
          <a:p>
            <a:pPr marL="1029970" marR="67691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dirty="0">
              <a:latin typeface="Microsoft Sans Serif"/>
              <a:cs typeface="Microsoft Sans Serif"/>
            </a:endParaRPr>
          </a:p>
          <a:p>
            <a:pPr marL="1029970" marR="67691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dirty="0">
                <a:latin typeface="Microsoft Sans Serif"/>
                <a:cs typeface="Microsoft Sans Serif"/>
              </a:rPr>
              <a:t>Comienzo consumo de drogas (respuestas muestreadas): Influencias externas, recreación y  evasión de problemas</a:t>
            </a:r>
          </a:p>
          <a:p>
            <a:pPr marL="1029970" marR="67691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dirty="0">
              <a:latin typeface="Microsoft Sans Serif"/>
              <a:cs typeface="Microsoft Sans Serif"/>
            </a:endParaRPr>
          </a:p>
          <a:p>
            <a:pPr marL="1029970" marR="67691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dirty="0">
                <a:latin typeface="Microsoft Sans Serif"/>
                <a:cs typeface="Microsoft Sans Serif"/>
              </a:rPr>
              <a:t>Drogas más conocidas: Marihuana, cocaína y heroína.</a:t>
            </a:r>
            <a:endParaRPr sz="3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99557D9-5DB6-7985-6409-A350FE3375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71500"/>
            <a:ext cx="113493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DESIGN</a:t>
            </a:r>
            <a:r>
              <a:rPr spc="-310" dirty="0"/>
              <a:t> </a:t>
            </a:r>
            <a:r>
              <a:rPr spc="-90" dirty="0"/>
              <a:t>THINKING:</a:t>
            </a:r>
            <a:r>
              <a:rPr spc="-305" dirty="0"/>
              <a:t> </a:t>
            </a:r>
            <a:r>
              <a:rPr spc="-75" dirty="0"/>
              <a:t>FASE</a:t>
            </a:r>
            <a:r>
              <a:rPr spc="-310" dirty="0"/>
              <a:t> </a:t>
            </a:r>
            <a:r>
              <a:rPr spc="-50" dirty="0"/>
              <a:t>DEFINICIÓN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287" y="2019300"/>
            <a:ext cx="17751425" cy="6724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8510" marR="31369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-15" dirty="0">
                <a:latin typeface="Microsoft Sans Serif"/>
                <a:cs typeface="Microsoft Sans Serif"/>
              </a:rPr>
              <a:t>Muchas personas que desarrollan problema de consumo de sustancias tienen trastorno  mental o estilo de vida pésimos</a:t>
            </a:r>
          </a:p>
          <a:p>
            <a:pPr marL="778510" marR="31369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-15" dirty="0">
              <a:latin typeface="Microsoft Sans Serif"/>
              <a:cs typeface="Microsoft Sans Serif"/>
            </a:endParaRPr>
          </a:p>
          <a:p>
            <a:pPr marL="778510" marR="31369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-15" dirty="0">
                <a:latin typeface="Microsoft Sans Serif"/>
                <a:cs typeface="Microsoft Sans Serif"/>
              </a:rPr>
              <a:t>Varias etapas del consumo de drogas : Consumo experimental , consumo regular,  consumo problemático y adicción.</a:t>
            </a:r>
          </a:p>
          <a:p>
            <a:pPr marL="778510" marR="31369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u="sng" spc="-15" dirty="0">
              <a:latin typeface="Microsoft Sans Serif"/>
              <a:cs typeface="Microsoft Sans Serif"/>
            </a:endParaRPr>
          </a:p>
          <a:p>
            <a:pPr marL="778510" marR="31369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-15" dirty="0">
                <a:latin typeface="Microsoft Sans Serif"/>
                <a:cs typeface="Microsoft Sans Serif"/>
              </a:rPr>
              <a:t>Personas jóvenes parecen pasar más rápidamente a través de las etapas que los </a:t>
            </a:r>
          </a:p>
          <a:p>
            <a:pPr marL="321310" marR="313690">
              <a:lnSpc>
                <a:spcPct val="115799"/>
              </a:lnSpc>
              <a:spcBef>
                <a:spcPts val="100"/>
              </a:spcBef>
            </a:pPr>
            <a:r>
              <a:rPr lang="es-ES" sz="3400" spc="-15" dirty="0">
                <a:latin typeface="Microsoft Sans Serif"/>
                <a:cs typeface="Microsoft Sans Serif"/>
              </a:rPr>
              <a:t>    adultos</a:t>
            </a:r>
          </a:p>
          <a:p>
            <a:pPr marL="778510" marR="31369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-15" dirty="0">
              <a:latin typeface="Microsoft Sans Serif"/>
              <a:cs typeface="Microsoft Sans Serif"/>
            </a:endParaRPr>
          </a:p>
          <a:p>
            <a:pPr marL="778510" marR="31369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-15" dirty="0">
                <a:latin typeface="Microsoft Sans Serif"/>
                <a:cs typeface="Microsoft Sans Serif"/>
              </a:rPr>
              <a:t>Analizando los datos de la fase de empatía podemos darnos cuenta de que nuestro público  objetivo son los jóvenes de 18 a 24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78F074C-8C7B-7C5E-E2DB-CB6E717577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19100"/>
            <a:ext cx="107442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DESIGN</a:t>
            </a:r>
            <a:r>
              <a:rPr spc="-320" dirty="0"/>
              <a:t> </a:t>
            </a:r>
            <a:r>
              <a:rPr spc="-90" dirty="0"/>
              <a:t>THINKING:</a:t>
            </a:r>
            <a:r>
              <a:rPr spc="-320" dirty="0"/>
              <a:t> </a:t>
            </a:r>
            <a:r>
              <a:rPr spc="-75" dirty="0"/>
              <a:t>FASE</a:t>
            </a:r>
            <a:r>
              <a:rPr spc="-320" dirty="0"/>
              <a:t> </a:t>
            </a:r>
            <a:r>
              <a:rPr spc="-85" dirty="0"/>
              <a:t>IDEACIÓN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925" y="1866900"/>
            <a:ext cx="17710150" cy="6084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0455" marR="635635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10" dirty="0">
                <a:latin typeface="Tahoma"/>
                <a:cs typeface="Tahoma"/>
              </a:rPr>
              <a:t>Campaña Publicitaria : Financiada con fondos públicos y que trataría de captar  patrocinadores privados , constaría de dos partes, una parte preventiva y una reactiva</a:t>
            </a:r>
          </a:p>
          <a:p>
            <a:pPr marL="1100455" marR="635635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10" dirty="0">
              <a:latin typeface="Tahoma"/>
              <a:cs typeface="Tahoma"/>
            </a:endParaRPr>
          </a:p>
          <a:p>
            <a:pPr marL="1100455" marR="635635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10" dirty="0">
                <a:latin typeface="Tahoma"/>
                <a:cs typeface="Tahoma"/>
              </a:rPr>
              <a:t>Charlas En Los Institutos Para Concienciar : De carácter preventivo, es educar a los  jóvenes basándose en evidencia científica y ejemplos reales</a:t>
            </a:r>
          </a:p>
          <a:p>
            <a:pPr marL="1100455" marR="635635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10" dirty="0">
              <a:latin typeface="Tahoma"/>
              <a:cs typeface="Tahoma"/>
            </a:endParaRPr>
          </a:p>
          <a:p>
            <a:pPr marL="1100455" marR="635635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10" dirty="0" err="1">
                <a:latin typeface="Tahoma"/>
                <a:cs typeface="Tahoma"/>
              </a:rPr>
              <a:t>Flyers</a:t>
            </a:r>
            <a:r>
              <a:rPr lang="es-ES" sz="3400" spc="10" dirty="0">
                <a:latin typeface="Tahoma"/>
                <a:cs typeface="Tahoma"/>
              </a:rPr>
              <a:t> Por Las Calles : Alternativa a campaña publicitaria tradicional y orientada a personas  sin acceso a medios de comunicación modernos</a:t>
            </a:r>
          </a:p>
          <a:p>
            <a:pPr marL="1100455" marR="635635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10" dirty="0">
              <a:latin typeface="Tahoma"/>
              <a:cs typeface="Tahoma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8AE2D22-DF83-9A46-FC05-B80369EA16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19100"/>
            <a:ext cx="107442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DESIGN</a:t>
            </a:r>
            <a:r>
              <a:rPr spc="-320" dirty="0"/>
              <a:t> </a:t>
            </a:r>
            <a:r>
              <a:rPr spc="-90" dirty="0"/>
              <a:t>THINKING:</a:t>
            </a:r>
            <a:r>
              <a:rPr spc="-320" dirty="0"/>
              <a:t> </a:t>
            </a:r>
            <a:r>
              <a:rPr spc="-75" dirty="0"/>
              <a:t>FASE</a:t>
            </a:r>
            <a:r>
              <a:rPr spc="-320" dirty="0"/>
              <a:t> </a:t>
            </a:r>
            <a:r>
              <a:rPr spc="-85" dirty="0"/>
              <a:t>IDEACIÓN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925" y="2324100"/>
            <a:ext cx="17710150" cy="302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0455" marR="635635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10" dirty="0">
                <a:latin typeface="Tahoma"/>
                <a:cs typeface="Tahoma"/>
              </a:rPr>
              <a:t>Recompensas Económicas Por Mantenerse Limpio : Ofrecer algún tipo de incentivo que  motivara una salida del consumo</a:t>
            </a:r>
          </a:p>
          <a:p>
            <a:pPr marL="1100455" marR="635635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10" dirty="0">
              <a:latin typeface="Tahoma"/>
              <a:cs typeface="Tahoma"/>
            </a:endParaRPr>
          </a:p>
          <a:p>
            <a:pPr marL="1100455" marR="635635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sz="3400" spc="10" dirty="0">
                <a:latin typeface="Tahoma"/>
                <a:cs typeface="Tahoma"/>
              </a:rPr>
              <a:t>App Informativa Y De Contacto </a:t>
            </a:r>
          </a:p>
          <a:p>
            <a:pPr marL="1100455" marR="635635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10" dirty="0">
              <a:latin typeface="Tahoma"/>
              <a:cs typeface="Tahoma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8AE2D22-DF83-9A46-FC05-B80369EA16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1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6710EA57360B418A34AA4BEFEF9D02" ma:contentTypeVersion="4" ma:contentTypeDescription="Crear nuevo documento." ma:contentTypeScope="" ma:versionID="538a701eb415c717ba0b91d8d2c84202">
  <xsd:schema xmlns:xsd="http://www.w3.org/2001/XMLSchema" xmlns:xs="http://www.w3.org/2001/XMLSchema" xmlns:p="http://schemas.microsoft.com/office/2006/metadata/properties" xmlns:ns3="88d68838-b887-401f-a417-cc8b75601398" targetNamespace="http://schemas.microsoft.com/office/2006/metadata/properties" ma:root="true" ma:fieldsID="8ab5ef211b575a0ce36b9e27543de28a" ns3:_="">
    <xsd:import namespace="88d68838-b887-401f-a417-cc8b756013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68838-b887-401f-a417-cc8b756013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0968C7-1A0C-4F10-B23A-B979CBCA3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d68838-b887-401f-a417-cc8b75601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67CB07-C8F1-4CB7-8FB4-79A97A6975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F9E700-EFF7-47EF-B5F5-BB3FF7A5803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88d68838-b887-401f-a417-cc8b75601398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412</Words>
  <Application>Microsoft Office PowerPoint</Application>
  <PresentationFormat>Personalizado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Sans Unicode</vt:lpstr>
      <vt:lpstr>Microsoft Sans Serif</vt:lpstr>
      <vt:lpstr>Tahoma</vt:lpstr>
      <vt:lpstr>Office Theme</vt:lpstr>
      <vt:lpstr>ACTIVIDAD DIRIGIA 3 DESIGN THINKING</vt:lpstr>
      <vt:lpstr>Descripción del Proyecto y Valores Compartidos:</vt:lpstr>
      <vt:lpstr>DESIGN THINKING: FASE EMPATIA</vt:lpstr>
      <vt:lpstr>DESIGN THINKING: FASE EMPATIA</vt:lpstr>
      <vt:lpstr>DESIGN THINKING: FASE EMPATIA</vt:lpstr>
      <vt:lpstr>DESIGN THINKING: FASE EMPATIA</vt:lpstr>
      <vt:lpstr>DESIGN THINKING: FASE DEFINICIÓN</vt:lpstr>
      <vt:lpstr>DESIGN THINKING: FASE IDEACIÓN</vt:lpstr>
      <vt:lpstr>DESIGN THINKING: FASE IDEACIÓN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DIRIGIA 3 DESIGN THINKING</dc:title>
  <dc:creator>jose fernanadez</dc:creator>
  <cp:lastModifiedBy>JOSÉ MARÍA FERNÁNDEZ GÓMEZ</cp:lastModifiedBy>
  <cp:revision>2</cp:revision>
  <dcterms:created xsi:type="dcterms:W3CDTF">2022-05-11T13:26:45Z</dcterms:created>
  <dcterms:modified xsi:type="dcterms:W3CDTF">2022-05-11T13:58:10Z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0x010100C16710EA57360B418A34AA4BEFEF9D02</vt:lpwstr>
  </property>
</Properties>
</file>