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8" r:id="rId2"/>
  </p:sldMasterIdLst>
  <p:notesMasterIdLst>
    <p:notesMasterId r:id="rId20"/>
  </p:notesMasterIdLst>
  <p:sldIdLst>
    <p:sldId id="266" r:id="rId3"/>
    <p:sldId id="308" r:id="rId4"/>
    <p:sldId id="439" r:id="rId5"/>
    <p:sldId id="384" r:id="rId6"/>
    <p:sldId id="487" r:id="rId7"/>
    <p:sldId id="457" r:id="rId8"/>
    <p:sldId id="440" r:id="rId9"/>
    <p:sldId id="485" r:id="rId10"/>
    <p:sldId id="456" r:id="rId11"/>
    <p:sldId id="455" r:id="rId12"/>
    <p:sldId id="458" r:id="rId13"/>
    <p:sldId id="459" r:id="rId14"/>
    <p:sldId id="460" r:id="rId15"/>
    <p:sldId id="462" r:id="rId16"/>
    <p:sldId id="486" r:id="rId17"/>
    <p:sldId id="461" r:id="rId18"/>
    <p:sldId id="288" r:id="rId19"/>
  </p:sldIdLst>
  <p:sldSz cx="9144000" cy="5143500" type="screen16x9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73"/>
    <a:srgbClr val="0A39E6"/>
    <a:srgbClr val="0A39E4"/>
    <a:srgbClr val="F2F2F2"/>
    <a:srgbClr val="042238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6" autoAdjust="0"/>
    <p:restoredTop sz="95084" autoAdjust="0"/>
  </p:normalViewPr>
  <p:slideViewPr>
    <p:cSldViewPr snapToGrid="0" snapToObjects="1">
      <p:cViewPr varScale="1">
        <p:scale>
          <a:sx n="93" d="100"/>
          <a:sy n="93" d="100"/>
        </p:scale>
        <p:origin x="618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C392-E8FE-E641-8C3E-CC484D55EBE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DCDF-26ED-494C-B005-6AA1D4ABB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3219755" cy="7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338" y="555625"/>
            <a:ext cx="5880773" cy="11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3219755" cy="7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2948683"/>
            <a:ext cx="9144000" cy="21948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33610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44132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SUBTÍTULO DE UNA LÍNEA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2486683" cy="5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ridora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ridora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ridor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6" y="1568323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567265"/>
            <a:ext cx="3757722" cy="1022202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 DE UNA, DOS O TRES LÍNEAS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9" y="1779967"/>
            <a:ext cx="3757720" cy="2246759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.AppleSystemUIFont" charset="-120"/>
              <a:buChar char="&gt;"/>
              <a:tabLst/>
              <a:defRPr sz="1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0A39E6"/>
              </a:buClr>
              <a:buFont typeface=".AppleSystemUIFont" charset="-120"/>
              <a:buChar char="&gt;"/>
              <a:defRPr sz="1400"/>
            </a:lvl2pPr>
            <a:lvl3pPr marL="1143000" indent="-228600">
              <a:buClr>
                <a:srgbClr val="0A39E6"/>
              </a:buClr>
              <a:buFont typeface=".AppleSystemUIFont" charset="-120"/>
              <a:buChar char="&gt;"/>
              <a:defRPr sz="1400"/>
            </a:lvl3pPr>
            <a:lvl4pPr marL="1600200" indent="-228600">
              <a:buClr>
                <a:srgbClr val="0A39E6"/>
              </a:buClr>
              <a:buFont typeface=".AppleSystemUIFont" charset="-120"/>
              <a:buChar char="&gt;"/>
              <a:defRPr sz="1400"/>
            </a:lvl4pPr>
            <a:lvl5pPr marL="2057400" indent="-228600">
              <a:buClr>
                <a:srgbClr val="0A39E6"/>
              </a:buClr>
              <a:buFont typeface=".AppleSystemUIFont" charset="-120"/>
              <a:buChar char="&gt;"/>
              <a:defRPr sz="1400"/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6" y="1568323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338" y="555625"/>
            <a:ext cx="5880773" cy="11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2948683"/>
            <a:ext cx="9144000" cy="21948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33610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44132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2486683" cy="5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1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7294422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8" y="567265"/>
            <a:ext cx="3315577" cy="5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46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49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82364"/>
            <a:ext cx="9144000" cy="21948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3118" y="3526175"/>
            <a:ext cx="7904703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83118" y="4578384"/>
            <a:ext cx="7904703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SUBTÍTULO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294422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8" y="567265"/>
            <a:ext cx="3315577" cy="5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86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82364"/>
            <a:ext cx="9144000" cy="21948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42" y="567265"/>
            <a:ext cx="2483521" cy="561600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2" y="35261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25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42" y="45783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SUBTÍTULO DE UNA LÍNEA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84981" y="4742611"/>
            <a:ext cx="117168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75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75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50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ridor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9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20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1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18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195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1" y="1568327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85745" marR="0" indent="-385745" algn="l" defTabSz="342845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35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85745" indent="-385745" algn="l" defTabSz="342845" rtl="0" eaLnBrk="1" latinLnBrk="0" hangingPunct="1">
              <a:buAutoNum type="arabicPeriod"/>
              <a:defRPr lang="en-US" sz="165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385745" indent="-385745" algn="l" defTabSz="342845" rtl="0" eaLnBrk="1" latinLnBrk="0" hangingPunct="1">
              <a:buAutoNum type="arabicPeriod"/>
              <a:defRPr lang="en-US" sz="165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385745" indent="-385745" algn="l" defTabSz="342845" rtl="0" eaLnBrk="1" latinLnBrk="0" hangingPunct="1">
              <a:buAutoNum type="arabicPeriod"/>
              <a:defRPr lang="en-US" sz="165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385745" indent="-385745" algn="l" defTabSz="342845" rtl="0" eaLnBrk="1" latinLnBrk="0" hangingPunct="1">
              <a:buAutoNum type="arabicPeriod"/>
              <a:defRPr lang="en-US" sz="165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4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567265"/>
            <a:ext cx="3757723" cy="1022202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195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 DE UNA, DOS O TRES LÍNEAS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9" y="1779973"/>
            <a:ext cx="3757720" cy="2246759"/>
          </a:xfrm>
          <a:prstGeom prst="rect">
            <a:avLst/>
          </a:prstGeom>
        </p:spPr>
        <p:txBody>
          <a:bodyPr>
            <a:normAutofit/>
          </a:bodyPr>
          <a:lstStyle>
            <a:lvl1pPr marL="171442" marR="0" indent="-171442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.AppleSystemUIFont" charset="-120"/>
              <a:buChar char="&gt;"/>
              <a:tabLst/>
              <a:defRPr sz="105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25" indent="-171442">
              <a:buClr>
                <a:srgbClr val="0A39E6"/>
              </a:buClr>
              <a:buFont typeface=".AppleSystemUIFont" charset="-120"/>
              <a:buChar char="&gt;"/>
              <a:defRPr sz="1050"/>
            </a:lvl2pPr>
            <a:lvl3pPr marL="857207" indent="-171442">
              <a:buClr>
                <a:srgbClr val="0A39E6"/>
              </a:buClr>
              <a:buFont typeface=".AppleSystemUIFont" charset="-120"/>
              <a:buChar char="&gt;"/>
              <a:defRPr sz="1050"/>
            </a:lvl3pPr>
            <a:lvl4pPr marL="1200090" indent="-171442">
              <a:buClr>
                <a:srgbClr val="0A39E6"/>
              </a:buClr>
              <a:buFont typeface=".AppleSystemUIFont" charset="-120"/>
              <a:buChar char="&gt;"/>
              <a:defRPr sz="1050"/>
            </a:lvl4pPr>
            <a:lvl5pPr marL="1542974" indent="-171442">
              <a:buClr>
                <a:srgbClr val="0A39E6"/>
              </a:buClr>
              <a:buFont typeface=".AppleSystemUIFont" charset="-120"/>
              <a:buChar char="&gt;"/>
              <a:defRPr sz="1050"/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4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11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195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1" y="1568327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85745" marR="0" indent="-385745" algn="l" defTabSz="342845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35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85745" indent="-385745" algn="l" defTabSz="342845" rtl="0" eaLnBrk="1" latinLnBrk="0" hangingPunct="1">
              <a:buAutoNum type="arabicPeriod"/>
              <a:defRPr lang="en-US" sz="165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385745" indent="-385745" algn="l" defTabSz="342845" rtl="0" eaLnBrk="1" latinLnBrk="0" hangingPunct="1">
              <a:buAutoNum type="arabicPeriod"/>
              <a:defRPr lang="en-US" sz="165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385745" indent="-385745" algn="l" defTabSz="342845" rtl="0" eaLnBrk="1" latinLnBrk="0" hangingPunct="1">
              <a:buAutoNum type="arabicPeriod"/>
              <a:defRPr lang="en-US" sz="165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385745" indent="-385745" algn="l" defTabSz="342845" rtl="0" eaLnBrk="1" latinLnBrk="0" hangingPunct="1">
              <a:buAutoNum type="arabicPeriod"/>
              <a:defRPr lang="en-US" sz="165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87341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3160777" y="4742606"/>
            <a:ext cx="3059473" cy="1231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6449485" y="4742606"/>
            <a:ext cx="725935" cy="12311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4" name="Marcador de fecha 3"/>
          <p:cNvSpPr>
            <a:spLocks noGrp="1"/>
          </p:cNvSpPr>
          <p:nvPr>
            <p:ph type="dt" sz="half" idx="14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613" y="4687434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79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ridor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555630"/>
            <a:ext cx="4703763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25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8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42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ridora 4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555631"/>
            <a:ext cx="7904163" cy="14226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05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7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s y objetos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1" y="555631"/>
            <a:ext cx="8562823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287340" y="1384160"/>
            <a:ext cx="8569325" cy="289574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5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6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05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48683"/>
            <a:ext cx="9144000" cy="21948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33610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44132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2483521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8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1542914"/>
            <a:ext cx="7904163" cy="14226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05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3234347"/>
            <a:ext cx="7904163" cy="32165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1800" b="0" i="0">
                <a:solidFill>
                  <a:schemeClr val="bg2">
                    <a:lumMod val="75000"/>
                  </a:schemeClr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90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tos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1" y="555631"/>
            <a:ext cx="8562823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287341" y="1450226"/>
            <a:ext cx="4081463" cy="2829679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5"/>
          </p:nvPr>
        </p:nvSpPr>
        <p:spPr>
          <a:xfrm>
            <a:off x="4768701" y="1450226"/>
            <a:ext cx="4081463" cy="2829679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6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7" name="Marcador de fecha 3"/>
          <p:cNvSpPr>
            <a:spLocks noGrp="1"/>
          </p:cNvSpPr>
          <p:nvPr>
            <p:ph type="dt" sz="half" idx="16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72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1" y="555631"/>
            <a:ext cx="8562823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287341" y="1996233"/>
            <a:ext cx="4081463" cy="2283671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5"/>
          </p:nvPr>
        </p:nvSpPr>
        <p:spPr>
          <a:xfrm>
            <a:off x="4768701" y="1996233"/>
            <a:ext cx="4081463" cy="2283671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87341" y="1450222"/>
            <a:ext cx="4081463" cy="3912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68701" y="1450222"/>
            <a:ext cx="4081463" cy="3912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9" name="Marcador de fecha 3"/>
          <p:cNvSpPr>
            <a:spLocks noGrp="1"/>
          </p:cNvSpPr>
          <p:nvPr>
            <p:ph type="dt" sz="half" idx="18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1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s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555631"/>
            <a:ext cx="7904163" cy="14226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7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5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3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1" y="555631"/>
            <a:ext cx="4081463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287341" y="1450221"/>
            <a:ext cx="4081463" cy="282967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5"/>
          </p:nvPr>
        </p:nvSpPr>
        <p:spPr>
          <a:xfrm>
            <a:off x="4768701" y="555626"/>
            <a:ext cx="4081463" cy="372427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6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7" name="Marcador de fecha 3"/>
          <p:cNvSpPr>
            <a:spLocks noGrp="1"/>
          </p:cNvSpPr>
          <p:nvPr>
            <p:ph type="dt" sz="half" idx="16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52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1" y="555631"/>
            <a:ext cx="4081463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287341" y="1450221"/>
            <a:ext cx="4081463" cy="282967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800604" y="555625"/>
            <a:ext cx="4049713" cy="37242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Insertar</a:t>
            </a:r>
            <a:r>
              <a:rPr lang="en-US" dirty="0"/>
              <a:t> imagen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87867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6" y="4742606"/>
            <a:ext cx="3191368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6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509341" y="4742606"/>
            <a:ext cx="614964" cy="1158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7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401" y="4683790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1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bridor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555630"/>
            <a:ext cx="4703763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25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42" y="2751193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25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42" y="3803402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87341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8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7" y="4742606"/>
            <a:ext cx="3059473" cy="1231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9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449485" y="4742606"/>
            <a:ext cx="725935" cy="12311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0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613" y="4687434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bridor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555630"/>
            <a:ext cx="4703763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25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42" y="2751193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25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42" y="3803402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87341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8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3160777" y="4742606"/>
            <a:ext cx="3059473" cy="1231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9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6449485" y="4742606"/>
            <a:ext cx="725935" cy="12311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0" name="Marcador de fecha 3"/>
          <p:cNvSpPr>
            <a:spLocks noGrp="1"/>
          </p:cNvSpPr>
          <p:nvPr>
            <p:ph type="dt" sz="half" idx="15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613" y="4687434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78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0" y="555626"/>
            <a:ext cx="8569325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87341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1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3160777" y="4742606"/>
            <a:ext cx="3059473" cy="1231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22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6449485" y="4742606"/>
            <a:ext cx="725935" cy="12311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3" name="Marcador de fecha 3"/>
          <p:cNvSpPr>
            <a:spLocks noGrp="1"/>
          </p:cNvSpPr>
          <p:nvPr>
            <p:ph type="dt" sz="half" idx="14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613" y="4687434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8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ridora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2751193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803402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2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0" y="555626"/>
            <a:ext cx="8569325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87341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1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3160777" y="4742606"/>
            <a:ext cx="3059473" cy="1231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22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6449485" y="4742606"/>
            <a:ext cx="725935" cy="12311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3" name="Marcador de fecha 3"/>
          <p:cNvSpPr>
            <a:spLocks noGrp="1"/>
          </p:cNvSpPr>
          <p:nvPr>
            <p:ph type="dt" sz="half" idx="14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613" y="4687434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27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0" y="555626"/>
            <a:ext cx="8569325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13" name="Vertical Text Placeholder 10"/>
          <p:cNvSpPr>
            <a:spLocks noGrp="1"/>
          </p:cNvSpPr>
          <p:nvPr>
            <p:ph type="body" orient="vert" sz="quarter" idx="15"/>
          </p:nvPr>
        </p:nvSpPr>
        <p:spPr>
          <a:xfrm>
            <a:off x="287340" y="1465211"/>
            <a:ext cx="8569325" cy="2829678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87341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1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3160777" y="4742606"/>
            <a:ext cx="3059473" cy="1231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22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6449485" y="4742606"/>
            <a:ext cx="725935" cy="12311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3" name="Marcador de fecha 3"/>
          <p:cNvSpPr>
            <a:spLocks noGrp="1"/>
          </p:cNvSpPr>
          <p:nvPr>
            <p:ph type="dt" sz="half" idx="14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613" y="4687434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6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0" y="555626"/>
            <a:ext cx="8569325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87341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1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3160777" y="4742606"/>
            <a:ext cx="3059473" cy="1231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22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6449485" y="4742606"/>
            <a:ext cx="725935" cy="12311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3" name="Marcador de fecha 3"/>
          <p:cNvSpPr>
            <a:spLocks noGrp="1"/>
          </p:cNvSpPr>
          <p:nvPr>
            <p:ph type="dt" sz="half" idx="14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613" y="4687434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0" y="555626"/>
            <a:ext cx="8569325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87341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</a:p>
        </p:txBody>
      </p:sp>
      <p:sp>
        <p:nvSpPr>
          <p:cNvPr id="21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3160777" y="4742606"/>
            <a:ext cx="3059473" cy="1231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22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6449485" y="4742606"/>
            <a:ext cx="725935" cy="12311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3" name="Marcador de fecha 3"/>
          <p:cNvSpPr>
            <a:spLocks noGrp="1"/>
          </p:cNvSpPr>
          <p:nvPr>
            <p:ph type="dt" sz="half" idx="14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613" y="4687434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93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0" y="555626"/>
            <a:ext cx="8569325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87341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</a:p>
        </p:txBody>
      </p:sp>
      <p:sp>
        <p:nvSpPr>
          <p:cNvPr id="21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3160777" y="4742606"/>
            <a:ext cx="3059473" cy="1231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22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6449485" y="4742606"/>
            <a:ext cx="725935" cy="12311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3" name="Marcador de fecha 3"/>
          <p:cNvSpPr>
            <a:spLocks noGrp="1"/>
          </p:cNvSpPr>
          <p:nvPr>
            <p:ph type="dt" sz="half" idx="14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613" y="4687434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6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40" y="555626"/>
            <a:ext cx="8569325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87341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</a:p>
        </p:txBody>
      </p:sp>
      <p:sp>
        <p:nvSpPr>
          <p:cNvPr id="21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3160777" y="4742606"/>
            <a:ext cx="3059473" cy="1231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22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6449485" y="4742606"/>
            <a:ext cx="725935" cy="12311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3" name="Marcador de fecha 3"/>
          <p:cNvSpPr>
            <a:spLocks noGrp="1"/>
          </p:cNvSpPr>
          <p:nvPr>
            <p:ph type="dt" sz="half" idx="14"/>
          </p:nvPr>
        </p:nvSpPr>
        <p:spPr>
          <a:xfrm>
            <a:off x="2036521" y="4742605"/>
            <a:ext cx="1033097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10/08/2024</a:t>
            </a:fld>
            <a:endParaRPr lang="es-PE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613" y="4687434"/>
            <a:ext cx="1376521" cy="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9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40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87340" y="4587875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8" y="555626"/>
            <a:ext cx="7841031" cy="11618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533" y="4687432"/>
            <a:ext cx="1377600" cy="23363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83118" y="4742606"/>
            <a:ext cx="15622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</a:p>
        </p:txBody>
      </p:sp>
    </p:spTree>
    <p:extLst>
      <p:ext uri="{BB962C8B-B14F-4D97-AF65-F5344CB8AC3E}">
        <p14:creationId xmlns:p14="http://schemas.microsoft.com/office/powerpoint/2010/main" val="214603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184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2948683"/>
            <a:ext cx="9144000" cy="21948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33610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44132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547676" y="4535791"/>
            <a:ext cx="1308987" cy="215433"/>
          </a:xfrm>
          <a:prstGeom prst="rect">
            <a:avLst/>
          </a:prstGeom>
          <a:noFill/>
        </p:spPr>
        <p:txBody>
          <a:bodyPr wrap="square" lIns="0" tIns="45715" rIns="0" bIns="45715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2486683" cy="5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55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ridora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bg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bg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ridor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AQUÍ VA UN TÍTULO DE UNA, DOS O TRES LÍNEAS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2751193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803402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subtítulo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6" y="1568323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9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567265"/>
            <a:ext cx="3757722" cy="1022202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 DE UNA, DOS O TRES LÍNEAS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9" y="1779967"/>
            <a:ext cx="3757720" cy="2246759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.AppleSystemUIFont" charset="-120"/>
              <a:buChar char="&gt;"/>
              <a:tabLst/>
              <a:defRPr sz="1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0A39E6"/>
              </a:buClr>
              <a:buFont typeface=".AppleSystemUIFont" charset="-120"/>
              <a:buChar char="&gt;"/>
              <a:defRPr sz="1400"/>
            </a:lvl2pPr>
            <a:lvl3pPr marL="1143000" indent="-228600">
              <a:buClr>
                <a:srgbClr val="0A39E6"/>
              </a:buClr>
              <a:buFont typeface=".AppleSystemUIFont" charset="-120"/>
              <a:buChar char="&gt;"/>
              <a:defRPr sz="1400"/>
            </a:lvl3pPr>
            <a:lvl4pPr marL="1600200" indent="-228600">
              <a:buClr>
                <a:srgbClr val="0A39E6"/>
              </a:buClr>
              <a:buFont typeface=".AppleSystemUIFont" charset="-120"/>
              <a:buChar char="&gt;"/>
              <a:defRPr sz="1400"/>
            </a:lvl4pPr>
            <a:lvl5pPr marL="2057400" indent="-228600">
              <a:buClr>
                <a:srgbClr val="0A39E6"/>
              </a:buClr>
              <a:buFont typeface=".AppleSystemUIFont" charset="-120"/>
              <a:buChar char="&gt;"/>
              <a:defRPr sz="1400"/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61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/>
              <a:t>AQUÍ VA UN TÍTULO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6" y="1568323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numerada</a:t>
            </a:r>
            <a:r>
              <a:rPr lang="en-US" dirty="0"/>
              <a:t>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4466799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87338" y="4535791"/>
            <a:ext cx="1882834" cy="220563"/>
          </a:xfrm>
          <a:prstGeom prst="rect">
            <a:avLst/>
          </a:prstGeom>
          <a:noFill/>
        </p:spPr>
        <p:txBody>
          <a:bodyPr wrap="square" lIns="0" tIns="45715" rIns="90000" bIns="45715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www.senati.edu.pe</a:t>
            </a: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7394942" y="4591819"/>
            <a:ext cx="1455220" cy="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31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5" r:id="rId2"/>
    <p:sldLayoutId id="2147483707" r:id="rId3"/>
    <p:sldLayoutId id="2147483677" r:id="rId4"/>
    <p:sldLayoutId id="2147483684" r:id="rId5"/>
    <p:sldLayoutId id="2147483683" r:id="rId6"/>
    <p:sldLayoutId id="2147483681" r:id="rId7"/>
    <p:sldLayoutId id="2147483674" r:id="rId8"/>
    <p:sldLayoutId id="2147483682" r:id="rId9"/>
    <p:sldLayoutId id="2147483676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6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Vw_cciv6sk?si=eMzj_0OOjqALCY-3" TargetMode="External"/><Relationship Id="rId2" Type="http://schemas.openxmlformats.org/officeDocument/2006/relationships/hyperlink" Target="https://youtu.be/1bDK1-U1edE?si=UhWBTnRs7mTqUelZ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8152" y="1564392"/>
            <a:ext cx="87390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1" i="0" u="none" strike="noStrike" kern="1200" cap="none" spc="0" normalizeH="0" baseline="0" noProof="0" dirty="0">
                <a:ln w="12700">
                  <a:solidFill>
                    <a:schemeClr val="tx1"/>
                  </a:solidFill>
                </a:ln>
                <a:solidFill>
                  <a:prstClr val="white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</a:rPr>
              <a:t>Módulo 1 : </a:t>
            </a:r>
          </a:p>
          <a:p>
            <a:pPr marL="0" marR="0" lvl="0" indent="0" algn="l" defTabSz="457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1" i="0" u="none" strike="noStrike" kern="1200" cap="none" spc="0" normalizeH="0" baseline="0" noProof="0" dirty="0">
                <a:ln w="12700">
                  <a:solidFill>
                    <a:schemeClr val="tx1"/>
                  </a:solidFill>
                </a:ln>
                <a:solidFill>
                  <a:prstClr val="white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</a:rPr>
              <a:t>Algoritmia de Programación del Software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26495C-DC8B-647D-070E-AEA9B08C9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472" y="525780"/>
            <a:ext cx="8434721" cy="3741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3961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BBC04F-5C81-6A97-9409-F9B3A1FA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356" y="792480"/>
            <a:ext cx="7535288" cy="32842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5E1FF97-E30A-3462-AED4-D56DEEEB7968}"/>
              </a:ext>
            </a:extLst>
          </p:cNvPr>
          <p:cNvCxnSpPr>
            <a:cxnSpLocks/>
          </p:cNvCxnSpPr>
          <p:nvPr/>
        </p:nvCxnSpPr>
        <p:spPr>
          <a:xfrm flipH="1">
            <a:off x="3345180" y="792480"/>
            <a:ext cx="1379220" cy="967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D76F35C-DA5A-F928-3230-06613E5D887B}"/>
              </a:ext>
            </a:extLst>
          </p:cNvPr>
          <p:cNvCxnSpPr>
            <a:cxnSpLocks/>
          </p:cNvCxnSpPr>
          <p:nvPr/>
        </p:nvCxnSpPr>
        <p:spPr>
          <a:xfrm>
            <a:off x="1912620" y="731520"/>
            <a:ext cx="0" cy="922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AD7D78-E0EB-EB47-E911-CA80794E0C0C}"/>
              </a:ext>
            </a:extLst>
          </p:cNvPr>
          <p:cNvSpPr txBox="1"/>
          <p:nvPr/>
        </p:nvSpPr>
        <p:spPr>
          <a:xfrm>
            <a:off x="990605" y="362188"/>
            <a:ext cx="2781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Nombre de la función</a:t>
            </a:r>
            <a:endParaRPr lang="es-PE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47070DD-774E-45CA-DD7C-0EA81234B4DF}"/>
              </a:ext>
            </a:extLst>
          </p:cNvPr>
          <p:cNvSpPr txBox="1"/>
          <p:nvPr/>
        </p:nvSpPr>
        <p:spPr>
          <a:xfrm>
            <a:off x="4547016" y="401657"/>
            <a:ext cx="1295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Parámetros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126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90EA2A-C52A-52AC-EE12-3AF37035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77145"/>
            <a:ext cx="3429000" cy="18657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5E1FF97-E30A-3462-AED4-D56DEEEB7968}"/>
              </a:ext>
            </a:extLst>
          </p:cNvPr>
          <p:cNvCxnSpPr>
            <a:cxnSpLocks/>
          </p:cNvCxnSpPr>
          <p:nvPr/>
        </p:nvCxnSpPr>
        <p:spPr>
          <a:xfrm flipH="1">
            <a:off x="4122418" y="1115645"/>
            <a:ext cx="2385062" cy="586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D76F35C-DA5A-F928-3230-06613E5D887B}"/>
              </a:ext>
            </a:extLst>
          </p:cNvPr>
          <p:cNvCxnSpPr>
            <a:cxnSpLocks/>
          </p:cNvCxnSpPr>
          <p:nvPr/>
        </p:nvCxnSpPr>
        <p:spPr>
          <a:xfrm>
            <a:off x="3474720" y="862400"/>
            <a:ext cx="60960" cy="929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AD7D78-E0EB-EB47-E911-CA80794E0C0C}"/>
              </a:ext>
            </a:extLst>
          </p:cNvPr>
          <p:cNvSpPr txBox="1"/>
          <p:nvPr/>
        </p:nvSpPr>
        <p:spPr>
          <a:xfrm>
            <a:off x="2887982" y="538563"/>
            <a:ext cx="26822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Nombre de la función</a:t>
            </a:r>
            <a:endParaRPr lang="es-PE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47070DD-774E-45CA-DD7C-0EA81234B4DF}"/>
              </a:ext>
            </a:extLst>
          </p:cNvPr>
          <p:cNvSpPr txBox="1"/>
          <p:nvPr/>
        </p:nvSpPr>
        <p:spPr>
          <a:xfrm>
            <a:off x="6164582" y="723229"/>
            <a:ext cx="1295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Parámetros</a:t>
            </a:r>
            <a:endParaRPr lang="es-PE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A5795F7-C681-2068-1C79-10C6A4CA9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089" y="3041066"/>
            <a:ext cx="8305705" cy="11252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9802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5C73FA-B371-9874-FF33-34D7B6CD3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18771" y="381000"/>
            <a:ext cx="8488575" cy="4008119"/>
          </a:xfrm>
          <a:prstGeom prst="roundRect">
            <a:avLst>
              <a:gd name="adj" fmla="val 579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46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2B4B4-C1F2-E13A-D25D-C4C349C9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1070185"/>
            <a:ext cx="8569325" cy="496888"/>
          </a:xfrm>
        </p:spPr>
        <p:txBody>
          <a:bodyPr/>
          <a:lstStyle/>
          <a:p>
            <a:pPr algn="ctr"/>
            <a:r>
              <a:rPr lang="es-MX" sz="3200" dirty="0">
                <a:latin typeface="Montserrat" panose="00000500000000000000" pitchFamily="2" charset="0"/>
                <a:cs typeface="Mongolian Baiti" panose="03000500000000000000" pitchFamily="66" charset="0"/>
              </a:rPr>
              <a:t>¿Qué es módulo?</a:t>
            </a:r>
            <a:endParaRPr lang="es-PE" sz="3200" dirty="0">
              <a:latin typeface="Montserrat" panose="000005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A5845-9B16-1B8C-B512-FF6B31A25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5687" y="1705483"/>
            <a:ext cx="7012624" cy="2125663"/>
          </a:xfrm>
        </p:spPr>
        <p:txBody>
          <a:bodyPr/>
          <a:lstStyle/>
          <a:p>
            <a:pPr marL="0" indent="0" algn="ctr">
              <a:buNone/>
            </a:pPr>
            <a:r>
              <a:rPr lang="es-MX" sz="2000" i="0" dirty="0">
                <a:effectLst/>
                <a:latin typeface="Montserrat" panose="00000500000000000000" pitchFamily="2" charset="0"/>
              </a:rPr>
              <a:t>En Python, un módulo es simplemente un archivo que contiene definiciones y declaraciones de Python. Estas pueden incluir </a:t>
            </a:r>
            <a:r>
              <a:rPr lang="es-MX" sz="2000" b="1" i="0" dirty="0">
                <a:effectLst/>
                <a:latin typeface="Montserrat" panose="00000500000000000000" pitchFamily="2" charset="0"/>
              </a:rPr>
              <a:t>funciones, clases y variables</a:t>
            </a:r>
            <a:r>
              <a:rPr lang="es-MX" sz="2000" i="0" dirty="0">
                <a:effectLst/>
                <a:latin typeface="Montserrat" panose="00000500000000000000" pitchFamily="2" charset="0"/>
              </a:rPr>
              <a:t>. Los módulos son una forma de organizar el código en archivos separados para hacerlo más modular y fácil de mantener.</a:t>
            </a:r>
            <a:endParaRPr lang="es-PE" sz="2000" dirty="0">
              <a:latin typeface="Montserrat" panose="00000500000000000000" pitchFamily="2" charset="0"/>
            </a:endParaRPr>
          </a:p>
        </p:txBody>
      </p:sp>
      <p:pic>
        <p:nvPicPr>
          <p:cNvPr id="1028" name="Picture 4" descr="Libro png imágenes | PNGWing">
            <a:extLst>
              <a:ext uri="{FF2B5EF4-FFF2-40B4-BE49-F238E27FC236}">
                <a16:creationId xmlns:a16="http://schemas.microsoft.com/office/drawing/2014/main" id="{59B0F621-EB49-7812-76FD-35C9809DD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26" b="96795" l="3056" r="97500">
                        <a14:foregroundMark x1="11389" y1="29487" x2="33333" y2="38462"/>
                        <a14:foregroundMark x1="33333" y1="38462" x2="33889" y2="27885"/>
                        <a14:foregroundMark x1="33889" y1="26923" x2="41667" y2="71795"/>
                        <a14:foregroundMark x1="31667" y1="56090" x2="32500" y2="66026"/>
                        <a14:foregroundMark x1="49444" y1="34295" x2="70833" y2="30449"/>
                        <a14:foregroundMark x1="70833" y1="30449" x2="55000" y2="44872"/>
                        <a14:foregroundMark x1="61389" y1="15705" x2="49444" y2="5128"/>
                        <a14:foregroundMark x1="10278" y1="12500" x2="17778" y2="33333"/>
                        <a14:foregroundMark x1="44722" y1="35897" x2="23889" y2="28846"/>
                        <a14:foregroundMark x1="18889" y1="26603" x2="7222" y2="25321"/>
                        <a14:foregroundMark x1="5556" y1="25641" x2="7222" y2="32051"/>
                        <a14:foregroundMark x1="8611" y1="45833" x2="19722" y2="70833"/>
                        <a14:foregroundMark x1="19722" y1="70833" x2="23611" y2="75641"/>
                        <a14:foregroundMark x1="22778" y1="87500" x2="12778" y2="60897"/>
                        <a14:foregroundMark x1="11944" y1="57372" x2="14444" y2="60577"/>
                        <a14:foregroundMark x1="22222" y1="81090" x2="30278" y2="79487"/>
                        <a14:foregroundMark x1="75000" y1="54808" x2="56944" y2="59936"/>
                        <a14:foregroundMark x1="56944" y1="59936" x2="55000" y2="59615"/>
                        <a14:foregroundMark x1="67778" y1="62179" x2="69167" y2="21474"/>
                        <a14:foregroundMark x1="69167" y1="21474" x2="56944" y2="13141"/>
                        <a14:foregroundMark x1="56944" y1="13141" x2="29722" y2="9615"/>
                        <a14:foregroundMark x1="29722" y1="9615" x2="48333" y2="23077"/>
                        <a14:foregroundMark x1="30833" y1="11538" x2="42500" y2="7051"/>
                        <a14:foregroundMark x1="27500" y1="8013" x2="15556" y2="10256"/>
                        <a14:foregroundMark x1="15556" y1="10256" x2="27222" y2="20513"/>
                        <a14:foregroundMark x1="30000" y1="10256" x2="38889" y2="3526"/>
                        <a14:foregroundMark x1="5278" y1="10577" x2="3056" y2="10577"/>
                        <a14:foregroundMark x1="5278" y1="58654" x2="15556" y2="85256"/>
                        <a14:foregroundMark x1="15556" y1="85256" x2="26111" y2="89744"/>
                        <a14:foregroundMark x1="83056" y1="62179" x2="93611" y2="75641"/>
                        <a14:foregroundMark x1="93611" y1="75641" x2="69444" y2="97756"/>
                        <a14:foregroundMark x1="69444" y1="97756" x2="43889" y2="93590"/>
                        <a14:foregroundMark x1="43889" y1="93590" x2="27222" y2="97115"/>
                        <a14:foregroundMark x1="27222" y1="97115" x2="16111" y2="78526"/>
                        <a14:foregroundMark x1="16111" y1="78526" x2="76667" y2="69551"/>
                        <a14:foregroundMark x1="76667" y1="69551" x2="81667" y2="60897"/>
                        <a14:foregroundMark x1="97500" y1="74359" x2="94722" y2="75641"/>
                        <a14:foregroundMark x1="62778" y1="5128" x2="71944" y2="9295"/>
                        <a14:foregroundMark x1="55000" y1="95833" x2="60000" y2="9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1" y="1070185"/>
            <a:ext cx="525780" cy="4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1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22CB20F-84DA-22BF-7C16-481618AA3FA2}"/>
              </a:ext>
            </a:extLst>
          </p:cNvPr>
          <p:cNvSpPr txBox="1"/>
          <p:nvPr/>
        </p:nvSpPr>
        <p:spPr>
          <a:xfrm>
            <a:off x="651510" y="579388"/>
            <a:ext cx="80048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ontserrat" panose="00000500000000000000" pitchFamily="2" charset="0"/>
              </a:rPr>
              <a:t>Imagina que los objetos son como personajes en un videojuego, y los métodos son las habilidades o acciones que esos personajes pueden ejecutar. Por ejemplo, un 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objeto perro </a:t>
            </a:r>
            <a:r>
              <a:rPr lang="es-MX" sz="2800" dirty="0">
                <a:latin typeface="Montserrat" panose="00000500000000000000" pitchFamily="2" charset="0"/>
              </a:rPr>
              <a:t>puede tener métodos como </a:t>
            </a:r>
            <a:r>
              <a:rPr lang="es-MX" sz="2800" b="1" dirty="0">
                <a:latin typeface="Montserrat" panose="00000500000000000000" pitchFamily="2" charset="0"/>
              </a:rPr>
              <a:t>ladrar() </a:t>
            </a:r>
            <a:r>
              <a:rPr lang="es-MX" sz="2800" dirty="0">
                <a:latin typeface="Montserrat" panose="00000500000000000000" pitchFamily="2" charset="0"/>
              </a:rPr>
              <a:t>o </a:t>
            </a:r>
            <a:r>
              <a:rPr lang="es-MX" sz="2800" b="1" dirty="0">
                <a:latin typeface="Montserrat" panose="00000500000000000000" pitchFamily="2" charset="0"/>
              </a:rPr>
              <a:t>moverse(), </a:t>
            </a:r>
            <a:r>
              <a:rPr lang="es-MX" sz="2800" dirty="0">
                <a:latin typeface="Montserrat" panose="00000500000000000000" pitchFamily="2" charset="0"/>
              </a:rPr>
              <a:t>mientras que un 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objeto coche </a:t>
            </a:r>
            <a:r>
              <a:rPr lang="es-MX" sz="2800" dirty="0">
                <a:latin typeface="Montserrat" panose="00000500000000000000" pitchFamily="2" charset="0"/>
              </a:rPr>
              <a:t>puede tener métodos como </a:t>
            </a:r>
            <a:r>
              <a:rPr lang="es-MX" sz="2800" b="1" dirty="0">
                <a:latin typeface="Montserrat" panose="00000500000000000000" pitchFamily="2" charset="0"/>
              </a:rPr>
              <a:t>acelerar()</a:t>
            </a:r>
            <a:r>
              <a:rPr lang="es-MX" sz="2800" dirty="0">
                <a:latin typeface="Montserrat" panose="00000500000000000000" pitchFamily="2" charset="0"/>
              </a:rPr>
              <a:t> o </a:t>
            </a:r>
            <a:r>
              <a:rPr lang="es-MX" sz="2800" b="1" dirty="0">
                <a:latin typeface="Montserrat" panose="00000500000000000000" pitchFamily="2" charset="0"/>
              </a:rPr>
              <a:t>frenar().</a:t>
            </a:r>
            <a:endParaRPr lang="es-PE" sz="2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5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3FD07B-59E7-D687-F478-9AA34F93F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020" y="819626"/>
            <a:ext cx="8823960" cy="717677"/>
          </a:xfrm>
        </p:spPr>
        <p:txBody>
          <a:bodyPr/>
          <a:lstStyle/>
          <a:p>
            <a:pPr marL="0" indent="0" algn="ctr">
              <a:buNone/>
            </a:pPr>
            <a:r>
              <a:rPr lang="es-MX" sz="5400" b="1" dirty="0">
                <a:highlight>
                  <a:srgbClr val="FFFF00"/>
                </a:highlight>
              </a:rPr>
              <a:t>HORA DE HACER CODIGO</a:t>
            </a:r>
            <a:endParaRPr lang="es-PE" sz="5400" b="1" dirty="0">
              <a:highlight>
                <a:srgbClr val="FFFF00"/>
              </a:highlight>
            </a:endParaRPr>
          </a:p>
        </p:txBody>
      </p:sp>
      <p:pic>
        <p:nvPicPr>
          <p:cNvPr id="15362" name="Picture 2" descr="Cuando oís que alguien es PROGRAMADOR, que se os viene a la cabeza? -  Forocoches">
            <a:extLst>
              <a:ext uri="{FF2B5EF4-FFF2-40B4-BE49-F238E27FC236}">
                <a16:creationId xmlns:a16="http://schemas.microsoft.com/office/drawing/2014/main" id="{C8B43BC8-E623-036D-7767-CBC5F6B9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84960"/>
            <a:ext cx="4869180" cy="27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9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3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0247" y="3166549"/>
            <a:ext cx="1616553" cy="4838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/>
              <a:t>SEMANA 2</a:t>
            </a:r>
          </a:p>
          <a:p>
            <a:pPr lvl="0"/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0247" y="3737087"/>
            <a:ext cx="7707753" cy="12147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s-ES" sz="2500" dirty="0">
                <a:latin typeface="Eurostile"/>
              </a:rPr>
              <a:t>Modulo Formativo: </a:t>
            </a:r>
            <a:r>
              <a:rPr lang="es-MX" sz="2500" b="1" i="0" dirty="0">
                <a:solidFill>
                  <a:srgbClr val="000000"/>
                </a:solidFill>
                <a:effectLst/>
                <a:latin typeface="Eurostile"/>
              </a:rPr>
              <a:t>ALGORITMIA PARA EL DESARROLLO DE PROGRAMAS</a:t>
            </a:r>
            <a:r>
              <a:rPr lang="es-MX" sz="2500" dirty="0">
                <a:latin typeface="Eurostile"/>
              </a:rPr>
              <a:t> </a:t>
            </a:r>
            <a:br>
              <a:rPr lang="es-MX" sz="2500" dirty="0">
                <a:latin typeface="Eurostile"/>
              </a:rPr>
            </a:br>
            <a:r>
              <a:rPr lang="es-ES" sz="2500" b="0" dirty="0">
                <a:latin typeface="Eurostile"/>
              </a:rPr>
              <a:t>Semestre: II</a:t>
            </a:r>
          </a:p>
          <a:p>
            <a:pPr lvl="0"/>
            <a:r>
              <a:rPr lang="es-ES" b="0" dirty="0">
                <a:latin typeface="Eurostile"/>
              </a:rPr>
              <a:t>Instructor: Gabriel Ojitos Landa</a:t>
            </a:r>
          </a:p>
        </p:txBody>
      </p:sp>
    </p:spTree>
    <p:extLst>
      <p:ext uri="{BB962C8B-B14F-4D97-AF65-F5344CB8AC3E}">
        <p14:creationId xmlns:p14="http://schemas.microsoft.com/office/powerpoint/2010/main" val="7910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EC2110A-3327-9739-EAA9-F55FF0978CF7}"/>
              </a:ext>
            </a:extLst>
          </p:cNvPr>
          <p:cNvSpPr txBox="1"/>
          <p:nvPr/>
        </p:nvSpPr>
        <p:spPr>
          <a:xfrm>
            <a:off x="267628" y="1195017"/>
            <a:ext cx="331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C00000"/>
                </a:solidFill>
              </a:rPr>
              <a:t>Objetivos General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F80973-9DB1-8615-906D-0AD913D21DED}"/>
              </a:ext>
            </a:extLst>
          </p:cNvPr>
          <p:cNvSpPr txBox="1"/>
          <p:nvPr/>
        </p:nvSpPr>
        <p:spPr>
          <a:xfrm>
            <a:off x="267628" y="1564349"/>
            <a:ext cx="8728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bg1"/>
                </a:solidFill>
              </a:rPr>
              <a:t> El aprendiz demuestra conocimientos esenciales en el uso de diferentes recursos tecnológicos para una adecuada gestión de la información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8DFEC0-E4AF-1CA3-8D92-D6AEB733E7A6}"/>
              </a:ext>
            </a:extLst>
          </p:cNvPr>
          <p:cNvSpPr txBox="1"/>
          <p:nvPr/>
        </p:nvSpPr>
        <p:spPr>
          <a:xfrm>
            <a:off x="207366" y="3292689"/>
            <a:ext cx="850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bg1"/>
                </a:solidFill>
              </a:rPr>
              <a:t> Solucionar problemas usando algoritmos secuenciales, siguiendo los estándares de programación, con la ayuda del instructor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EE651E-A29B-455A-AEF1-7FDAC94EA135}"/>
              </a:ext>
            </a:extLst>
          </p:cNvPr>
          <p:cNvSpPr txBox="1"/>
          <p:nvPr/>
        </p:nvSpPr>
        <p:spPr>
          <a:xfrm>
            <a:off x="267628" y="2923078"/>
            <a:ext cx="500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C00000"/>
                </a:solidFill>
              </a:rPr>
              <a:t>Objetivos Especifico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18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rudrabarad/Gifs: Collection of some Coding / Programming Gifs that  can be used in Special Repository :trollface:">
            <a:extLst>
              <a:ext uri="{FF2B5EF4-FFF2-40B4-BE49-F238E27FC236}">
                <a16:creationId xmlns:a16="http://schemas.microsoft.com/office/drawing/2014/main" id="{C8C8B208-03E5-8DEA-2572-D19D45D1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00" y="2289150"/>
            <a:ext cx="3162600" cy="23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B25EBB-2535-A991-B86F-7C34EF769B72}"/>
              </a:ext>
            </a:extLst>
          </p:cNvPr>
          <p:cNvSpPr txBox="1"/>
          <p:nvPr/>
        </p:nvSpPr>
        <p:spPr>
          <a:xfrm>
            <a:off x="136432" y="1311529"/>
            <a:ext cx="8871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TALLER</a:t>
            </a:r>
            <a:endParaRPr lang="es-PE" sz="9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65038-C112-398B-3B48-8AABB45C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89" y="2393049"/>
            <a:ext cx="8689022" cy="496888"/>
          </a:xfrm>
        </p:spPr>
        <p:txBody>
          <a:bodyPr/>
          <a:lstStyle/>
          <a:p>
            <a:pPr algn="ctr"/>
            <a:r>
              <a:rPr lang="es-PE" sz="3600" dirty="0">
                <a:highlight>
                  <a:srgbClr val="FFFF00"/>
                </a:highlight>
                <a:hlinkClick r:id="rId2"/>
              </a:rPr>
              <a:t>https://youtu.be/1bDK1-U1edE?si=UhWBTnRs7mTqUelZ</a:t>
            </a:r>
            <a:br>
              <a:rPr lang="es-PE" sz="3600" dirty="0">
                <a:highlight>
                  <a:srgbClr val="FFFF00"/>
                </a:highlight>
              </a:rPr>
            </a:br>
            <a:r>
              <a:rPr lang="es-PE" sz="3600" dirty="0">
                <a:highlight>
                  <a:srgbClr val="FFFF00"/>
                </a:highlight>
                <a:hlinkClick r:id="rId3"/>
              </a:rPr>
              <a:t>https://youtu.be/mVw_cciv6sk?si=eMzj_0OOjqALCY-3</a:t>
            </a:r>
            <a:br>
              <a:rPr lang="es-PE" sz="3600" dirty="0">
                <a:highlight>
                  <a:srgbClr val="FFFF00"/>
                </a:highlight>
              </a:rPr>
            </a:br>
            <a:endParaRPr lang="es-PE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705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AE06B-DF3A-DBEB-B0BD-D06CA01B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29C6C-C9D3-AB4D-4DEB-22B6CE421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4338" name="Picture 2" descr="25 Frameworks de Python para Dominar en 2024 - Kinsta®">
            <a:extLst>
              <a:ext uri="{FF2B5EF4-FFF2-40B4-BE49-F238E27FC236}">
                <a16:creationId xmlns:a16="http://schemas.microsoft.com/office/drawing/2014/main" id="{5DF16D51-9F91-45ED-E0A3-C0047BCA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579"/>
            <a:ext cx="9143999" cy="452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35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B1A457-51B5-CD6E-0754-C5F1EB549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7"/>
          <a:stretch/>
        </p:blipFill>
        <p:spPr>
          <a:xfrm>
            <a:off x="1955261" y="335280"/>
            <a:ext cx="4940839" cy="41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7A743-3733-FC5B-0DDB-E8C2EF51C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5600E4-D975-1898-7DBB-2B3AB84F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7" y="426937"/>
            <a:ext cx="6638925" cy="38576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5406F5-7814-8BAB-7430-E2C87451D015}"/>
              </a:ext>
            </a:extLst>
          </p:cNvPr>
          <p:cNvSpPr txBox="1"/>
          <p:nvPr/>
        </p:nvSpPr>
        <p:spPr>
          <a:xfrm>
            <a:off x="7171863" y="1735200"/>
            <a:ext cx="168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Montserrat" panose="00000500000000000000" pitchFamily="2" charset="0"/>
              </a:rPr>
              <a:t>METODOS EN PYTHON</a:t>
            </a:r>
            <a:endParaRPr lang="es-PE" sz="2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3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🦧🦍">
            <a:extLst>
              <a:ext uri="{FF2B5EF4-FFF2-40B4-BE49-F238E27FC236}">
                <a16:creationId xmlns:a16="http://schemas.microsoft.com/office/drawing/2014/main" id="{04EFF277-FE7D-DCF3-9E32-BCA56BDFA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7485080-CAA4-F2D3-6AC2-7D2EBDEC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97" y="4231747"/>
            <a:ext cx="8689023" cy="911753"/>
          </a:xfrm>
          <a:solidFill>
            <a:srgbClr val="FFC073"/>
          </a:solidFill>
        </p:spPr>
        <p:txBody>
          <a:bodyPr/>
          <a:lstStyle/>
          <a:p>
            <a:pPr algn="ctr"/>
            <a:r>
              <a:rPr lang="es-MX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Montserrat" panose="00000500000000000000" pitchFamily="2" charset="0"/>
              </a:rPr>
              <a:t>IMPLEMENTA FUNCIONES PERSONALIZADAS</a:t>
            </a:r>
            <a:endParaRPr lang="es-P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2551"/>
      </p:ext>
    </p:extLst>
  </p:cSld>
  <p:clrMapOvr>
    <a:masterClrMapping/>
  </p:clrMapOvr>
</p:sld>
</file>

<file path=ppt/theme/theme1.xml><?xml version="1.0" encoding="utf-8"?>
<a:theme xmlns:a="http://schemas.openxmlformats.org/drawingml/2006/main" name="SENA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ENA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12335</TotalTime>
  <Words>225</Words>
  <Application>Microsoft Office PowerPoint</Application>
  <PresentationFormat>Presentación en pantalla (16:9)</PresentationFormat>
  <Paragraphs>21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.AppleSystemUIFont</vt:lpstr>
      <vt:lpstr>Arial</vt:lpstr>
      <vt:lpstr>Arial Rounded MT Bold</vt:lpstr>
      <vt:lpstr>Calibri</vt:lpstr>
      <vt:lpstr>Eurostile</vt:lpstr>
      <vt:lpstr>Montserrat</vt:lpstr>
      <vt:lpstr>Segoe UI</vt:lpstr>
      <vt:lpstr>Wingdings</vt:lpstr>
      <vt:lpstr>SENATI</vt:lpstr>
      <vt:lpstr>1_SENATI</vt:lpstr>
      <vt:lpstr>Presentación de PowerPoint</vt:lpstr>
      <vt:lpstr>Presentación de PowerPoint</vt:lpstr>
      <vt:lpstr>Presentación de PowerPoint</vt:lpstr>
      <vt:lpstr>Presentación de PowerPoint</vt:lpstr>
      <vt:lpstr>https://youtu.be/1bDK1-U1edE?si=UhWBTnRs7mTqUelZ https://youtu.be/mVw_cciv6sk?si=eMzj_0OOjqALCY-3 </vt:lpstr>
      <vt:lpstr>Presentación de PowerPoint</vt:lpstr>
      <vt:lpstr>Presentación de PowerPoint</vt:lpstr>
      <vt:lpstr>Presentación de PowerPoint</vt:lpstr>
      <vt:lpstr>IMPLEMENTA FUNCIONES PERSONALIZADAS</vt:lpstr>
      <vt:lpstr>Presentación de PowerPoint</vt:lpstr>
      <vt:lpstr>Presentación de PowerPoint</vt:lpstr>
      <vt:lpstr>Presentación de PowerPoint</vt:lpstr>
      <vt:lpstr>Presentación de PowerPoint</vt:lpstr>
      <vt:lpstr>¿Qué es módulo?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ALUMNO</cp:lastModifiedBy>
  <cp:revision>557</cp:revision>
  <dcterms:created xsi:type="dcterms:W3CDTF">2017-10-02T17:49:11Z</dcterms:created>
  <dcterms:modified xsi:type="dcterms:W3CDTF">2024-08-10T21:15:02Z</dcterms:modified>
</cp:coreProperties>
</file>