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D08FA1-C78B-41DF-A4B8-EF942523F50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9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8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5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CC102-7732-42B8-BFF2-97628C7852F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CE163-9421-43FA-AF1A-76E8A372C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71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Poverty Rate Clustering Analysis in Rwanda (2017 vs 2024)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62928"/>
          </a:xfrm>
        </p:spPr>
        <p:txBody>
          <a:bodyPr/>
          <a:lstStyle/>
          <a:p>
            <a:r>
              <a:rPr lang="en-US" dirty="0" smtClean="0"/>
              <a:t>A K Means Clustering Approach Using Headcount Poverty 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7042" y="5874590"/>
            <a:ext cx="247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Names: SHYAKA Jospin</a:t>
            </a:r>
            <a:br>
              <a:rPr lang="en-US" dirty="0" smtClean="0"/>
            </a:br>
            <a:r>
              <a:rPr lang="en-US" dirty="0" smtClean="0"/>
              <a:t>ID:26119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69011"/>
            <a:ext cx="10515600" cy="897147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 smtClean="0">
                <a:latin typeface="+mn-lt"/>
              </a:rPr>
              <a:t>Objectives &amp; Data Overview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1049"/>
            <a:ext cx="10515600" cy="5115914"/>
          </a:xfrm>
        </p:spPr>
        <p:txBody>
          <a:bodyPr/>
          <a:lstStyle/>
          <a:p>
            <a:r>
              <a:rPr lang="en-US" sz="1800" b="1" u="sng" dirty="0" smtClean="0">
                <a:latin typeface="+mn-lt"/>
              </a:rPr>
              <a:t>Objectives:</a:t>
            </a:r>
            <a:br>
              <a:rPr lang="en-US" sz="1800" b="1" u="sng" dirty="0" smtClean="0">
                <a:latin typeface="+mn-lt"/>
              </a:rPr>
            </a:br>
            <a:r>
              <a:rPr lang="en-US" sz="1800" b="1" dirty="0" smtClean="0">
                <a:latin typeface="+mn-lt"/>
              </a:rPr>
              <a:t/>
            </a:r>
            <a:br>
              <a:rPr lang="en-US" sz="1800" b="1" dirty="0" smtClean="0">
                <a:latin typeface="+mn-lt"/>
              </a:rPr>
            </a:br>
            <a:r>
              <a:rPr lang="en-US" sz="1800" b="1" dirty="0" smtClean="0">
                <a:latin typeface="+mn-lt"/>
              </a:rPr>
              <a:t>.</a:t>
            </a:r>
            <a:r>
              <a:rPr lang="en-US" sz="1800" dirty="0" smtClean="0">
                <a:latin typeface="+mn-lt"/>
              </a:rPr>
              <a:t>To analyze the change in headcount poverty rate in Rwanda between 2017 and 2024.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.To cluster Rwandan provinces based on poverty trends using K Means.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.To visualize and interpret spatial patterns and disparities in poverty reduction.</a:t>
            </a:r>
            <a:endParaRPr lang="en-US" sz="1800" b="1" dirty="0"/>
          </a:p>
          <a:p>
            <a:r>
              <a:rPr lang="en-US" sz="1800" b="1" u="sng" dirty="0" smtClean="0"/>
              <a:t>Data Overview:</a:t>
            </a:r>
          </a:p>
          <a:p>
            <a:r>
              <a:rPr lang="en-US" sz="1800" b="1" dirty="0" smtClean="0"/>
              <a:t>Source:</a:t>
            </a:r>
            <a:r>
              <a:rPr lang="en-US" sz="1800" dirty="0" smtClean="0"/>
              <a:t> National Institute of Statistics of Rwanda (NISR)</a:t>
            </a:r>
          </a:p>
          <a:p>
            <a:r>
              <a:rPr lang="en-US" sz="1800" b="1" dirty="0" smtClean="0"/>
              <a:t>Table:</a:t>
            </a:r>
            <a:r>
              <a:rPr lang="en-US" sz="1800" dirty="0" smtClean="0"/>
              <a:t> </a:t>
            </a:r>
            <a:r>
              <a:rPr lang="en-US" sz="1800" i="1" dirty="0" smtClean="0"/>
              <a:t>Table 0.1.</a:t>
            </a:r>
            <a:r>
              <a:rPr lang="en-US" sz="1800" dirty="0" smtClean="0"/>
              <a:t> — Headcount Poverty Rate in 2024 (actual) and 2017 (modelled)</a:t>
            </a:r>
          </a:p>
          <a:p>
            <a:r>
              <a:rPr lang="en-US" sz="1800" b="1" u="sng" dirty="0" smtClean="0"/>
              <a:t>Indicators Used:</a:t>
            </a:r>
            <a:endParaRPr lang="en-US" sz="1800" u="sng" dirty="0" smtClean="0"/>
          </a:p>
          <a:p>
            <a:pPr lvl="1"/>
            <a:r>
              <a:rPr lang="en-US" sz="1800" dirty="0" smtClean="0"/>
              <a:t>Poverty Rate (2017 and 2024)</a:t>
            </a:r>
          </a:p>
          <a:p>
            <a:pPr lvl="1"/>
            <a:r>
              <a:rPr lang="en-US" sz="1800" dirty="0" smtClean="0"/>
              <a:t>% Point Change</a:t>
            </a:r>
          </a:p>
          <a:p>
            <a:pPr lvl="1"/>
            <a:r>
              <a:rPr lang="en-US" sz="1800" dirty="0" smtClean="0"/>
              <a:t>% Change</a:t>
            </a:r>
          </a:p>
          <a:p>
            <a:pPr lvl="1"/>
            <a:r>
              <a:rPr lang="en-US" sz="1800" dirty="0" smtClean="0"/>
              <a:t>Confidence Intervals (Upper &amp; Lower Bound)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0384"/>
            <a:ext cx="10515600" cy="862642"/>
          </a:xfrm>
        </p:spPr>
        <p:txBody>
          <a:bodyPr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2000" b="1" u="sng" dirty="0" smtClean="0">
                <a:latin typeface="+mn-lt"/>
              </a:rPr>
              <a:t>Methodology</a:t>
            </a:r>
            <a:endParaRPr lang="en-US" sz="2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809"/>
            <a:ext cx="10515600" cy="4416724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+mn-lt"/>
              </a:rPr>
              <a:t>Data Collection &amp; Preparation</a:t>
            </a:r>
            <a:br>
              <a:rPr lang="en-US" sz="1800" b="1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Extracted data from </a:t>
            </a:r>
            <a:r>
              <a:rPr lang="en-US" sz="1800" i="1" dirty="0" smtClean="0">
                <a:latin typeface="+mn-lt"/>
              </a:rPr>
              <a:t>Table 0.1.</a:t>
            </a:r>
            <a:r>
              <a:rPr lang="en-US" sz="1800" dirty="0" smtClean="0">
                <a:latin typeface="+mn-lt"/>
              </a:rPr>
              <a:t> in the NISR Excel file.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Selected 6 provinces including Kigali City and Rwanda (national aggregate).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Removed irrelevant rows, handled missing values, and renamed columns for clarity.</a:t>
            </a:r>
            <a:endParaRPr lang="en-US" sz="1800" b="1" dirty="0" smtClean="0"/>
          </a:p>
          <a:p>
            <a:r>
              <a:rPr lang="en-US" sz="1800" b="1" dirty="0" smtClean="0"/>
              <a:t>Data Analysis Steps</a:t>
            </a:r>
          </a:p>
          <a:p>
            <a:r>
              <a:rPr lang="en-US" sz="1800" b="1" dirty="0" smtClean="0"/>
              <a:t>Exploratory Data Analysis (EDA):</a:t>
            </a:r>
            <a:endParaRPr lang="en-US" sz="1800" dirty="0" smtClean="0"/>
          </a:p>
          <a:p>
            <a:pPr lvl="1"/>
            <a:r>
              <a:rPr lang="en-US" sz="1800" dirty="0" smtClean="0"/>
              <a:t>Used Python (Pandas, </a:t>
            </a:r>
            <a:r>
              <a:rPr lang="en-US" sz="1800" dirty="0" err="1" smtClean="0"/>
              <a:t>Seaborn</a:t>
            </a:r>
            <a:r>
              <a:rPr lang="en-US" sz="1800" dirty="0" smtClean="0"/>
              <a:t>, </a:t>
            </a:r>
            <a:r>
              <a:rPr lang="en-US" sz="1800" dirty="0" err="1" smtClean="0"/>
              <a:t>Matplotlib</a:t>
            </a:r>
            <a:r>
              <a:rPr lang="en-US" sz="1800" dirty="0" smtClean="0"/>
              <a:t>) for initial inspection and descriptive statistics.</a:t>
            </a:r>
          </a:p>
          <a:p>
            <a:pPr lvl="1"/>
            <a:r>
              <a:rPr lang="en-US" sz="1800" dirty="0" smtClean="0"/>
              <a:t>Plotted </a:t>
            </a:r>
            <a:r>
              <a:rPr lang="en-US" sz="1800" b="1" dirty="0" smtClean="0"/>
              <a:t>boxplots</a:t>
            </a:r>
            <a:r>
              <a:rPr lang="en-US" sz="1800" dirty="0" smtClean="0"/>
              <a:t> to identify variations and potential outliers in poverty rates.</a:t>
            </a:r>
          </a:p>
          <a:p>
            <a:r>
              <a:rPr lang="en-US" sz="1800" b="1" dirty="0" smtClean="0"/>
              <a:t>Clustering (</a:t>
            </a:r>
            <a:r>
              <a:rPr lang="en-US" sz="1800" b="1" dirty="0" err="1" smtClean="0"/>
              <a:t>KMeans</a:t>
            </a:r>
            <a:r>
              <a:rPr lang="en-US" sz="1800" b="1" dirty="0" smtClean="0"/>
              <a:t>):</a:t>
            </a:r>
            <a:endParaRPr lang="en-US" sz="1800" dirty="0" smtClean="0"/>
          </a:p>
          <a:p>
            <a:pPr lvl="1"/>
            <a:r>
              <a:rPr lang="en-US" sz="1800" dirty="0" smtClean="0"/>
              <a:t>Clustered provinces using 2024 poverty-related metrics.</a:t>
            </a:r>
          </a:p>
          <a:p>
            <a:pPr lvl="1"/>
            <a:r>
              <a:rPr lang="en-US" sz="1800" dirty="0" smtClean="0"/>
              <a:t>Optimal number of clusters determined via </a:t>
            </a:r>
            <a:r>
              <a:rPr lang="en-US" sz="1800" b="1" dirty="0" smtClean="0"/>
              <a:t>Silhouette Score</a:t>
            </a:r>
            <a:r>
              <a:rPr lang="en-US" sz="1800" dirty="0" smtClean="0"/>
              <a:t> (≈ 0.35).</a:t>
            </a:r>
          </a:p>
          <a:p>
            <a:r>
              <a:rPr lang="en-US" sz="1800" b="1" dirty="0" smtClean="0"/>
              <a:t>Visualization:</a:t>
            </a:r>
            <a:endParaRPr lang="en-US" sz="1800" dirty="0" smtClean="0"/>
          </a:p>
          <a:p>
            <a:pPr lvl="1"/>
            <a:r>
              <a:rPr lang="en-US" sz="1800" dirty="0" smtClean="0"/>
              <a:t>Plotted scatter graphs with clusters and labels for spatial interpretation.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024"/>
            <a:ext cx="10515600" cy="776376"/>
          </a:xfrm>
        </p:spPr>
        <p:txBody>
          <a:bodyPr>
            <a:normAutofit/>
          </a:bodyPr>
          <a:lstStyle/>
          <a:p>
            <a:pPr algn="ctr"/>
            <a:r>
              <a:rPr lang="en-US" sz="2000" b="1" u="sng" dirty="0" smtClean="0">
                <a:latin typeface="+mn-lt"/>
              </a:rPr>
              <a:t>Key Findings</a:t>
            </a:r>
            <a:endParaRPr lang="en-US" sz="2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262563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Poverty Rate Observations:</a:t>
            </a:r>
          </a:p>
          <a:p>
            <a:r>
              <a:rPr lang="en-US" sz="1800" b="1" dirty="0" smtClean="0"/>
              <a:t>Kigali City</a:t>
            </a:r>
            <a:r>
              <a:rPr lang="en-US" sz="1800" dirty="0" smtClean="0"/>
              <a:t> had the </a:t>
            </a:r>
            <a:r>
              <a:rPr lang="en-US" sz="1800" b="1" dirty="0" smtClean="0"/>
              <a:t>lowest headcount poverty rate</a:t>
            </a:r>
            <a:r>
              <a:rPr lang="en-US" sz="1800" dirty="0" smtClean="0"/>
              <a:t> in 2024.</a:t>
            </a:r>
          </a:p>
          <a:p>
            <a:r>
              <a:rPr lang="en-US" sz="1800" b="1" dirty="0" smtClean="0"/>
              <a:t>Southern and Western Provinces</a:t>
            </a:r>
            <a:r>
              <a:rPr lang="en-US" sz="1800" dirty="0" smtClean="0"/>
              <a:t> had consistently </a:t>
            </a:r>
            <a:r>
              <a:rPr lang="en-US" sz="1800" b="1" dirty="0" smtClean="0"/>
              <a:t>high poverty rates</a:t>
            </a:r>
            <a:r>
              <a:rPr lang="en-US" sz="1800" dirty="0" smtClean="0"/>
              <a:t> in both 2017 and 2024.</a:t>
            </a:r>
          </a:p>
          <a:p>
            <a:r>
              <a:rPr lang="en-US" sz="1800" b="1" dirty="0" smtClean="0"/>
              <a:t>Overall national poverty</a:t>
            </a:r>
            <a:r>
              <a:rPr lang="en-US" sz="1800" dirty="0" smtClean="0"/>
              <a:t> in 2024 showed a slight decrease compared to 2017.</a:t>
            </a:r>
          </a:p>
          <a:p>
            <a:r>
              <a:rPr lang="en-US" sz="2000" b="1" u="sng" dirty="0" smtClean="0"/>
              <a:t>Clustering Results (</a:t>
            </a:r>
            <a:r>
              <a:rPr lang="en-US" sz="2000" b="1" u="sng" dirty="0" err="1" smtClean="0"/>
              <a:t>KMeans</a:t>
            </a:r>
            <a:r>
              <a:rPr lang="en-US" sz="2000" b="1" u="sng" dirty="0" smtClean="0"/>
              <a:t>)</a:t>
            </a:r>
          </a:p>
          <a:p>
            <a:r>
              <a:rPr lang="en-US" sz="1800" b="1" dirty="0" smtClean="0"/>
              <a:t>Three main clusters</a:t>
            </a:r>
            <a:r>
              <a:rPr lang="en-US" sz="1800" dirty="0" smtClean="0"/>
              <a:t> emerged:</a:t>
            </a:r>
          </a:p>
          <a:p>
            <a:pPr lvl="1"/>
            <a:r>
              <a:rPr lang="en-US" sz="1800" b="1" dirty="0" smtClean="0"/>
              <a:t>Cluster 0</a:t>
            </a:r>
            <a:r>
              <a:rPr lang="en-US" sz="1800" dirty="0" smtClean="0"/>
              <a:t>: Provinces with high poverty (South, West, East, Rwanda).</a:t>
            </a:r>
          </a:p>
          <a:p>
            <a:pPr lvl="1"/>
            <a:r>
              <a:rPr lang="en-US" sz="1800" b="1" dirty="0" smtClean="0"/>
              <a:t>Cluster 1</a:t>
            </a:r>
            <a:r>
              <a:rPr lang="en-US" sz="1800" dirty="0" smtClean="0"/>
              <a:t>: Moderate poverty (North).</a:t>
            </a:r>
          </a:p>
          <a:p>
            <a:pPr lvl="1"/>
            <a:r>
              <a:rPr lang="en-US" sz="1800" b="1" dirty="0" smtClean="0"/>
              <a:t>Cluster 2</a:t>
            </a:r>
            <a:r>
              <a:rPr lang="en-US" sz="1800" dirty="0" smtClean="0"/>
              <a:t>: Low poverty (Kigali City).</a:t>
            </a:r>
          </a:p>
          <a:p>
            <a:r>
              <a:rPr lang="en-US" sz="1800" b="1" dirty="0" smtClean="0"/>
              <a:t>Silhouette Score</a:t>
            </a:r>
            <a:r>
              <a:rPr lang="en-US" sz="1800" dirty="0" smtClean="0"/>
              <a:t> of 0.350 suggests </a:t>
            </a:r>
            <a:r>
              <a:rPr lang="en-US" sz="1800" b="1" dirty="0" smtClean="0"/>
              <a:t>moderate clustering strength</a:t>
            </a:r>
            <a:r>
              <a:rPr lang="en-US" sz="1800" dirty="0" smtClean="0"/>
              <a:t>.</a:t>
            </a:r>
          </a:p>
          <a:p>
            <a:r>
              <a:rPr lang="en-US" sz="2000" b="1" u="sng" dirty="0" smtClean="0"/>
              <a:t>Outliers</a:t>
            </a:r>
          </a:p>
          <a:p>
            <a:r>
              <a:rPr lang="en-US" sz="1800" dirty="0" smtClean="0"/>
              <a:t>A significant </a:t>
            </a:r>
            <a:r>
              <a:rPr lang="en-US" sz="1800" b="1" dirty="0" smtClean="0"/>
              <a:t>outlier</a:t>
            </a:r>
            <a:r>
              <a:rPr lang="en-US" sz="1800" dirty="0" smtClean="0"/>
              <a:t> was detected in the 2024 upper confidence interval, indicating disparity in one province's estimate.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73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92"/>
          </a:xfrm>
        </p:spPr>
        <p:txBody>
          <a:bodyPr/>
          <a:lstStyle/>
          <a:p>
            <a:pPr algn="ctr"/>
            <a:r>
              <a:rPr lang="en-US" sz="2000" b="1" u="sng" dirty="0" smtClean="0">
                <a:latin typeface="+mn-lt"/>
              </a:rPr>
              <a:t>Recommendations</a:t>
            </a:r>
            <a:endParaRPr lang="en-US" sz="2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9570"/>
            <a:ext cx="10515600" cy="4227393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Targeted Interventions:</a:t>
            </a:r>
          </a:p>
          <a:p>
            <a:r>
              <a:rPr lang="en-US" sz="1800" dirty="0" smtClean="0"/>
              <a:t>Prioritize </a:t>
            </a:r>
            <a:r>
              <a:rPr lang="en-US" sz="1800" b="1" dirty="0" smtClean="0"/>
              <a:t>poverty alleviation programs</a:t>
            </a:r>
            <a:r>
              <a:rPr lang="en-US" sz="1800" dirty="0" smtClean="0"/>
              <a:t> in </a:t>
            </a:r>
            <a:r>
              <a:rPr lang="en-US" sz="1800" b="1" dirty="0" smtClean="0"/>
              <a:t>Southern and Western Provinces</a:t>
            </a:r>
            <a:r>
              <a:rPr lang="en-US" sz="1800" dirty="0" smtClean="0"/>
              <a:t> where poverty remains high.</a:t>
            </a:r>
          </a:p>
          <a:p>
            <a:r>
              <a:rPr lang="en-US" sz="1800" dirty="0" smtClean="0"/>
              <a:t>Develop </a:t>
            </a:r>
            <a:r>
              <a:rPr lang="en-US" sz="1800" b="1" dirty="0" smtClean="0"/>
              <a:t>province-specific strategies</a:t>
            </a:r>
            <a:r>
              <a:rPr lang="en-US" sz="1800" dirty="0" smtClean="0"/>
              <a:t> instead of one-size-fits-all approaches.</a:t>
            </a:r>
          </a:p>
          <a:p>
            <a:r>
              <a:rPr lang="en-US" sz="2000" b="1" u="sng" dirty="0" smtClean="0"/>
              <a:t>Resource Allocation:</a:t>
            </a:r>
          </a:p>
          <a:p>
            <a:r>
              <a:rPr lang="en-US" sz="1800" dirty="0" smtClean="0"/>
              <a:t>Allocate more </a:t>
            </a:r>
            <a:r>
              <a:rPr lang="en-US" sz="1800" b="1" dirty="0" smtClean="0"/>
              <a:t>development funds, education, and healthcare</a:t>
            </a:r>
            <a:r>
              <a:rPr lang="en-US" sz="1800" dirty="0" smtClean="0"/>
              <a:t> support to high-poverty clusters (Cluster 0).</a:t>
            </a:r>
          </a:p>
          <a:p>
            <a:r>
              <a:rPr lang="en-US" sz="1800" dirty="0" smtClean="0"/>
              <a:t>Strengthen </a:t>
            </a:r>
            <a:r>
              <a:rPr lang="en-US" sz="1800" b="1" dirty="0" smtClean="0"/>
              <a:t>infrastructure and employment opportunities</a:t>
            </a:r>
            <a:r>
              <a:rPr lang="en-US" sz="1800" dirty="0" smtClean="0"/>
              <a:t> in underperforming provinces.</a:t>
            </a:r>
          </a:p>
          <a:p>
            <a:r>
              <a:rPr lang="en-US" sz="2000" b="1" u="sng" dirty="0" smtClean="0"/>
              <a:t>Monitoring and Evaluation:</a:t>
            </a:r>
          </a:p>
          <a:p>
            <a:r>
              <a:rPr lang="en-US" sz="1800" dirty="0" smtClean="0"/>
              <a:t>Continuously </a:t>
            </a:r>
            <a:r>
              <a:rPr lang="en-US" sz="1800" b="1" dirty="0" smtClean="0"/>
              <a:t>track poverty rates</a:t>
            </a:r>
            <a:r>
              <a:rPr lang="en-US" sz="1800" dirty="0" smtClean="0"/>
              <a:t> using both statistical models and field surveys.</a:t>
            </a:r>
          </a:p>
          <a:p>
            <a:r>
              <a:rPr lang="en-US" sz="1800" dirty="0" smtClean="0"/>
              <a:t>Integrate </a:t>
            </a:r>
            <a:r>
              <a:rPr lang="en-US" sz="1800" b="1" dirty="0" smtClean="0"/>
              <a:t>data analytics</a:t>
            </a:r>
            <a:r>
              <a:rPr lang="en-US" sz="1800" dirty="0" smtClean="0"/>
              <a:t> into national development planning to ensure </a:t>
            </a:r>
            <a:r>
              <a:rPr lang="en-US" sz="1800" b="1" dirty="0" smtClean="0"/>
              <a:t>evidence-based decisions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59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607"/>
          </a:xfrm>
        </p:spPr>
        <p:txBody>
          <a:bodyPr/>
          <a:lstStyle/>
          <a:p>
            <a:pPr algn="ctr"/>
            <a:r>
              <a:rPr lang="en-US" sz="2000" b="1" u="sng" dirty="0" smtClean="0"/>
              <a:t>Limitations &amp; Future Work</a:t>
            </a:r>
            <a:endParaRPr lang="en-US" sz="2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977891"/>
          </a:xfrm>
        </p:spPr>
        <p:txBody>
          <a:bodyPr/>
          <a:lstStyle/>
          <a:p>
            <a:r>
              <a:rPr lang="en-US" sz="2000" b="1" u="sng" dirty="0" smtClean="0"/>
              <a:t>Limitations:</a:t>
            </a:r>
          </a:p>
          <a:p>
            <a:r>
              <a:rPr lang="en-US" sz="1800" b="1" dirty="0" smtClean="0"/>
              <a:t>Data granularity</a:t>
            </a:r>
            <a:r>
              <a:rPr lang="en-US" sz="1800" dirty="0" smtClean="0"/>
              <a:t>: Analysis was at </a:t>
            </a:r>
            <a:r>
              <a:rPr lang="en-US" sz="1800" b="1" dirty="0" smtClean="0"/>
              <a:t>province level</a:t>
            </a:r>
            <a:r>
              <a:rPr lang="en-US" sz="1800" dirty="0" smtClean="0"/>
              <a:t>, not district or sector level, limiting local insights.</a:t>
            </a:r>
          </a:p>
          <a:p>
            <a:r>
              <a:rPr lang="en-US" sz="1800" b="1" dirty="0" smtClean="0"/>
              <a:t>Model assumptions</a:t>
            </a:r>
            <a:r>
              <a:rPr lang="en-US" sz="1800" dirty="0" smtClean="0"/>
              <a:t>: </a:t>
            </a:r>
            <a:r>
              <a:rPr lang="en-US" sz="1800" dirty="0" err="1" smtClean="0"/>
              <a:t>KMeans</a:t>
            </a:r>
            <a:r>
              <a:rPr lang="en-US" sz="1800" dirty="0" smtClean="0"/>
              <a:t> clustering assumes </a:t>
            </a:r>
            <a:r>
              <a:rPr lang="en-US" sz="1800" b="1" dirty="0" smtClean="0"/>
              <a:t>equal cluster variance</a:t>
            </a:r>
            <a:r>
              <a:rPr lang="en-US" sz="1800" dirty="0" smtClean="0"/>
              <a:t>, which may not reflect real socioeconomic variation.</a:t>
            </a:r>
          </a:p>
          <a:p>
            <a:r>
              <a:rPr lang="en-US" sz="1800" b="1" dirty="0" smtClean="0"/>
              <a:t>Static comparison</a:t>
            </a:r>
            <a:r>
              <a:rPr lang="en-US" sz="1800" dirty="0" smtClean="0"/>
              <a:t>: Only two time points (2017 &amp; 2024) — missing intermediate trends.</a:t>
            </a:r>
          </a:p>
          <a:p>
            <a:endParaRPr lang="en-US" dirty="0" smtClean="0"/>
          </a:p>
          <a:p>
            <a:r>
              <a:rPr lang="en-US" sz="2000" b="1" u="sng" dirty="0" smtClean="0"/>
              <a:t>Future Work:</a:t>
            </a:r>
          </a:p>
          <a:p>
            <a:r>
              <a:rPr lang="en-US" sz="1800" dirty="0" smtClean="0"/>
              <a:t>Analyze </a:t>
            </a:r>
            <a:r>
              <a:rPr lang="en-US" sz="1800" b="1" dirty="0" smtClean="0"/>
              <a:t>district-level poverty trends</a:t>
            </a:r>
            <a:r>
              <a:rPr lang="en-US" sz="1800" dirty="0" smtClean="0"/>
              <a:t> for more precise targeting.</a:t>
            </a:r>
          </a:p>
          <a:p>
            <a:r>
              <a:rPr lang="en-US" sz="1800" dirty="0" smtClean="0"/>
              <a:t>Incorporate </a:t>
            </a:r>
            <a:r>
              <a:rPr lang="en-US" sz="1800" b="1" dirty="0" smtClean="0"/>
              <a:t>additional indicators</a:t>
            </a:r>
            <a:r>
              <a:rPr lang="en-US" sz="1800" dirty="0" smtClean="0"/>
              <a:t> (e.g., education, employment, health) for multidimensional poverty analysis.</a:t>
            </a:r>
          </a:p>
          <a:p>
            <a:r>
              <a:rPr lang="en-US" sz="1800" dirty="0" smtClean="0"/>
              <a:t>Explore </a:t>
            </a:r>
            <a:r>
              <a:rPr lang="en-US" sz="1800" b="1" dirty="0" smtClean="0"/>
              <a:t>time-series modeling</a:t>
            </a:r>
            <a:r>
              <a:rPr lang="en-US" sz="1800" dirty="0" smtClean="0"/>
              <a:t> for trend forecasting beyond 2024.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6"/>
          </a:xfrm>
        </p:spPr>
        <p:txBody>
          <a:bodyPr/>
          <a:lstStyle/>
          <a:p>
            <a:pPr algn="ctr"/>
            <a:r>
              <a:rPr lang="en-US" sz="2000" b="1" u="sng" dirty="0" smtClean="0"/>
              <a:t>Conclusion &amp; Call to Action</a:t>
            </a:r>
            <a:endParaRPr lang="en-US" sz="2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279"/>
            <a:ext cx="10515600" cy="5236684"/>
          </a:xfrm>
        </p:spPr>
        <p:txBody>
          <a:bodyPr/>
          <a:lstStyle/>
          <a:p>
            <a:r>
              <a:rPr lang="en-US" sz="2000" b="1" u="sng" dirty="0" smtClean="0"/>
              <a:t>Conclusion:</a:t>
            </a:r>
          </a:p>
          <a:p>
            <a:r>
              <a:rPr lang="en-US" sz="1800" dirty="0" smtClean="0"/>
              <a:t>Rwanda’s poverty rates </a:t>
            </a:r>
            <a:r>
              <a:rPr lang="en-US" sz="1800" b="1" dirty="0" smtClean="0"/>
              <a:t>declined</a:t>
            </a:r>
            <a:r>
              <a:rPr lang="en-US" sz="1800" dirty="0" smtClean="0"/>
              <a:t> between 2017 and 2024, but </a:t>
            </a:r>
            <a:r>
              <a:rPr lang="en-US" sz="1800" b="1" dirty="0" smtClean="0"/>
              <a:t>regional disparities remain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The </a:t>
            </a:r>
            <a:r>
              <a:rPr lang="en-US" sz="1800" b="1" dirty="0" smtClean="0"/>
              <a:t>South, West, and East provinces</a:t>
            </a:r>
            <a:r>
              <a:rPr lang="en-US" sz="1800" dirty="0" smtClean="0"/>
              <a:t> show higher poverty levels compared to Kigali and the North.</a:t>
            </a:r>
          </a:p>
          <a:p>
            <a:r>
              <a:rPr lang="en-US" sz="1800" dirty="0" smtClean="0"/>
              <a:t>Clustering revealed </a:t>
            </a:r>
            <a:r>
              <a:rPr lang="en-US" sz="1800" b="1" dirty="0" smtClean="0"/>
              <a:t>distinct patterns</a:t>
            </a:r>
            <a:r>
              <a:rPr lang="en-US" sz="1800" dirty="0" smtClean="0"/>
              <a:t> that can guide </a:t>
            </a:r>
            <a:r>
              <a:rPr lang="en-US" sz="1800" b="1" dirty="0" smtClean="0"/>
              <a:t>targeted interventions</a:t>
            </a:r>
            <a:r>
              <a:rPr lang="en-US" sz="1800" dirty="0" smtClean="0"/>
              <a:t>.</a:t>
            </a:r>
          </a:p>
          <a:p>
            <a:endParaRPr lang="en-US" dirty="0" smtClean="0"/>
          </a:p>
          <a:p>
            <a:r>
              <a:rPr lang="en-US" sz="1800" b="1" u="sng" dirty="0" smtClean="0"/>
              <a:t>Call to Action:</a:t>
            </a:r>
          </a:p>
          <a:p>
            <a:r>
              <a:rPr lang="en-US" sz="1800" b="1" dirty="0" smtClean="0"/>
              <a:t>Policy makers</a:t>
            </a:r>
            <a:r>
              <a:rPr lang="en-US" sz="1800" dirty="0" smtClean="0"/>
              <a:t>: Focus resources on the most affected provinces using evidence-based strategies.</a:t>
            </a:r>
          </a:p>
          <a:p>
            <a:r>
              <a:rPr lang="en-US" sz="1800" b="1" dirty="0" smtClean="0"/>
              <a:t>Researchers</a:t>
            </a:r>
            <a:r>
              <a:rPr lang="en-US" sz="1800" dirty="0" smtClean="0"/>
              <a:t>: Dive deeper into </a:t>
            </a:r>
            <a:r>
              <a:rPr lang="en-US" sz="1800" b="1" dirty="0" smtClean="0"/>
              <a:t>district-level</a:t>
            </a:r>
            <a:r>
              <a:rPr lang="en-US" sz="1800" dirty="0" smtClean="0"/>
              <a:t> and </a:t>
            </a:r>
            <a:r>
              <a:rPr lang="en-US" sz="1800" b="1" dirty="0" smtClean="0"/>
              <a:t>time-series</a:t>
            </a:r>
            <a:r>
              <a:rPr lang="en-US" sz="1800" dirty="0" smtClean="0"/>
              <a:t> analyses.</a:t>
            </a:r>
          </a:p>
          <a:p>
            <a:r>
              <a:rPr lang="en-US" sz="1800" b="1" dirty="0" smtClean="0"/>
              <a:t>Development partners</a:t>
            </a:r>
            <a:r>
              <a:rPr lang="en-US" sz="1800" dirty="0" smtClean="0"/>
              <a:t>: Align projects with </a:t>
            </a:r>
            <a:r>
              <a:rPr lang="en-US" sz="1800" b="1" dirty="0" smtClean="0"/>
              <a:t>data-driven priorities</a:t>
            </a:r>
            <a:r>
              <a:rPr lang="en-US" sz="1800" dirty="0" smtClean="0"/>
              <a:t> to maximize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422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Poverty Rate Clustering Analysis in Rwanda (2017 vs 2024)</vt:lpstr>
      <vt:lpstr>Objectives &amp; Data Overview </vt:lpstr>
      <vt:lpstr> Methodology</vt:lpstr>
      <vt:lpstr>Key Findings</vt:lpstr>
      <vt:lpstr>Recommendations</vt:lpstr>
      <vt:lpstr>Limitations &amp; Future Work</vt:lpstr>
      <vt:lpstr>Conclusion &amp; 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Rate Clustering Analysis in Rwanda (2017 vs 2024)</dc:title>
  <dc:creator>SP1N</dc:creator>
  <cp:lastModifiedBy>SP1N</cp:lastModifiedBy>
  <cp:revision>5</cp:revision>
  <dcterms:created xsi:type="dcterms:W3CDTF">2025-08-03T08:32:12Z</dcterms:created>
  <dcterms:modified xsi:type="dcterms:W3CDTF">2025-08-03T09:44:06Z</dcterms:modified>
</cp:coreProperties>
</file>