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6" r:id="rId5"/>
    <p:sldId id="258" r:id="rId6"/>
    <p:sldId id="289" r:id="rId7"/>
    <p:sldId id="317" r:id="rId8"/>
    <p:sldId id="295" r:id="rId9"/>
    <p:sldId id="278" r:id="rId10"/>
    <p:sldId id="296" r:id="rId11"/>
    <p:sldId id="290" r:id="rId12"/>
    <p:sldId id="299" r:id="rId13"/>
    <p:sldId id="300" r:id="rId14"/>
    <p:sldId id="302" r:id="rId15"/>
    <p:sldId id="319" r:id="rId16"/>
    <p:sldId id="301" r:id="rId17"/>
    <p:sldId id="303" r:id="rId18"/>
    <p:sldId id="282" r:id="rId19"/>
    <p:sldId id="304" r:id="rId20"/>
    <p:sldId id="305" r:id="rId21"/>
    <p:sldId id="320" r:id="rId22"/>
    <p:sldId id="321" r:id="rId23"/>
    <p:sldId id="322" r:id="rId24"/>
    <p:sldId id="323" r:id="rId25"/>
    <p:sldId id="280" r:id="rId26"/>
    <p:sldId id="281" r:id="rId27"/>
    <p:sldId id="309" r:id="rId28"/>
    <p:sldId id="310" r:id="rId29"/>
    <p:sldId id="318" r:id="rId30"/>
    <p:sldId id="316" r:id="rId31"/>
    <p:sldId id="298"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DC688F-0288-4899-8493-49856B5EA606}">
          <p14:sldIdLst>
            <p14:sldId id="256"/>
            <p14:sldId id="258"/>
            <p14:sldId id="289"/>
            <p14:sldId id="317"/>
            <p14:sldId id="295"/>
            <p14:sldId id="278"/>
            <p14:sldId id="296"/>
            <p14:sldId id="290"/>
            <p14:sldId id="299"/>
            <p14:sldId id="300"/>
            <p14:sldId id="302"/>
            <p14:sldId id="319"/>
            <p14:sldId id="301"/>
            <p14:sldId id="303"/>
            <p14:sldId id="282"/>
            <p14:sldId id="304"/>
            <p14:sldId id="305"/>
            <p14:sldId id="320"/>
            <p14:sldId id="321"/>
            <p14:sldId id="322"/>
            <p14:sldId id="323"/>
            <p14:sldId id="280"/>
            <p14:sldId id="281"/>
            <p14:sldId id="309"/>
            <p14:sldId id="310"/>
            <p14:sldId id="318"/>
            <p14:sldId id="316"/>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B7F3F-1D34-481E-AB31-9B86B950158B}" v="83" dt="2020-12-04T23:35:27.8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15/12/2020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15/12/2020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15/12/2020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15/12/2020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15/12/2020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15/12/2020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15/12/2020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15/12/2020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15/12/2020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15/12/2020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15/12/2020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15/12/2020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15/12/2020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hyperlink" Target="https://github.com/Joss2008/DominiodelDiscurso/blob/main/DominioUniversoBingo.sql" TargetMode="Externa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hyperlink" Target="https://github.com/Joss2008/DominiodelDiscurso/blob/main/DominioUniversoBingo.sql" TargetMode="Externa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7" Type="http://schemas.openxmlformats.org/officeDocument/2006/relationships/image" Target="../media/image22.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github.com/Joss2008/DominiodelDiscurso/blob/main/DominioUniversoBingo.sql" TargetMode="External"/><Relationship Id="rId7"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github.com/Joss2008/DominiodelDiscurso/blob/main/DominioUniversoBingo.sql"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22.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27.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7" Type="http://schemas.openxmlformats.org/officeDocument/2006/relationships/image" Target="../media/image37.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43.png"/><Relationship Id="rId5" Type="http://schemas.microsoft.com/office/2007/relationships/hdphoto" Target="../media/hdphoto1.wdp"/><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D2JFhDclCUW2K34zr7vvwUcyNeA8K0lg/view?usp=sharing" TargetMode="External"/><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hyperlink" Target="https://github.com/Joss2008/DominiodelDiscurso/blob/main/DominioUniversoBingo.sql"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389061" y="499256"/>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DOMINIO DEL UNIVERSO: MATERNIDAD</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529738" y="5380672"/>
            <a:ext cx="490039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Carrera Tecnología de la Información</a:t>
            </a:r>
          </a:p>
          <a:p>
            <a:r>
              <a:rPr lang="es-ES" b="1" dirty="0">
                <a:latin typeface="Book Antiqua"/>
              </a:rPr>
              <a:t>Gestión de Base de Datos</a:t>
            </a:r>
          </a:p>
          <a:p>
            <a:r>
              <a:rPr lang="es-ES" b="1" dirty="0">
                <a:latin typeface="Book Antiqua"/>
              </a:rPr>
              <a:t>Estudiante: Villamar Piloso Dayana Lisseth</a:t>
            </a:r>
          </a:p>
          <a:p>
            <a:r>
              <a:rPr lang="es-ES" b="1" dirty="0">
                <a:latin typeface="Book Antiqua"/>
              </a:rPr>
              <a:t>Curso: 5 ‘B’</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lumMod val="95000"/>
                    <a:lumOff val="5000"/>
                  </a:schemeClr>
                </a:solidFill>
                <a:cs typeface="Calibri"/>
              </a:rPr>
              <a:t>Fuente: </a:t>
            </a:r>
            <a:r>
              <a:rPr lang="es-ES" u="sng">
                <a:solidFill>
                  <a:schemeClr val="tx1">
                    <a:lumMod val="95000"/>
                    <a:lumOff val="5000"/>
                  </a:schemeClr>
                </a:solidFill>
                <a:ea typeface="+mn-lt"/>
                <a:cs typeface="+mn-lt"/>
              </a:rPr>
              <a:t>Propia</a:t>
            </a:r>
            <a:endParaRPr lang="es-ES">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393825" y="2382559"/>
            <a:ext cx="8995505"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solidFill>
                  <a:schemeClr val="bg2">
                    <a:lumMod val="25000"/>
                  </a:schemeClr>
                </a:solidFill>
                <a:latin typeface="Cooper Black"/>
                <a:cs typeface="Aharoni"/>
              </a:rPr>
              <a:t>OBJETIVO: </a:t>
            </a:r>
            <a:endParaRPr lang="es-ES" u="sng" dirty="0">
              <a:solidFill>
                <a:schemeClr val="bg2">
                  <a:lumMod val="25000"/>
                </a:schemeClr>
              </a:solidFill>
              <a:cs typeface="Calibri"/>
            </a:endParaRPr>
          </a:p>
          <a:p>
            <a:endParaRPr lang="es-ES" sz="2600" dirty="0">
              <a:solidFill>
                <a:schemeClr val="bg2">
                  <a:lumMod val="25000"/>
                </a:schemeClr>
              </a:solidFill>
              <a:latin typeface="Cooper Black"/>
              <a:cs typeface="Aharoni"/>
            </a:endParaRPr>
          </a:p>
          <a:p>
            <a:r>
              <a:rPr lang="es-EC" sz="2600" dirty="0">
                <a:solidFill>
                  <a:schemeClr val="bg2">
                    <a:lumMod val="25000"/>
                  </a:schemeClr>
                </a:solidFill>
                <a:latin typeface="Cooper Black"/>
                <a:cs typeface="Aharoni"/>
              </a:rPr>
              <a:t>Poner en practica los conocimientos obtenidos de como trabaja una base de datos en este caso hacia un software de un bingo</a:t>
            </a:r>
            <a:endParaRPr lang="es-ES" dirty="0">
              <a:solidFill>
                <a:schemeClr val="bg2">
                  <a:lumMod val="25000"/>
                </a:schemeClr>
              </a:solidFill>
              <a:cs typeface="Calibri"/>
            </a:endParaRP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CD11A604-7DF0-4CBC-AEFD-093E966CE58A}"/>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Picture 3">
            <a:extLst>
              <a:ext uri="{FF2B5EF4-FFF2-40B4-BE49-F238E27FC236}">
                <a16:creationId xmlns:a16="http://schemas.microsoft.com/office/drawing/2014/main" id="{6E1BD51F-73C2-4B94-85A3-2BCB66E6E25D}"/>
              </a:ext>
            </a:extLst>
          </p:cNvPr>
          <p:cNvPicPr>
            <a:picLocks noChangeAspect="1"/>
          </p:cNvPicPr>
          <p:nvPr/>
        </p:nvPicPr>
        <p:blipFill>
          <a:blip r:embed="rId4"/>
          <a:stretch>
            <a:fillRect/>
          </a:stretch>
        </p:blipFill>
        <p:spPr>
          <a:xfrm>
            <a:off x="745588" y="1619021"/>
            <a:ext cx="8487928" cy="2102026"/>
          </a:xfrm>
          <a:prstGeom prst="rect">
            <a:avLst/>
          </a:prstGeom>
        </p:spPr>
      </p:pic>
      <p:pic>
        <p:nvPicPr>
          <p:cNvPr id="6" name="Picture 5">
            <a:extLst>
              <a:ext uri="{FF2B5EF4-FFF2-40B4-BE49-F238E27FC236}">
                <a16:creationId xmlns:a16="http://schemas.microsoft.com/office/drawing/2014/main" id="{923B85D5-1090-4A68-BBB6-1D94EE5EFCF7}"/>
              </a:ext>
            </a:extLst>
          </p:cNvPr>
          <p:cNvPicPr>
            <a:picLocks noChangeAspect="1"/>
          </p:cNvPicPr>
          <p:nvPr/>
        </p:nvPicPr>
        <p:blipFill>
          <a:blip r:embed="rId5"/>
          <a:stretch>
            <a:fillRect/>
          </a:stretch>
        </p:blipFill>
        <p:spPr>
          <a:xfrm>
            <a:off x="2600533" y="3864729"/>
            <a:ext cx="8859318" cy="1728648"/>
          </a:xfrm>
          <a:prstGeom prst="rect">
            <a:avLst/>
          </a:prstGeom>
        </p:spPr>
      </p:pic>
      <p:sp>
        <p:nvSpPr>
          <p:cNvPr id="14" name="Título 1">
            <a:extLst>
              <a:ext uri="{FF2B5EF4-FFF2-40B4-BE49-F238E27FC236}">
                <a16:creationId xmlns:a16="http://schemas.microsoft.com/office/drawing/2014/main" id="{A07E8F2B-7718-4A82-B3A6-811231B8EEBA}"/>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Tree>
    <p:extLst>
      <p:ext uri="{BB962C8B-B14F-4D97-AF65-F5344CB8AC3E}">
        <p14:creationId xmlns:p14="http://schemas.microsoft.com/office/powerpoint/2010/main" val="369400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AFE43A12-EB96-472D-8A0F-E492BCF5FE99}"/>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Picture 3">
            <a:extLst>
              <a:ext uri="{FF2B5EF4-FFF2-40B4-BE49-F238E27FC236}">
                <a16:creationId xmlns:a16="http://schemas.microsoft.com/office/drawing/2014/main" id="{D93A3B2A-F3DB-4B90-B5ED-CFE122A0A2C1}"/>
              </a:ext>
            </a:extLst>
          </p:cNvPr>
          <p:cNvPicPr>
            <a:picLocks noChangeAspect="1"/>
          </p:cNvPicPr>
          <p:nvPr/>
        </p:nvPicPr>
        <p:blipFill>
          <a:blip r:embed="rId4"/>
          <a:stretch>
            <a:fillRect/>
          </a:stretch>
        </p:blipFill>
        <p:spPr>
          <a:xfrm>
            <a:off x="1920055" y="2330087"/>
            <a:ext cx="8032652" cy="3397930"/>
          </a:xfrm>
          <a:prstGeom prst="rect">
            <a:avLst/>
          </a:prstGeom>
        </p:spPr>
      </p:pic>
      <p:sp>
        <p:nvSpPr>
          <p:cNvPr id="15" name="Título 1">
            <a:extLst>
              <a:ext uri="{FF2B5EF4-FFF2-40B4-BE49-F238E27FC236}">
                <a16:creationId xmlns:a16="http://schemas.microsoft.com/office/drawing/2014/main" id="{77D54375-8503-4463-A3C5-FB1D4922FAC8}"/>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Tree>
    <p:extLst>
      <p:ext uri="{BB962C8B-B14F-4D97-AF65-F5344CB8AC3E}">
        <p14:creationId xmlns:p14="http://schemas.microsoft.com/office/powerpoint/2010/main" val="55378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AFE43A12-EB96-472D-8A0F-E492BCF5FE99}"/>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11" name="Picture 10">
            <a:extLst>
              <a:ext uri="{FF2B5EF4-FFF2-40B4-BE49-F238E27FC236}">
                <a16:creationId xmlns:a16="http://schemas.microsoft.com/office/drawing/2014/main" id="{E2E839AA-2857-4822-A85E-35A15B6D312A}"/>
              </a:ext>
            </a:extLst>
          </p:cNvPr>
          <p:cNvPicPr>
            <a:picLocks noChangeAspect="1"/>
          </p:cNvPicPr>
          <p:nvPr/>
        </p:nvPicPr>
        <p:blipFill>
          <a:blip r:embed="rId4"/>
          <a:stretch>
            <a:fillRect/>
          </a:stretch>
        </p:blipFill>
        <p:spPr>
          <a:xfrm>
            <a:off x="1479401" y="1619020"/>
            <a:ext cx="9172136" cy="4741090"/>
          </a:xfrm>
          <a:prstGeom prst="rect">
            <a:avLst/>
          </a:prstGeom>
        </p:spPr>
      </p:pic>
      <p:sp>
        <p:nvSpPr>
          <p:cNvPr id="10" name="Título 1">
            <a:extLst>
              <a:ext uri="{FF2B5EF4-FFF2-40B4-BE49-F238E27FC236}">
                <a16:creationId xmlns:a16="http://schemas.microsoft.com/office/drawing/2014/main" id="{E7477D89-77B8-4F13-838B-41D4B2ED53B9}"/>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Tree>
    <p:extLst>
      <p:ext uri="{BB962C8B-B14F-4D97-AF65-F5344CB8AC3E}">
        <p14:creationId xmlns:p14="http://schemas.microsoft.com/office/powerpoint/2010/main" val="2947553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2">
            <a:extLst>
              <a:ext uri="{FF2B5EF4-FFF2-40B4-BE49-F238E27FC236}">
                <a16:creationId xmlns:a16="http://schemas.microsoft.com/office/drawing/2014/main" id="{2C1464D9-5D73-4D77-918B-9C12ABAB34A2}"/>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6" name="Picture 5">
            <a:extLst>
              <a:ext uri="{FF2B5EF4-FFF2-40B4-BE49-F238E27FC236}">
                <a16:creationId xmlns:a16="http://schemas.microsoft.com/office/drawing/2014/main" id="{9F861B6C-7CB5-47A4-9C65-D4521B767734}"/>
              </a:ext>
            </a:extLst>
          </p:cNvPr>
          <p:cNvPicPr>
            <a:picLocks noChangeAspect="1"/>
          </p:cNvPicPr>
          <p:nvPr/>
        </p:nvPicPr>
        <p:blipFill>
          <a:blip r:embed="rId4"/>
          <a:stretch>
            <a:fillRect/>
          </a:stretch>
        </p:blipFill>
        <p:spPr>
          <a:xfrm>
            <a:off x="0" y="4109876"/>
            <a:ext cx="11873132" cy="2192516"/>
          </a:xfrm>
          <a:prstGeom prst="rect">
            <a:avLst/>
          </a:prstGeom>
        </p:spPr>
      </p:pic>
      <p:pic>
        <p:nvPicPr>
          <p:cNvPr id="11" name="Picture 10">
            <a:extLst>
              <a:ext uri="{FF2B5EF4-FFF2-40B4-BE49-F238E27FC236}">
                <a16:creationId xmlns:a16="http://schemas.microsoft.com/office/drawing/2014/main" id="{B6117753-B7F7-4EF9-BD43-7CC65F0053F4}"/>
              </a:ext>
            </a:extLst>
          </p:cNvPr>
          <p:cNvPicPr>
            <a:picLocks noChangeAspect="1"/>
          </p:cNvPicPr>
          <p:nvPr/>
        </p:nvPicPr>
        <p:blipFill>
          <a:blip r:embed="rId5"/>
          <a:stretch>
            <a:fillRect/>
          </a:stretch>
        </p:blipFill>
        <p:spPr>
          <a:xfrm>
            <a:off x="2724443" y="1396588"/>
            <a:ext cx="5206878" cy="2713288"/>
          </a:xfrm>
          <a:prstGeom prst="rect">
            <a:avLst/>
          </a:prstGeom>
        </p:spPr>
      </p:pic>
      <p:sp>
        <p:nvSpPr>
          <p:cNvPr id="15" name="Título 1">
            <a:extLst>
              <a:ext uri="{FF2B5EF4-FFF2-40B4-BE49-F238E27FC236}">
                <a16:creationId xmlns:a16="http://schemas.microsoft.com/office/drawing/2014/main" id="{204ECAE2-29F2-4745-ABC3-E9E408AF568E}"/>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Tree>
    <p:extLst>
      <p:ext uri="{BB962C8B-B14F-4D97-AF65-F5344CB8AC3E}">
        <p14:creationId xmlns:p14="http://schemas.microsoft.com/office/powerpoint/2010/main" val="397473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F049731-B132-461C-AC27-FCEBADFF8A76}"/>
              </a:ext>
            </a:extLst>
          </p:cNvPr>
          <p:cNvPicPr>
            <a:picLocks noChangeAspect="1"/>
          </p:cNvPicPr>
          <p:nvPr/>
        </p:nvPicPr>
        <p:blipFill>
          <a:blip r:embed="rId2"/>
          <a:stretch>
            <a:fillRect/>
          </a:stretch>
        </p:blipFill>
        <p:spPr>
          <a:xfrm>
            <a:off x="4970440" y="3244874"/>
            <a:ext cx="6041570" cy="3366384"/>
          </a:xfrm>
          <a:prstGeom prst="rect">
            <a:avLst/>
          </a:prstGeom>
        </p:spPr>
      </p:pic>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4" name="Picture 3">
            <a:extLst>
              <a:ext uri="{FF2B5EF4-FFF2-40B4-BE49-F238E27FC236}">
                <a16:creationId xmlns:a16="http://schemas.microsoft.com/office/drawing/2014/main" id="{ADEA2BE2-C296-4375-A598-4D8E5C7F21D9}"/>
              </a:ext>
            </a:extLst>
          </p:cNvPr>
          <p:cNvPicPr>
            <a:picLocks noChangeAspect="1"/>
          </p:cNvPicPr>
          <p:nvPr/>
        </p:nvPicPr>
        <p:blipFill>
          <a:blip r:embed="rId4"/>
          <a:stretch>
            <a:fillRect/>
          </a:stretch>
        </p:blipFill>
        <p:spPr>
          <a:xfrm>
            <a:off x="1062635" y="1619020"/>
            <a:ext cx="6321321" cy="1625854"/>
          </a:xfrm>
          <a:prstGeom prst="rect">
            <a:avLst/>
          </a:prstGeom>
        </p:spPr>
      </p:pic>
      <p:sp>
        <p:nvSpPr>
          <p:cNvPr id="9" name="CuadroTexto 2">
            <a:extLst>
              <a:ext uri="{FF2B5EF4-FFF2-40B4-BE49-F238E27FC236}">
                <a16:creationId xmlns:a16="http://schemas.microsoft.com/office/drawing/2014/main" id="{F0DF8C7D-34E7-4DD5-B26E-BCD691BD9855}"/>
              </a:ext>
            </a:extLst>
          </p:cNvPr>
          <p:cNvSpPr txBox="1"/>
          <p:nvPr/>
        </p:nvSpPr>
        <p:spPr>
          <a:xfrm>
            <a:off x="10322558" y="6399809"/>
            <a:ext cx="1378904" cy="369332"/>
          </a:xfrm>
          <a:prstGeom prst="rect">
            <a:avLst/>
          </a:prstGeom>
          <a:noFill/>
        </p:spPr>
        <p:txBody>
          <a:bodyPr wrap="none" rtlCol="0">
            <a:spAutoFit/>
          </a:bodyPr>
          <a:lstStyle/>
          <a:p>
            <a:r>
              <a:rPr lang="es-ES" dirty="0"/>
              <a:t>Link: </a:t>
            </a:r>
            <a:r>
              <a:rPr lang="es-ES" dirty="0">
                <a:hlinkClick r:id="rId5"/>
              </a:rPr>
              <a:t>Código</a:t>
            </a:r>
            <a:r>
              <a:rPr lang="es-ES" dirty="0"/>
              <a:t> </a:t>
            </a:r>
          </a:p>
        </p:txBody>
      </p:sp>
      <p:sp>
        <p:nvSpPr>
          <p:cNvPr id="13" name="Título 1">
            <a:extLst>
              <a:ext uri="{FF2B5EF4-FFF2-40B4-BE49-F238E27FC236}">
                <a16:creationId xmlns:a16="http://schemas.microsoft.com/office/drawing/2014/main" id="{89D1DBB5-4154-400B-8D42-32705C5F8CDD}"/>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Tree>
    <p:extLst>
      <p:ext uri="{BB962C8B-B14F-4D97-AF65-F5344CB8AC3E}">
        <p14:creationId xmlns:p14="http://schemas.microsoft.com/office/powerpoint/2010/main" val="427057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432F93-FCA4-4684-BC15-FFCDA1D92AA6}"/>
              </a:ext>
            </a:extLst>
          </p:cNvPr>
          <p:cNvPicPr>
            <a:picLocks noChangeAspect="1"/>
          </p:cNvPicPr>
          <p:nvPr/>
        </p:nvPicPr>
        <p:blipFill>
          <a:blip r:embed="rId2"/>
          <a:stretch>
            <a:fillRect/>
          </a:stretch>
        </p:blipFill>
        <p:spPr>
          <a:xfrm>
            <a:off x="4703524" y="3058029"/>
            <a:ext cx="6398180" cy="3596451"/>
          </a:xfrm>
          <a:prstGeom prst="rect">
            <a:avLst/>
          </a:prstGeom>
        </p:spPr>
      </p:pic>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4" name="Picture 3">
            <a:extLst>
              <a:ext uri="{FF2B5EF4-FFF2-40B4-BE49-F238E27FC236}">
                <a16:creationId xmlns:a16="http://schemas.microsoft.com/office/drawing/2014/main" id="{C417A05C-FDCE-422B-823B-9BD548C89681}"/>
              </a:ext>
            </a:extLst>
          </p:cNvPr>
          <p:cNvPicPr>
            <a:picLocks noChangeAspect="1"/>
          </p:cNvPicPr>
          <p:nvPr/>
        </p:nvPicPr>
        <p:blipFill>
          <a:blip r:embed="rId4"/>
          <a:stretch>
            <a:fillRect/>
          </a:stretch>
        </p:blipFill>
        <p:spPr>
          <a:xfrm>
            <a:off x="730348" y="1439542"/>
            <a:ext cx="6610518" cy="1757227"/>
          </a:xfrm>
          <a:prstGeom prst="rect">
            <a:avLst/>
          </a:prstGeom>
        </p:spPr>
      </p:pic>
      <p:sp>
        <p:nvSpPr>
          <p:cNvPr id="9" name="CuadroTexto 2">
            <a:extLst>
              <a:ext uri="{FF2B5EF4-FFF2-40B4-BE49-F238E27FC236}">
                <a16:creationId xmlns:a16="http://schemas.microsoft.com/office/drawing/2014/main" id="{4A0A4EDB-4D78-41CC-93B5-F96CFD9B716D}"/>
              </a:ext>
            </a:extLst>
          </p:cNvPr>
          <p:cNvSpPr txBox="1"/>
          <p:nvPr/>
        </p:nvSpPr>
        <p:spPr>
          <a:xfrm>
            <a:off x="10552928" y="6469814"/>
            <a:ext cx="1378904" cy="369332"/>
          </a:xfrm>
          <a:prstGeom prst="rect">
            <a:avLst/>
          </a:prstGeom>
          <a:noFill/>
        </p:spPr>
        <p:txBody>
          <a:bodyPr wrap="none" rtlCol="0">
            <a:spAutoFit/>
          </a:bodyPr>
          <a:lstStyle/>
          <a:p>
            <a:r>
              <a:rPr lang="es-ES" dirty="0"/>
              <a:t>Link: </a:t>
            </a:r>
            <a:r>
              <a:rPr lang="es-ES" dirty="0">
                <a:hlinkClick r:id="rId5"/>
              </a:rPr>
              <a:t>Código</a:t>
            </a:r>
            <a:r>
              <a:rPr lang="es-ES" dirty="0"/>
              <a:t> </a:t>
            </a:r>
          </a:p>
        </p:txBody>
      </p:sp>
      <p:sp>
        <p:nvSpPr>
          <p:cNvPr id="14" name="Título 1">
            <a:extLst>
              <a:ext uri="{FF2B5EF4-FFF2-40B4-BE49-F238E27FC236}">
                <a16:creationId xmlns:a16="http://schemas.microsoft.com/office/drawing/2014/main" id="{96B30C2E-7626-4A73-8F7D-A1EF663FB968}"/>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Tree>
    <p:extLst>
      <p:ext uri="{BB962C8B-B14F-4D97-AF65-F5344CB8AC3E}">
        <p14:creationId xmlns:p14="http://schemas.microsoft.com/office/powerpoint/2010/main" val="549149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2">
            <a:extLst>
              <a:ext uri="{FF2B5EF4-FFF2-40B4-BE49-F238E27FC236}">
                <a16:creationId xmlns:a16="http://schemas.microsoft.com/office/drawing/2014/main" id="{40F649EB-5C68-4B0D-8061-FC6492961D04}"/>
              </a:ext>
            </a:extLst>
          </p:cNvPr>
          <p:cNvSpPr txBox="1"/>
          <p:nvPr/>
        </p:nvSpPr>
        <p:spPr>
          <a:xfrm>
            <a:off x="10629931" y="6214533"/>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Picture 3">
            <a:extLst>
              <a:ext uri="{FF2B5EF4-FFF2-40B4-BE49-F238E27FC236}">
                <a16:creationId xmlns:a16="http://schemas.microsoft.com/office/drawing/2014/main" id="{5035F4B5-FF16-45B3-AA18-7604D9B10028}"/>
              </a:ext>
            </a:extLst>
          </p:cNvPr>
          <p:cNvPicPr>
            <a:picLocks noChangeAspect="1"/>
          </p:cNvPicPr>
          <p:nvPr/>
        </p:nvPicPr>
        <p:blipFill>
          <a:blip r:embed="rId4"/>
          <a:stretch>
            <a:fillRect/>
          </a:stretch>
        </p:blipFill>
        <p:spPr>
          <a:xfrm>
            <a:off x="441914" y="1546463"/>
            <a:ext cx="6425636" cy="2097069"/>
          </a:xfrm>
          <a:prstGeom prst="rect">
            <a:avLst/>
          </a:prstGeom>
        </p:spPr>
      </p:pic>
      <p:pic>
        <p:nvPicPr>
          <p:cNvPr id="6" name="Picture 5">
            <a:extLst>
              <a:ext uri="{FF2B5EF4-FFF2-40B4-BE49-F238E27FC236}">
                <a16:creationId xmlns:a16="http://schemas.microsoft.com/office/drawing/2014/main" id="{3DADCC50-D838-4E18-98B2-F3F08D4C13DF}"/>
              </a:ext>
            </a:extLst>
          </p:cNvPr>
          <p:cNvPicPr>
            <a:picLocks noChangeAspect="1"/>
          </p:cNvPicPr>
          <p:nvPr/>
        </p:nvPicPr>
        <p:blipFill rotWithShape="1">
          <a:blip r:embed="rId5"/>
          <a:srcRect r="21266"/>
          <a:stretch/>
        </p:blipFill>
        <p:spPr>
          <a:xfrm>
            <a:off x="6867549" y="2274522"/>
            <a:ext cx="5141285" cy="790680"/>
          </a:xfrm>
          <a:prstGeom prst="rect">
            <a:avLst/>
          </a:prstGeom>
        </p:spPr>
      </p:pic>
      <p:pic>
        <p:nvPicPr>
          <p:cNvPr id="11" name="Picture 10">
            <a:extLst>
              <a:ext uri="{FF2B5EF4-FFF2-40B4-BE49-F238E27FC236}">
                <a16:creationId xmlns:a16="http://schemas.microsoft.com/office/drawing/2014/main" id="{76719233-6A55-4150-98FD-A22470AC4A2E}"/>
              </a:ext>
            </a:extLst>
          </p:cNvPr>
          <p:cNvPicPr>
            <a:picLocks noChangeAspect="1"/>
          </p:cNvPicPr>
          <p:nvPr/>
        </p:nvPicPr>
        <p:blipFill>
          <a:blip r:embed="rId6"/>
          <a:stretch>
            <a:fillRect/>
          </a:stretch>
        </p:blipFill>
        <p:spPr>
          <a:xfrm>
            <a:off x="441914" y="4097734"/>
            <a:ext cx="6425636" cy="1704485"/>
          </a:xfrm>
          <a:prstGeom prst="rect">
            <a:avLst/>
          </a:prstGeom>
        </p:spPr>
      </p:pic>
      <p:pic>
        <p:nvPicPr>
          <p:cNvPr id="13" name="Picture 12">
            <a:extLst>
              <a:ext uri="{FF2B5EF4-FFF2-40B4-BE49-F238E27FC236}">
                <a16:creationId xmlns:a16="http://schemas.microsoft.com/office/drawing/2014/main" id="{1C3C0D54-A5C3-4A3D-A440-984DFBE21985}"/>
              </a:ext>
            </a:extLst>
          </p:cNvPr>
          <p:cNvPicPr>
            <a:picLocks noChangeAspect="1"/>
          </p:cNvPicPr>
          <p:nvPr/>
        </p:nvPicPr>
        <p:blipFill rotWithShape="1">
          <a:blip r:embed="rId7"/>
          <a:srcRect r="27075"/>
          <a:stretch/>
        </p:blipFill>
        <p:spPr>
          <a:xfrm>
            <a:off x="6867550" y="4632718"/>
            <a:ext cx="5141285" cy="801488"/>
          </a:xfrm>
          <a:prstGeom prst="rect">
            <a:avLst/>
          </a:prstGeom>
        </p:spPr>
      </p:pic>
      <p:sp>
        <p:nvSpPr>
          <p:cNvPr id="18" name="Título 1">
            <a:extLst>
              <a:ext uri="{FF2B5EF4-FFF2-40B4-BE49-F238E27FC236}">
                <a16:creationId xmlns:a16="http://schemas.microsoft.com/office/drawing/2014/main" id="{0E20E868-00A5-4A71-8080-7EACAF5F9799}"/>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Tree>
    <p:extLst>
      <p:ext uri="{BB962C8B-B14F-4D97-AF65-F5344CB8AC3E}">
        <p14:creationId xmlns:p14="http://schemas.microsoft.com/office/powerpoint/2010/main" val="1708771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C672FEF9-CDAC-46CE-9057-ECDC74FE95EA}"/>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Picture 3">
            <a:extLst>
              <a:ext uri="{FF2B5EF4-FFF2-40B4-BE49-F238E27FC236}">
                <a16:creationId xmlns:a16="http://schemas.microsoft.com/office/drawing/2014/main" id="{4FCC6137-8A9C-438E-85CB-BBC88F31FD27}"/>
              </a:ext>
            </a:extLst>
          </p:cNvPr>
          <p:cNvPicPr>
            <a:picLocks noChangeAspect="1"/>
          </p:cNvPicPr>
          <p:nvPr/>
        </p:nvPicPr>
        <p:blipFill>
          <a:blip r:embed="rId4"/>
          <a:stretch>
            <a:fillRect/>
          </a:stretch>
        </p:blipFill>
        <p:spPr>
          <a:xfrm>
            <a:off x="556532" y="1625219"/>
            <a:ext cx="6385049" cy="2243396"/>
          </a:xfrm>
          <a:prstGeom prst="rect">
            <a:avLst/>
          </a:prstGeom>
        </p:spPr>
      </p:pic>
      <p:pic>
        <p:nvPicPr>
          <p:cNvPr id="8" name="Picture 7">
            <a:extLst>
              <a:ext uri="{FF2B5EF4-FFF2-40B4-BE49-F238E27FC236}">
                <a16:creationId xmlns:a16="http://schemas.microsoft.com/office/drawing/2014/main" id="{D66FF103-49A2-4D00-B82C-AB16D22DFBE4}"/>
              </a:ext>
            </a:extLst>
          </p:cNvPr>
          <p:cNvPicPr>
            <a:picLocks noChangeAspect="1"/>
          </p:cNvPicPr>
          <p:nvPr/>
        </p:nvPicPr>
        <p:blipFill>
          <a:blip r:embed="rId5"/>
          <a:stretch>
            <a:fillRect/>
          </a:stretch>
        </p:blipFill>
        <p:spPr>
          <a:xfrm>
            <a:off x="2028314" y="3868615"/>
            <a:ext cx="9713713" cy="2407571"/>
          </a:xfrm>
          <a:prstGeom prst="rect">
            <a:avLst/>
          </a:prstGeom>
        </p:spPr>
      </p:pic>
      <p:sp>
        <p:nvSpPr>
          <p:cNvPr id="13" name="Título 1">
            <a:extLst>
              <a:ext uri="{FF2B5EF4-FFF2-40B4-BE49-F238E27FC236}">
                <a16:creationId xmlns:a16="http://schemas.microsoft.com/office/drawing/2014/main" id="{B6A54FB3-8A05-4160-B07D-924AFA85969D}"/>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Tree>
    <p:extLst>
      <p:ext uri="{BB962C8B-B14F-4D97-AF65-F5344CB8AC3E}">
        <p14:creationId xmlns:p14="http://schemas.microsoft.com/office/powerpoint/2010/main" val="2425937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MX" sz="3200" dirty="0">
                <a:solidFill>
                  <a:schemeClr val="bg1"/>
                </a:solidFill>
                <a:ea typeface="+mj-lt"/>
                <a:cs typeface="+mj-lt"/>
              </a:rPr>
              <a:t>PostgreSQL: Insertar Llaves Foráneas</a:t>
            </a: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C672FEF9-CDAC-46CE-9057-ECDC74FE95EA}"/>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5" name="Picture 4">
            <a:extLst>
              <a:ext uri="{FF2B5EF4-FFF2-40B4-BE49-F238E27FC236}">
                <a16:creationId xmlns:a16="http://schemas.microsoft.com/office/drawing/2014/main" id="{B28E6781-1223-451A-8B38-A70C3427F2E6}"/>
              </a:ext>
            </a:extLst>
          </p:cNvPr>
          <p:cNvPicPr>
            <a:picLocks noChangeAspect="1"/>
          </p:cNvPicPr>
          <p:nvPr/>
        </p:nvPicPr>
        <p:blipFill>
          <a:blip r:embed="rId4"/>
          <a:stretch>
            <a:fillRect/>
          </a:stretch>
        </p:blipFill>
        <p:spPr>
          <a:xfrm>
            <a:off x="386132" y="1514249"/>
            <a:ext cx="7646522" cy="1013904"/>
          </a:xfrm>
          <a:prstGeom prst="rect">
            <a:avLst/>
          </a:prstGeom>
        </p:spPr>
      </p:pic>
      <p:pic>
        <p:nvPicPr>
          <p:cNvPr id="10" name="Picture 9">
            <a:extLst>
              <a:ext uri="{FF2B5EF4-FFF2-40B4-BE49-F238E27FC236}">
                <a16:creationId xmlns:a16="http://schemas.microsoft.com/office/drawing/2014/main" id="{322321B0-7C0E-4557-B429-3FED0E12C587}"/>
              </a:ext>
            </a:extLst>
          </p:cNvPr>
          <p:cNvPicPr>
            <a:picLocks noChangeAspect="1"/>
          </p:cNvPicPr>
          <p:nvPr/>
        </p:nvPicPr>
        <p:blipFill>
          <a:blip r:embed="rId5"/>
          <a:stretch>
            <a:fillRect/>
          </a:stretch>
        </p:blipFill>
        <p:spPr>
          <a:xfrm>
            <a:off x="386132" y="2654099"/>
            <a:ext cx="7759063" cy="860018"/>
          </a:xfrm>
          <a:prstGeom prst="rect">
            <a:avLst/>
          </a:prstGeom>
        </p:spPr>
      </p:pic>
      <p:pic>
        <p:nvPicPr>
          <p:cNvPr id="12" name="Picture 11">
            <a:extLst>
              <a:ext uri="{FF2B5EF4-FFF2-40B4-BE49-F238E27FC236}">
                <a16:creationId xmlns:a16="http://schemas.microsoft.com/office/drawing/2014/main" id="{D3DA53D3-661B-425A-BD13-653185E84490}"/>
              </a:ext>
            </a:extLst>
          </p:cNvPr>
          <p:cNvPicPr>
            <a:picLocks noChangeAspect="1"/>
          </p:cNvPicPr>
          <p:nvPr/>
        </p:nvPicPr>
        <p:blipFill>
          <a:blip r:embed="rId6"/>
          <a:stretch>
            <a:fillRect/>
          </a:stretch>
        </p:blipFill>
        <p:spPr>
          <a:xfrm>
            <a:off x="386132" y="3680107"/>
            <a:ext cx="8040417" cy="967916"/>
          </a:xfrm>
          <a:prstGeom prst="rect">
            <a:avLst/>
          </a:prstGeom>
        </p:spPr>
      </p:pic>
      <p:pic>
        <p:nvPicPr>
          <p:cNvPr id="14" name="Picture 13">
            <a:extLst>
              <a:ext uri="{FF2B5EF4-FFF2-40B4-BE49-F238E27FC236}">
                <a16:creationId xmlns:a16="http://schemas.microsoft.com/office/drawing/2014/main" id="{A9D03C14-5154-4F02-A2DE-6C876FCCBEA7}"/>
              </a:ext>
            </a:extLst>
          </p:cNvPr>
          <p:cNvPicPr>
            <a:picLocks noChangeAspect="1"/>
          </p:cNvPicPr>
          <p:nvPr/>
        </p:nvPicPr>
        <p:blipFill>
          <a:blip r:embed="rId7"/>
          <a:stretch>
            <a:fillRect/>
          </a:stretch>
        </p:blipFill>
        <p:spPr>
          <a:xfrm>
            <a:off x="301723" y="4779913"/>
            <a:ext cx="8518720" cy="983709"/>
          </a:xfrm>
          <a:prstGeom prst="rect">
            <a:avLst/>
          </a:prstGeom>
        </p:spPr>
      </p:pic>
      <p:pic>
        <p:nvPicPr>
          <p:cNvPr id="16" name="Picture 15">
            <a:extLst>
              <a:ext uri="{FF2B5EF4-FFF2-40B4-BE49-F238E27FC236}">
                <a16:creationId xmlns:a16="http://schemas.microsoft.com/office/drawing/2014/main" id="{539545A0-F921-4613-B50D-78C4B7C7B139}"/>
              </a:ext>
            </a:extLst>
          </p:cNvPr>
          <p:cNvPicPr>
            <a:picLocks noChangeAspect="1"/>
          </p:cNvPicPr>
          <p:nvPr/>
        </p:nvPicPr>
        <p:blipFill>
          <a:blip r:embed="rId8"/>
          <a:stretch>
            <a:fillRect/>
          </a:stretch>
        </p:blipFill>
        <p:spPr>
          <a:xfrm>
            <a:off x="386132" y="5763622"/>
            <a:ext cx="6794697" cy="1029499"/>
          </a:xfrm>
          <a:prstGeom prst="rect">
            <a:avLst/>
          </a:prstGeom>
        </p:spPr>
      </p:pic>
    </p:spTree>
    <p:extLst>
      <p:ext uri="{BB962C8B-B14F-4D97-AF65-F5344CB8AC3E}">
        <p14:creationId xmlns:p14="http://schemas.microsoft.com/office/powerpoint/2010/main" val="392353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7D2EA2B-33E3-48C4-8DF2-E415BC16B850}"/>
              </a:ext>
            </a:extLst>
          </p:cNvPr>
          <p:cNvPicPr>
            <a:picLocks noChangeAspect="1"/>
          </p:cNvPicPr>
          <p:nvPr/>
        </p:nvPicPr>
        <p:blipFill>
          <a:blip r:embed="rId2"/>
          <a:stretch>
            <a:fillRect/>
          </a:stretch>
        </p:blipFill>
        <p:spPr>
          <a:xfrm>
            <a:off x="683091" y="4135902"/>
            <a:ext cx="8419525" cy="1129311"/>
          </a:xfrm>
          <a:prstGeom prst="rect">
            <a:avLst/>
          </a:prstGeom>
        </p:spPr>
      </p:pic>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C672FEF9-CDAC-46CE-9057-ECDC74FE95EA}"/>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4"/>
              </a:rPr>
              <a:t>Código</a:t>
            </a:r>
            <a:r>
              <a:rPr lang="es-ES" dirty="0"/>
              <a:t> </a:t>
            </a:r>
          </a:p>
        </p:txBody>
      </p:sp>
      <p:pic>
        <p:nvPicPr>
          <p:cNvPr id="8" name="Picture 7">
            <a:extLst>
              <a:ext uri="{FF2B5EF4-FFF2-40B4-BE49-F238E27FC236}">
                <a16:creationId xmlns:a16="http://schemas.microsoft.com/office/drawing/2014/main" id="{48D36247-EEEB-49BF-B7A2-AB7D3256AC3E}"/>
              </a:ext>
            </a:extLst>
          </p:cNvPr>
          <p:cNvPicPr>
            <a:picLocks noChangeAspect="1"/>
          </p:cNvPicPr>
          <p:nvPr/>
        </p:nvPicPr>
        <p:blipFill>
          <a:blip r:embed="rId5"/>
          <a:stretch>
            <a:fillRect/>
          </a:stretch>
        </p:blipFill>
        <p:spPr>
          <a:xfrm>
            <a:off x="683091" y="1606908"/>
            <a:ext cx="8550701" cy="1092707"/>
          </a:xfrm>
          <a:prstGeom prst="rect">
            <a:avLst/>
          </a:prstGeom>
        </p:spPr>
      </p:pic>
      <p:pic>
        <p:nvPicPr>
          <p:cNvPr id="13" name="Picture 12">
            <a:extLst>
              <a:ext uri="{FF2B5EF4-FFF2-40B4-BE49-F238E27FC236}">
                <a16:creationId xmlns:a16="http://schemas.microsoft.com/office/drawing/2014/main" id="{E2AAB2C7-7EFF-4338-8838-98FD3822A6C0}"/>
              </a:ext>
            </a:extLst>
          </p:cNvPr>
          <p:cNvPicPr>
            <a:picLocks noChangeAspect="1"/>
          </p:cNvPicPr>
          <p:nvPr/>
        </p:nvPicPr>
        <p:blipFill>
          <a:blip r:embed="rId6"/>
          <a:stretch>
            <a:fillRect/>
          </a:stretch>
        </p:blipFill>
        <p:spPr>
          <a:xfrm>
            <a:off x="683091" y="2787986"/>
            <a:ext cx="8734884" cy="1129311"/>
          </a:xfrm>
          <a:prstGeom prst="rect">
            <a:avLst/>
          </a:prstGeom>
        </p:spPr>
      </p:pic>
      <p:pic>
        <p:nvPicPr>
          <p:cNvPr id="18" name="Picture 17">
            <a:extLst>
              <a:ext uri="{FF2B5EF4-FFF2-40B4-BE49-F238E27FC236}">
                <a16:creationId xmlns:a16="http://schemas.microsoft.com/office/drawing/2014/main" id="{35B6DDF2-446E-40E8-9F9C-080F5B171D5C}"/>
              </a:ext>
            </a:extLst>
          </p:cNvPr>
          <p:cNvPicPr>
            <a:picLocks noChangeAspect="1"/>
          </p:cNvPicPr>
          <p:nvPr/>
        </p:nvPicPr>
        <p:blipFill>
          <a:blip r:embed="rId7"/>
          <a:stretch>
            <a:fillRect/>
          </a:stretch>
        </p:blipFill>
        <p:spPr>
          <a:xfrm>
            <a:off x="683091" y="5374714"/>
            <a:ext cx="7835606" cy="1020207"/>
          </a:xfrm>
          <a:prstGeom prst="rect">
            <a:avLst/>
          </a:prstGeom>
        </p:spPr>
      </p:pic>
      <p:sp>
        <p:nvSpPr>
          <p:cNvPr id="23" name="Título 1">
            <a:extLst>
              <a:ext uri="{FF2B5EF4-FFF2-40B4-BE49-F238E27FC236}">
                <a16:creationId xmlns:a16="http://schemas.microsoft.com/office/drawing/2014/main" id="{B1FC4B8E-9EC3-447B-A09C-F9189C22B3BE}"/>
              </a:ext>
            </a:extLst>
          </p:cNvPr>
          <p:cNvSpPr>
            <a:spLocks noGrp="1"/>
          </p:cNvSpPr>
          <p:nvPr>
            <p:ph type="title"/>
          </p:nvPr>
        </p:nvSpPr>
        <p:spPr>
          <a:xfrm>
            <a:off x="556532" y="643467"/>
            <a:ext cx="11210925" cy="744836"/>
          </a:xfrm>
        </p:spPr>
        <p:txBody>
          <a:bodyPr>
            <a:normAutofit/>
          </a:bodyPr>
          <a:lstStyle/>
          <a:p>
            <a:pPr algn="ctr"/>
            <a:r>
              <a:rPr lang="es-MX" sz="3200" dirty="0">
                <a:solidFill>
                  <a:schemeClr val="bg1"/>
                </a:solidFill>
                <a:ea typeface="+mj-lt"/>
                <a:cs typeface="+mj-lt"/>
              </a:rPr>
              <a:t>PostgreSQL: Insertar Llaves Foráneas</a:t>
            </a:r>
          </a:p>
        </p:txBody>
      </p:sp>
    </p:spTree>
    <p:extLst>
      <p:ext uri="{BB962C8B-B14F-4D97-AF65-F5344CB8AC3E}">
        <p14:creationId xmlns:p14="http://schemas.microsoft.com/office/powerpoint/2010/main" val="98963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2" action="ppaction://hlinksldjump"/>
              </a:rPr>
              <a:t>Universo del Discurso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PostgreSQL: Crear Tablas e Insertar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PostgreSQL: Insertar Llaves Foráneas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PostgreSQL: Consultas</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Link: Codigo GitHub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114300" marR="0" lvl="0" algn="l" defTabSz="914400" rtl="0" eaLnBrk="1" fontAlgn="auto" latinLnBrk="0" hangingPunct="1">
              <a:lnSpc>
                <a:spcPct val="90000"/>
              </a:lnSpc>
              <a:spcBef>
                <a:spcPts val="0"/>
              </a:spcBef>
              <a:spcAft>
                <a:spcPts val="600"/>
              </a:spcAft>
              <a:buClrTx/>
              <a:buSzTx/>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C672FEF9-CDAC-46CE-9057-ECDC74FE95EA}"/>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10" name="Picture 9">
            <a:extLst>
              <a:ext uri="{FF2B5EF4-FFF2-40B4-BE49-F238E27FC236}">
                <a16:creationId xmlns:a16="http://schemas.microsoft.com/office/drawing/2014/main" id="{8B910073-CEA4-4D76-B301-A0B478AFAB58}"/>
              </a:ext>
            </a:extLst>
          </p:cNvPr>
          <p:cNvPicPr>
            <a:picLocks noChangeAspect="1"/>
          </p:cNvPicPr>
          <p:nvPr/>
        </p:nvPicPr>
        <p:blipFill>
          <a:blip r:embed="rId4"/>
          <a:stretch>
            <a:fillRect/>
          </a:stretch>
        </p:blipFill>
        <p:spPr>
          <a:xfrm>
            <a:off x="342567" y="1594369"/>
            <a:ext cx="8596647" cy="937816"/>
          </a:xfrm>
          <a:prstGeom prst="rect">
            <a:avLst/>
          </a:prstGeom>
        </p:spPr>
      </p:pic>
      <p:pic>
        <p:nvPicPr>
          <p:cNvPr id="12" name="Picture 11">
            <a:extLst>
              <a:ext uri="{FF2B5EF4-FFF2-40B4-BE49-F238E27FC236}">
                <a16:creationId xmlns:a16="http://schemas.microsoft.com/office/drawing/2014/main" id="{7BBF6305-ECD2-444E-B0A9-AF9299457DEB}"/>
              </a:ext>
            </a:extLst>
          </p:cNvPr>
          <p:cNvPicPr>
            <a:picLocks noChangeAspect="1"/>
          </p:cNvPicPr>
          <p:nvPr/>
        </p:nvPicPr>
        <p:blipFill>
          <a:blip r:embed="rId5"/>
          <a:stretch>
            <a:fillRect/>
          </a:stretch>
        </p:blipFill>
        <p:spPr>
          <a:xfrm>
            <a:off x="240638" y="2772932"/>
            <a:ext cx="9288844" cy="937816"/>
          </a:xfrm>
          <a:prstGeom prst="rect">
            <a:avLst/>
          </a:prstGeom>
        </p:spPr>
      </p:pic>
      <p:pic>
        <p:nvPicPr>
          <p:cNvPr id="15" name="Picture 14">
            <a:extLst>
              <a:ext uri="{FF2B5EF4-FFF2-40B4-BE49-F238E27FC236}">
                <a16:creationId xmlns:a16="http://schemas.microsoft.com/office/drawing/2014/main" id="{FA4149DF-69DB-4474-B541-783A4295EEEA}"/>
              </a:ext>
            </a:extLst>
          </p:cNvPr>
          <p:cNvPicPr>
            <a:picLocks noChangeAspect="1"/>
          </p:cNvPicPr>
          <p:nvPr/>
        </p:nvPicPr>
        <p:blipFill>
          <a:blip r:embed="rId6"/>
          <a:stretch>
            <a:fillRect/>
          </a:stretch>
        </p:blipFill>
        <p:spPr>
          <a:xfrm>
            <a:off x="298357" y="3888434"/>
            <a:ext cx="7622249" cy="937816"/>
          </a:xfrm>
          <a:prstGeom prst="rect">
            <a:avLst/>
          </a:prstGeom>
        </p:spPr>
      </p:pic>
      <p:pic>
        <p:nvPicPr>
          <p:cNvPr id="18" name="Picture 17">
            <a:extLst>
              <a:ext uri="{FF2B5EF4-FFF2-40B4-BE49-F238E27FC236}">
                <a16:creationId xmlns:a16="http://schemas.microsoft.com/office/drawing/2014/main" id="{AC532D25-0B9B-4CB9-AF44-919D2F837418}"/>
              </a:ext>
            </a:extLst>
          </p:cNvPr>
          <p:cNvPicPr>
            <a:picLocks noChangeAspect="1"/>
          </p:cNvPicPr>
          <p:nvPr/>
        </p:nvPicPr>
        <p:blipFill rotWithShape="1">
          <a:blip r:embed="rId7"/>
          <a:srcRect b="78135"/>
          <a:stretch/>
        </p:blipFill>
        <p:spPr>
          <a:xfrm>
            <a:off x="342567" y="5095377"/>
            <a:ext cx="8900404" cy="1007330"/>
          </a:xfrm>
          <a:prstGeom prst="rect">
            <a:avLst/>
          </a:prstGeom>
        </p:spPr>
      </p:pic>
      <p:sp>
        <p:nvSpPr>
          <p:cNvPr id="21" name="Título 1">
            <a:extLst>
              <a:ext uri="{FF2B5EF4-FFF2-40B4-BE49-F238E27FC236}">
                <a16:creationId xmlns:a16="http://schemas.microsoft.com/office/drawing/2014/main" id="{CFF20558-97B4-441A-B52F-380319E60393}"/>
              </a:ext>
            </a:extLst>
          </p:cNvPr>
          <p:cNvSpPr>
            <a:spLocks noGrp="1"/>
          </p:cNvSpPr>
          <p:nvPr>
            <p:ph type="title"/>
          </p:nvPr>
        </p:nvSpPr>
        <p:spPr>
          <a:xfrm>
            <a:off x="556532" y="643467"/>
            <a:ext cx="11210925" cy="744836"/>
          </a:xfrm>
        </p:spPr>
        <p:txBody>
          <a:bodyPr>
            <a:normAutofit/>
          </a:bodyPr>
          <a:lstStyle/>
          <a:p>
            <a:pPr algn="ctr"/>
            <a:r>
              <a:rPr lang="es-MX" sz="3200" dirty="0">
                <a:solidFill>
                  <a:schemeClr val="bg1"/>
                </a:solidFill>
                <a:ea typeface="+mj-lt"/>
                <a:cs typeface="+mj-lt"/>
              </a:rPr>
              <a:t>PostgreSQL: Insertar Llaves Foráneas</a:t>
            </a:r>
          </a:p>
        </p:txBody>
      </p:sp>
    </p:spTree>
    <p:extLst>
      <p:ext uri="{BB962C8B-B14F-4D97-AF65-F5344CB8AC3E}">
        <p14:creationId xmlns:p14="http://schemas.microsoft.com/office/powerpoint/2010/main" val="1187898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C672FEF9-CDAC-46CE-9057-ECDC74FE95EA}"/>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13" name="Picture 12">
            <a:extLst>
              <a:ext uri="{FF2B5EF4-FFF2-40B4-BE49-F238E27FC236}">
                <a16:creationId xmlns:a16="http://schemas.microsoft.com/office/drawing/2014/main" id="{C0E11D14-1BCB-41FF-9F1E-8AFD45A42E90}"/>
              </a:ext>
            </a:extLst>
          </p:cNvPr>
          <p:cNvPicPr>
            <a:picLocks noChangeAspect="1"/>
          </p:cNvPicPr>
          <p:nvPr/>
        </p:nvPicPr>
        <p:blipFill rotWithShape="1">
          <a:blip r:embed="rId4"/>
          <a:srcRect t="24242" b="52928"/>
          <a:stretch/>
        </p:blipFill>
        <p:spPr>
          <a:xfrm>
            <a:off x="850306" y="1680643"/>
            <a:ext cx="8900404" cy="1051759"/>
          </a:xfrm>
          <a:prstGeom prst="rect">
            <a:avLst/>
          </a:prstGeom>
        </p:spPr>
      </p:pic>
      <p:pic>
        <p:nvPicPr>
          <p:cNvPr id="14" name="Picture 13">
            <a:extLst>
              <a:ext uri="{FF2B5EF4-FFF2-40B4-BE49-F238E27FC236}">
                <a16:creationId xmlns:a16="http://schemas.microsoft.com/office/drawing/2014/main" id="{84E641E5-6763-461F-ACEA-5B425811FB07}"/>
              </a:ext>
            </a:extLst>
          </p:cNvPr>
          <p:cNvPicPr>
            <a:picLocks noChangeAspect="1"/>
          </p:cNvPicPr>
          <p:nvPr/>
        </p:nvPicPr>
        <p:blipFill rotWithShape="1">
          <a:blip r:embed="rId4"/>
          <a:srcRect t="51472" b="25698"/>
          <a:stretch/>
        </p:blipFill>
        <p:spPr>
          <a:xfrm>
            <a:off x="850306" y="2911891"/>
            <a:ext cx="8900404" cy="1051760"/>
          </a:xfrm>
          <a:prstGeom prst="rect">
            <a:avLst/>
          </a:prstGeom>
        </p:spPr>
      </p:pic>
      <p:pic>
        <p:nvPicPr>
          <p:cNvPr id="18" name="Picture 17">
            <a:extLst>
              <a:ext uri="{FF2B5EF4-FFF2-40B4-BE49-F238E27FC236}">
                <a16:creationId xmlns:a16="http://schemas.microsoft.com/office/drawing/2014/main" id="{1E67C6AF-285E-479A-9E89-7BAF89FD353F}"/>
              </a:ext>
            </a:extLst>
          </p:cNvPr>
          <p:cNvPicPr>
            <a:picLocks noChangeAspect="1"/>
          </p:cNvPicPr>
          <p:nvPr/>
        </p:nvPicPr>
        <p:blipFill>
          <a:blip r:embed="rId5"/>
          <a:stretch>
            <a:fillRect/>
          </a:stretch>
        </p:blipFill>
        <p:spPr>
          <a:xfrm>
            <a:off x="850306" y="5237905"/>
            <a:ext cx="7771017" cy="976628"/>
          </a:xfrm>
          <a:prstGeom prst="rect">
            <a:avLst/>
          </a:prstGeom>
        </p:spPr>
      </p:pic>
      <p:pic>
        <p:nvPicPr>
          <p:cNvPr id="8" name="Picture 7">
            <a:extLst>
              <a:ext uri="{FF2B5EF4-FFF2-40B4-BE49-F238E27FC236}">
                <a16:creationId xmlns:a16="http://schemas.microsoft.com/office/drawing/2014/main" id="{16807C43-BC7C-422C-8BA7-E7B2CF4A7479}"/>
              </a:ext>
            </a:extLst>
          </p:cNvPr>
          <p:cNvPicPr>
            <a:picLocks noChangeAspect="1"/>
          </p:cNvPicPr>
          <p:nvPr/>
        </p:nvPicPr>
        <p:blipFill>
          <a:blip r:embed="rId6"/>
          <a:stretch>
            <a:fillRect/>
          </a:stretch>
        </p:blipFill>
        <p:spPr>
          <a:xfrm>
            <a:off x="850306" y="4073470"/>
            <a:ext cx="8900404" cy="944796"/>
          </a:xfrm>
          <a:prstGeom prst="rect">
            <a:avLst/>
          </a:prstGeom>
        </p:spPr>
      </p:pic>
      <p:sp>
        <p:nvSpPr>
          <p:cNvPr id="20" name="Título 1">
            <a:extLst>
              <a:ext uri="{FF2B5EF4-FFF2-40B4-BE49-F238E27FC236}">
                <a16:creationId xmlns:a16="http://schemas.microsoft.com/office/drawing/2014/main" id="{933C3371-9D34-4804-8F36-B6C1F215723A}"/>
              </a:ext>
            </a:extLst>
          </p:cNvPr>
          <p:cNvSpPr>
            <a:spLocks noGrp="1"/>
          </p:cNvSpPr>
          <p:nvPr>
            <p:ph type="title"/>
          </p:nvPr>
        </p:nvSpPr>
        <p:spPr>
          <a:xfrm>
            <a:off x="556532" y="643467"/>
            <a:ext cx="11210925" cy="744836"/>
          </a:xfrm>
        </p:spPr>
        <p:txBody>
          <a:bodyPr>
            <a:normAutofit/>
          </a:bodyPr>
          <a:lstStyle/>
          <a:p>
            <a:pPr algn="ctr"/>
            <a:r>
              <a:rPr lang="es-MX" sz="3200" dirty="0">
                <a:solidFill>
                  <a:schemeClr val="bg1"/>
                </a:solidFill>
                <a:ea typeface="+mj-lt"/>
                <a:cs typeface="+mj-lt"/>
              </a:rPr>
              <a:t>PostgreSQL: Insertar Llaves Foráneas</a:t>
            </a:r>
          </a:p>
        </p:txBody>
      </p:sp>
    </p:spTree>
    <p:extLst>
      <p:ext uri="{BB962C8B-B14F-4D97-AF65-F5344CB8AC3E}">
        <p14:creationId xmlns:p14="http://schemas.microsoft.com/office/powerpoint/2010/main" val="3026197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MX" sz="3200" dirty="0">
                <a:solidFill>
                  <a:schemeClr val="bg1"/>
                </a:solidFill>
                <a:ea typeface="+mj-lt"/>
                <a:cs typeface="+mj-lt"/>
              </a:rPr>
              <a:t>PostgreSQL: Consultas</a:t>
            </a: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CuadroTexto 2">
            <a:extLst>
              <a:ext uri="{FF2B5EF4-FFF2-40B4-BE49-F238E27FC236}">
                <a16:creationId xmlns:a16="http://schemas.microsoft.com/office/drawing/2014/main" id="{F4AF91EC-424F-4793-9FDF-47CD15D4CF09}"/>
              </a:ext>
            </a:extLst>
          </p:cNvPr>
          <p:cNvSpPr txBox="1"/>
          <p:nvPr/>
        </p:nvSpPr>
        <p:spPr>
          <a:xfrm>
            <a:off x="222738" y="1619021"/>
            <a:ext cx="11746523" cy="461665"/>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endParaRPr lang="es-MX" sz="2400">
              <a:cs typeface="Calibri"/>
            </a:endParaRPr>
          </a:p>
        </p:txBody>
      </p:sp>
      <p:sp>
        <p:nvSpPr>
          <p:cNvPr id="9" name="TextBox 8">
            <a:extLst>
              <a:ext uri="{FF2B5EF4-FFF2-40B4-BE49-F238E27FC236}">
                <a16:creationId xmlns:a16="http://schemas.microsoft.com/office/drawing/2014/main" id="{C169072C-AEBD-4F09-A4D1-924C51B59C1E}"/>
              </a:ext>
            </a:extLst>
          </p:cNvPr>
          <p:cNvSpPr txBox="1"/>
          <p:nvPr/>
        </p:nvSpPr>
        <p:spPr>
          <a:xfrm>
            <a:off x="222738" y="1773329"/>
            <a:ext cx="8342142" cy="40536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¿Qué especialista ha tenido más consultas?</a:t>
            </a:r>
            <a:endParaRPr lang="es-EC" b="1" dirty="0">
              <a:effectLst/>
              <a:latin typeface="+mj-lt"/>
              <a:ea typeface="Calibri" panose="020F0502020204030204" pitchFamily="34" charset="0"/>
              <a:cs typeface="Times New Roman" panose="02020603050405020304" pitchFamily="18" charset="0"/>
            </a:endParaRPr>
          </a:p>
        </p:txBody>
      </p:sp>
      <p:sp>
        <p:nvSpPr>
          <p:cNvPr id="11" name="CuadroTexto 2">
            <a:extLst>
              <a:ext uri="{FF2B5EF4-FFF2-40B4-BE49-F238E27FC236}">
                <a16:creationId xmlns:a16="http://schemas.microsoft.com/office/drawing/2014/main" id="{0377FCF9-7C75-418A-9421-80853E8B8EA5}"/>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5" name="Picture 4">
            <a:extLst>
              <a:ext uri="{FF2B5EF4-FFF2-40B4-BE49-F238E27FC236}">
                <a16:creationId xmlns:a16="http://schemas.microsoft.com/office/drawing/2014/main" id="{F6DD5529-05D2-4811-B865-0C2D3292D398}"/>
              </a:ext>
            </a:extLst>
          </p:cNvPr>
          <p:cNvPicPr>
            <a:picLocks noChangeAspect="1"/>
          </p:cNvPicPr>
          <p:nvPr/>
        </p:nvPicPr>
        <p:blipFill rotWithShape="1">
          <a:blip r:embed="rId4"/>
          <a:srcRect t="7382"/>
          <a:stretch/>
        </p:blipFill>
        <p:spPr>
          <a:xfrm>
            <a:off x="325692" y="2306765"/>
            <a:ext cx="11672603" cy="2711482"/>
          </a:xfrm>
          <a:prstGeom prst="rect">
            <a:avLst/>
          </a:prstGeom>
        </p:spPr>
      </p:pic>
      <p:pic>
        <p:nvPicPr>
          <p:cNvPr id="8" name="Picture 7">
            <a:extLst>
              <a:ext uri="{FF2B5EF4-FFF2-40B4-BE49-F238E27FC236}">
                <a16:creationId xmlns:a16="http://schemas.microsoft.com/office/drawing/2014/main" id="{B854104A-2A3D-4EB3-AD7D-8B56432E01EE}"/>
              </a:ext>
            </a:extLst>
          </p:cNvPr>
          <p:cNvPicPr>
            <a:picLocks noChangeAspect="1"/>
          </p:cNvPicPr>
          <p:nvPr/>
        </p:nvPicPr>
        <p:blipFill>
          <a:blip r:embed="rId5"/>
          <a:stretch>
            <a:fillRect/>
          </a:stretch>
        </p:blipFill>
        <p:spPr>
          <a:xfrm>
            <a:off x="4393809" y="5046464"/>
            <a:ext cx="2715064" cy="1457561"/>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TextBox 7">
            <a:extLst>
              <a:ext uri="{FF2B5EF4-FFF2-40B4-BE49-F238E27FC236}">
                <a16:creationId xmlns:a16="http://schemas.microsoft.com/office/drawing/2014/main" id="{2B1AA916-D2A5-4E32-8180-7BFAD254C9D8}"/>
              </a:ext>
            </a:extLst>
          </p:cNvPr>
          <p:cNvSpPr txBox="1"/>
          <p:nvPr/>
        </p:nvSpPr>
        <p:spPr>
          <a:xfrm>
            <a:off x="211015" y="1810232"/>
            <a:ext cx="11844997" cy="73635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¿Cuáles fueron las mujeres que tuvieron parto dentro de determinada fecha y en que sala se realizo la operación?</a:t>
            </a:r>
            <a:endParaRPr lang="es-EC" b="1" dirty="0">
              <a:effectLst/>
              <a:latin typeface="+mj-lt"/>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2ABA97B9-486E-4C2E-B0D5-26589C3FACC6}"/>
              </a:ext>
            </a:extLst>
          </p:cNvPr>
          <p:cNvSpPr>
            <a:spLocks noGrp="1"/>
          </p:cNvSpPr>
          <p:nvPr>
            <p:ph type="title"/>
          </p:nvPr>
        </p:nvSpPr>
        <p:spPr/>
        <p:txBody>
          <a:bodyPr/>
          <a:lstStyle/>
          <a:p>
            <a:endParaRPr lang="es-EC"/>
          </a:p>
        </p:txBody>
      </p:sp>
      <p:sp>
        <p:nvSpPr>
          <p:cNvPr id="11" name="Título 1">
            <a:extLst>
              <a:ext uri="{FF2B5EF4-FFF2-40B4-BE49-F238E27FC236}">
                <a16:creationId xmlns:a16="http://schemas.microsoft.com/office/drawing/2014/main" id="{22319E42-41AE-4F31-9816-B1677DFDF8DC}"/>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9" name="CuadroTexto 2">
            <a:extLst>
              <a:ext uri="{FF2B5EF4-FFF2-40B4-BE49-F238E27FC236}">
                <a16:creationId xmlns:a16="http://schemas.microsoft.com/office/drawing/2014/main" id="{724FFE53-CB60-44CD-840B-D982E7312F9B}"/>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Picture 3">
            <a:extLst>
              <a:ext uri="{FF2B5EF4-FFF2-40B4-BE49-F238E27FC236}">
                <a16:creationId xmlns:a16="http://schemas.microsoft.com/office/drawing/2014/main" id="{DE555037-9452-46CD-A55F-37809D589228}"/>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248893" y="2644696"/>
            <a:ext cx="10092096" cy="2560310"/>
          </a:xfrm>
          <a:prstGeom prst="rect">
            <a:avLst/>
          </a:prstGeom>
        </p:spPr>
      </p:pic>
      <p:pic>
        <p:nvPicPr>
          <p:cNvPr id="10" name="Picture 9">
            <a:extLst>
              <a:ext uri="{FF2B5EF4-FFF2-40B4-BE49-F238E27FC236}">
                <a16:creationId xmlns:a16="http://schemas.microsoft.com/office/drawing/2014/main" id="{03B07E56-3CC8-4F67-99A1-DED87DD892F7}"/>
              </a:ext>
            </a:extLst>
          </p:cNvPr>
          <p:cNvPicPr>
            <a:picLocks noChangeAspect="1"/>
          </p:cNvPicPr>
          <p:nvPr/>
        </p:nvPicPr>
        <p:blipFill>
          <a:blip r:embed="rId6"/>
          <a:stretch>
            <a:fillRect/>
          </a:stretch>
        </p:blipFill>
        <p:spPr>
          <a:xfrm>
            <a:off x="2941926" y="5270186"/>
            <a:ext cx="5956461" cy="1233839"/>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2" name="TextBox 11">
            <a:extLst>
              <a:ext uri="{FF2B5EF4-FFF2-40B4-BE49-F238E27FC236}">
                <a16:creationId xmlns:a16="http://schemas.microsoft.com/office/drawing/2014/main" id="{57CE0B53-72E2-42AF-9ADD-D3734DD8C4B0}"/>
              </a:ext>
            </a:extLst>
          </p:cNvPr>
          <p:cNvSpPr txBox="1"/>
          <p:nvPr/>
        </p:nvSpPr>
        <p:spPr>
          <a:xfrm>
            <a:off x="370784" y="1531359"/>
            <a:ext cx="10171171" cy="40536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Cantidad de veces que el cliente ha visitado el centro y su especialidad</a:t>
            </a:r>
            <a:endParaRPr lang="es-EC" b="1" dirty="0">
              <a:effectLst/>
              <a:latin typeface="+mj-lt"/>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0E6049C1-6383-4703-8DF7-3326431B278B}"/>
              </a:ext>
            </a:extLst>
          </p:cNvPr>
          <p:cNvSpPr>
            <a:spLocks noGrp="1"/>
          </p:cNvSpPr>
          <p:nvPr>
            <p:ph type="title"/>
          </p:nvPr>
        </p:nvSpPr>
        <p:spPr/>
        <p:txBody>
          <a:bodyPr/>
          <a:lstStyle/>
          <a:p>
            <a:endParaRPr lang="es-EC" dirty="0"/>
          </a:p>
        </p:txBody>
      </p:sp>
      <p:sp>
        <p:nvSpPr>
          <p:cNvPr id="11" name="Título 1">
            <a:extLst>
              <a:ext uri="{FF2B5EF4-FFF2-40B4-BE49-F238E27FC236}">
                <a16:creationId xmlns:a16="http://schemas.microsoft.com/office/drawing/2014/main" id="{7BE74F90-82E6-4047-AC42-9E5A992D6B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13" name="CuadroTexto 2">
            <a:extLst>
              <a:ext uri="{FF2B5EF4-FFF2-40B4-BE49-F238E27FC236}">
                <a16:creationId xmlns:a16="http://schemas.microsoft.com/office/drawing/2014/main" id="{BEBE726D-3E8A-461D-8255-FFE7C844EB23}"/>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5" name="Picture 4">
            <a:extLst>
              <a:ext uri="{FF2B5EF4-FFF2-40B4-BE49-F238E27FC236}">
                <a16:creationId xmlns:a16="http://schemas.microsoft.com/office/drawing/2014/main" id="{BFED4137-4BB0-45E0-8F37-1F67A1D970FA}"/>
              </a:ext>
            </a:extLst>
          </p:cNvPr>
          <p:cNvPicPr>
            <a:picLocks noChangeAspect="1"/>
          </p:cNvPicPr>
          <p:nvPr/>
        </p:nvPicPr>
        <p:blipFill>
          <a:blip r:embed="rId4"/>
          <a:stretch>
            <a:fillRect/>
          </a:stretch>
        </p:blipFill>
        <p:spPr>
          <a:xfrm>
            <a:off x="598799" y="2036959"/>
            <a:ext cx="11168658" cy="3288293"/>
          </a:xfrm>
          <a:prstGeom prst="rect">
            <a:avLst/>
          </a:prstGeom>
        </p:spPr>
      </p:pic>
      <p:pic>
        <p:nvPicPr>
          <p:cNvPr id="9" name="Picture 8">
            <a:extLst>
              <a:ext uri="{FF2B5EF4-FFF2-40B4-BE49-F238E27FC236}">
                <a16:creationId xmlns:a16="http://schemas.microsoft.com/office/drawing/2014/main" id="{B9D624C1-BE11-4FBB-B002-4E247DFDC9A0}"/>
              </a:ext>
            </a:extLst>
          </p:cNvPr>
          <p:cNvPicPr>
            <a:picLocks noChangeAspect="1"/>
          </p:cNvPicPr>
          <p:nvPr/>
        </p:nvPicPr>
        <p:blipFill>
          <a:blip r:embed="rId5"/>
          <a:stretch>
            <a:fillRect/>
          </a:stretch>
        </p:blipFill>
        <p:spPr>
          <a:xfrm>
            <a:off x="4360985" y="4726660"/>
            <a:ext cx="5081501" cy="2131340"/>
          </a:xfrm>
          <a:prstGeom prst="rect">
            <a:avLst/>
          </a:prstGeom>
        </p:spPr>
      </p:pic>
    </p:spTree>
    <p:extLst>
      <p:ext uri="{BB962C8B-B14F-4D97-AF65-F5344CB8AC3E}">
        <p14:creationId xmlns:p14="http://schemas.microsoft.com/office/powerpoint/2010/main" val="3717854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2" name="TextBox 11">
            <a:extLst>
              <a:ext uri="{FF2B5EF4-FFF2-40B4-BE49-F238E27FC236}">
                <a16:creationId xmlns:a16="http://schemas.microsoft.com/office/drawing/2014/main" id="{57CE0B53-72E2-42AF-9ADD-D3734DD8C4B0}"/>
              </a:ext>
            </a:extLst>
          </p:cNvPr>
          <p:cNvSpPr txBox="1"/>
          <p:nvPr/>
        </p:nvSpPr>
        <p:spPr>
          <a:xfrm>
            <a:off x="345516" y="1607549"/>
            <a:ext cx="10171171" cy="40536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¿Cuántos bebes nacieron actos para ir a sus casas y cuantos son los enviados a termocuna?</a:t>
            </a:r>
            <a:endParaRPr lang="es-EC" b="1" dirty="0">
              <a:effectLst/>
              <a:latin typeface="+mj-lt"/>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257EAD2B-8192-4F84-AD5A-88AF527FDA32}"/>
              </a:ext>
            </a:extLst>
          </p:cNvPr>
          <p:cNvSpPr>
            <a:spLocks noGrp="1"/>
          </p:cNvSpPr>
          <p:nvPr>
            <p:ph type="title"/>
          </p:nvPr>
        </p:nvSpPr>
        <p:spPr/>
        <p:txBody>
          <a:bodyPr/>
          <a:lstStyle/>
          <a:p>
            <a:endParaRPr lang="es-EC"/>
          </a:p>
        </p:txBody>
      </p:sp>
      <p:sp>
        <p:nvSpPr>
          <p:cNvPr id="10" name="Título 1">
            <a:extLst>
              <a:ext uri="{FF2B5EF4-FFF2-40B4-BE49-F238E27FC236}">
                <a16:creationId xmlns:a16="http://schemas.microsoft.com/office/drawing/2014/main" id="{5188157A-732F-46F5-968A-1D03CECD14A0}"/>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9" name="CuadroTexto 2">
            <a:extLst>
              <a:ext uri="{FF2B5EF4-FFF2-40B4-BE49-F238E27FC236}">
                <a16:creationId xmlns:a16="http://schemas.microsoft.com/office/drawing/2014/main" id="{E58FE9AB-2F1A-4886-84D3-D6B1DF9726D0}"/>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3" name="Picture 2">
            <a:extLst>
              <a:ext uri="{FF2B5EF4-FFF2-40B4-BE49-F238E27FC236}">
                <a16:creationId xmlns:a16="http://schemas.microsoft.com/office/drawing/2014/main" id="{1D6868B0-2D26-44C1-BF76-3661808CCFA1}"/>
              </a:ext>
            </a:extLst>
          </p:cNvPr>
          <p:cNvPicPr>
            <a:picLocks noChangeAspect="1"/>
          </p:cNvPicPr>
          <p:nvPr/>
        </p:nvPicPr>
        <p:blipFill>
          <a:blip r:embed="rId4"/>
          <a:stretch>
            <a:fillRect/>
          </a:stretch>
        </p:blipFill>
        <p:spPr>
          <a:xfrm>
            <a:off x="725567" y="2315301"/>
            <a:ext cx="10002136" cy="2926865"/>
          </a:xfrm>
          <a:prstGeom prst="rect">
            <a:avLst/>
          </a:prstGeom>
        </p:spPr>
      </p:pic>
      <p:pic>
        <p:nvPicPr>
          <p:cNvPr id="8" name="Picture 7">
            <a:extLst>
              <a:ext uri="{FF2B5EF4-FFF2-40B4-BE49-F238E27FC236}">
                <a16:creationId xmlns:a16="http://schemas.microsoft.com/office/drawing/2014/main" id="{5D6B5380-0105-4230-BFD3-5952095F4E20}"/>
              </a:ext>
            </a:extLst>
          </p:cNvPr>
          <p:cNvPicPr>
            <a:picLocks noChangeAspect="1"/>
          </p:cNvPicPr>
          <p:nvPr/>
        </p:nvPicPr>
        <p:blipFill>
          <a:blip r:embed="rId5"/>
          <a:stretch>
            <a:fillRect/>
          </a:stretch>
        </p:blipFill>
        <p:spPr>
          <a:xfrm>
            <a:off x="5233182" y="4793189"/>
            <a:ext cx="3597401" cy="1526170"/>
          </a:xfrm>
          <a:prstGeom prst="rect">
            <a:avLst/>
          </a:prstGeom>
        </p:spPr>
      </p:pic>
    </p:spTree>
    <p:extLst>
      <p:ext uri="{BB962C8B-B14F-4D97-AF65-F5344CB8AC3E}">
        <p14:creationId xmlns:p14="http://schemas.microsoft.com/office/powerpoint/2010/main" val="3659831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Title 3">
            <a:extLst>
              <a:ext uri="{FF2B5EF4-FFF2-40B4-BE49-F238E27FC236}">
                <a16:creationId xmlns:a16="http://schemas.microsoft.com/office/drawing/2014/main" id="{13F2AE46-D3DC-4778-BA0B-041D473CB885}"/>
              </a:ext>
            </a:extLst>
          </p:cNvPr>
          <p:cNvSpPr>
            <a:spLocks noGrp="1"/>
          </p:cNvSpPr>
          <p:nvPr>
            <p:ph type="title"/>
          </p:nvPr>
        </p:nvSpPr>
        <p:spPr/>
        <p:txBody>
          <a:bodyPr/>
          <a:lstStyle/>
          <a:p>
            <a:endParaRPr lang="es-EC" dirty="0"/>
          </a:p>
        </p:txBody>
      </p:sp>
      <p:sp>
        <p:nvSpPr>
          <p:cNvPr id="9" name="Título 1">
            <a:extLst>
              <a:ext uri="{FF2B5EF4-FFF2-40B4-BE49-F238E27FC236}">
                <a16:creationId xmlns:a16="http://schemas.microsoft.com/office/drawing/2014/main" id="{E27D7180-3C5F-4E5F-B424-E9244FF6AFF4}"/>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dirty="0">
                <a:solidFill>
                  <a:schemeClr val="bg1"/>
                </a:solidFill>
                <a:ea typeface="+mj-lt"/>
                <a:cs typeface="+mj-lt"/>
              </a:rPr>
              <a:t>Link: Codigo </a:t>
            </a:r>
            <a:r>
              <a:rPr lang="es-MX" sz="3200" dirty="0" err="1">
                <a:solidFill>
                  <a:schemeClr val="bg1"/>
                </a:solidFill>
                <a:ea typeface="+mj-lt"/>
                <a:cs typeface="+mj-lt"/>
              </a:rPr>
              <a:t>github</a:t>
            </a:r>
            <a:endParaRPr lang="es-MX" sz="3200" dirty="0">
              <a:solidFill>
                <a:schemeClr val="bg1"/>
              </a:solidFill>
              <a:ea typeface="+mj-lt"/>
              <a:cs typeface="+mj-lt"/>
            </a:endParaRPr>
          </a:p>
        </p:txBody>
      </p:sp>
      <p:sp>
        <p:nvSpPr>
          <p:cNvPr id="8" name="CuadroTexto 2">
            <a:extLst>
              <a:ext uri="{FF2B5EF4-FFF2-40B4-BE49-F238E27FC236}">
                <a16:creationId xmlns:a16="http://schemas.microsoft.com/office/drawing/2014/main" id="{D677965F-C702-4B6F-AB8F-79054A8FE91C}"/>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sp>
        <p:nvSpPr>
          <p:cNvPr id="11" name="TextBox 10">
            <a:extLst>
              <a:ext uri="{FF2B5EF4-FFF2-40B4-BE49-F238E27FC236}">
                <a16:creationId xmlns:a16="http://schemas.microsoft.com/office/drawing/2014/main" id="{FED1EDE1-5D26-4CCE-A308-8A5DD755B05E}"/>
              </a:ext>
            </a:extLst>
          </p:cNvPr>
          <p:cNvSpPr txBox="1"/>
          <p:nvPr/>
        </p:nvSpPr>
        <p:spPr>
          <a:xfrm>
            <a:off x="1631852" y="3102318"/>
            <a:ext cx="8806375" cy="369332"/>
          </a:xfrm>
          <a:prstGeom prst="rect">
            <a:avLst/>
          </a:prstGeom>
          <a:noFill/>
        </p:spPr>
        <p:txBody>
          <a:bodyPr wrap="square">
            <a:spAutoFit/>
          </a:bodyPr>
          <a:lstStyle/>
          <a:p>
            <a:r>
              <a:rPr lang="es-EC" dirty="0">
                <a:hlinkClick r:id="rId3"/>
              </a:rPr>
              <a:t>https://github.com/Joss2008/DominiodelDiscurso/blob/main/DominioUniversoBingo.sql</a:t>
            </a:r>
            <a:endParaRPr lang="es-EC" dirty="0"/>
          </a:p>
        </p:txBody>
      </p:sp>
    </p:spTree>
    <p:extLst>
      <p:ext uri="{BB962C8B-B14F-4D97-AF65-F5344CB8AC3E}">
        <p14:creationId xmlns:p14="http://schemas.microsoft.com/office/powerpoint/2010/main" val="3718960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Tree>
    <p:extLst>
      <p:ext uri="{BB962C8B-B14F-4D97-AF65-F5344CB8AC3E}">
        <p14:creationId xmlns:p14="http://schemas.microsoft.com/office/powerpoint/2010/main" val="3611815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3123028"/>
            <a:ext cx="11210925" cy="1797023"/>
          </a:xfrm>
        </p:spPr>
        <p:txBody>
          <a:bodyPr>
            <a:normAutofit/>
          </a:bodyPr>
          <a:lstStyle/>
          <a:p>
            <a:pPr algn="ctr"/>
            <a:r>
              <a:rPr lang="es-ES" sz="6000" dirty="0">
                <a:ea typeface="+mj-lt"/>
                <a:cs typeface="+mj-lt"/>
              </a:rPr>
              <a:t>Gracias </a:t>
            </a:r>
            <a:endParaRPr lang="es-ES" sz="8000" dirty="0"/>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Tree>
    <p:extLst>
      <p:ext uri="{BB962C8B-B14F-4D97-AF65-F5344CB8AC3E}">
        <p14:creationId xmlns:p14="http://schemas.microsoft.com/office/powerpoint/2010/main" val="304645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7110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ED09AF04-4AF9-4066-8E85-F3F75696568E}"/>
              </a:ext>
            </a:extLst>
          </p:cNvPr>
          <p:cNvSpPr txBox="1"/>
          <p:nvPr/>
        </p:nvSpPr>
        <p:spPr>
          <a:xfrm>
            <a:off x="192258" y="2021201"/>
            <a:ext cx="11575198" cy="4132157"/>
          </a:xfrm>
          <a:prstGeom prst="rect">
            <a:avLst/>
          </a:prstGeom>
          <a:noFill/>
        </p:spPr>
        <p:txBody>
          <a:bodyPr wrap="square" rtlCol="0">
            <a:spAutoFit/>
          </a:bodyPr>
          <a:lstStyle/>
          <a:p>
            <a:pPr algn="just">
              <a:lnSpc>
                <a:spcPct val="107000"/>
              </a:lnSpc>
              <a:spcAft>
                <a:spcPts val="800"/>
              </a:spcAft>
            </a:pPr>
            <a:r>
              <a:rPr lang="es-ES" sz="2000" dirty="0">
                <a:effectLst/>
                <a:ea typeface="Calibri" panose="020F0502020204030204" pitchFamily="34" charset="0"/>
                <a:cs typeface="Times New Roman" panose="02020603050405020304" pitchFamily="18" charset="0"/>
              </a:rPr>
              <a:t>El hospital de maternidad “</a:t>
            </a:r>
            <a:r>
              <a:rPr lang="es-ES" sz="2000" dirty="0" err="1">
                <a:effectLst/>
                <a:ea typeface="Calibri" panose="020F0502020204030204" pitchFamily="34" charset="0"/>
                <a:cs typeface="Times New Roman" panose="02020603050405020304" pitchFamily="18" charset="0"/>
              </a:rPr>
              <a:t>The</a:t>
            </a:r>
            <a:r>
              <a:rPr lang="es-ES" sz="2000" dirty="0">
                <a:effectLst/>
                <a:ea typeface="Calibri" panose="020F0502020204030204" pitchFamily="34" charset="0"/>
                <a:cs typeface="Times New Roman" panose="02020603050405020304" pitchFamily="18" charset="0"/>
              </a:rPr>
              <a:t> baby” desea implementar un sistema de gestión para los ingresos de los pacientes y de sus empleados con sus respectivos cargos, para una mejor administración. Lo cual requiere que los clientes ingresen sus datos (nombre, apellido, </a:t>
            </a:r>
            <a:r>
              <a:rPr lang="es-ES" sz="2000" dirty="0" err="1">
                <a:effectLst/>
                <a:ea typeface="Calibri" panose="020F0502020204030204" pitchFamily="34" charset="0"/>
                <a:cs typeface="Times New Roman" panose="02020603050405020304" pitchFamily="18" charset="0"/>
              </a:rPr>
              <a:t>n°</a:t>
            </a:r>
            <a:r>
              <a:rPr lang="es-ES" sz="2000" dirty="0">
                <a:effectLst/>
                <a:ea typeface="Calibri" panose="020F0502020204030204" pitchFamily="34" charset="0"/>
                <a:cs typeface="Times New Roman" panose="02020603050405020304" pitchFamily="18" charset="0"/>
              </a:rPr>
              <a:t> cedula, teléfono, opcional correo) y los datos de su cónyuge. Para los ingresos de sus empleados requiere sus datos personales (nombre, apellido, </a:t>
            </a:r>
            <a:r>
              <a:rPr lang="es-ES" sz="2000" dirty="0" err="1">
                <a:effectLst/>
                <a:ea typeface="Calibri" panose="020F0502020204030204" pitchFamily="34" charset="0"/>
                <a:cs typeface="Times New Roman" panose="02020603050405020304" pitchFamily="18" charset="0"/>
              </a:rPr>
              <a:t>n°</a:t>
            </a:r>
            <a:r>
              <a:rPr lang="es-ES" sz="2000" dirty="0">
                <a:effectLst/>
                <a:ea typeface="Calibri" panose="020F0502020204030204" pitchFamily="34" charset="0"/>
                <a:cs typeface="Times New Roman" panose="02020603050405020304" pitchFamily="18" charset="0"/>
              </a:rPr>
              <a:t> cedula, teléfono, correo) y la división medica que pertenece (enfermera, medico) y su departamento medico de trabajo (ginecología, obstetricia y neonatología).</a:t>
            </a:r>
          </a:p>
          <a:p>
            <a:pPr algn="just">
              <a:lnSpc>
                <a:spcPct val="107000"/>
              </a:lnSpc>
              <a:spcAft>
                <a:spcPts val="800"/>
              </a:spcAft>
            </a:pPr>
            <a:r>
              <a:rPr lang="es-ES" sz="2000" dirty="0">
                <a:effectLst/>
                <a:ea typeface="Calibri" panose="020F0502020204030204" pitchFamily="34" charset="0"/>
                <a:cs typeface="Times New Roman" panose="02020603050405020304" pitchFamily="18" charset="0"/>
              </a:rPr>
              <a:t>El cliente para sacar una cita médica y ver su estado, si es embarazo o no, primero deberá registrarse, de acuerdo con el diagnóstico o motivo de su registro se le asignará un médico especialista, para que así proceda con su respectiva revisión. Al igual que la cantidad de parto que haya tenido con anterioridad, por lo cual esto tendrá ciertas visitas previas que estarán guardadas igual, si es de parto se le asignará una fecha programada para su respectivo parto, al momento de que nazca el bebé se le hará un diagnostico lo cual se le modificará al registro para así saber si el bebé se va a casa, o si necesita ir a termocuna.</a:t>
            </a:r>
            <a:endParaRPr lang="es-EC"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015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94760"/>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Modelo Lógico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Tree>
    <p:extLst>
      <p:ext uri="{BB962C8B-B14F-4D97-AF65-F5344CB8AC3E}">
        <p14:creationId xmlns:p14="http://schemas.microsoft.com/office/powerpoint/2010/main" val="420299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Modelo Conceptual</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E487F2DD-A4A0-422A-B95D-73CD4F9DFE37}"/>
              </a:ext>
            </a:extLst>
          </p:cNvPr>
          <p:cNvSpPr txBox="1"/>
          <p:nvPr/>
        </p:nvSpPr>
        <p:spPr>
          <a:xfrm>
            <a:off x="9750908" y="6461379"/>
            <a:ext cx="2288255" cy="369332"/>
          </a:xfrm>
          <a:prstGeom prst="rect">
            <a:avLst/>
          </a:prstGeom>
          <a:noFill/>
        </p:spPr>
        <p:txBody>
          <a:bodyPr wrap="none" rtlCol="0">
            <a:spAutoFit/>
          </a:bodyPr>
          <a:lstStyle/>
          <a:p>
            <a:r>
              <a:rPr lang="es-ES" dirty="0"/>
              <a:t>Link: </a:t>
            </a:r>
            <a:r>
              <a:rPr lang="es-ES" dirty="0">
                <a:hlinkClick r:id="rId3"/>
              </a:rPr>
              <a:t>Modelo de Datos</a:t>
            </a:r>
            <a:endParaRPr lang="es-ES" dirty="0"/>
          </a:p>
        </p:txBody>
      </p:sp>
    </p:spTree>
    <p:extLst>
      <p:ext uri="{BB962C8B-B14F-4D97-AF65-F5344CB8AC3E}">
        <p14:creationId xmlns:p14="http://schemas.microsoft.com/office/powerpoint/2010/main" val="378219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5" name="Picture 4">
            <a:extLst>
              <a:ext uri="{FF2B5EF4-FFF2-40B4-BE49-F238E27FC236}">
                <a16:creationId xmlns:a16="http://schemas.microsoft.com/office/drawing/2014/main" id="{68EF2DFC-CAC0-488A-B1BC-A6E2A99E5897}"/>
              </a:ext>
            </a:extLst>
          </p:cNvPr>
          <p:cNvPicPr>
            <a:picLocks noChangeAspect="1"/>
          </p:cNvPicPr>
          <p:nvPr/>
        </p:nvPicPr>
        <p:blipFill>
          <a:blip r:embed="rId3"/>
          <a:stretch>
            <a:fillRect/>
          </a:stretch>
        </p:blipFill>
        <p:spPr>
          <a:xfrm>
            <a:off x="160930" y="1541361"/>
            <a:ext cx="6479021" cy="2374234"/>
          </a:xfrm>
          <a:prstGeom prst="rect">
            <a:avLst/>
          </a:prstGeom>
        </p:spPr>
      </p:pic>
      <p:pic>
        <p:nvPicPr>
          <p:cNvPr id="14" name="Picture 13">
            <a:extLst>
              <a:ext uri="{FF2B5EF4-FFF2-40B4-BE49-F238E27FC236}">
                <a16:creationId xmlns:a16="http://schemas.microsoft.com/office/drawing/2014/main" id="{0F9F9F11-3BD9-4D3C-ACA7-9726DF8AB87B}"/>
              </a:ext>
            </a:extLst>
          </p:cNvPr>
          <p:cNvPicPr>
            <a:picLocks noChangeAspect="1"/>
          </p:cNvPicPr>
          <p:nvPr/>
        </p:nvPicPr>
        <p:blipFill>
          <a:blip r:embed="rId4"/>
          <a:stretch>
            <a:fillRect/>
          </a:stretch>
        </p:blipFill>
        <p:spPr>
          <a:xfrm>
            <a:off x="1556129" y="3942707"/>
            <a:ext cx="9171574" cy="2536273"/>
          </a:xfrm>
          <a:prstGeom prst="rect">
            <a:avLst/>
          </a:prstGeom>
        </p:spPr>
      </p:pic>
      <p:sp>
        <p:nvSpPr>
          <p:cNvPr id="3" name="CuadroTexto 2">
            <a:extLst>
              <a:ext uri="{FF2B5EF4-FFF2-40B4-BE49-F238E27FC236}">
                <a16:creationId xmlns:a16="http://schemas.microsoft.com/office/drawing/2014/main" id="{E649893B-2CA8-4CC6-9165-D8BCB96594B5}"/>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5"/>
              </a:rPr>
              <a:t>Código</a:t>
            </a:r>
            <a:r>
              <a:rPr lang="es-ES" dirty="0"/>
              <a:t> </a:t>
            </a:r>
          </a:p>
        </p:txBody>
      </p:sp>
    </p:spTree>
    <p:extLst>
      <p:ext uri="{BB962C8B-B14F-4D97-AF65-F5344CB8AC3E}">
        <p14:creationId xmlns:p14="http://schemas.microsoft.com/office/powerpoint/2010/main" val="98297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0" name="CuadroTexto 2">
            <a:extLst>
              <a:ext uri="{FF2B5EF4-FFF2-40B4-BE49-F238E27FC236}">
                <a16:creationId xmlns:a16="http://schemas.microsoft.com/office/drawing/2014/main" id="{B7E429B1-50D5-4160-81BC-3986F1B0FC99}"/>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Picture 3">
            <a:extLst>
              <a:ext uri="{FF2B5EF4-FFF2-40B4-BE49-F238E27FC236}">
                <a16:creationId xmlns:a16="http://schemas.microsoft.com/office/drawing/2014/main" id="{4C93497B-E255-4E13-99EF-B1372AB35838}"/>
              </a:ext>
            </a:extLst>
          </p:cNvPr>
          <p:cNvPicPr>
            <a:picLocks noChangeAspect="1"/>
          </p:cNvPicPr>
          <p:nvPr/>
        </p:nvPicPr>
        <p:blipFill>
          <a:blip r:embed="rId4"/>
          <a:stretch>
            <a:fillRect/>
          </a:stretch>
        </p:blipFill>
        <p:spPr>
          <a:xfrm>
            <a:off x="731519" y="1593536"/>
            <a:ext cx="7305571" cy="2772741"/>
          </a:xfrm>
          <a:prstGeom prst="rect">
            <a:avLst/>
          </a:prstGeom>
        </p:spPr>
      </p:pic>
      <p:pic>
        <p:nvPicPr>
          <p:cNvPr id="13" name="Picture 12">
            <a:extLst>
              <a:ext uri="{FF2B5EF4-FFF2-40B4-BE49-F238E27FC236}">
                <a16:creationId xmlns:a16="http://schemas.microsoft.com/office/drawing/2014/main" id="{CEFA034A-DEC9-4E32-A031-42F1080C2869}"/>
              </a:ext>
            </a:extLst>
          </p:cNvPr>
          <p:cNvPicPr>
            <a:picLocks noChangeAspect="1"/>
          </p:cNvPicPr>
          <p:nvPr/>
        </p:nvPicPr>
        <p:blipFill>
          <a:blip r:embed="rId5"/>
          <a:stretch>
            <a:fillRect/>
          </a:stretch>
        </p:blipFill>
        <p:spPr>
          <a:xfrm>
            <a:off x="1600827" y="4351163"/>
            <a:ext cx="8735476" cy="1771248"/>
          </a:xfrm>
          <a:prstGeom prst="rect">
            <a:avLst/>
          </a:prstGeom>
        </p:spPr>
      </p:pic>
      <p:sp>
        <p:nvSpPr>
          <p:cNvPr id="20" name="Título 1">
            <a:extLst>
              <a:ext uri="{FF2B5EF4-FFF2-40B4-BE49-F238E27FC236}">
                <a16:creationId xmlns:a16="http://schemas.microsoft.com/office/drawing/2014/main" id="{EF412FB2-3353-4CDD-B63D-E3BF8CCC3966}"/>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Tree>
    <p:extLst>
      <p:ext uri="{BB962C8B-B14F-4D97-AF65-F5344CB8AC3E}">
        <p14:creationId xmlns:p14="http://schemas.microsoft.com/office/powerpoint/2010/main" val="248944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CCE4EC33-6BF5-4615-958D-48EF27D59AB1}"/>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Picture 3">
            <a:extLst>
              <a:ext uri="{FF2B5EF4-FFF2-40B4-BE49-F238E27FC236}">
                <a16:creationId xmlns:a16="http://schemas.microsoft.com/office/drawing/2014/main" id="{675A51E4-4833-48CB-82E9-9407CD7AC9B1}"/>
              </a:ext>
            </a:extLst>
          </p:cNvPr>
          <p:cNvPicPr>
            <a:picLocks noChangeAspect="1"/>
          </p:cNvPicPr>
          <p:nvPr/>
        </p:nvPicPr>
        <p:blipFill>
          <a:blip r:embed="rId4"/>
          <a:stretch>
            <a:fillRect/>
          </a:stretch>
        </p:blipFill>
        <p:spPr>
          <a:xfrm>
            <a:off x="318083" y="1722879"/>
            <a:ext cx="7641772" cy="1809893"/>
          </a:xfrm>
          <a:prstGeom prst="rect">
            <a:avLst/>
          </a:prstGeom>
        </p:spPr>
      </p:pic>
      <p:pic>
        <p:nvPicPr>
          <p:cNvPr id="6" name="Picture 5">
            <a:extLst>
              <a:ext uri="{FF2B5EF4-FFF2-40B4-BE49-F238E27FC236}">
                <a16:creationId xmlns:a16="http://schemas.microsoft.com/office/drawing/2014/main" id="{8F3FD813-C9F4-4BD0-B149-F4EB7E8D8CE9}"/>
              </a:ext>
            </a:extLst>
          </p:cNvPr>
          <p:cNvPicPr>
            <a:picLocks noChangeAspect="1"/>
          </p:cNvPicPr>
          <p:nvPr/>
        </p:nvPicPr>
        <p:blipFill>
          <a:blip r:embed="rId5"/>
          <a:stretch>
            <a:fillRect/>
          </a:stretch>
        </p:blipFill>
        <p:spPr>
          <a:xfrm>
            <a:off x="1892818" y="3838100"/>
            <a:ext cx="9448171" cy="1270985"/>
          </a:xfrm>
          <a:prstGeom prst="rect">
            <a:avLst/>
          </a:prstGeom>
        </p:spPr>
      </p:pic>
      <p:sp>
        <p:nvSpPr>
          <p:cNvPr id="14" name="Título 1">
            <a:extLst>
              <a:ext uri="{FF2B5EF4-FFF2-40B4-BE49-F238E27FC236}">
                <a16:creationId xmlns:a16="http://schemas.microsoft.com/office/drawing/2014/main" id="{661D71A5-985B-4F95-AACD-C80D5E9B4C31}"/>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Tree>
    <p:extLst>
      <p:ext uri="{BB962C8B-B14F-4D97-AF65-F5344CB8AC3E}">
        <p14:creationId xmlns:p14="http://schemas.microsoft.com/office/powerpoint/2010/main" val="190870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1" name="CuadroTexto 2">
            <a:extLst>
              <a:ext uri="{FF2B5EF4-FFF2-40B4-BE49-F238E27FC236}">
                <a16:creationId xmlns:a16="http://schemas.microsoft.com/office/drawing/2014/main" id="{B4217291-728C-4257-91D6-9435317F8E0D}"/>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Picture 3">
            <a:extLst>
              <a:ext uri="{FF2B5EF4-FFF2-40B4-BE49-F238E27FC236}">
                <a16:creationId xmlns:a16="http://schemas.microsoft.com/office/drawing/2014/main" id="{E7D75D27-81F5-415E-985F-83040E6C116B}"/>
              </a:ext>
            </a:extLst>
          </p:cNvPr>
          <p:cNvPicPr>
            <a:picLocks noChangeAspect="1"/>
          </p:cNvPicPr>
          <p:nvPr/>
        </p:nvPicPr>
        <p:blipFill>
          <a:blip r:embed="rId4"/>
          <a:stretch>
            <a:fillRect/>
          </a:stretch>
        </p:blipFill>
        <p:spPr>
          <a:xfrm>
            <a:off x="657895" y="1777019"/>
            <a:ext cx="8488410" cy="2002250"/>
          </a:xfrm>
          <a:prstGeom prst="rect">
            <a:avLst/>
          </a:prstGeom>
        </p:spPr>
      </p:pic>
      <p:pic>
        <p:nvPicPr>
          <p:cNvPr id="6" name="Picture 5">
            <a:extLst>
              <a:ext uri="{FF2B5EF4-FFF2-40B4-BE49-F238E27FC236}">
                <a16:creationId xmlns:a16="http://schemas.microsoft.com/office/drawing/2014/main" id="{5C46391B-1663-4B8F-8899-B8B7B564E370}"/>
              </a:ext>
            </a:extLst>
          </p:cNvPr>
          <p:cNvPicPr>
            <a:picLocks noChangeAspect="1"/>
          </p:cNvPicPr>
          <p:nvPr/>
        </p:nvPicPr>
        <p:blipFill>
          <a:blip r:embed="rId5"/>
          <a:stretch>
            <a:fillRect/>
          </a:stretch>
        </p:blipFill>
        <p:spPr>
          <a:xfrm>
            <a:off x="1871004" y="4039491"/>
            <a:ext cx="9577240" cy="995654"/>
          </a:xfrm>
          <a:prstGeom prst="rect">
            <a:avLst/>
          </a:prstGeom>
        </p:spPr>
      </p:pic>
      <p:sp>
        <p:nvSpPr>
          <p:cNvPr id="16" name="Título 1">
            <a:extLst>
              <a:ext uri="{FF2B5EF4-FFF2-40B4-BE49-F238E27FC236}">
                <a16:creationId xmlns:a16="http://schemas.microsoft.com/office/drawing/2014/main" id="{FD826A0D-6BEB-471C-85E3-C6275E9CCF91}"/>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 e insertar Datos</a:t>
            </a:r>
            <a:br>
              <a:rPr lang="es-MX" sz="3200" dirty="0">
                <a:solidFill>
                  <a:schemeClr val="bg1"/>
                </a:solidFill>
                <a:ea typeface="+mj-lt"/>
                <a:cs typeface="+mj-lt"/>
              </a:rPr>
            </a:br>
            <a:endParaRPr lang="es-ES" dirty="0">
              <a:solidFill>
                <a:schemeClr val="bg1"/>
              </a:solidFill>
            </a:endParaRPr>
          </a:p>
        </p:txBody>
      </p:sp>
    </p:spTree>
    <p:extLst>
      <p:ext uri="{BB962C8B-B14F-4D97-AF65-F5344CB8AC3E}">
        <p14:creationId xmlns:p14="http://schemas.microsoft.com/office/powerpoint/2010/main" val="27237118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52060C4F94BC640B21444581D735877" ma:contentTypeVersion="12" ma:contentTypeDescription="Crear nuevo documento." ma:contentTypeScope="" ma:versionID="fc4c673801be8919be8deaa944b31733">
  <xsd:schema xmlns:xsd="http://www.w3.org/2001/XMLSchema" xmlns:xs="http://www.w3.org/2001/XMLSchema" xmlns:p="http://schemas.microsoft.com/office/2006/metadata/properties" xmlns:ns3="de9a6fca-6e6a-41cd-8b43-cdb618963d1f" xmlns:ns4="447c43b3-0996-4fba-9d2a-45e9b1716726" targetNamespace="http://schemas.microsoft.com/office/2006/metadata/properties" ma:root="true" ma:fieldsID="d2c64dab4ca571c0853062faff1592df" ns3:_="" ns4:_="">
    <xsd:import namespace="de9a6fca-6e6a-41cd-8b43-cdb618963d1f"/>
    <xsd:import namespace="447c43b3-0996-4fba-9d2a-45e9b17167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a6fca-6e6a-41cd-8b43-cdb618963d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7c43b3-0996-4fba-9d2a-45e9b171672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D19079-7F65-4D9B-87F9-CAB5BCE618BA}">
  <ds:schemaRefs>
    <ds:schemaRef ds:uri="447c43b3-0996-4fba-9d2a-45e9b1716726"/>
    <ds:schemaRef ds:uri="de9a6fca-6e6a-41cd-8b43-cdb618963d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1D05DC5-BC54-4026-9912-1590CDF307F8}">
  <ds:schemaRefs>
    <ds:schemaRef ds:uri="http://schemas.microsoft.com/sharepoint/v3/contenttype/forms"/>
  </ds:schemaRefs>
</ds:datastoreItem>
</file>

<file path=customXml/itemProps3.xml><?xml version="1.0" encoding="utf-8"?>
<ds:datastoreItem xmlns:ds="http://schemas.openxmlformats.org/officeDocument/2006/customXml" ds:itemID="{5441136F-CDBD-4815-9A4E-F26E08537572}">
  <ds:schemaRefs>
    <ds:schemaRef ds:uri="http://www.w3.org/XML/1998/namespace"/>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447c43b3-0996-4fba-9d2a-45e9b1716726"/>
    <ds:schemaRef ds:uri="http://purl.org/dc/elements/1.1/"/>
    <ds:schemaRef ds:uri="http://schemas.microsoft.com/office/infopath/2007/PartnerControls"/>
    <ds:schemaRef ds:uri="de9a6fca-6e6a-41cd-8b43-cdb618963d1f"/>
  </ds:schemaRefs>
</ds:datastoreItem>
</file>

<file path=docProps/app.xml><?xml version="1.0" encoding="utf-8"?>
<Properties xmlns="http://schemas.openxmlformats.org/officeDocument/2006/extended-properties" xmlns:vt="http://schemas.openxmlformats.org/officeDocument/2006/docPropsVTypes">
  <TotalTime>645</TotalTime>
  <Words>670</Words>
  <Application>Microsoft Office PowerPoint</Application>
  <PresentationFormat>Widescreen</PresentationFormat>
  <Paragraphs>104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Aharoni</vt:lpstr>
      <vt:lpstr>Arial</vt:lpstr>
      <vt:lpstr>Book Antiqua</vt:lpstr>
      <vt:lpstr>Calibri</vt:lpstr>
      <vt:lpstr>Calibri Light</vt:lpstr>
      <vt:lpstr>Cooper Black</vt:lpstr>
      <vt:lpstr>Tema de Office</vt:lpstr>
      <vt:lpstr>PowerPoint Presentation</vt:lpstr>
      <vt:lpstr>Índice</vt:lpstr>
      <vt:lpstr>  Universo del Discurso</vt:lpstr>
      <vt:lpstr>  Modelo Lógico</vt:lpstr>
      <vt:lpstr>  Modelo Conceptual </vt:lpstr>
      <vt:lpstr>  PostgreSQL: Crear Tablas e insertar Datos </vt:lpstr>
      <vt:lpstr>  PostgreSQL: Crear Tablas e insertar Datos </vt:lpstr>
      <vt:lpstr>  PostgreSQL: Crear Tablas e insertar Datos </vt:lpstr>
      <vt:lpstr>  PostgreSQL: Crear Tablas e insertar Datos </vt:lpstr>
      <vt:lpstr>  PostgreSQL: Crear Tablas e insertar Datos </vt:lpstr>
      <vt:lpstr>  PostgreSQL: Crear Tablas e insertar Datos </vt:lpstr>
      <vt:lpstr>  PostgreSQL: Crear Tablas e insertar Datos </vt:lpstr>
      <vt:lpstr>  PostgreSQL: Crear Tablas e insertar Datos </vt:lpstr>
      <vt:lpstr>  PostgreSQL: Crear Tablas e insertar Datos </vt:lpstr>
      <vt:lpstr>  PostgreSQL: Crear Tablas e insertar Datos </vt:lpstr>
      <vt:lpstr>  PostgreSQL: Crear Tablas e insertar Datos </vt:lpstr>
      <vt:lpstr>  PostgreSQL: Crear Tablas e insertar Datos </vt:lpstr>
      <vt:lpstr>PostgreSQL: Insertar Llaves Foráneas</vt:lpstr>
      <vt:lpstr>PostgreSQL: Insertar Llaves Foráneas</vt:lpstr>
      <vt:lpstr>PostgreSQL: Insertar Llaves Foráneas</vt:lpstr>
      <vt:lpstr>PostgreSQL: Insertar Llaves Foráneas</vt:lpstr>
      <vt:lpstr>PostgreSQL: Consultas</vt:lpstr>
      <vt:lpstr>PowerPoint Presentation</vt:lpstr>
      <vt:lpstr>PowerPoint Presentation</vt:lpstr>
      <vt:lpstr>PowerPoint Presentation</vt:lpstr>
      <vt:lpstr>PowerPoint Presentation</vt:lpstr>
      <vt:lpstr>Conclusiones</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GEMBERTH JOSUE DELGADO DELGADO</dc:creator>
  <cp:lastModifiedBy>JOSSELYN STEFANY MACIAS PICO</cp:lastModifiedBy>
  <cp:revision>15</cp:revision>
  <dcterms:created xsi:type="dcterms:W3CDTF">2020-11-19T19:50:27Z</dcterms:created>
  <dcterms:modified xsi:type="dcterms:W3CDTF">2020-12-16T00:12:59Z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0x010100852060C4F94BC640B21444581D735877</vt:lpwstr>
  </property>
</Properties>
</file>