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6" r:id="rId5"/>
    <p:sldId id="258" r:id="rId6"/>
    <p:sldId id="289" r:id="rId7"/>
    <p:sldId id="317" r:id="rId8"/>
    <p:sldId id="295" r:id="rId9"/>
    <p:sldId id="278" r:id="rId10"/>
    <p:sldId id="296" r:id="rId11"/>
    <p:sldId id="290" r:id="rId12"/>
    <p:sldId id="299" r:id="rId13"/>
    <p:sldId id="320" r:id="rId14"/>
    <p:sldId id="300" r:id="rId15"/>
    <p:sldId id="302" r:id="rId16"/>
    <p:sldId id="301" r:id="rId17"/>
    <p:sldId id="303" r:id="rId18"/>
    <p:sldId id="282" r:id="rId19"/>
    <p:sldId id="321" r:id="rId20"/>
    <p:sldId id="280" r:id="rId21"/>
    <p:sldId id="281" r:id="rId22"/>
    <p:sldId id="306" r:id="rId23"/>
    <p:sldId id="309" r:id="rId24"/>
    <p:sldId id="319" r:id="rId25"/>
    <p:sldId id="310" r:id="rId26"/>
    <p:sldId id="311" r:id="rId27"/>
    <p:sldId id="312" r:id="rId28"/>
    <p:sldId id="313" r:id="rId29"/>
    <p:sldId id="314" r:id="rId30"/>
    <p:sldId id="318" r:id="rId31"/>
    <p:sldId id="316" r:id="rId32"/>
    <p:sldId id="298"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DC688F-0288-4899-8493-49856B5EA606}">
          <p14:sldIdLst>
            <p14:sldId id="256"/>
            <p14:sldId id="258"/>
            <p14:sldId id="289"/>
            <p14:sldId id="317"/>
            <p14:sldId id="295"/>
            <p14:sldId id="278"/>
            <p14:sldId id="296"/>
            <p14:sldId id="290"/>
            <p14:sldId id="299"/>
            <p14:sldId id="320"/>
            <p14:sldId id="300"/>
            <p14:sldId id="302"/>
            <p14:sldId id="301"/>
            <p14:sldId id="303"/>
            <p14:sldId id="282"/>
            <p14:sldId id="321"/>
            <p14:sldId id="280"/>
            <p14:sldId id="281"/>
            <p14:sldId id="306"/>
            <p14:sldId id="309"/>
            <p14:sldId id="319"/>
            <p14:sldId id="310"/>
            <p14:sldId id="311"/>
            <p14:sldId id="312"/>
            <p14:sldId id="313"/>
            <p14:sldId id="314"/>
            <p14:sldId id="318"/>
            <p14:sldId id="316"/>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B7F3F-1D34-481E-AB31-9B86B950158B}" v="83" dt="2020-12-04T23:35:27.8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9" autoAdjust="0"/>
  </p:normalViewPr>
  <p:slideViewPr>
    <p:cSldViewPr snapToGrid="0">
      <p:cViewPr>
        <p:scale>
          <a:sx n="66" d="100"/>
          <a:sy n="66"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09/02/2021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09/02/2021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09/02/2021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09/02/2021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09/02/2021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09/02/2021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09/02/2021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09/02/2021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09/02/2021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09/02/2021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09/02/2021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09/02/2021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09/02/2021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2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hyperlink" Target="https://drive.google.com/file/d/1D2JFhDclCUW2K34zr7vvwUcyNeA8K0lg/view?usp=shar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DOMINIO DEL UNIVERSO: REGISTRO CIVIL</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529738" y="5380672"/>
            <a:ext cx="49003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Carrera Tecnología de la Información</a:t>
            </a:r>
          </a:p>
          <a:p>
            <a:r>
              <a:rPr lang="es-ES" b="1" dirty="0">
                <a:latin typeface="Book Antiqua"/>
              </a:rPr>
              <a:t>Gestión de Base de Datos</a:t>
            </a:r>
          </a:p>
          <a:p>
            <a:r>
              <a:rPr lang="es-ES" b="1" dirty="0">
                <a:latin typeface="Book Antiqua"/>
              </a:rPr>
              <a:t>Estudiante: Curso: 5”A”</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lumMod val="95000"/>
                    <a:lumOff val="5000"/>
                  </a:schemeClr>
                </a:solidFill>
                <a:cs typeface="Calibri"/>
              </a:rPr>
              <a:t>Fuente: </a:t>
            </a:r>
            <a:r>
              <a:rPr lang="es-ES" u="sng">
                <a:solidFill>
                  <a:schemeClr val="tx1">
                    <a:lumMod val="95000"/>
                    <a:lumOff val="5000"/>
                  </a:schemeClr>
                </a:solidFill>
                <a:ea typeface="+mn-lt"/>
                <a:cs typeface="+mn-lt"/>
              </a:rPr>
              <a:t>Propia</a:t>
            </a:r>
            <a:endParaRPr lang="es-ES">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393825" y="2382559"/>
            <a:ext cx="899550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solidFill>
                  <a:schemeClr val="bg2">
                    <a:lumMod val="25000"/>
                  </a:schemeClr>
                </a:solidFill>
                <a:latin typeface="Cooper Black"/>
                <a:cs typeface="Aharoni"/>
              </a:rPr>
              <a:t>OBJETIVO: </a:t>
            </a:r>
            <a:endParaRPr lang="es-ES" u="sng" dirty="0">
              <a:solidFill>
                <a:schemeClr val="bg2">
                  <a:lumMod val="25000"/>
                </a:schemeClr>
              </a:solidFill>
              <a:cs typeface="Calibri"/>
            </a:endParaRPr>
          </a:p>
          <a:p>
            <a:endParaRPr lang="es-ES" sz="2600" dirty="0">
              <a:solidFill>
                <a:schemeClr val="bg2">
                  <a:lumMod val="25000"/>
                </a:schemeClr>
              </a:solidFill>
              <a:latin typeface="Cooper Black"/>
              <a:cs typeface="Aharoni"/>
            </a:endParaRPr>
          </a:p>
          <a:p>
            <a:r>
              <a:rPr lang="es-EC" sz="2600" dirty="0">
                <a:solidFill>
                  <a:schemeClr val="bg2">
                    <a:lumMod val="25000"/>
                  </a:schemeClr>
                </a:solidFill>
                <a:latin typeface="Cooper Black"/>
                <a:cs typeface="Aharoni"/>
              </a:rPr>
              <a:t>Poner en practica los conocimientos obtenidos al realizar algunas consultas mediante bases de datos</a:t>
            </a:r>
            <a:endParaRPr lang="es-ES" dirty="0">
              <a:solidFill>
                <a:schemeClr val="bg2">
                  <a:lumMod val="25000"/>
                </a:schemeClr>
              </a:solidFill>
              <a:cs typeface="Calibri"/>
            </a:endParaRP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5" name="Imagen 4">
            <a:extLst>
              <a:ext uri="{FF2B5EF4-FFF2-40B4-BE49-F238E27FC236}">
                <a16:creationId xmlns:a16="http://schemas.microsoft.com/office/drawing/2014/main" id="{C9B252CA-CCC8-404A-983F-DB032660477D}"/>
              </a:ext>
            </a:extLst>
          </p:cNvPr>
          <p:cNvPicPr>
            <a:picLocks noChangeAspect="1"/>
          </p:cNvPicPr>
          <p:nvPr/>
        </p:nvPicPr>
        <p:blipFill>
          <a:blip r:embed="rId3"/>
          <a:stretch>
            <a:fillRect/>
          </a:stretch>
        </p:blipFill>
        <p:spPr>
          <a:xfrm>
            <a:off x="1177178" y="2495813"/>
            <a:ext cx="10044958" cy="3097564"/>
          </a:xfrm>
          <a:prstGeom prst="rect">
            <a:avLst/>
          </a:prstGeom>
        </p:spPr>
      </p:pic>
    </p:spTree>
    <p:extLst>
      <p:ext uri="{BB962C8B-B14F-4D97-AF65-F5344CB8AC3E}">
        <p14:creationId xmlns:p14="http://schemas.microsoft.com/office/powerpoint/2010/main" val="266862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4" name="Imagen 3">
            <a:extLst>
              <a:ext uri="{FF2B5EF4-FFF2-40B4-BE49-F238E27FC236}">
                <a16:creationId xmlns:a16="http://schemas.microsoft.com/office/drawing/2014/main" id="{5DED5AAC-EA5A-4C0A-B3E1-BCA76918E603}"/>
              </a:ext>
            </a:extLst>
          </p:cNvPr>
          <p:cNvPicPr>
            <a:picLocks noChangeAspect="1"/>
          </p:cNvPicPr>
          <p:nvPr/>
        </p:nvPicPr>
        <p:blipFill>
          <a:blip r:embed="rId3"/>
          <a:stretch>
            <a:fillRect/>
          </a:stretch>
        </p:blipFill>
        <p:spPr>
          <a:xfrm>
            <a:off x="801860" y="2021201"/>
            <a:ext cx="7126534" cy="3960610"/>
          </a:xfrm>
          <a:prstGeom prst="rect">
            <a:avLst/>
          </a:prstGeom>
        </p:spPr>
      </p:pic>
      <p:pic>
        <p:nvPicPr>
          <p:cNvPr id="6" name="Imagen 5">
            <a:extLst>
              <a:ext uri="{FF2B5EF4-FFF2-40B4-BE49-F238E27FC236}">
                <a16:creationId xmlns:a16="http://schemas.microsoft.com/office/drawing/2014/main" id="{B65E60BC-531D-4CD7-973C-E613E8FB55A9}"/>
              </a:ext>
            </a:extLst>
          </p:cNvPr>
          <p:cNvPicPr>
            <a:picLocks noChangeAspect="1"/>
          </p:cNvPicPr>
          <p:nvPr/>
        </p:nvPicPr>
        <p:blipFill>
          <a:blip r:embed="rId4"/>
          <a:stretch>
            <a:fillRect/>
          </a:stretch>
        </p:blipFill>
        <p:spPr>
          <a:xfrm>
            <a:off x="7010306" y="1657706"/>
            <a:ext cx="4691156" cy="1985826"/>
          </a:xfrm>
          <a:prstGeom prst="rect">
            <a:avLst/>
          </a:prstGeom>
        </p:spPr>
      </p:pic>
    </p:spTree>
    <p:extLst>
      <p:ext uri="{BB962C8B-B14F-4D97-AF65-F5344CB8AC3E}">
        <p14:creationId xmlns:p14="http://schemas.microsoft.com/office/powerpoint/2010/main" val="369400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4" name="Imagen 3">
            <a:extLst>
              <a:ext uri="{FF2B5EF4-FFF2-40B4-BE49-F238E27FC236}">
                <a16:creationId xmlns:a16="http://schemas.microsoft.com/office/drawing/2014/main" id="{96BEAA37-633F-40D7-934B-511383803BB6}"/>
              </a:ext>
            </a:extLst>
          </p:cNvPr>
          <p:cNvPicPr>
            <a:picLocks noChangeAspect="1"/>
          </p:cNvPicPr>
          <p:nvPr/>
        </p:nvPicPr>
        <p:blipFill>
          <a:blip r:embed="rId3"/>
          <a:stretch>
            <a:fillRect/>
          </a:stretch>
        </p:blipFill>
        <p:spPr>
          <a:xfrm>
            <a:off x="490537" y="1619020"/>
            <a:ext cx="6444835" cy="5234203"/>
          </a:xfrm>
          <a:prstGeom prst="rect">
            <a:avLst/>
          </a:prstGeom>
        </p:spPr>
      </p:pic>
      <p:pic>
        <p:nvPicPr>
          <p:cNvPr id="5" name="Imagen 4">
            <a:extLst>
              <a:ext uri="{FF2B5EF4-FFF2-40B4-BE49-F238E27FC236}">
                <a16:creationId xmlns:a16="http://schemas.microsoft.com/office/drawing/2014/main" id="{98C28DA4-F0C8-4DC0-917E-7C809461A7EB}"/>
              </a:ext>
            </a:extLst>
          </p:cNvPr>
          <p:cNvPicPr>
            <a:picLocks noChangeAspect="1"/>
          </p:cNvPicPr>
          <p:nvPr/>
        </p:nvPicPr>
        <p:blipFill>
          <a:blip r:embed="rId4"/>
          <a:stretch>
            <a:fillRect/>
          </a:stretch>
        </p:blipFill>
        <p:spPr>
          <a:xfrm>
            <a:off x="7154837" y="1824253"/>
            <a:ext cx="4844498" cy="2704204"/>
          </a:xfrm>
          <a:prstGeom prst="rect">
            <a:avLst/>
          </a:prstGeom>
        </p:spPr>
      </p:pic>
    </p:spTree>
    <p:extLst>
      <p:ext uri="{BB962C8B-B14F-4D97-AF65-F5344CB8AC3E}">
        <p14:creationId xmlns:p14="http://schemas.microsoft.com/office/powerpoint/2010/main" val="55378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4" name="Imagen 3">
            <a:extLst>
              <a:ext uri="{FF2B5EF4-FFF2-40B4-BE49-F238E27FC236}">
                <a16:creationId xmlns:a16="http://schemas.microsoft.com/office/drawing/2014/main" id="{6B802B69-0A07-4CFE-8926-5259F7F545F3}"/>
              </a:ext>
            </a:extLst>
          </p:cNvPr>
          <p:cNvPicPr>
            <a:picLocks noChangeAspect="1"/>
          </p:cNvPicPr>
          <p:nvPr/>
        </p:nvPicPr>
        <p:blipFill>
          <a:blip r:embed="rId3"/>
          <a:stretch>
            <a:fillRect/>
          </a:stretch>
        </p:blipFill>
        <p:spPr>
          <a:xfrm>
            <a:off x="618980" y="2989627"/>
            <a:ext cx="7728900" cy="3421854"/>
          </a:xfrm>
          <a:prstGeom prst="rect">
            <a:avLst/>
          </a:prstGeom>
        </p:spPr>
      </p:pic>
      <p:pic>
        <p:nvPicPr>
          <p:cNvPr id="5" name="Imagen 4">
            <a:extLst>
              <a:ext uri="{FF2B5EF4-FFF2-40B4-BE49-F238E27FC236}">
                <a16:creationId xmlns:a16="http://schemas.microsoft.com/office/drawing/2014/main" id="{E34CC177-6080-4E88-959B-18966E6B606F}"/>
              </a:ext>
            </a:extLst>
          </p:cNvPr>
          <p:cNvPicPr>
            <a:picLocks noChangeAspect="1"/>
          </p:cNvPicPr>
          <p:nvPr/>
        </p:nvPicPr>
        <p:blipFill>
          <a:blip r:embed="rId4"/>
          <a:stretch>
            <a:fillRect/>
          </a:stretch>
        </p:blipFill>
        <p:spPr>
          <a:xfrm>
            <a:off x="3750637" y="1593536"/>
            <a:ext cx="8200206" cy="1902811"/>
          </a:xfrm>
          <a:prstGeom prst="rect">
            <a:avLst/>
          </a:prstGeom>
        </p:spPr>
      </p:pic>
    </p:spTree>
    <p:extLst>
      <p:ext uri="{BB962C8B-B14F-4D97-AF65-F5344CB8AC3E}">
        <p14:creationId xmlns:p14="http://schemas.microsoft.com/office/powerpoint/2010/main" val="397473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4" name="Imagen 3">
            <a:extLst>
              <a:ext uri="{FF2B5EF4-FFF2-40B4-BE49-F238E27FC236}">
                <a16:creationId xmlns:a16="http://schemas.microsoft.com/office/drawing/2014/main" id="{074AB1A1-C3E6-4749-B891-E9617101E58F}"/>
              </a:ext>
            </a:extLst>
          </p:cNvPr>
          <p:cNvPicPr>
            <a:picLocks noChangeAspect="1"/>
          </p:cNvPicPr>
          <p:nvPr/>
        </p:nvPicPr>
        <p:blipFill>
          <a:blip r:embed="rId3"/>
          <a:stretch>
            <a:fillRect/>
          </a:stretch>
        </p:blipFill>
        <p:spPr>
          <a:xfrm>
            <a:off x="675249" y="1771418"/>
            <a:ext cx="8888335" cy="4248820"/>
          </a:xfrm>
          <a:prstGeom prst="rect">
            <a:avLst/>
          </a:prstGeom>
        </p:spPr>
      </p:pic>
      <p:pic>
        <p:nvPicPr>
          <p:cNvPr id="5" name="Imagen 4">
            <a:extLst>
              <a:ext uri="{FF2B5EF4-FFF2-40B4-BE49-F238E27FC236}">
                <a16:creationId xmlns:a16="http://schemas.microsoft.com/office/drawing/2014/main" id="{BE0CCBA0-0F71-4419-976C-85BA4A723071}"/>
              </a:ext>
            </a:extLst>
          </p:cNvPr>
          <p:cNvPicPr>
            <a:picLocks noChangeAspect="1"/>
          </p:cNvPicPr>
          <p:nvPr/>
        </p:nvPicPr>
        <p:blipFill>
          <a:blip r:embed="rId4"/>
          <a:stretch>
            <a:fillRect/>
          </a:stretch>
        </p:blipFill>
        <p:spPr>
          <a:xfrm>
            <a:off x="4356943" y="1644039"/>
            <a:ext cx="7518691" cy="1573943"/>
          </a:xfrm>
          <a:prstGeom prst="rect">
            <a:avLst/>
          </a:prstGeom>
        </p:spPr>
      </p:pic>
    </p:spTree>
    <p:extLst>
      <p:ext uri="{BB962C8B-B14F-4D97-AF65-F5344CB8AC3E}">
        <p14:creationId xmlns:p14="http://schemas.microsoft.com/office/powerpoint/2010/main" val="427057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MX" sz="3200" dirty="0">
                <a:solidFill>
                  <a:schemeClr val="bg1"/>
                </a:solidFill>
                <a:ea typeface="+mj-lt"/>
                <a:cs typeface="+mj-lt"/>
              </a:rPr>
              <a:t>PostgreSQL: Crear Tablas e insertar Datos</a:t>
            </a: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6" name="Imagen 5">
            <a:extLst>
              <a:ext uri="{FF2B5EF4-FFF2-40B4-BE49-F238E27FC236}">
                <a16:creationId xmlns:a16="http://schemas.microsoft.com/office/drawing/2014/main" id="{27799F35-7AF0-4B70-B636-1BFC94026640}"/>
              </a:ext>
            </a:extLst>
          </p:cNvPr>
          <p:cNvPicPr>
            <a:picLocks noChangeAspect="1"/>
          </p:cNvPicPr>
          <p:nvPr/>
        </p:nvPicPr>
        <p:blipFill>
          <a:blip r:embed="rId3"/>
          <a:stretch>
            <a:fillRect/>
          </a:stretch>
        </p:blipFill>
        <p:spPr>
          <a:xfrm>
            <a:off x="260168" y="1424525"/>
            <a:ext cx="9316750" cy="5229955"/>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MX" sz="3200" dirty="0">
                <a:solidFill>
                  <a:schemeClr val="bg1"/>
                </a:solidFill>
                <a:ea typeface="+mj-lt"/>
                <a:cs typeface="+mj-lt"/>
              </a:rPr>
              <a:t>PostgreSQL: Crear Tablas e insertar Datos</a:t>
            </a: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4" name="Imagen 3">
            <a:extLst>
              <a:ext uri="{FF2B5EF4-FFF2-40B4-BE49-F238E27FC236}">
                <a16:creationId xmlns:a16="http://schemas.microsoft.com/office/drawing/2014/main" id="{EA579021-12DD-4140-A554-90FDF2332906}"/>
              </a:ext>
            </a:extLst>
          </p:cNvPr>
          <p:cNvPicPr>
            <a:picLocks noChangeAspect="1"/>
          </p:cNvPicPr>
          <p:nvPr/>
        </p:nvPicPr>
        <p:blipFill>
          <a:blip r:embed="rId3"/>
          <a:stretch>
            <a:fillRect/>
          </a:stretch>
        </p:blipFill>
        <p:spPr>
          <a:xfrm>
            <a:off x="354459" y="2658448"/>
            <a:ext cx="11483081" cy="2944066"/>
          </a:xfrm>
          <a:prstGeom prst="rect">
            <a:avLst/>
          </a:prstGeom>
        </p:spPr>
      </p:pic>
    </p:spTree>
    <p:extLst>
      <p:ext uri="{BB962C8B-B14F-4D97-AF65-F5344CB8AC3E}">
        <p14:creationId xmlns:p14="http://schemas.microsoft.com/office/powerpoint/2010/main" val="941631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MX" sz="3200" dirty="0">
                <a:solidFill>
                  <a:schemeClr val="bg1"/>
                </a:solidFill>
                <a:ea typeface="+mj-lt"/>
                <a:cs typeface="+mj-lt"/>
              </a:rPr>
              <a:t>PostgreSQL: Consultas</a:t>
            </a: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CuadroTexto 2">
            <a:extLst>
              <a:ext uri="{FF2B5EF4-FFF2-40B4-BE49-F238E27FC236}">
                <a16:creationId xmlns:a16="http://schemas.microsoft.com/office/drawing/2014/main" id="{F4AF91EC-424F-4793-9FDF-47CD15D4CF09}"/>
              </a:ext>
            </a:extLst>
          </p:cNvPr>
          <p:cNvSpPr txBox="1"/>
          <p:nvPr/>
        </p:nvSpPr>
        <p:spPr>
          <a:xfrm>
            <a:off x="222738" y="1619021"/>
            <a:ext cx="11746523" cy="461665"/>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endParaRPr lang="es-MX" sz="2400">
              <a:cs typeface="Calibri"/>
            </a:endParaRPr>
          </a:p>
        </p:txBody>
      </p:sp>
      <p:sp>
        <p:nvSpPr>
          <p:cNvPr id="9" name="TextBox 8">
            <a:extLst>
              <a:ext uri="{FF2B5EF4-FFF2-40B4-BE49-F238E27FC236}">
                <a16:creationId xmlns:a16="http://schemas.microsoft.com/office/drawing/2014/main" id="{C169072C-AEBD-4F09-A4D1-924C51B59C1E}"/>
              </a:ext>
            </a:extLst>
          </p:cNvPr>
          <p:cNvSpPr txBox="1"/>
          <p:nvPr/>
        </p:nvSpPr>
        <p:spPr>
          <a:xfrm>
            <a:off x="222738" y="1773329"/>
            <a:ext cx="8342142" cy="40536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Mostrar cuantos divorcios se realizaron durante el año.</a:t>
            </a:r>
            <a:endParaRPr lang="es-EC" b="1" dirty="0">
              <a:effectLst/>
              <a:latin typeface="+mj-lt"/>
              <a:ea typeface="Calibri" panose="020F0502020204030204" pitchFamily="34" charset="0"/>
              <a:cs typeface="Times New Roman" panose="02020603050405020304" pitchFamily="18" charset="0"/>
            </a:endParaRPr>
          </a:p>
        </p:txBody>
      </p:sp>
      <p:pic>
        <p:nvPicPr>
          <p:cNvPr id="10" name="Imagen 9">
            <a:extLst>
              <a:ext uri="{FF2B5EF4-FFF2-40B4-BE49-F238E27FC236}">
                <a16:creationId xmlns:a16="http://schemas.microsoft.com/office/drawing/2014/main" id="{C9642441-AF64-4ECA-88CA-FA76C39360C8}"/>
              </a:ext>
            </a:extLst>
          </p:cNvPr>
          <p:cNvPicPr/>
          <p:nvPr/>
        </p:nvPicPr>
        <p:blipFill>
          <a:blip r:embed="rId3"/>
          <a:stretch>
            <a:fillRect/>
          </a:stretch>
        </p:blipFill>
        <p:spPr>
          <a:xfrm>
            <a:off x="955479" y="2293819"/>
            <a:ext cx="8772162" cy="2648179"/>
          </a:xfrm>
          <a:prstGeom prst="rect">
            <a:avLst/>
          </a:prstGeom>
        </p:spPr>
      </p:pic>
      <p:pic>
        <p:nvPicPr>
          <p:cNvPr id="12" name="Imagen 11">
            <a:extLst>
              <a:ext uri="{FF2B5EF4-FFF2-40B4-BE49-F238E27FC236}">
                <a16:creationId xmlns:a16="http://schemas.microsoft.com/office/drawing/2014/main" id="{9D872D29-E2C6-4505-B05C-F91B97AE8B54}"/>
              </a:ext>
            </a:extLst>
          </p:cNvPr>
          <p:cNvPicPr/>
          <p:nvPr/>
        </p:nvPicPr>
        <p:blipFill>
          <a:blip r:embed="rId4"/>
          <a:stretch>
            <a:fillRect/>
          </a:stretch>
        </p:blipFill>
        <p:spPr>
          <a:xfrm>
            <a:off x="4178106" y="4981183"/>
            <a:ext cx="3643532" cy="1233350"/>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TextBox 7">
            <a:extLst>
              <a:ext uri="{FF2B5EF4-FFF2-40B4-BE49-F238E27FC236}">
                <a16:creationId xmlns:a16="http://schemas.microsoft.com/office/drawing/2014/main" id="{2B1AA916-D2A5-4E32-8180-7BFAD254C9D8}"/>
              </a:ext>
            </a:extLst>
          </p:cNvPr>
          <p:cNvSpPr txBox="1"/>
          <p:nvPr/>
        </p:nvSpPr>
        <p:spPr>
          <a:xfrm>
            <a:off x="556531" y="1810232"/>
            <a:ext cx="11210925" cy="73635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Mostrar el total de hijos que tiene cada una de las parejas las cuales se divorcian en el cual incluya los nombres completos de los padres , el régimen de visita y la fecha en la cual se realiza el tramite</a:t>
            </a:r>
            <a:endParaRPr lang="es-EC" b="1" dirty="0">
              <a:effectLst/>
              <a:latin typeface="+mj-lt"/>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2ABA97B9-486E-4C2E-B0D5-26589C3FACC6}"/>
              </a:ext>
            </a:extLst>
          </p:cNvPr>
          <p:cNvSpPr>
            <a:spLocks noGrp="1"/>
          </p:cNvSpPr>
          <p:nvPr>
            <p:ph type="title"/>
          </p:nvPr>
        </p:nvSpPr>
        <p:spPr/>
        <p:txBody>
          <a:bodyPr/>
          <a:lstStyle/>
          <a:p>
            <a:endParaRPr lang="es-EC"/>
          </a:p>
        </p:txBody>
      </p:sp>
      <p:sp>
        <p:nvSpPr>
          <p:cNvPr id="11" name="Título 1">
            <a:extLst>
              <a:ext uri="{FF2B5EF4-FFF2-40B4-BE49-F238E27FC236}">
                <a16:creationId xmlns:a16="http://schemas.microsoft.com/office/drawing/2014/main" id="{22319E42-41AE-4F31-9816-B1677DFDF8DC}"/>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pic>
        <p:nvPicPr>
          <p:cNvPr id="10" name="Imagen 9">
            <a:extLst>
              <a:ext uri="{FF2B5EF4-FFF2-40B4-BE49-F238E27FC236}">
                <a16:creationId xmlns:a16="http://schemas.microsoft.com/office/drawing/2014/main" id="{708A2532-0D40-4BB5-AC2A-63EF0ECE2989}"/>
              </a:ext>
            </a:extLst>
          </p:cNvPr>
          <p:cNvPicPr/>
          <p:nvPr/>
        </p:nvPicPr>
        <p:blipFill>
          <a:blip r:embed="rId3"/>
          <a:stretch>
            <a:fillRect/>
          </a:stretch>
        </p:blipFill>
        <p:spPr>
          <a:xfrm>
            <a:off x="2019571" y="2666131"/>
            <a:ext cx="6576731" cy="4191869"/>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Title 3">
            <a:extLst>
              <a:ext uri="{FF2B5EF4-FFF2-40B4-BE49-F238E27FC236}">
                <a16:creationId xmlns:a16="http://schemas.microsoft.com/office/drawing/2014/main" id="{5A716D20-CF12-4334-8D57-7117D3043B44}"/>
              </a:ext>
            </a:extLst>
          </p:cNvPr>
          <p:cNvSpPr>
            <a:spLocks noGrp="1"/>
          </p:cNvSpPr>
          <p:nvPr>
            <p:ph type="title"/>
          </p:nvPr>
        </p:nvSpPr>
        <p:spPr/>
        <p:txBody>
          <a:bodyPr/>
          <a:lstStyle/>
          <a:p>
            <a:endParaRPr lang="es-EC"/>
          </a:p>
        </p:txBody>
      </p:sp>
      <p:sp>
        <p:nvSpPr>
          <p:cNvPr id="9" name="Título 1">
            <a:extLst>
              <a:ext uri="{FF2B5EF4-FFF2-40B4-BE49-F238E27FC236}">
                <a16:creationId xmlns:a16="http://schemas.microsoft.com/office/drawing/2014/main" id="{D8E8FAB5-F8C9-4366-BE56-61097E21E8CF}"/>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pic>
        <p:nvPicPr>
          <p:cNvPr id="10" name="Imagen 9">
            <a:extLst>
              <a:ext uri="{FF2B5EF4-FFF2-40B4-BE49-F238E27FC236}">
                <a16:creationId xmlns:a16="http://schemas.microsoft.com/office/drawing/2014/main" id="{D3321156-B22D-4C1A-93F2-E14C3A8FEF29}"/>
              </a:ext>
            </a:extLst>
          </p:cNvPr>
          <p:cNvPicPr/>
          <p:nvPr/>
        </p:nvPicPr>
        <p:blipFill>
          <a:blip r:embed="rId3"/>
          <a:stretch>
            <a:fillRect/>
          </a:stretch>
        </p:blipFill>
        <p:spPr>
          <a:xfrm>
            <a:off x="1025224" y="2914752"/>
            <a:ext cx="10141551" cy="1855380"/>
          </a:xfrm>
          <a:prstGeom prst="rect">
            <a:avLst/>
          </a:prstGeom>
        </p:spPr>
      </p:pic>
    </p:spTree>
    <p:extLst>
      <p:ext uri="{BB962C8B-B14F-4D97-AF65-F5344CB8AC3E}">
        <p14:creationId xmlns:p14="http://schemas.microsoft.com/office/powerpoint/2010/main" val="273359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2" action="ppaction://hlinksldjump"/>
              </a:rPr>
              <a:t>Universo del Discurso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Entidades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PostgreSQL: Crear Tablas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PostgreSQL: Insertar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PostgreSQL: Consultas</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solidFill>
                  <a:schemeClr val="bg1"/>
                </a:solidFill>
                <a:ea typeface="+mj-lt"/>
                <a:cs typeface="+mj-lt"/>
                <a:hlinkClick r:id="rId8" action="ppaction://hlinksldjump"/>
              </a:rPr>
              <a:t>Link: Codigo GitHub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114300" marR="0" lvl="0" algn="l" defTabSz="914400" rtl="0" eaLnBrk="1" fontAlgn="auto" latinLnBrk="0" hangingPunct="1">
              <a:lnSpc>
                <a:spcPct val="90000"/>
              </a:lnSpc>
              <a:spcBef>
                <a:spcPts val="0"/>
              </a:spcBef>
              <a:spcAft>
                <a:spcPts val="600"/>
              </a:spcAft>
              <a:buClrTx/>
              <a:buSzTx/>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2" name="TextBox 11">
            <a:extLst>
              <a:ext uri="{FF2B5EF4-FFF2-40B4-BE49-F238E27FC236}">
                <a16:creationId xmlns:a16="http://schemas.microsoft.com/office/drawing/2014/main" id="{57CE0B53-72E2-42AF-9ADD-D3734DD8C4B0}"/>
              </a:ext>
            </a:extLst>
          </p:cNvPr>
          <p:cNvSpPr txBox="1"/>
          <p:nvPr/>
        </p:nvSpPr>
        <p:spPr>
          <a:xfrm>
            <a:off x="345516" y="1607549"/>
            <a:ext cx="10171171" cy="73635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Mostrar a un administrador de un área específica con los correspondientes empleados que administra.</a:t>
            </a:r>
            <a:endParaRPr lang="es-EC" b="1" dirty="0">
              <a:effectLst/>
              <a:latin typeface="+mj-lt"/>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0E6049C1-6383-4703-8DF7-3326431B278B}"/>
              </a:ext>
            </a:extLst>
          </p:cNvPr>
          <p:cNvSpPr>
            <a:spLocks noGrp="1"/>
          </p:cNvSpPr>
          <p:nvPr>
            <p:ph type="title"/>
          </p:nvPr>
        </p:nvSpPr>
        <p:spPr/>
        <p:txBody>
          <a:bodyPr/>
          <a:lstStyle/>
          <a:p>
            <a:endParaRPr lang="es-EC"/>
          </a:p>
        </p:txBody>
      </p:sp>
      <p:sp>
        <p:nvSpPr>
          <p:cNvPr id="11" name="Título 1">
            <a:extLst>
              <a:ext uri="{FF2B5EF4-FFF2-40B4-BE49-F238E27FC236}">
                <a16:creationId xmlns:a16="http://schemas.microsoft.com/office/drawing/2014/main" id="{7BE74F90-82E6-4047-AC42-9E5A992D6B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pic>
        <p:nvPicPr>
          <p:cNvPr id="14" name="Imagen 13">
            <a:extLst>
              <a:ext uri="{FF2B5EF4-FFF2-40B4-BE49-F238E27FC236}">
                <a16:creationId xmlns:a16="http://schemas.microsoft.com/office/drawing/2014/main" id="{E8E10D92-41DE-4A58-87B3-CBFB99E7DF26}"/>
              </a:ext>
            </a:extLst>
          </p:cNvPr>
          <p:cNvPicPr/>
          <p:nvPr/>
        </p:nvPicPr>
        <p:blipFill>
          <a:blip r:embed="rId3"/>
          <a:stretch>
            <a:fillRect/>
          </a:stretch>
        </p:blipFill>
        <p:spPr>
          <a:xfrm>
            <a:off x="556531" y="2419349"/>
            <a:ext cx="10784457" cy="3246794"/>
          </a:xfrm>
          <a:prstGeom prst="rect">
            <a:avLst/>
          </a:prstGeom>
        </p:spPr>
      </p:pic>
    </p:spTree>
    <p:extLst>
      <p:ext uri="{BB962C8B-B14F-4D97-AF65-F5344CB8AC3E}">
        <p14:creationId xmlns:p14="http://schemas.microsoft.com/office/powerpoint/2010/main" val="3717854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Title 3">
            <a:extLst>
              <a:ext uri="{FF2B5EF4-FFF2-40B4-BE49-F238E27FC236}">
                <a16:creationId xmlns:a16="http://schemas.microsoft.com/office/drawing/2014/main" id="{0E6049C1-6383-4703-8DF7-3326431B278B}"/>
              </a:ext>
            </a:extLst>
          </p:cNvPr>
          <p:cNvSpPr>
            <a:spLocks noGrp="1"/>
          </p:cNvSpPr>
          <p:nvPr>
            <p:ph type="title"/>
          </p:nvPr>
        </p:nvSpPr>
        <p:spPr/>
        <p:txBody>
          <a:bodyPr/>
          <a:lstStyle/>
          <a:p>
            <a:endParaRPr lang="es-EC"/>
          </a:p>
        </p:txBody>
      </p:sp>
      <p:sp>
        <p:nvSpPr>
          <p:cNvPr id="11" name="Título 1">
            <a:extLst>
              <a:ext uri="{FF2B5EF4-FFF2-40B4-BE49-F238E27FC236}">
                <a16:creationId xmlns:a16="http://schemas.microsoft.com/office/drawing/2014/main" id="{7BE74F90-82E6-4047-AC42-9E5A992D6B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pic>
        <p:nvPicPr>
          <p:cNvPr id="9" name="Imagen 8">
            <a:extLst>
              <a:ext uri="{FF2B5EF4-FFF2-40B4-BE49-F238E27FC236}">
                <a16:creationId xmlns:a16="http://schemas.microsoft.com/office/drawing/2014/main" id="{2CDB16DC-7FCD-49B6-9EF4-3EB8EEBF96C2}"/>
              </a:ext>
            </a:extLst>
          </p:cNvPr>
          <p:cNvPicPr/>
          <p:nvPr/>
        </p:nvPicPr>
        <p:blipFill>
          <a:blip r:embed="rId3"/>
          <a:stretch>
            <a:fillRect/>
          </a:stretch>
        </p:blipFill>
        <p:spPr>
          <a:xfrm>
            <a:off x="295421" y="3051810"/>
            <a:ext cx="11045567" cy="1534258"/>
          </a:xfrm>
          <a:prstGeom prst="rect">
            <a:avLst/>
          </a:prstGeom>
        </p:spPr>
      </p:pic>
    </p:spTree>
    <p:extLst>
      <p:ext uri="{BB962C8B-B14F-4D97-AF65-F5344CB8AC3E}">
        <p14:creationId xmlns:p14="http://schemas.microsoft.com/office/powerpoint/2010/main" val="4020834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2" name="TextBox 11">
            <a:extLst>
              <a:ext uri="{FF2B5EF4-FFF2-40B4-BE49-F238E27FC236}">
                <a16:creationId xmlns:a16="http://schemas.microsoft.com/office/drawing/2014/main" id="{57CE0B53-72E2-42AF-9ADD-D3734DD8C4B0}"/>
              </a:ext>
            </a:extLst>
          </p:cNvPr>
          <p:cNvSpPr txBox="1"/>
          <p:nvPr/>
        </p:nvSpPr>
        <p:spPr>
          <a:xfrm>
            <a:off x="345516" y="1607549"/>
            <a:ext cx="10171171" cy="67191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b="1" dirty="0">
                <a:effectLst/>
                <a:latin typeface="+mj-lt"/>
                <a:ea typeface="Calibri" panose="020F0502020204030204" pitchFamily="34" charset="0"/>
                <a:cs typeface="Times New Roman" panose="02020603050405020304" pitchFamily="18" charset="0"/>
              </a:rPr>
              <a:t>Mostrar el saldo de la pensión de cada uno de los niños de los cuales los padres se han separado con la edad del niño y la fecha en la que se realiza el tramite </a:t>
            </a:r>
            <a:endParaRPr lang="es-EC" b="1" dirty="0">
              <a:effectLst/>
              <a:latin typeface="+mj-lt"/>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257EAD2B-8192-4F84-AD5A-88AF527FDA32}"/>
              </a:ext>
            </a:extLst>
          </p:cNvPr>
          <p:cNvSpPr>
            <a:spLocks noGrp="1"/>
          </p:cNvSpPr>
          <p:nvPr>
            <p:ph type="title"/>
          </p:nvPr>
        </p:nvSpPr>
        <p:spPr/>
        <p:txBody>
          <a:bodyPr/>
          <a:lstStyle/>
          <a:p>
            <a:endParaRPr lang="es-EC"/>
          </a:p>
        </p:txBody>
      </p:sp>
      <p:sp>
        <p:nvSpPr>
          <p:cNvPr id="10" name="Título 1">
            <a:extLst>
              <a:ext uri="{FF2B5EF4-FFF2-40B4-BE49-F238E27FC236}">
                <a16:creationId xmlns:a16="http://schemas.microsoft.com/office/drawing/2014/main" id="{5188157A-732F-46F5-968A-1D03CECD14A0}"/>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pic>
        <p:nvPicPr>
          <p:cNvPr id="11" name="Imagen 10">
            <a:extLst>
              <a:ext uri="{FF2B5EF4-FFF2-40B4-BE49-F238E27FC236}">
                <a16:creationId xmlns:a16="http://schemas.microsoft.com/office/drawing/2014/main" id="{3E8118D1-0BDA-4DEA-9B47-FD1E06EFE020}"/>
              </a:ext>
            </a:extLst>
          </p:cNvPr>
          <p:cNvPicPr/>
          <p:nvPr/>
        </p:nvPicPr>
        <p:blipFill>
          <a:blip r:embed="rId3"/>
          <a:stretch>
            <a:fillRect/>
          </a:stretch>
        </p:blipFill>
        <p:spPr>
          <a:xfrm>
            <a:off x="1696015" y="2690126"/>
            <a:ext cx="8492535" cy="3218571"/>
          </a:xfrm>
          <a:prstGeom prst="rect">
            <a:avLst/>
          </a:prstGeom>
        </p:spPr>
      </p:pic>
    </p:spTree>
    <p:extLst>
      <p:ext uri="{BB962C8B-B14F-4D97-AF65-F5344CB8AC3E}">
        <p14:creationId xmlns:p14="http://schemas.microsoft.com/office/powerpoint/2010/main" val="3659831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Title 3">
            <a:extLst>
              <a:ext uri="{FF2B5EF4-FFF2-40B4-BE49-F238E27FC236}">
                <a16:creationId xmlns:a16="http://schemas.microsoft.com/office/drawing/2014/main" id="{196E8063-3331-49FF-831A-8AE33FC57078}"/>
              </a:ext>
            </a:extLst>
          </p:cNvPr>
          <p:cNvSpPr>
            <a:spLocks noGrp="1"/>
          </p:cNvSpPr>
          <p:nvPr>
            <p:ph type="title"/>
          </p:nvPr>
        </p:nvSpPr>
        <p:spPr/>
        <p:txBody>
          <a:bodyPr/>
          <a:lstStyle/>
          <a:p>
            <a:endParaRPr lang="es-EC"/>
          </a:p>
        </p:txBody>
      </p:sp>
      <p:sp>
        <p:nvSpPr>
          <p:cNvPr id="10" name="Título 1">
            <a:extLst>
              <a:ext uri="{FF2B5EF4-FFF2-40B4-BE49-F238E27FC236}">
                <a16:creationId xmlns:a16="http://schemas.microsoft.com/office/drawing/2014/main" id="{BE8F47DD-6CEA-4D9E-89A4-558AC5BAE838}"/>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pic>
        <p:nvPicPr>
          <p:cNvPr id="11" name="Imagen 10">
            <a:extLst>
              <a:ext uri="{FF2B5EF4-FFF2-40B4-BE49-F238E27FC236}">
                <a16:creationId xmlns:a16="http://schemas.microsoft.com/office/drawing/2014/main" id="{C034C810-75A8-44A3-96EA-F5B367730E63}"/>
              </a:ext>
            </a:extLst>
          </p:cNvPr>
          <p:cNvPicPr/>
          <p:nvPr/>
        </p:nvPicPr>
        <p:blipFill>
          <a:blip r:embed="rId3"/>
          <a:stretch>
            <a:fillRect/>
          </a:stretch>
        </p:blipFill>
        <p:spPr>
          <a:xfrm>
            <a:off x="407963" y="3014661"/>
            <a:ext cx="10945837" cy="1430729"/>
          </a:xfrm>
          <a:prstGeom prst="rect">
            <a:avLst/>
          </a:prstGeom>
        </p:spPr>
      </p:pic>
    </p:spTree>
    <p:extLst>
      <p:ext uri="{BB962C8B-B14F-4D97-AF65-F5344CB8AC3E}">
        <p14:creationId xmlns:p14="http://schemas.microsoft.com/office/powerpoint/2010/main" val="1054036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5" name="Title 4">
            <a:extLst>
              <a:ext uri="{FF2B5EF4-FFF2-40B4-BE49-F238E27FC236}">
                <a16:creationId xmlns:a16="http://schemas.microsoft.com/office/drawing/2014/main" id="{08C76549-83C8-483E-B55D-E4AF2BE73590}"/>
              </a:ext>
            </a:extLst>
          </p:cNvPr>
          <p:cNvSpPr>
            <a:spLocks noGrp="1"/>
          </p:cNvSpPr>
          <p:nvPr>
            <p:ph type="title"/>
          </p:nvPr>
        </p:nvSpPr>
        <p:spPr/>
        <p:txBody>
          <a:bodyPr/>
          <a:lstStyle/>
          <a:p>
            <a:endParaRPr lang="es-EC"/>
          </a:p>
        </p:txBody>
      </p:sp>
      <p:sp>
        <p:nvSpPr>
          <p:cNvPr id="16" name="Título 1">
            <a:extLst>
              <a:ext uri="{FF2B5EF4-FFF2-40B4-BE49-F238E27FC236}">
                <a16:creationId xmlns:a16="http://schemas.microsoft.com/office/drawing/2014/main" id="{1E4250A4-2F45-4F0C-BDFE-AF34895572EB}"/>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pic>
        <p:nvPicPr>
          <p:cNvPr id="21" name="Imagen 20">
            <a:extLst>
              <a:ext uri="{FF2B5EF4-FFF2-40B4-BE49-F238E27FC236}">
                <a16:creationId xmlns:a16="http://schemas.microsoft.com/office/drawing/2014/main" id="{C1CB842E-1E62-4566-9686-73531108EB02}"/>
              </a:ext>
            </a:extLst>
          </p:cNvPr>
          <p:cNvPicPr/>
          <p:nvPr/>
        </p:nvPicPr>
        <p:blipFill>
          <a:blip r:embed="rId3"/>
          <a:stretch>
            <a:fillRect/>
          </a:stretch>
        </p:blipFill>
        <p:spPr>
          <a:xfrm>
            <a:off x="787290" y="2315301"/>
            <a:ext cx="9940413" cy="3295957"/>
          </a:xfrm>
          <a:prstGeom prst="rect">
            <a:avLst/>
          </a:prstGeom>
        </p:spPr>
      </p:pic>
    </p:spTree>
    <p:extLst>
      <p:ext uri="{BB962C8B-B14F-4D97-AF65-F5344CB8AC3E}">
        <p14:creationId xmlns:p14="http://schemas.microsoft.com/office/powerpoint/2010/main" val="3667772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Title 3">
            <a:extLst>
              <a:ext uri="{FF2B5EF4-FFF2-40B4-BE49-F238E27FC236}">
                <a16:creationId xmlns:a16="http://schemas.microsoft.com/office/drawing/2014/main" id="{A583E19A-AF14-4FB7-98C7-67725AEC577C}"/>
              </a:ext>
            </a:extLst>
          </p:cNvPr>
          <p:cNvSpPr>
            <a:spLocks noGrp="1"/>
          </p:cNvSpPr>
          <p:nvPr>
            <p:ph type="title"/>
          </p:nvPr>
        </p:nvSpPr>
        <p:spPr/>
        <p:txBody>
          <a:bodyPr/>
          <a:lstStyle/>
          <a:p>
            <a:endParaRPr lang="es-EC"/>
          </a:p>
        </p:txBody>
      </p:sp>
      <p:sp>
        <p:nvSpPr>
          <p:cNvPr id="9" name="Título 1">
            <a:extLst>
              <a:ext uri="{FF2B5EF4-FFF2-40B4-BE49-F238E27FC236}">
                <a16:creationId xmlns:a16="http://schemas.microsoft.com/office/drawing/2014/main" id="{DCDAE403-38C7-4287-88F4-49AC6FDE4DE2}"/>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pic>
        <p:nvPicPr>
          <p:cNvPr id="8" name="Imagen 7">
            <a:extLst>
              <a:ext uri="{FF2B5EF4-FFF2-40B4-BE49-F238E27FC236}">
                <a16:creationId xmlns:a16="http://schemas.microsoft.com/office/drawing/2014/main" id="{539BD5BF-EEDC-4E88-88F9-8BA1D714D972}"/>
              </a:ext>
            </a:extLst>
          </p:cNvPr>
          <p:cNvPicPr/>
          <p:nvPr/>
        </p:nvPicPr>
        <p:blipFill>
          <a:blip r:embed="rId3"/>
          <a:stretch>
            <a:fillRect/>
          </a:stretch>
        </p:blipFill>
        <p:spPr>
          <a:xfrm>
            <a:off x="1073801" y="2981171"/>
            <a:ext cx="10176386" cy="1708816"/>
          </a:xfrm>
          <a:prstGeom prst="rect">
            <a:avLst/>
          </a:prstGeom>
        </p:spPr>
      </p:pic>
    </p:spTree>
    <p:extLst>
      <p:ext uri="{BB962C8B-B14F-4D97-AF65-F5344CB8AC3E}">
        <p14:creationId xmlns:p14="http://schemas.microsoft.com/office/powerpoint/2010/main" val="1047737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5" name="Title 4">
            <a:extLst>
              <a:ext uri="{FF2B5EF4-FFF2-40B4-BE49-F238E27FC236}">
                <a16:creationId xmlns:a16="http://schemas.microsoft.com/office/drawing/2014/main" id="{3CB6795C-5679-4898-B09E-266CBB6AC8EE}"/>
              </a:ext>
            </a:extLst>
          </p:cNvPr>
          <p:cNvSpPr>
            <a:spLocks noGrp="1"/>
          </p:cNvSpPr>
          <p:nvPr>
            <p:ph type="title"/>
          </p:nvPr>
        </p:nvSpPr>
        <p:spPr/>
        <p:txBody>
          <a:bodyPr/>
          <a:lstStyle/>
          <a:p>
            <a:endParaRPr lang="es-EC"/>
          </a:p>
        </p:txBody>
      </p:sp>
      <p:sp>
        <p:nvSpPr>
          <p:cNvPr id="9" name="Título 1">
            <a:extLst>
              <a:ext uri="{FF2B5EF4-FFF2-40B4-BE49-F238E27FC236}">
                <a16:creationId xmlns:a16="http://schemas.microsoft.com/office/drawing/2014/main" id="{E4284610-5101-4E81-8484-8E7B8DEA1054}"/>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8" name="TextBox 7">
            <a:extLst>
              <a:ext uri="{FF2B5EF4-FFF2-40B4-BE49-F238E27FC236}">
                <a16:creationId xmlns:a16="http://schemas.microsoft.com/office/drawing/2014/main" id="{4D053546-8CC8-4A82-818B-84612F46ACA0}"/>
              </a:ext>
            </a:extLst>
          </p:cNvPr>
          <p:cNvSpPr txBox="1"/>
          <p:nvPr/>
        </p:nvSpPr>
        <p:spPr>
          <a:xfrm>
            <a:off x="172758" y="1639197"/>
            <a:ext cx="11846484" cy="73635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Mostrar el total de las </a:t>
            </a:r>
            <a:r>
              <a:rPr lang="es-ES" sz="2000" b="1" dirty="0" err="1">
                <a:effectLst/>
                <a:latin typeface="+mj-lt"/>
                <a:ea typeface="Calibri" panose="020F0502020204030204" pitchFamily="34" charset="0"/>
                <a:cs typeface="Times New Roman" panose="02020603050405020304" pitchFamily="18" charset="0"/>
              </a:rPr>
              <a:t>areas</a:t>
            </a:r>
            <a:r>
              <a:rPr lang="es-ES" sz="2000" b="1" dirty="0">
                <a:effectLst/>
                <a:latin typeface="+mj-lt"/>
                <a:ea typeface="Calibri" panose="020F0502020204030204" pitchFamily="34" charset="0"/>
                <a:cs typeface="Times New Roman" panose="02020603050405020304" pitchFamily="18" charset="0"/>
              </a:rPr>
              <a:t> mayores de las cuales acudieron los usuarios incluyendo el detalle del área a la cual acudió el usuario </a:t>
            </a:r>
            <a:endParaRPr lang="es-EC" b="1" dirty="0">
              <a:effectLst/>
              <a:latin typeface="+mj-lt"/>
              <a:ea typeface="Calibri" panose="020F0502020204030204" pitchFamily="34" charset="0"/>
              <a:cs typeface="Times New Roman" panose="02020603050405020304" pitchFamily="18" charset="0"/>
            </a:endParaRPr>
          </a:p>
        </p:txBody>
      </p:sp>
      <p:pic>
        <p:nvPicPr>
          <p:cNvPr id="11" name="Imagen 10">
            <a:extLst>
              <a:ext uri="{FF2B5EF4-FFF2-40B4-BE49-F238E27FC236}">
                <a16:creationId xmlns:a16="http://schemas.microsoft.com/office/drawing/2014/main" id="{F8AB0FB1-374E-4D34-992A-41CF7573CAEA}"/>
              </a:ext>
            </a:extLst>
          </p:cNvPr>
          <p:cNvPicPr/>
          <p:nvPr/>
        </p:nvPicPr>
        <p:blipFill>
          <a:blip r:embed="rId3"/>
          <a:stretch>
            <a:fillRect/>
          </a:stretch>
        </p:blipFill>
        <p:spPr>
          <a:xfrm>
            <a:off x="436098" y="2626446"/>
            <a:ext cx="9340947" cy="2423856"/>
          </a:xfrm>
          <a:prstGeom prst="rect">
            <a:avLst/>
          </a:prstGeom>
        </p:spPr>
      </p:pic>
      <p:pic>
        <p:nvPicPr>
          <p:cNvPr id="12" name="Imagen 11">
            <a:extLst>
              <a:ext uri="{FF2B5EF4-FFF2-40B4-BE49-F238E27FC236}">
                <a16:creationId xmlns:a16="http://schemas.microsoft.com/office/drawing/2014/main" id="{6F04A334-0864-4FFB-8700-0B0115AA4E6B}"/>
              </a:ext>
            </a:extLst>
          </p:cNvPr>
          <p:cNvPicPr/>
          <p:nvPr/>
        </p:nvPicPr>
        <p:blipFill>
          <a:blip r:embed="rId4"/>
          <a:stretch>
            <a:fillRect/>
          </a:stretch>
        </p:blipFill>
        <p:spPr>
          <a:xfrm>
            <a:off x="4509794" y="5050302"/>
            <a:ext cx="5452291" cy="1564534"/>
          </a:xfrm>
          <a:prstGeom prst="rect">
            <a:avLst/>
          </a:prstGeom>
        </p:spPr>
      </p:pic>
    </p:spTree>
    <p:extLst>
      <p:ext uri="{BB962C8B-B14F-4D97-AF65-F5344CB8AC3E}">
        <p14:creationId xmlns:p14="http://schemas.microsoft.com/office/powerpoint/2010/main" val="2461546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Title 3">
            <a:extLst>
              <a:ext uri="{FF2B5EF4-FFF2-40B4-BE49-F238E27FC236}">
                <a16:creationId xmlns:a16="http://schemas.microsoft.com/office/drawing/2014/main" id="{13F2AE46-D3DC-4778-BA0B-041D473CB885}"/>
              </a:ext>
            </a:extLst>
          </p:cNvPr>
          <p:cNvSpPr>
            <a:spLocks noGrp="1"/>
          </p:cNvSpPr>
          <p:nvPr>
            <p:ph type="title"/>
          </p:nvPr>
        </p:nvSpPr>
        <p:spPr/>
        <p:txBody>
          <a:bodyPr/>
          <a:lstStyle/>
          <a:p>
            <a:endParaRPr lang="es-EC" dirty="0"/>
          </a:p>
        </p:txBody>
      </p:sp>
      <p:sp>
        <p:nvSpPr>
          <p:cNvPr id="9" name="Título 1">
            <a:extLst>
              <a:ext uri="{FF2B5EF4-FFF2-40B4-BE49-F238E27FC236}">
                <a16:creationId xmlns:a16="http://schemas.microsoft.com/office/drawing/2014/main" id="{E27D7180-3C5F-4E5F-B424-E9244FF6AFF4}"/>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dirty="0">
                <a:solidFill>
                  <a:schemeClr val="bg1"/>
                </a:solidFill>
                <a:ea typeface="+mj-lt"/>
                <a:cs typeface="+mj-lt"/>
              </a:rPr>
              <a:t>Link: Codigo </a:t>
            </a:r>
            <a:r>
              <a:rPr lang="es-MX" sz="3200" dirty="0" err="1">
                <a:solidFill>
                  <a:schemeClr val="bg1"/>
                </a:solidFill>
                <a:ea typeface="+mj-lt"/>
                <a:cs typeface="+mj-lt"/>
              </a:rPr>
              <a:t>github</a:t>
            </a:r>
            <a:endParaRPr lang="es-MX" sz="3200" dirty="0">
              <a:solidFill>
                <a:schemeClr val="bg1"/>
              </a:solidFill>
              <a:ea typeface="+mj-lt"/>
              <a:cs typeface="+mj-lt"/>
            </a:endParaRPr>
          </a:p>
        </p:txBody>
      </p:sp>
      <p:sp>
        <p:nvSpPr>
          <p:cNvPr id="11" name="TextBox 10">
            <a:extLst>
              <a:ext uri="{FF2B5EF4-FFF2-40B4-BE49-F238E27FC236}">
                <a16:creationId xmlns:a16="http://schemas.microsoft.com/office/drawing/2014/main" id="{FED1EDE1-5D26-4CCE-A308-8A5DD755B05E}"/>
              </a:ext>
            </a:extLst>
          </p:cNvPr>
          <p:cNvSpPr txBox="1"/>
          <p:nvPr/>
        </p:nvSpPr>
        <p:spPr>
          <a:xfrm>
            <a:off x="1631852" y="3102318"/>
            <a:ext cx="8806375" cy="369332"/>
          </a:xfrm>
          <a:prstGeom prst="rect">
            <a:avLst/>
          </a:prstGeom>
          <a:noFill/>
        </p:spPr>
        <p:txBody>
          <a:bodyPr wrap="square">
            <a:spAutoFit/>
          </a:bodyPr>
          <a:lstStyle/>
          <a:p>
            <a:r>
              <a:rPr lang="es-EC" dirty="0">
                <a:hlinkClick r:id="rId3"/>
              </a:rPr>
              <a:t>https://github.com/Joss2008/DominiodelDiscurso/blob/main/DominioUniversoBingo.sql</a:t>
            </a:r>
            <a:endParaRPr lang="es-EC" dirty="0"/>
          </a:p>
        </p:txBody>
      </p:sp>
    </p:spTree>
    <p:extLst>
      <p:ext uri="{BB962C8B-B14F-4D97-AF65-F5344CB8AC3E}">
        <p14:creationId xmlns:p14="http://schemas.microsoft.com/office/powerpoint/2010/main" val="3718960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5" name="TextBox 4">
            <a:extLst>
              <a:ext uri="{FF2B5EF4-FFF2-40B4-BE49-F238E27FC236}">
                <a16:creationId xmlns:a16="http://schemas.microsoft.com/office/drawing/2014/main" id="{4DBE5ED2-5B83-4CB5-A3E6-69DBA68CC605}"/>
              </a:ext>
            </a:extLst>
          </p:cNvPr>
          <p:cNvSpPr txBox="1"/>
          <p:nvPr/>
        </p:nvSpPr>
        <p:spPr>
          <a:xfrm>
            <a:off x="704075" y="2097303"/>
            <a:ext cx="11063382" cy="3246786"/>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dirty="0">
                <a:latin typeface="+mj-lt"/>
                <a:ea typeface="Calibri" panose="020F0502020204030204" pitchFamily="34" charset="0"/>
                <a:cs typeface="Times New Roman" panose="02020603050405020304" pitchFamily="18" charset="0"/>
              </a:rPr>
              <a:t>Se realizo un modelo conceptual de un sistema virtual para un Registro Civil utilizando las respectivas tablas y relaciones  </a:t>
            </a:r>
            <a:endParaRPr lang="es-ES" sz="2000" dirty="0">
              <a:effectLst/>
              <a:latin typeface="+mj-lt"/>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ES" sz="2000" dirty="0">
                <a:latin typeface="+mj-lt"/>
                <a:ea typeface="Calibri" panose="020F0502020204030204" pitchFamily="34" charset="0"/>
                <a:cs typeface="Times New Roman" panose="02020603050405020304" pitchFamily="18" charset="0"/>
              </a:rPr>
              <a:t>Para cada una de las tablas utilizadas se ha realizado la respectiva creación y inserción de datos, teniendo en cuenta las uniones de cada una, así mismo el espacio en el se ingresa cada uno de los constraints.</a:t>
            </a:r>
            <a:endParaRPr lang="es-ES" sz="2000" dirty="0">
              <a:effectLst/>
              <a:latin typeface="+mj-lt"/>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ES" sz="2000" dirty="0">
                <a:latin typeface="+mj-lt"/>
                <a:ea typeface="Calibri" panose="020F0502020204030204" pitchFamily="34" charset="0"/>
                <a:cs typeface="Times New Roman" panose="02020603050405020304" pitchFamily="18" charset="0"/>
              </a:rPr>
              <a:t>Durante las consultas que se lograron efectuar se utilizo cada una de las uniones entre las tablas por medio de inner join, así mismo para poder contar los datos dentro de varias tablas y para esto usar agrupaciones en este caso como lo son </a:t>
            </a:r>
            <a:r>
              <a:rPr lang="en-US" sz="2000" dirty="0">
                <a:latin typeface="+mj-lt"/>
                <a:ea typeface="Calibri" panose="020F0502020204030204" pitchFamily="34" charset="0"/>
                <a:cs typeface="Times New Roman" panose="02020603050405020304" pitchFamily="18" charset="0"/>
              </a:rPr>
              <a:t>group by, dentro del count y las </a:t>
            </a:r>
            <a:r>
              <a:rPr lang="en-US" sz="2000" dirty="0" err="1">
                <a:latin typeface="+mj-lt"/>
                <a:ea typeface="Calibri" panose="020F0502020204030204" pitchFamily="34" charset="0"/>
                <a:cs typeface="Times New Roman" panose="02020603050405020304" pitchFamily="18" charset="0"/>
              </a:rPr>
              <a:t>agrupaciones</a:t>
            </a:r>
            <a:r>
              <a:rPr lang="en-US" sz="2000" dirty="0">
                <a:latin typeface="+mj-lt"/>
                <a:ea typeface="Calibri" panose="020F0502020204030204" pitchFamily="34" charset="0"/>
                <a:cs typeface="Times New Roman" panose="02020603050405020304" pitchFamily="18" charset="0"/>
              </a:rPr>
              <a:t> se determine a utilizer el having para </a:t>
            </a:r>
            <a:r>
              <a:rPr lang="en-US" sz="2000" dirty="0" err="1">
                <a:latin typeface="+mj-lt"/>
                <a:ea typeface="Calibri" panose="020F0502020204030204" pitchFamily="34" charset="0"/>
                <a:cs typeface="Times New Roman" panose="02020603050405020304" pitchFamily="18" charset="0"/>
              </a:rPr>
              <a:t>poder</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poner</a:t>
            </a:r>
            <a:r>
              <a:rPr lang="en-US" sz="2000" dirty="0">
                <a:latin typeface="+mj-lt"/>
                <a:ea typeface="Calibri" panose="020F0502020204030204" pitchFamily="34" charset="0"/>
                <a:cs typeface="Times New Roman" panose="02020603050405020304" pitchFamily="18" charset="0"/>
              </a:rPr>
              <a:t> una condicion </a:t>
            </a:r>
            <a:r>
              <a:rPr lang="en-US" sz="2000" dirty="0" err="1">
                <a:latin typeface="+mj-lt"/>
                <a:ea typeface="Calibri" panose="020F0502020204030204" pitchFamily="34" charset="0"/>
                <a:cs typeface="Times New Roman" panose="02020603050405020304" pitchFamily="18" charset="0"/>
              </a:rPr>
              <a:t>mediante</a:t>
            </a:r>
            <a:r>
              <a:rPr lang="en-US" sz="2000" dirty="0">
                <a:latin typeface="+mj-lt"/>
                <a:ea typeface="Calibri" panose="020F0502020204030204" pitchFamily="34" charset="0"/>
                <a:cs typeface="Times New Roman" panose="02020603050405020304" pitchFamily="18" charset="0"/>
              </a:rPr>
              <a:t> los </a:t>
            </a:r>
            <a:r>
              <a:rPr lang="en-US" sz="2000" dirty="0" err="1">
                <a:latin typeface="+mj-lt"/>
                <a:ea typeface="Calibri" panose="020F0502020204030204" pitchFamily="34" charset="0"/>
                <a:cs typeface="Times New Roman" panose="02020603050405020304" pitchFamily="18" charset="0"/>
              </a:rPr>
              <a:t>datos</a:t>
            </a:r>
            <a:r>
              <a:rPr lang="en-US" sz="2000" dirty="0">
                <a:latin typeface="+mj-lt"/>
                <a:ea typeface="Calibri" panose="020F0502020204030204" pitchFamily="34" charset="0"/>
                <a:cs typeface="Times New Roman" panose="02020603050405020304" pitchFamily="18" charset="0"/>
              </a:rPr>
              <a:t> contados. </a:t>
            </a:r>
          </a:p>
        </p:txBody>
      </p:sp>
    </p:spTree>
    <p:extLst>
      <p:ext uri="{BB962C8B-B14F-4D97-AF65-F5344CB8AC3E}">
        <p14:creationId xmlns:p14="http://schemas.microsoft.com/office/powerpoint/2010/main" val="3611815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3123028"/>
            <a:ext cx="11210925" cy="1797023"/>
          </a:xfrm>
        </p:spPr>
        <p:txBody>
          <a:bodyPr>
            <a:normAutofit/>
          </a:bodyPr>
          <a:lstStyle/>
          <a:p>
            <a:pPr algn="ctr"/>
            <a:r>
              <a:rPr lang="es-ES" sz="6000" dirty="0">
                <a:ea typeface="+mj-lt"/>
                <a:cs typeface="+mj-lt"/>
              </a:rPr>
              <a:t>Gracias!! </a:t>
            </a:r>
            <a:endParaRPr lang="es-ES" sz="8000" dirty="0"/>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0"/>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Tree>
    <p:extLst>
      <p:ext uri="{BB962C8B-B14F-4D97-AF65-F5344CB8AC3E}">
        <p14:creationId xmlns:p14="http://schemas.microsoft.com/office/powerpoint/2010/main" val="304645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7110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ED09AF04-4AF9-4066-8E85-F3F75696568E}"/>
              </a:ext>
            </a:extLst>
          </p:cNvPr>
          <p:cNvSpPr txBox="1"/>
          <p:nvPr/>
        </p:nvSpPr>
        <p:spPr>
          <a:xfrm>
            <a:off x="1083557" y="1685167"/>
            <a:ext cx="10156874" cy="4130298"/>
          </a:xfrm>
          <a:prstGeom prst="rect">
            <a:avLst/>
          </a:prstGeom>
          <a:noFill/>
        </p:spPr>
        <p:txBody>
          <a:bodyPr wrap="square" rtlCol="0">
            <a:spAutoFit/>
          </a:bodyPr>
          <a:lstStyle/>
          <a:p>
            <a:pPr algn="just">
              <a:lnSpc>
                <a:spcPct val="107000"/>
              </a:lnSpc>
              <a:spcAft>
                <a:spcPts val="800"/>
              </a:spcAft>
            </a:pPr>
            <a:r>
              <a:rPr lang="es-EC" sz="1800" dirty="0">
                <a:effectLst/>
                <a:latin typeface="Times New Roman" panose="02020603050405020304" pitchFamily="18" charset="0"/>
                <a:ea typeface="Calibri" panose="020F0502020204030204" pitchFamily="34" charset="0"/>
              </a:rPr>
              <a:t>El registro civil de la cuidad de Manta encargado de las inscripciones registrales ha solicitado un sistema informático para poder brindar una mayor facilidad y seguridad sobre una situación que el usuario realiza en cualquier operación del registro civil.</a:t>
            </a:r>
          </a:p>
          <a:p>
            <a:pPr algn="just">
              <a:lnSpc>
                <a:spcPct val="107000"/>
              </a:lnSpc>
              <a:spcAft>
                <a:spcPts val="800"/>
              </a:spcAft>
            </a:pPr>
            <a:r>
              <a:rPr lang="es-EC" sz="1800" dirty="0">
                <a:effectLst/>
                <a:latin typeface="Times New Roman" panose="02020603050405020304" pitchFamily="18" charset="0"/>
                <a:ea typeface="Calibri" panose="020F0502020204030204" pitchFamily="34" charset="0"/>
              </a:rPr>
              <a:t>El registro civil cuenta con usuarios de los cuales se obtiene la cédula, nombre, apellido, fecha de nacimiento, correo, celular y detalle el cual va a realizar. Así mismos datos del empleado el cual consta con cedula, nombre, apellido, dirección, celular y en este se incluye el tipo de trabajo que realiza sean de registros de nacimiento, matrimonios, defunciones o representaciones legales. También el modelo de datos contiene a los 4 administradores que administran cada una de las áreas de trabajo en este caso el de nacimientos dónde se registran abortos, filiación, nombres y nacionalidad, el de matrimonios dónde se encuentra también divorcios, defunciones y representaciones legales.</a:t>
            </a:r>
          </a:p>
          <a:p>
            <a:pPr algn="just">
              <a:lnSpc>
                <a:spcPct val="107000"/>
              </a:lnSpc>
              <a:spcAft>
                <a:spcPts val="800"/>
              </a:spcAft>
            </a:pPr>
            <a:r>
              <a:rPr lang="es-EC" sz="1800" dirty="0">
                <a:effectLst/>
                <a:latin typeface="Times New Roman" panose="02020603050405020304" pitchFamily="18" charset="0"/>
                <a:ea typeface="Calibri" panose="020F0502020204030204" pitchFamily="34" charset="0"/>
              </a:rPr>
              <a:t>Además, se debe tener en cuenta que al realizar un divorcio se debe conocer si el matrimonio contiene niños en caso de ser así se debe definir una pensión en este caso será del 30% si el niño es menos de 10 años, en caso de que sea mayor será el 40%, así mismo un régimen de visita para que el padre pueda visitar al niño. </a:t>
            </a:r>
          </a:p>
        </p:txBody>
      </p:sp>
    </p:spTree>
    <p:extLst>
      <p:ext uri="{BB962C8B-B14F-4D97-AF65-F5344CB8AC3E}">
        <p14:creationId xmlns:p14="http://schemas.microsoft.com/office/powerpoint/2010/main" val="226015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94760"/>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Entidades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B7620B86-2F95-41A6-8A0A-9198AE030A88}"/>
              </a:ext>
            </a:extLst>
          </p:cNvPr>
          <p:cNvPicPr>
            <a:picLocks noChangeAspect="1"/>
          </p:cNvPicPr>
          <p:nvPr/>
        </p:nvPicPr>
        <p:blipFill rotWithShape="1">
          <a:blip r:embed="rId3"/>
          <a:srcRect l="1159" r="1159"/>
          <a:stretch/>
        </p:blipFill>
        <p:spPr>
          <a:xfrm>
            <a:off x="1" y="1545295"/>
            <a:ext cx="12192000" cy="4953979"/>
          </a:xfrm>
          <a:prstGeom prst="rect">
            <a:avLst/>
          </a:prstGeom>
        </p:spPr>
      </p:pic>
    </p:spTree>
    <p:extLst>
      <p:ext uri="{BB962C8B-B14F-4D97-AF65-F5344CB8AC3E}">
        <p14:creationId xmlns:p14="http://schemas.microsoft.com/office/powerpoint/2010/main" val="420299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Modelo Lógico/Relacional</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07F15BBB-A17E-4F01-80FD-D0D139AC05EC}"/>
              </a:ext>
            </a:extLst>
          </p:cNvPr>
          <p:cNvPicPr>
            <a:picLocks noChangeAspect="1"/>
          </p:cNvPicPr>
          <p:nvPr/>
        </p:nvPicPr>
        <p:blipFill>
          <a:blip r:embed="rId3"/>
          <a:stretch>
            <a:fillRect/>
          </a:stretch>
        </p:blipFill>
        <p:spPr>
          <a:xfrm>
            <a:off x="144088" y="1396588"/>
            <a:ext cx="11018868" cy="5256227"/>
          </a:xfrm>
          <a:prstGeom prst="rect">
            <a:avLst/>
          </a:prstGeom>
        </p:spPr>
      </p:pic>
      <p:sp>
        <p:nvSpPr>
          <p:cNvPr id="8" name="CuadroTexto 7">
            <a:extLst>
              <a:ext uri="{FF2B5EF4-FFF2-40B4-BE49-F238E27FC236}">
                <a16:creationId xmlns:a16="http://schemas.microsoft.com/office/drawing/2014/main" id="{E487F2DD-A4A0-422A-B95D-73CD4F9DFE37}"/>
              </a:ext>
            </a:extLst>
          </p:cNvPr>
          <p:cNvSpPr txBox="1"/>
          <p:nvPr/>
        </p:nvSpPr>
        <p:spPr>
          <a:xfrm>
            <a:off x="9759657" y="6214533"/>
            <a:ext cx="2288255" cy="369332"/>
          </a:xfrm>
          <a:prstGeom prst="rect">
            <a:avLst/>
          </a:prstGeom>
          <a:noFill/>
        </p:spPr>
        <p:txBody>
          <a:bodyPr wrap="none" rtlCol="0">
            <a:spAutoFit/>
          </a:bodyPr>
          <a:lstStyle/>
          <a:p>
            <a:r>
              <a:rPr lang="es-ES" dirty="0"/>
              <a:t>Link: </a:t>
            </a:r>
            <a:r>
              <a:rPr lang="es-ES" dirty="0">
                <a:hlinkClick r:id="rId4"/>
              </a:rPr>
              <a:t>Modelo de Datos</a:t>
            </a:r>
            <a:endParaRPr lang="es-ES" dirty="0"/>
          </a:p>
        </p:txBody>
      </p:sp>
    </p:spTree>
    <p:extLst>
      <p:ext uri="{BB962C8B-B14F-4D97-AF65-F5344CB8AC3E}">
        <p14:creationId xmlns:p14="http://schemas.microsoft.com/office/powerpoint/2010/main" val="378219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5" name="Imagen 4">
            <a:extLst>
              <a:ext uri="{FF2B5EF4-FFF2-40B4-BE49-F238E27FC236}">
                <a16:creationId xmlns:a16="http://schemas.microsoft.com/office/drawing/2014/main" id="{96F87D9F-06A1-4971-8059-48F2AF881FB5}"/>
              </a:ext>
            </a:extLst>
          </p:cNvPr>
          <p:cNvPicPr>
            <a:picLocks noChangeAspect="1"/>
          </p:cNvPicPr>
          <p:nvPr/>
        </p:nvPicPr>
        <p:blipFill>
          <a:blip r:embed="rId3"/>
          <a:stretch>
            <a:fillRect/>
          </a:stretch>
        </p:blipFill>
        <p:spPr>
          <a:xfrm>
            <a:off x="490537" y="1502190"/>
            <a:ext cx="8190772" cy="3853620"/>
          </a:xfrm>
          <a:prstGeom prst="rect">
            <a:avLst/>
          </a:prstGeom>
        </p:spPr>
      </p:pic>
      <p:pic>
        <p:nvPicPr>
          <p:cNvPr id="11" name="Imagen 10">
            <a:extLst>
              <a:ext uri="{FF2B5EF4-FFF2-40B4-BE49-F238E27FC236}">
                <a16:creationId xmlns:a16="http://schemas.microsoft.com/office/drawing/2014/main" id="{ED5A042D-4555-43EE-A2EB-E7682661D511}"/>
              </a:ext>
            </a:extLst>
          </p:cNvPr>
          <p:cNvPicPr>
            <a:picLocks noChangeAspect="1"/>
          </p:cNvPicPr>
          <p:nvPr/>
        </p:nvPicPr>
        <p:blipFill>
          <a:blip r:embed="rId4"/>
          <a:stretch>
            <a:fillRect/>
          </a:stretch>
        </p:blipFill>
        <p:spPr>
          <a:xfrm>
            <a:off x="4342183" y="4875952"/>
            <a:ext cx="5477066" cy="1812740"/>
          </a:xfrm>
          <a:prstGeom prst="rect">
            <a:avLst/>
          </a:prstGeom>
        </p:spPr>
      </p:pic>
    </p:spTree>
    <p:extLst>
      <p:ext uri="{BB962C8B-B14F-4D97-AF65-F5344CB8AC3E}">
        <p14:creationId xmlns:p14="http://schemas.microsoft.com/office/powerpoint/2010/main" val="98297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12" name="Imagen 11">
            <a:extLst>
              <a:ext uri="{FF2B5EF4-FFF2-40B4-BE49-F238E27FC236}">
                <a16:creationId xmlns:a16="http://schemas.microsoft.com/office/drawing/2014/main" id="{1A91EDFE-22FF-4E14-B499-949465F81C2B}"/>
              </a:ext>
            </a:extLst>
          </p:cNvPr>
          <p:cNvPicPr>
            <a:picLocks noChangeAspect="1"/>
          </p:cNvPicPr>
          <p:nvPr/>
        </p:nvPicPr>
        <p:blipFill>
          <a:blip r:embed="rId3"/>
          <a:stretch>
            <a:fillRect/>
          </a:stretch>
        </p:blipFill>
        <p:spPr>
          <a:xfrm>
            <a:off x="290732" y="2643340"/>
            <a:ext cx="7278971" cy="4045351"/>
          </a:xfrm>
          <a:prstGeom prst="rect">
            <a:avLst/>
          </a:prstGeom>
        </p:spPr>
      </p:pic>
      <p:pic>
        <p:nvPicPr>
          <p:cNvPr id="4" name="Imagen 3">
            <a:extLst>
              <a:ext uri="{FF2B5EF4-FFF2-40B4-BE49-F238E27FC236}">
                <a16:creationId xmlns:a16="http://schemas.microsoft.com/office/drawing/2014/main" id="{1AC8B5E5-6E06-45D9-9C88-30C247655983}"/>
              </a:ext>
            </a:extLst>
          </p:cNvPr>
          <p:cNvPicPr>
            <a:picLocks noChangeAspect="1"/>
          </p:cNvPicPr>
          <p:nvPr/>
        </p:nvPicPr>
        <p:blipFill>
          <a:blip r:embed="rId4"/>
          <a:stretch>
            <a:fillRect/>
          </a:stretch>
        </p:blipFill>
        <p:spPr>
          <a:xfrm>
            <a:off x="6295806" y="1654141"/>
            <a:ext cx="5605462" cy="1978397"/>
          </a:xfrm>
          <a:prstGeom prst="rect">
            <a:avLst/>
          </a:prstGeom>
        </p:spPr>
      </p:pic>
    </p:spTree>
    <p:extLst>
      <p:ext uri="{BB962C8B-B14F-4D97-AF65-F5344CB8AC3E}">
        <p14:creationId xmlns:p14="http://schemas.microsoft.com/office/powerpoint/2010/main" val="248944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4" name="Imagen 3">
            <a:extLst>
              <a:ext uri="{FF2B5EF4-FFF2-40B4-BE49-F238E27FC236}">
                <a16:creationId xmlns:a16="http://schemas.microsoft.com/office/drawing/2014/main" id="{C18B971B-0A67-4104-91AB-68A5464107D1}"/>
              </a:ext>
            </a:extLst>
          </p:cNvPr>
          <p:cNvPicPr>
            <a:picLocks noChangeAspect="1"/>
          </p:cNvPicPr>
          <p:nvPr/>
        </p:nvPicPr>
        <p:blipFill>
          <a:blip r:embed="rId3"/>
          <a:stretch>
            <a:fillRect/>
          </a:stretch>
        </p:blipFill>
        <p:spPr>
          <a:xfrm>
            <a:off x="1027372" y="1525420"/>
            <a:ext cx="5382376" cy="5163271"/>
          </a:xfrm>
          <a:prstGeom prst="rect">
            <a:avLst/>
          </a:prstGeom>
        </p:spPr>
      </p:pic>
      <p:pic>
        <p:nvPicPr>
          <p:cNvPr id="6" name="Imagen 5">
            <a:extLst>
              <a:ext uri="{FF2B5EF4-FFF2-40B4-BE49-F238E27FC236}">
                <a16:creationId xmlns:a16="http://schemas.microsoft.com/office/drawing/2014/main" id="{ED9DBAB9-C8B0-4A59-BCDB-773270D940B3}"/>
              </a:ext>
            </a:extLst>
          </p:cNvPr>
          <p:cNvPicPr>
            <a:picLocks noChangeAspect="1"/>
          </p:cNvPicPr>
          <p:nvPr/>
        </p:nvPicPr>
        <p:blipFill>
          <a:blip r:embed="rId4"/>
          <a:stretch>
            <a:fillRect/>
          </a:stretch>
        </p:blipFill>
        <p:spPr>
          <a:xfrm>
            <a:off x="6489687" y="2256290"/>
            <a:ext cx="5589468" cy="3539599"/>
          </a:xfrm>
          <a:prstGeom prst="rect">
            <a:avLst/>
          </a:prstGeom>
        </p:spPr>
      </p:pic>
    </p:spTree>
    <p:extLst>
      <p:ext uri="{BB962C8B-B14F-4D97-AF65-F5344CB8AC3E}">
        <p14:creationId xmlns:p14="http://schemas.microsoft.com/office/powerpoint/2010/main" val="190870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4" name="Imagen 3">
            <a:extLst>
              <a:ext uri="{FF2B5EF4-FFF2-40B4-BE49-F238E27FC236}">
                <a16:creationId xmlns:a16="http://schemas.microsoft.com/office/drawing/2014/main" id="{46A456B4-8BE5-4D99-89EC-E0391A51A330}"/>
              </a:ext>
            </a:extLst>
          </p:cNvPr>
          <p:cNvPicPr>
            <a:picLocks noChangeAspect="1"/>
          </p:cNvPicPr>
          <p:nvPr/>
        </p:nvPicPr>
        <p:blipFill>
          <a:blip r:embed="rId3"/>
          <a:stretch>
            <a:fillRect/>
          </a:stretch>
        </p:blipFill>
        <p:spPr>
          <a:xfrm>
            <a:off x="490537" y="1591327"/>
            <a:ext cx="8597192" cy="5175749"/>
          </a:xfrm>
          <a:prstGeom prst="rect">
            <a:avLst/>
          </a:prstGeom>
        </p:spPr>
      </p:pic>
    </p:spTree>
    <p:extLst>
      <p:ext uri="{BB962C8B-B14F-4D97-AF65-F5344CB8AC3E}">
        <p14:creationId xmlns:p14="http://schemas.microsoft.com/office/powerpoint/2010/main" val="27237118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52060C4F94BC640B21444581D735877" ma:contentTypeVersion="12" ma:contentTypeDescription="Crear nuevo documento." ma:contentTypeScope="" ma:versionID="fc4c673801be8919be8deaa944b31733">
  <xsd:schema xmlns:xsd="http://www.w3.org/2001/XMLSchema" xmlns:xs="http://www.w3.org/2001/XMLSchema" xmlns:p="http://schemas.microsoft.com/office/2006/metadata/properties" xmlns:ns3="de9a6fca-6e6a-41cd-8b43-cdb618963d1f" xmlns:ns4="447c43b3-0996-4fba-9d2a-45e9b1716726" targetNamespace="http://schemas.microsoft.com/office/2006/metadata/properties" ma:root="true" ma:fieldsID="d2c64dab4ca571c0853062faff1592df" ns3:_="" ns4:_="">
    <xsd:import namespace="de9a6fca-6e6a-41cd-8b43-cdb618963d1f"/>
    <xsd:import namespace="447c43b3-0996-4fba-9d2a-45e9b17167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a6fca-6e6a-41cd-8b43-cdb618963d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7c43b3-0996-4fba-9d2a-45e9b171672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D19079-7F65-4D9B-87F9-CAB5BCE618BA}">
  <ds:schemaRefs>
    <ds:schemaRef ds:uri="447c43b3-0996-4fba-9d2a-45e9b1716726"/>
    <ds:schemaRef ds:uri="de9a6fca-6e6a-41cd-8b43-cdb618963d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1D05DC5-BC54-4026-9912-1590CDF307F8}">
  <ds:schemaRefs>
    <ds:schemaRef ds:uri="http://schemas.microsoft.com/sharepoint/v3/contenttype/forms"/>
  </ds:schemaRefs>
</ds:datastoreItem>
</file>

<file path=customXml/itemProps3.xml><?xml version="1.0" encoding="utf-8"?>
<ds:datastoreItem xmlns:ds="http://schemas.openxmlformats.org/officeDocument/2006/customXml" ds:itemID="{5441136F-CDBD-4815-9A4E-F26E08537572}">
  <ds:schemaRefs>
    <ds:schemaRef ds:uri="http://www.w3.org/XML/1998/namespace"/>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447c43b3-0996-4fba-9d2a-45e9b1716726"/>
    <ds:schemaRef ds:uri="http://purl.org/dc/elements/1.1/"/>
    <ds:schemaRef ds:uri="http://schemas.microsoft.com/office/infopath/2007/PartnerControls"/>
    <ds:schemaRef ds:uri="de9a6fca-6e6a-41cd-8b43-cdb618963d1f"/>
  </ds:schemaRefs>
</ds:datastoreItem>
</file>

<file path=docProps/app.xml><?xml version="1.0" encoding="utf-8"?>
<Properties xmlns="http://schemas.openxmlformats.org/officeDocument/2006/extended-properties" xmlns:vt="http://schemas.openxmlformats.org/officeDocument/2006/docPropsVTypes">
  <TotalTime>814</TotalTime>
  <Words>761</Words>
  <Application>Microsoft Office PowerPoint</Application>
  <PresentationFormat>Panorámica</PresentationFormat>
  <Paragraphs>89</Paragraphs>
  <Slides>29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Aharoni</vt:lpstr>
      <vt:lpstr>Arial</vt:lpstr>
      <vt:lpstr>Book Antiqua</vt:lpstr>
      <vt:lpstr>Calibri</vt:lpstr>
      <vt:lpstr>Calibri Light</vt:lpstr>
      <vt:lpstr>Cooper Black</vt:lpstr>
      <vt:lpstr>Times New Roman</vt:lpstr>
      <vt:lpstr>Tema de Office</vt:lpstr>
      <vt:lpstr>Presentación de PowerPoint</vt:lpstr>
      <vt:lpstr>Índice</vt:lpstr>
      <vt:lpstr>  Universo del Discurso</vt:lpstr>
      <vt:lpstr>  Entidades</vt:lpstr>
      <vt:lpstr>  Modelo Lógico/Relacional </vt:lpstr>
      <vt:lpstr>  PostgreSQL: Crear Tablas e insertar Datos </vt:lpstr>
      <vt:lpstr>  PostgreSQL: Crear Tablas e insertar Datos</vt:lpstr>
      <vt:lpstr>  PostgreSQL: Crear Tablas e insertar Datos</vt:lpstr>
      <vt:lpstr>  PostgreSQL: Crear Tablas e insertar Datos</vt:lpstr>
      <vt:lpstr>  PostgreSQL: Crear Tablas e insertar Datos</vt:lpstr>
      <vt:lpstr>  PostgreSQL: Crear Tablas e insertar Datos</vt:lpstr>
      <vt:lpstr>  PostgreSQL: Crear Tablas e insertar Datos</vt:lpstr>
      <vt:lpstr>  PostgreSQL: Crear Tablas e insertar Datos</vt:lpstr>
      <vt:lpstr>  PostgreSQL: Crear Tablas e insertar Datos</vt:lpstr>
      <vt:lpstr>PostgreSQL: Crear Tablas e insertar Datos</vt:lpstr>
      <vt:lpstr>PostgreSQL: Crear Tablas e insertar Datos</vt:lpstr>
      <vt:lpstr>PostgreSQL: Consultas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GEMBERTH JOSUE DELGADO DELGADO</dc:creator>
  <cp:lastModifiedBy>MACIAS PICO JOSSELYN STEFANY</cp:lastModifiedBy>
  <cp:revision>28</cp:revision>
  <dcterms:created xsi:type="dcterms:W3CDTF">2020-11-19T19:50:27Z</dcterms:created>
  <dcterms:modified xsi:type="dcterms:W3CDTF">2021-02-09T06:11:15Z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0x010100852060C4F94BC640B21444581D735877</vt:lpwstr>
  </property>
</Properties>
</file>