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26" r:id="rId5"/>
    <p:sldId id="258" r:id="rId6"/>
    <p:sldId id="327" r:id="rId7"/>
    <p:sldId id="317" r:id="rId8"/>
    <p:sldId id="295" r:id="rId9"/>
    <p:sldId id="278" r:id="rId10"/>
    <p:sldId id="329" r:id="rId11"/>
    <p:sldId id="296" r:id="rId12"/>
    <p:sldId id="290" r:id="rId13"/>
    <p:sldId id="316" r:id="rId14"/>
    <p:sldId id="328" r:id="rId15"/>
    <p:sldId id="298"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DC688F-0288-4899-8493-49856B5EA606}">
          <p14:sldIdLst>
            <p14:sldId id="326"/>
            <p14:sldId id="258"/>
            <p14:sldId id="327"/>
            <p14:sldId id="317"/>
            <p14:sldId id="295"/>
            <p14:sldId id="278"/>
            <p14:sldId id="329"/>
            <p14:sldId id="296"/>
            <p14:sldId id="290"/>
            <p14:sldId id="316"/>
            <p14:sldId id="328"/>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9B7F3F-1D34-481E-AB31-9B86B950158B}" v="83" dt="2020-12-04T23:35:27.8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10/03/2021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9</a:t>
            </a:fld>
            <a:endParaRPr lang="es-ES"/>
          </a:p>
        </p:txBody>
      </p:sp>
    </p:spTree>
    <p:extLst>
      <p:ext uri="{BB962C8B-B14F-4D97-AF65-F5344CB8AC3E}">
        <p14:creationId xmlns:p14="http://schemas.microsoft.com/office/powerpoint/2010/main" val="275419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10/03/2021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10/03/2021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10/03/2021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10/03/2021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10/03/2021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10/03/2021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10/03/2021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10/03/2021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10/03/2021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10/03/2021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10/03/2021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10/03/2021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microsoft.com/office/2007/relationships/hdphoto" Target="../media/hdphoto5.wdp"/><Relationship Id="rId2" Type="http://schemas.openxmlformats.org/officeDocument/2006/relationships/slide" Target="slide2.xml"/><Relationship Id="rId1" Type="http://schemas.openxmlformats.org/officeDocument/2006/relationships/slideLayout" Target="../slideLayouts/slideLayout6.xml"/><Relationship Id="rId6" Type="http://schemas.microsoft.com/office/2007/relationships/hdphoto" Target="../media/hdphoto2.wdp"/><Relationship Id="rId11" Type="http://schemas.openxmlformats.org/officeDocument/2006/relationships/image" Target="../media/image5.png"/><Relationship Id="rId5" Type="http://schemas.openxmlformats.org/officeDocument/2006/relationships/image" Target="../media/image2.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4.png"/><Relationship Id="rId14" Type="http://schemas.microsoft.com/office/2007/relationships/hdphoto" Target="../media/hdphoto6.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hyperlink" Target="https://drive.google.com/file/d/1D2JFhDclCUW2K34zr7vvwUcyNeA8K0lg/view?usp=sharing" TargetMode="External"/><Relationship Id="rId4" Type="http://schemas.microsoft.com/office/2007/relationships/hdphoto" Target="../media/hdphoto7.wdp"/></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image" Target="../media/image12.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oss2008/DominiodelDiscurso/blob/main/DominioUniversoBingo.sql" TargetMode="Externa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0" y="808310"/>
            <a:ext cx="11222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DOMINIO DEL UNIVERSO: REGISTRO CIVIL</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8BA8465E-0F28-4E28-83C0-F769920DE515}"/>
              </a:ext>
            </a:extLst>
          </p:cNvPr>
          <p:cNvSpPr txBox="1"/>
          <p:nvPr/>
        </p:nvSpPr>
        <p:spPr>
          <a:xfrm>
            <a:off x="529738" y="5380672"/>
            <a:ext cx="49003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Universidad Laica Eloy Alfaro de Manabí</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Carrera Tecnología de la Información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Gestión de Base de Datos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Book Antiqua"/>
                <a:ea typeface="+mn-ea"/>
                <a:cs typeface="+mn-cs"/>
              </a:rPr>
              <a:t>Estudiante: Curso: 5”A”</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a:ln>
                  <a:noFill/>
                </a:ln>
                <a:solidFill>
                  <a:prstClr val="black">
                    <a:lumMod val="95000"/>
                    <a:lumOff val="5000"/>
                  </a:prstClr>
                </a:solidFill>
                <a:effectLst/>
                <a:uLnTx/>
                <a:uFillTx/>
                <a:latin typeface="Calibri" panose="020F0502020204030204"/>
                <a:ea typeface="+mn-ea"/>
                <a:cs typeface="Calibri"/>
              </a:rPr>
              <a:t>Fuente: </a:t>
            </a:r>
            <a:r>
              <a:rPr kumimoji="0" lang="es-ES" sz="1800" b="0" i="0" u="sng" strike="noStrike" kern="1200" cap="none" spc="0" normalizeH="0" baseline="0" noProof="0">
                <a:ln>
                  <a:noFill/>
                </a:ln>
                <a:solidFill>
                  <a:prstClr val="black">
                    <a:lumMod val="95000"/>
                    <a:lumOff val="5000"/>
                  </a:prstClr>
                </a:solidFill>
                <a:effectLst/>
                <a:uLnTx/>
                <a:uFillTx/>
                <a:latin typeface="Calibri" panose="020F0502020204030204"/>
                <a:ea typeface="+mn-lt"/>
                <a:cs typeface="Calibri" panose="020F0502020204030204"/>
              </a:rPr>
              <a:t>Propia</a:t>
            </a:r>
            <a:endParaRPr kumimoji="0" lang="es-ES" sz="1800" b="0" i="0" u="none" strike="noStrike" kern="1200" cap="none" spc="0" normalizeH="0" baseline="0" noProof="0">
              <a:ln>
                <a:noFill/>
              </a:ln>
              <a:solidFill>
                <a:prstClr val="black">
                  <a:lumMod val="95000"/>
                  <a:lumOff val="5000"/>
                </a:prstClr>
              </a:solidFill>
              <a:effectLst/>
              <a:uLnTx/>
              <a:uFillTx/>
              <a:latin typeface="Calibri" panose="020F0502020204030204"/>
              <a:ea typeface="+mn-ea"/>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528737" y="2120156"/>
            <a:ext cx="9968719"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600" b="0" i="0" u="none" strike="noStrike" kern="1200" cap="none" spc="0" normalizeH="0" baseline="0" noProof="0" dirty="0">
              <a:ln>
                <a:noFill/>
              </a:ln>
              <a:solidFill>
                <a:srgbClr val="E7E6E6">
                  <a:lumMod val="25000"/>
                </a:srgbClr>
              </a:solidFill>
              <a:effectLst/>
              <a:uLnTx/>
              <a:uFillTx/>
              <a:latin typeface="Cooper Black"/>
              <a:ea typeface="+mn-ea"/>
              <a:cs typeface="Aharoni"/>
            </a:endParaRPr>
          </a:p>
          <a:p>
            <a:pPr marL="457200" marR="0" lvl="0" indent="-457200" algn="just" defTabSz="914400" rtl="0" eaLnBrk="1" fontAlgn="auto" latinLnBrk="0" hangingPunct="1">
              <a:lnSpc>
                <a:spcPct val="100000"/>
              </a:lnSpc>
              <a:spcBef>
                <a:spcPts val="0"/>
              </a:spcBef>
              <a:spcAft>
                <a:spcPts val="0"/>
              </a:spcAft>
              <a:buClrTx/>
              <a:buSzTx/>
              <a:buFontTx/>
              <a:buChar char="-"/>
              <a:tabLst/>
              <a:defRPr/>
            </a:pP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Poner en practica los conocimientos obtenidos al realizar algunas consultas mediante bases de datos en este caso hacia un software de bingo</a:t>
            </a:r>
          </a:p>
          <a:p>
            <a:pPr marL="457200" marR="0" lvl="0" indent="-457200" algn="just" defTabSz="914400" rtl="0" eaLnBrk="1" fontAlgn="auto" latinLnBrk="0" hangingPunct="1">
              <a:lnSpc>
                <a:spcPct val="100000"/>
              </a:lnSpc>
              <a:spcBef>
                <a:spcPts val="0"/>
              </a:spcBef>
              <a:spcAft>
                <a:spcPts val="0"/>
              </a:spcAft>
              <a:buClrTx/>
              <a:buSzTx/>
              <a:buFontTx/>
              <a:buChar char="-"/>
              <a:tabLst/>
              <a:defRPr/>
            </a:pPr>
            <a:endPar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endParaRPr>
          </a:p>
          <a:p>
            <a:pPr marL="449263" marR="0" lvl="0" indent="-449263" algn="just" defTabSz="914400" rtl="0" eaLnBrk="1" fontAlgn="auto" latinLnBrk="0" hangingPunct="1">
              <a:lnSpc>
                <a:spcPct val="100000"/>
              </a:lnSpc>
              <a:spcBef>
                <a:spcPts val="0"/>
              </a:spcBef>
              <a:spcAft>
                <a:spcPts val="0"/>
              </a:spcAft>
              <a:buClrTx/>
              <a:buSzTx/>
              <a:buFontTx/>
              <a:buChar char="-"/>
              <a:tabLst/>
              <a:defRPr/>
            </a:pPr>
            <a:r>
              <a:rPr kumimoji="0" lang="es-EC" sz="2600" b="0" i="0" u="none" strike="noStrike" kern="1200" cap="none" spc="0" normalizeH="0" baseline="0" noProof="0" dirty="0">
                <a:ln>
                  <a:noFill/>
                </a:ln>
                <a:solidFill>
                  <a:srgbClr val="E7E6E6">
                    <a:lumMod val="25000"/>
                  </a:srgbClr>
                </a:solidFill>
                <a:effectLst/>
                <a:uLnTx/>
                <a:uFillTx/>
                <a:latin typeface="Cooper Black"/>
                <a:ea typeface="+mn-ea"/>
                <a:cs typeface="Aharoni"/>
              </a:rPr>
              <a:t>Realizar un trigger para poder mejorar la gestión de la           base de datos sin requerir que el usuario las ejecute.</a:t>
            </a: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
        <p:nvSpPr>
          <p:cNvPr id="10" name="CuadroTexto 9">
            <a:extLst>
              <a:ext uri="{FF2B5EF4-FFF2-40B4-BE49-F238E27FC236}">
                <a16:creationId xmlns:a16="http://schemas.microsoft.com/office/drawing/2014/main" id="{441159BC-642A-4606-AEC0-1E3DC53D48BA}"/>
              </a:ext>
            </a:extLst>
          </p:cNvPr>
          <p:cNvSpPr txBox="1"/>
          <p:nvPr/>
        </p:nvSpPr>
        <p:spPr>
          <a:xfrm>
            <a:off x="-181146" y="282417"/>
            <a:ext cx="11222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200" b="0" i="0" u="none" strike="noStrike" kern="1200" cap="none" spc="0" normalizeH="0" baseline="0" noProof="0" dirty="0">
                <a:ln>
                  <a:noFill/>
                </a:ln>
                <a:solidFill>
                  <a:prstClr val="black"/>
                </a:solidFill>
                <a:effectLst/>
                <a:uLnTx/>
                <a:uFillTx/>
                <a:latin typeface="Aharoni"/>
                <a:ea typeface="+mn-ea"/>
                <a:cs typeface="Aharoni"/>
              </a:rPr>
              <a:t>	TEMA: TRIGGER</a:t>
            </a:r>
            <a:endParaRPr kumimoji="0" lang="es-E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uadroTexto 11">
            <a:extLst>
              <a:ext uri="{FF2B5EF4-FFF2-40B4-BE49-F238E27FC236}">
                <a16:creationId xmlns:a16="http://schemas.microsoft.com/office/drawing/2014/main" id="{BFABEB2C-D8CD-456C-8645-6485FA70F3AF}"/>
              </a:ext>
            </a:extLst>
          </p:cNvPr>
          <p:cNvSpPr txBox="1"/>
          <p:nvPr/>
        </p:nvSpPr>
        <p:spPr>
          <a:xfrm>
            <a:off x="907218" y="1760501"/>
            <a:ext cx="996871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600" b="0" i="0" u="sng" strike="noStrike" kern="1200" cap="none" spc="0" normalizeH="0" baseline="0" noProof="0" dirty="0">
                <a:ln>
                  <a:noFill/>
                </a:ln>
                <a:solidFill>
                  <a:srgbClr val="E7E6E6">
                    <a:lumMod val="25000"/>
                  </a:srgbClr>
                </a:solidFill>
                <a:effectLst/>
                <a:uLnTx/>
                <a:uFillTx/>
                <a:latin typeface="Cooper Black"/>
                <a:ea typeface="+mn-ea"/>
                <a:cs typeface="Aharoni"/>
              </a:rPr>
              <a:t>OBJETIVO:</a:t>
            </a:r>
            <a:endParaRPr kumimoji="0" lang="es-ES" sz="1800" b="0" i="0" u="sng"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Calibri"/>
            </a:endParaRPr>
          </a:p>
        </p:txBody>
      </p:sp>
    </p:spTree>
    <p:extLst>
      <p:ext uri="{BB962C8B-B14F-4D97-AF65-F5344CB8AC3E}">
        <p14:creationId xmlns:p14="http://schemas.microsoft.com/office/powerpoint/2010/main" val="279330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Reporte usando </a:t>
            </a:r>
            <a:r>
              <a:rPr lang="es-MX" sz="3200" dirty="0">
                <a:solidFill>
                  <a:schemeClr val="bg1"/>
                </a:solidFill>
                <a:ea typeface="+mj-lt"/>
                <a:cs typeface="+mj-lt"/>
              </a:rPr>
              <a:t>g</a:t>
            </a:r>
            <a:r>
              <a:rPr lang="es-ES" sz="3200" dirty="0" err="1">
                <a:solidFill>
                  <a:schemeClr val="bg1"/>
                </a:solidFill>
                <a:ea typeface="+mj-lt"/>
                <a:cs typeface="+mj-lt"/>
              </a:rPr>
              <a:t>raficos</a:t>
            </a:r>
            <a:r>
              <a:rPr lang="es-ES" sz="3200" dirty="0">
                <a:solidFill>
                  <a:schemeClr val="bg1"/>
                </a:solidFill>
                <a:ea typeface="+mj-lt"/>
                <a:cs typeface="+mj-lt"/>
              </a:rPr>
              <a:t> estadísticos en base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61181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Conclusiones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60746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355625" y="3108038"/>
            <a:ext cx="11210925" cy="1797023"/>
          </a:xfrm>
        </p:spPr>
        <p:txBody>
          <a:bodyPr>
            <a:normAutofit/>
          </a:bodyPr>
          <a:lstStyle/>
          <a:p>
            <a:pPr algn="ctr"/>
            <a:r>
              <a:rPr lang="es-ES" sz="6000" dirty="0">
                <a:ea typeface="+mj-lt"/>
                <a:cs typeface="+mj-lt"/>
              </a:rPr>
              <a:t>Gracias </a:t>
            </a:r>
            <a:endParaRPr lang="es-ES" sz="8000" dirty="0"/>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Tree>
    <p:extLst>
      <p:ext uri="{BB962C8B-B14F-4D97-AF65-F5344CB8AC3E}">
        <p14:creationId xmlns:p14="http://schemas.microsoft.com/office/powerpoint/2010/main" val="3046450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114300" lvl="0">
              <a:lnSpc>
                <a:spcPct val="90000"/>
              </a:lnSpc>
              <a:spcAft>
                <a:spcPts val="600"/>
              </a:spcAft>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2" action="ppaction://hlinksldjump"/>
              </a:rPr>
              <a:t>Universo del Discurso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Trigger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Cursor</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Procedimiento Almacenado </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 action="ppaction://noaction"/>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114300" marR="0" lvl="0" algn="l" defTabSz="914400" rtl="0" eaLnBrk="1" fontAlgn="auto" latinLnBrk="0" hangingPunct="1">
              <a:lnSpc>
                <a:spcPct val="90000"/>
              </a:lnSpc>
              <a:spcBef>
                <a:spcPts val="0"/>
              </a:spcBef>
              <a:spcAft>
                <a:spcPts val="600"/>
              </a:spcAft>
              <a:buClrTx/>
              <a:buSzTx/>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7110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rPr>
              <a:t>Índice</a:t>
            </a:r>
          </a:p>
        </p:txBody>
      </p:sp>
      <p:sp>
        <p:nvSpPr>
          <p:cNvPr id="3" name="CuadroTexto 2">
            <a:extLst>
              <a:ext uri="{FF2B5EF4-FFF2-40B4-BE49-F238E27FC236}">
                <a16:creationId xmlns:a16="http://schemas.microsoft.com/office/drawing/2014/main" id="{ED09AF04-4AF9-4066-8E85-F3F75696568E}"/>
              </a:ext>
            </a:extLst>
          </p:cNvPr>
          <p:cNvSpPr txBox="1"/>
          <p:nvPr/>
        </p:nvSpPr>
        <p:spPr>
          <a:xfrm>
            <a:off x="1083557" y="1685167"/>
            <a:ext cx="10156874" cy="2551211"/>
          </a:xfrm>
          <a:prstGeom prst="rect">
            <a:avLst/>
          </a:prstGeom>
          <a:noFill/>
        </p:spPr>
        <p:txBody>
          <a:bodyPr wrap="square" rtlCol="0">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s-EC"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La cadena de Bingos online ha solicitado un sistema informático para Bingos el cual se ha nombrado “BINGOMAX" utilizado para la gestión de su negocio este modelo de datos debe contener lo siguiente:</a:t>
            </a:r>
            <a:endParaRPr kumimoji="0" lang="es-EC"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s-EC"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La cadena cuenta con usuarios de los cuales se debe obtener el Código, los nombres, apellidos, cedula, dirección, fecha de nacimiento, fecha de inscripción y fecha de pago. También cuenta con un administrador del cual se debe conocer el nombre, celular, cedula y el usuario a el cual administra</a:t>
            </a:r>
            <a:r>
              <a:rPr kumimoji="0" lang="es-EC" sz="18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El administrador debe generar un descuento de 10% a las personas inscritas 10 días antes del 10 de cada mes en el que comienza el bingo teniendo en cuenta que la inscripción cuesta $40. </a:t>
            </a:r>
            <a:r>
              <a:rPr kumimoji="0" lang="es-EC"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 continuación, se muestran los primeros BINGOS realizados:</a:t>
            </a:r>
            <a:endParaRPr kumimoji="0" lang="es-EC"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a 3">
            <a:extLst>
              <a:ext uri="{FF2B5EF4-FFF2-40B4-BE49-F238E27FC236}">
                <a16:creationId xmlns:a16="http://schemas.microsoft.com/office/drawing/2014/main" id="{60DBCCE8-D17F-475C-A27B-6FA95881E94E}"/>
              </a:ext>
            </a:extLst>
          </p:cNvPr>
          <p:cNvGraphicFramePr>
            <a:graphicFrameLocks noGrp="1"/>
          </p:cNvGraphicFramePr>
          <p:nvPr/>
        </p:nvGraphicFramePr>
        <p:xfrm>
          <a:off x="1083557" y="4407108"/>
          <a:ext cx="10156874" cy="2146474"/>
        </p:xfrm>
        <a:graphic>
          <a:graphicData uri="http://schemas.openxmlformats.org/drawingml/2006/table">
            <a:tbl>
              <a:tblPr firstRow="1" firstCol="1" bandRow="1">
                <a:tableStyleId>{2A488322-F2BA-4B5B-9748-0D474271808F}</a:tableStyleId>
              </a:tblPr>
              <a:tblGrid>
                <a:gridCol w="1985864">
                  <a:extLst>
                    <a:ext uri="{9D8B030D-6E8A-4147-A177-3AD203B41FA5}">
                      <a16:colId xmlns:a16="http://schemas.microsoft.com/office/drawing/2014/main" val="2559892105"/>
                    </a:ext>
                  </a:extLst>
                </a:gridCol>
                <a:gridCol w="2648283">
                  <a:extLst>
                    <a:ext uri="{9D8B030D-6E8A-4147-A177-3AD203B41FA5}">
                      <a16:colId xmlns:a16="http://schemas.microsoft.com/office/drawing/2014/main" val="2987160232"/>
                    </a:ext>
                  </a:extLst>
                </a:gridCol>
                <a:gridCol w="2280216">
                  <a:extLst>
                    <a:ext uri="{9D8B030D-6E8A-4147-A177-3AD203B41FA5}">
                      <a16:colId xmlns:a16="http://schemas.microsoft.com/office/drawing/2014/main" val="273655475"/>
                    </a:ext>
                  </a:extLst>
                </a:gridCol>
                <a:gridCol w="3242511">
                  <a:extLst>
                    <a:ext uri="{9D8B030D-6E8A-4147-A177-3AD203B41FA5}">
                      <a16:colId xmlns:a16="http://schemas.microsoft.com/office/drawing/2014/main" val="2050287061"/>
                    </a:ext>
                  </a:extLst>
                </a:gridCol>
              </a:tblGrid>
              <a:tr h="300014">
                <a:tc>
                  <a:txBody>
                    <a:bodyPr/>
                    <a:lstStyle/>
                    <a:p>
                      <a:pPr algn="ctr">
                        <a:lnSpc>
                          <a:spcPct val="107000"/>
                        </a:lnSpc>
                        <a:spcAft>
                          <a:spcPts val="800"/>
                        </a:spcAft>
                      </a:pPr>
                      <a:r>
                        <a:rPr lang="es-EC" sz="1600" dirty="0">
                          <a:solidFill>
                            <a:srgbClr val="002060"/>
                          </a:solidFill>
                          <a:effectLst/>
                        </a:rPr>
                        <a:t>NUMERO DE BINGO</a:t>
                      </a:r>
                      <a:endParaRPr lang="es-EC"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5BD4FF"/>
                    </a:solidFill>
                  </a:tcPr>
                </a:tc>
                <a:tc>
                  <a:txBody>
                    <a:bodyPr/>
                    <a:lstStyle/>
                    <a:p>
                      <a:pPr algn="ctr">
                        <a:lnSpc>
                          <a:spcPct val="107000"/>
                        </a:lnSpc>
                        <a:spcAft>
                          <a:spcPts val="800"/>
                        </a:spcAft>
                      </a:pPr>
                      <a:r>
                        <a:rPr lang="es-EC" sz="1600">
                          <a:solidFill>
                            <a:srgbClr val="002060"/>
                          </a:solidFill>
                          <a:effectLst/>
                        </a:rPr>
                        <a:t>FECHA DEL BINGO </a:t>
                      </a:r>
                      <a:endParaRPr lang="es-EC" sz="14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5BD4FF"/>
                    </a:solidFill>
                  </a:tcPr>
                </a:tc>
                <a:tc>
                  <a:txBody>
                    <a:bodyPr/>
                    <a:lstStyle/>
                    <a:p>
                      <a:pPr algn="ctr">
                        <a:lnSpc>
                          <a:spcPct val="107000"/>
                        </a:lnSpc>
                        <a:spcAft>
                          <a:spcPts val="800"/>
                        </a:spcAft>
                      </a:pPr>
                      <a:r>
                        <a:rPr lang="es-EC" sz="1600">
                          <a:solidFill>
                            <a:srgbClr val="002060"/>
                          </a:solidFill>
                          <a:effectLst/>
                        </a:rPr>
                        <a:t>PERSONAS INSCRITAS</a:t>
                      </a:r>
                      <a:endParaRPr lang="es-EC" sz="14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5BD4FF"/>
                    </a:solidFill>
                  </a:tcPr>
                </a:tc>
                <a:tc>
                  <a:txBody>
                    <a:bodyPr/>
                    <a:lstStyle/>
                    <a:p>
                      <a:pPr algn="ctr">
                        <a:lnSpc>
                          <a:spcPct val="107000"/>
                        </a:lnSpc>
                        <a:spcAft>
                          <a:spcPts val="800"/>
                        </a:spcAft>
                      </a:pPr>
                      <a:r>
                        <a:rPr lang="es-EC" sz="1600" dirty="0">
                          <a:solidFill>
                            <a:srgbClr val="002060"/>
                          </a:solidFill>
                          <a:effectLst/>
                        </a:rPr>
                        <a:t>ADMINISTRADOR</a:t>
                      </a:r>
                      <a:endParaRPr lang="es-EC"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5BD4FF"/>
                    </a:solidFill>
                  </a:tcPr>
                </a:tc>
                <a:extLst>
                  <a:ext uri="{0D108BD9-81ED-4DB2-BD59-A6C34878D82A}">
                    <a16:rowId xmlns:a16="http://schemas.microsoft.com/office/drawing/2014/main" val="834372251"/>
                  </a:ext>
                </a:extLst>
              </a:tr>
              <a:tr h="263780">
                <a:tc>
                  <a:txBody>
                    <a:bodyPr/>
                    <a:lstStyle/>
                    <a:p>
                      <a:pPr algn="ctr">
                        <a:lnSpc>
                          <a:spcPct val="107000"/>
                        </a:lnSpc>
                        <a:spcAft>
                          <a:spcPts val="800"/>
                        </a:spcAft>
                      </a:pPr>
                      <a:r>
                        <a:rPr lang="es-EC" sz="1200">
                          <a:solidFill>
                            <a:srgbClr val="002060"/>
                          </a:solidFill>
                          <a:effectLst/>
                        </a:rPr>
                        <a:t>001</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10/07/2020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40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Stefany Pico Mendoza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558588732"/>
                  </a:ext>
                </a:extLst>
              </a:tr>
              <a:tr h="263780">
                <a:tc>
                  <a:txBody>
                    <a:bodyPr/>
                    <a:lstStyle/>
                    <a:p>
                      <a:pPr algn="ctr">
                        <a:lnSpc>
                          <a:spcPct val="107000"/>
                        </a:lnSpc>
                        <a:spcAft>
                          <a:spcPts val="800"/>
                        </a:spcAft>
                      </a:pPr>
                      <a:r>
                        <a:rPr lang="es-EC" sz="1200">
                          <a:solidFill>
                            <a:srgbClr val="002060"/>
                          </a:solidFill>
                          <a:effectLst/>
                        </a:rPr>
                        <a:t>002</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10/08/2020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35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Pedro Moreira Cevallos</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3922350157"/>
                  </a:ext>
                </a:extLst>
              </a:tr>
              <a:tr h="263780">
                <a:tc>
                  <a:txBody>
                    <a:bodyPr/>
                    <a:lstStyle/>
                    <a:p>
                      <a:pPr algn="ctr">
                        <a:lnSpc>
                          <a:spcPct val="107000"/>
                        </a:lnSpc>
                        <a:spcAft>
                          <a:spcPts val="800"/>
                        </a:spcAft>
                      </a:pPr>
                      <a:r>
                        <a:rPr lang="es-EC" sz="1200">
                          <a:solidFill>
                            <a:srgbClr val="002060"/>
                          </a:solidFill>
                          <a:effectLst/>
                        </a:rPr>
                        <a:t>003</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10/09/2020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37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Tony Anchundia Murillo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43948603"/>
                  </a:ext>
                </a:extLst>
              </a:tr>
              <a:tr h="263780">
                <a:tc>
                  <a:txBody>
                    <a:bodyPr/>
                    <a:lstStyle/>
                    <a:p>
                      <a:pPr algn="ctr">
                        <a:lnSpc>
                          <a:spcPct val="107000"/>
                        </a:lnSpc>
                        <a:spcAft>
                          <a:spcPts val="800"/>
                        </a:spcAft>
                      </a:pPr>
                      <a:r>
                        <a:rPr lang="es-EC" sz="1200">
                          <a:solidFill>
                            <a:srgbClr val="002060"/>
                          </a:solidFill>
                          <a:effectLst/>
                        </a:rPr>
                        <a:t>004</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10/10/2020</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50 personas</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Lucia Delgado Mantuano </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2946682382"/>
                  </a:ext>
                </a:extLst>
              </a:tr>
              <a:tr h="263780">
                <a:tc>
                  <a:txBody>
                    <a:bodyPr/>
                    <a:lstStyle/>
                    <a:p>
                      <a:pPr algn="ctr">
                        <a:lnSpc>
                          <a:spcPct val="107000"/>
                        </a:lnSpc>
                        <a:spcAft>
                          <a:spcPts val="800"/>
                        </a:spcAft>
                      </a:pPr>
                      <a:r>
                        <a:rPr lang="es-EC" sz="1200">
                          <a:solidFill>
                            <a:srgbClr val="002060"/>
                          </a:solidFill>
                          <a:effectLst/>
                        </a:rPr>
                        <a:t>005</a:t>
                      </a:r>
                      <a:endParaRPr lang="es-EC" sz="110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10/11/2020</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54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Jacqueline Alcívar Mendoza</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911435985"/>
                  </a:ext>
                </a:extLst>
              </a:tr>
              <a:tr h="263780">
                <a:tc>
                  <a:txBody>
                    <a:bodyPr/>
                    <a:lstStyle/>
                    <a:p>
                      <a:pPr algn="ctr">
                        <a:lnSpc>
                          <a:spcPct val="107000"/>
                        </a:lnSpc>
                        <a:spcAft>
                          <a:spcPts val="800"/>
                        </a:spcAft>
                      </a:pPr>
                      <a:r>
                        <a:rPr lang="es-EC" sz="1200" dirty="0">
                          <a:solidFill>
                            <a:srgbClr val="002060"/>
                          </a:solidFill>
                          <a:effectLst/>
                        </a:rPr>
                        <a:t>006</a:t>
                      </a:r>
                      <a:endParaRPr lang="es-EC"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solidFill>
                            <a:sysClr val="windowText" lastClr="000000"/>
                          </a:solidFill>
                          <a:effectLst/>
                        </a:rPr>
                        <a:t>10/12/2020</a:t>
                      </a:r>
                      <a:endParaRPr lang="es-EC"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40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Eduardo Zambrano Cedeño</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90943725"/>
                  </a:ext>
                </a:extLst>
              </a:tr>
              <a:tr h="263780">
                <a:tc>
                  <a:txBody>
                    <a:bodyPr/>
                    <a:lstStyle/>
                    <a:p>
                      <a:pPr algn="ctr">
                        <a:lnSpc>
                          <a:spcPct val="107000"/>
                        </a:lnSpc>
                        <a:spcAft>
                          <a:spcPts val="800"/>
                        </a:spcAft>
                      </a:pPr>
                      <a:r>
                        <a:rPr lang="es-EC" sz="1200" dirty="0">
                          <a:solidFill>
                            <a:srgbClr val="002060"/>
                          </a:solidFill>
                          <a:effectLst/>
                        </a:rPr>
                        <a:t>007</a:t>
                      </a:r>
                      <a:endParaRPr lang="es-EC" sz="1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10/01/2021</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a:effectLst/>
                        </a:rPr>
                        <a:t>50 personas</a:t>
                      </a:r>
                      <a:endParaRPr lang="es-EC"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tc>
                  <a:txBody>
                    <a:bodyPr/>
                    <a:lstStyle/>
                    <a:p>
                      <a:pPr algn="ctr">
                        <a:lnSpc>
                          <a:spcPct val="107000"/>
                        </a:lnSpc>
                        <a:spcAft>
                          <a:spcPts val="800"/>
                        </a:spcAft>
                      </a:pPr>
                      <a:r>
                        <a:rPr lang="es-EC" sz="1200" dirty="0">
                          <a:effectLst/>
                        </a:rPr>
                        <a:t>Yuletzi Álvarez Rodríguez</a:t>
                      </a:r>
                      <a:endParaRPr lang="es-EC"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gradFill flip="none" rotWithShape="1">
                      <a:gsLst>
                        <a:gs pos="0">
                          <a:srgbClr val="5BD4FF">
                            <a:tint val="66000"/>
                            <a:satMod val="160000"/>
                          </a:srgbClr>
                        </a:gs>
                        <a:gs pos="50000">
                          <a:srgbClr val="5BD4FF">
                            <a:tint val="44500"/>
                            <a:satMod val="160000"/>
                          </a:srgbClr>
                        </a:gs>
                        <a:gs pos="100000">
                          <a:srgbClr val="5BD4FF">
                            <a:tint val="23500"/>
                            <a:satMod val="160000"/>
                          </a:srgbClr>
                        </a:gs>
                      </a:gsLst>
                      <a:lin ang="10800000" scaled="1"/>
                      <a:tileRect/>
                    </a:gradFill>
                  </a:tcPr>
                </a:tc>
                <a:extLst>
                  <a:ext uri="{0D108BD9-81ED-4DB2-BD59-A6C34878D82A}">
                    <a16:rowId xmlns:a16="http://schemas.microsoft.com/office/drawing/2014/main" val="687159397"/>
                  </a:ext>
                </a:extLst>
              </a:tr>
            </a:tbl>
          </a:graphicData>
        </a:graphic>
      </p:graphicFrame>
    </p:spTree>
    <p:extLst>
      <p:ext uri="{BB962C8B-B14F-4D97-AF65-F5344CB8AC3E}">
        <p14:creationId xmlns:p14="http://schemas.microsoft.com/office/powerpoint/2010/main" val="202541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1" y="494760"/>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1" name="Picture 10">
            <a:extLst>
              <a:ext uri="{FF2B5EF4-FFF2-40B4-BE49-F238E27FC236}">
                <a16:creationId xmlns:a16="http://schemas.microsoft.com/office/drawing/2014/main" id="{2285D5CE-113F-4ECA-B58E-A6F730538E6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393956" y="4806347"/>
            <a:ext cx="3302193" cy="1500997"/>
          </a:xfrm>
          <a:prstGeom prst="rect">
            <a:avLst/>
          </a:prstGeom>
        </p:spPr>
      </p:pic>
      <p:pic>
        <p:nvPicPr>
          <p:cNvPr id="13" name="Picture 12">
            <a:extLst>
              <a:ext uri="{FF2B5EF4-FFF2-40B4-BE49-F238E27FC236}">
                <a16:creationId xmlns:a16="http://schemas.microsoft.com/office/drawing/2014/main" id="{F00BB126-715E-455A-B809-9CA563F3239F}"/>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1" r="1923"/>
          <a:stretch/>
        </p:blipFill>
        <p:spPr>
          <a:xfrm>
            <a:off x="8077470" y="1796417"/>
            <a:ext cx="3500242" cy="2304402"/>
          </a:xfrm>
          <a:prstGeom prst="rect">
            <a:avLst/>
          </a:prstGeom>
        </p:spPr>
      </p:pic>
      <p:pic>
        <p:nvPicPr>
          <p:cNvPr id="15" name="Picture 14">
            <a:extLst>
              <a:ext uri="{FF2B5EF4-FFF2-40B4-BE49-F238E27FC236}">
                <a16:creationId xmlns:a16="http://schemas.microsoft.com/office/drawing/2014/main" id="{731A27AA-C967-4EC8-BF8E-70E1CB30E7DA}"/>
              </a:ext>
            </a:extLst>
          </p:cNvPr>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Layer>
                </a14:imgProps>
              </a:ext>
            </a:extLst>
          </a:blip>
          <a:srcRect l="921" r="-1"/>
          <a:stretch/>
        </p:blipFill>
        <p:spPr>
          <a:xfrm>
            <a:off x="422031" y="1893144"/>
            <a:ext cx="3108960" cy="1866074"/>
          </a:xfrm>
          <a:prstGeom prst="rect">
            <a:avLst/>
          </a:prstGeom>
        </p:spPr>
      </p:pic>
      <p:pic>
        <p:nvPicPr>
          <p:cNvPr id="22" name="Picture 21">
            <a:extLst>
              <a:ext uri="{FF2B5EF4-FFF2-40B4-BE49-F238E27FC236}">
                <a16:creationId xmlns:a16="http://schemas.microsoft.com/office/drawing/2014/main" id="{0C1A1EED-A7D0-42B4-8A7E-9A46E8AEEAAE}"/>
              </a:ext>
            </a:extLst>
          </p:cNvPr>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Layer>
                </a14:imgProps>
              </a:ext>
            </a:extLst>
          </a:blip>
          <a:srcRect r="237"/>
          <a:stretch/>
        </p:blipFill>
        <p:spPr>
          <a:xfrm>
            <a:off x="4149208" y="1759851"/>
            <a:ext cx="3302193" cy="2398917"/>
          </a:xfrm>
          <a:prstGeom prst="rect">
            <a:avLst/>
          </a:prstGeom>
        </p:spPr>
      </p:pic>
      <p:pic>
        <p:nvPicPr>
          <p:cNvPr id="24" name="Picture 23">
            <a:extLst>
              <a:ext uri="{FF2B5EF4-FFF2-40B4-BE49-F238E27FC236}">
                <a16:creationId xmlns:a16="http://schemas.microsoft.com/office/drawing/2014/main" id="{F82139D7-2875-47C9-AB01-26B940F167D6}"/>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352807" y="4264060"/>
            <a:ext cx="3659829" cy="2135941"/>
          </a:xfrm>
          <a:prstGeom prst="rect">
            <a:avLst/>
          </a:prstGeom>
        </p:spPr>
      </p:pic>
      <p:pic>
        <p:nvPicPr>
          <p:cNvPr id="4" name="Picture 3">
            <a:extLst>
              <a:ext uri="{FF2B5EF4-FFF2-40B4-BE49-F238E27FC236}">
                <a16:creationId xmlns:a16="http://schemas.microsoft.com/office/drawing/2014/main" id="{70B3A8BF-725C-4A4A-89F7-05C7621EA5BA}"/>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Lst>
          </a:blip>
          <a:stretch>
            <a:fillRect/>
          </a:stretch>
        </p:blipFill>
        <p:spPr>
          <a:xfrm>
            <a:off x="8077469" y="4397996"/>
            <a:ext cx="3659829" cy="1914745"/>
          </a:xfrm>
          <a:prstGeom prst="rect">
            <a:avLst/>
          </a:prstGeom>
        </p:spPr>
      </p:pic>
    </p:spTree>
    <p:extLst>
      <p:ext uri="{BB962C8B-B14F-4D97-AF65-F5344CB8AC3E}">
        <p14:creationId xmlns:p14="http://schemas.microsoft.com/office/powerpoint/2010/main" val="420299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Modelo Lógico/Relacional</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Picture 3">
            <a:extLst>
              <a:ext uri="{FF2B5EF4-FFF2-40B4-BE49-F238E27FC236}">
                <a16:creationId xmlns:a16="http://schemas.microsoft.com/office/drawing/2014/main" id="{CB37A6B1-C310-4C3F-A307-8123B40D8FF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44088" y="1396588"/>
            <a:ext cx="11740995" cy="5567895"/>
          </a:xfrm>
          <a:prstGeom prst="rect">
            <a:avLst/>
          </a:prstGeom>
        </p:spPr>
      </p:pic>
      <p:sp>
        <p:nvSpPr>
          <p:cNvPr id="8" name="CuadroTexto 7">
            <a:extLst>
              <a:ext uri="{FF2B5EF4-FFF2-40B4-BE49-F238E27FC236}">
                <a16:creationId xmlns:a16="http://schemas.microsoft.com/office/drawing/2014/main" id="{E487F2DD-A4A0-422A-B95D-73CD4F9DFE37}"/>
              </a:ext>
            </a:extLst>
          </p:cNvPr>
          <p:cNvSpPr txBox="1"/>
          <p:nvPr/>
        </p:nvSpPr>
        <p:spPr>
          <a:xfrm>
            <a:off x="9759657" y="6214533"/>
            <a:ext cx="2288255" cy="369332"/>
          </a:xfrm>
          <a:prstGeom prst="rect">
            <a:avLst/>
          </a:prstGeom>
          <a:noFill/>
        </p:spPr>
        <p:txBody>
          <a:bodyPr wrap="none" rtlCol="0">
            <a:spAutoFit/>
          </a:bodyPr>
          <a:lstStyle/>
          <a:p>
            <a:r>
              <a:rPr lang="es-ES" dirty="0"/>
              <a:t>Link: </a:t>
            </a:r>
            <a:r>
              <a:rPr lang="es-ES" dirty="0">
                <a:hlinkClick r:id="rId5"/>
              </a:rPr>
              <a:t>Modelo de Datos</a:t>
            </a:r>
            <a:endParaRPr lang="es-ES" dirty="0"/>
          </a:p>
        </p:txBody>
      </p:sp>
    </p:spTree>
    <p:extLst>
      <p:ext uri="{BB962C8B-B14F-4D97-AF65-F5344CB8AC3E}">
        <p14:creationId xmlns:p14="http://schemas.microsoft.com/office/powerpoint/2010/main" val="378219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CuadroTexto 2">
            <a:extLst>
              <a:ext uri="{FF2B5EF4-FFF2-40B4-BE49-F238E27FC236}">
                <a16:creationId xmlns:a16="http://schemas.microsoft.com/office/drawing/2014/main" id="{E649893B-2CA8-4CC6-9165-D8BCB96594B5}"/>
              </a:ext>
            </a:extLst>
          </p:cNvPr>
          <p:cNvSpPr txBox="1"/>
          <p:nvPr/>
        </p:nvSpPr>
        <p:spPr>
          <a:xfrm>
            <a:off x="9962085" y="6319359"/>
            <a:ext cx="1321516" cy="369332"/>
          </a:xfrm>
          <a:prstGeom prst="rect">
            <a:avLst/>
          </a:prstGeom>
          <a:noFill/>
        </p:spPr>
        <p:txBody>
          <a:bodyPr wrap="none" rtlCol="0">
            <a:spAutoFit/>
          </a:bodyPr>
          <a:lstStyle/>
          <a:p>
            <a:r>
              <a:rPr lang="es-ES" dirty="0"/>
              <a:t>Link: </a:t>
            </a:r>
            <a:r>
              <a:rPr lang="es-MX" sz="1800" dirty="0">
                <a:cs typeface="Calibri"/>
                <a:hlinkClick r:id="rId3" action="ppaction://hlinksldjump"/>
              </a:rPr>
              <a:t>Trigge</a:t>
            </a:r>
            <a:r>
              <a:rPr lang="es-MX" sz="1800" dirty="0">
                <a:cs typeface="Calibri"/>
              </a:rPr>
              <a:t>r</a:t>
            </a:r>
            <a:endParaRPr lang="es-ES" dirty="0"/>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461665"/>
          </a:xfrm>
          <a:prstGeom prst="rect">
            <a:avLst/>
          </a:prstGeom>
          <a:noFill/>
        </p:spPr>
        <p:txBody>
          <a:bodyPr wrap="square">
            <a:spAutoFit/>
          </a:bodyPr>
          <a:lstStyle/>
          <a:p>
            <a:pPr marL="285750" indent="-285750">
              <a:buFont typeface="Arial" panose="020B0604020202020204" pitchFamily="34" charset="0"/>
              <a:buChar char="•"/>
            </a:pPr>
            <a:r>
              <a:rPr lang="es-EC" sz="2400" b="1" dirty="0"/>
              <a:t>Realizar un trigger que impida que un cliente con pagos pendientes se inscriba nuevamente </a:t>
            </a:r>
          </a:p>
        </p:txBody>
      </p:sp>
      <p:pic>
        <p:nvPicPr>
          <p:cNvPr id="11" name="Imagen 10">
            <a:extLst>
              <a:ext uri="{FF2B5EF4-FFF2-40B4-BE49-F238E27FC236}">
                <a16:creationId xmlns:a16="http://schemas.microsoft.com/office/drawing/2014/main" id="{5B2E3C92-C7B4-46A8-A8FD-B9B2BE01B4ED}"/>
              </a:ext>
            </a:extLst>
          </p:cNvPr>
          <p:cNvPicPr>
            <a:picLocks noChangeAspect="1"/>
          </p:cNvPicPr>
          <p:nvPr/>
        </p:nvPicPr>
        <p:blipFill>
          <a:blip r:embed="rId4"/>
          <a:stretch>
            <a:fillRect/>
          </a:stretch>
        </p:blipFill>
        <p:spPr>
          <a:xfrm>
            <a:off x="490537" y="2112926"/>
            <a:ext cx="10809917" cy="4093321"/>
          </a:xfrm>
          <a:prstGeom prst="rect">
            <a:avLst/>
          </a:prstGeom>
        </p:spPr>
      </p:pic>
    </p:spTree>
    <p:extLst>
      <p:ext uri="{BB962C8B-B14F-4D97-AF65-F5344CB8AC3E}">
        <p14:creationId xmlns:p14="http://schemas.microsoft.com/office/powerpoint/2010/main" val="98297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651752"/>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Trigger</a:t>
            </a:r>
            <a:br>
              <a:rPr lang="es-MX" sz="3200" dirty="0">
                <a:solidFill>
                  <a:schemeClr val="bg1"/>
                </a:solidFill>
                <a:ea typeface="+mj-lt"/>
                <a:cs typeface="+mj-lt"/>
              </a:rPr>
            </a:b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3" name="CuadroTexto 2">
            <a:extLst>
              <a:ext uri="{FF2B5EF4-FFF2-40B4-BE49-F238E27FC236}">
                <a16:creationId xmlns:a16="http://schemas.microsoft.com/office/drawing/2014/main" id="{E649893B-2CA8-4CC6-9165-D8BCB96594B5}"/>
              </a:ext>
            </a:extLst>
          </p:cNvPr>
          <p:cNvSpPr txBox="1"/>
          <p:nvPr/>
        </p:nvSpPr>
        <p:spPr>
          <a:xfrm>
            <a:off x="9962085" y="6319359"/>
            <a:ext cx="1321516" cy="369332"/>
          </a:xfrm>
          <a:prstGeom prst="rect">
            <a:avLst/>
          </a:prstGeom>
          <a:noFill/>
        </p:spPr>
        <p:txBody>
          <a:bodyPr wrap="none" rtlCol="0">
            <a:spAutoFit/>
          </a:bodyPr>
          <a:lstStyle/>
          <a:p>
            <a:r>
              <a:rPr lang="es-ES" dirty="0"/>
              <a:t>Link: </a:t>
            </a:r>
            <a:r>
              <a:rPr lang="es-MX" sz="1800" dirty="0">
                <a:cs typeface="Calibri"/>
                <a:hlinkClick r:id="rId3" action="ppaction://hlinksldjump"/>
              </a:rPr>
              <a:t>Trigge</a:t>
            </a:r>
            <a:r>
              <a:rPr lang="es-MX" sz="1800" dirty="0">
                <a:cs typeface="Calibri"/>
              </a:rPr>
              <a:t>r</a:t>
            </a:r>
            <a:endParaRPr lang="es-ES" dirty="0"/>
          </a:p>
        </p:txBody>
      </p:sp>
      <p:sp>
        <p:nvSpPr>
          <p:cNvPr id="8" name="CuadroTexto 7">
            <a:extLst>
              <a:ext uri="{FF2B5EF4-FFF2-40B4-BE49-F238E27FC236}">
                <a16:creationId xmlns:a16="http://schemas.microsoft.com/office/drawing/2014/main" id="{103D2C8A-2038-4979-B8DB-138D59C18F3F}"/>
              </a:ext>
            </a:extLst>
          </p:cNvPr>
          <p:cNvSpPr txBox="1"/>
          <p:nvPr/>
        </p:nvSpPr>
        <p:spPr>
          <a:xfrm>
            <a:off x="44840" y="1523925"/>
            <a:ext cx="12147160" cy="461665"/>
          </a:xfrm>
          <a:prstGeom prst="rect">
            <a:avLst/>
          </a:prstGeom>
          <a:noFill/>
        </p:spPr>
        <p:txBody>
          <a:bodyPr wrap="square">
            <a:spAutoFit/>
          </a:bodyPr>
          <a:lstStyle/>
          <a:p>
            <a:pPr marL="285750" indent="-285750">
              <a:buFont typeface="Arial" panose="020B0604020202020204" pitchFamily="34" charset="0"/>
              <a:buChar char="•"/>
            </a:pPr>
            <a:r>
              <a:rPr lang="es-EC" sz="2400" b="1" dirty="0"/>
              <a:t>Realizar un trigger que impida que un cliente con pagos pendientes se inscriba nuevamente </a:t>
            </a:r>
          </a:p>
        </p:txBody>
      </p:sp>
      <p:pic>
        <p:nvPicPr>
          <p:cNvPr id="5" name="Imagen 4">
            <a:extLst>
              <a:ext uri="{FF2B5EF4-FFF2-40B4-BE49-F238E27FC236}">
                <a16:creationId xmlns:a16="http://schemas.microsoft.com/office/drawing/2014/main" id="{D2FD6B1C-CB1D-4938-980A-83A0B6878B98}"/>
              </a:ext>
            </a:extLst>
          </p:cNvPr>
          <p:cNvPicPr>
            <a:picLocks noChangeAspect="1"/>
          </p:cNvPicPr>
          <p:nvPr/>
        </p:nvPicPr>
        <p:blipFill>
          <a:blip r:embed="rId4"/>
          <a:stretch>
            <a:fillRect/>
          </a:stretch>
        </p:blipFill>
        <p:spPr>
          <a:xfrm>
            <a:off x="1442226" y="2202556"/>
            <a:ext cx="5693537" cy="1107856"/>
          </a:xfrm>
          <a:prstGeom prst="rect">
            <a:avLst/>
          </a:prstGeom>
        </p:spPr>
      </p:pic>
      <p:pic>
        <p:nvPicPr>
          <p:cNvPr id="9" name="Imagen 8">
            <a:extLst>
              <a:ext uri="{FF2B5EF4-FFF2-40B4-BE49-F238E27FC236}">
                <a16:creationId xmlns:a16="http://schemas.microsoft.com/office/drawing/2014/main" id="{2705470C-DDA8-4285-A51F-A5758D9842D0}"/>
              </a:ext>
            </a:extLst>
          </p:cNvPr>
          <p:cNvPicPr>
            <a:picLocks noChangeAspect="1"/>
          </p:cNvPicPr>
          <p:nvPr/>
        </p:nvPicPr>
        <p:blipFill>
          <a:blip r:embed="rId5"/>
          <a:stretch>
            <a:fillRect/>
          </a:stretch>
        </p:blipFill>
        <p:spPr>
          <a:xfrm>
            <a:off x="325646" y="3494983"/>
            <a:ext cx="8853933" cy="613356"/>
          </a:xfrm>
          <a:prstGeom prst="rect">
            <a:avLst/>
          </a:prstGeom>
        </p:spPr>
      </p:pic>
      <p:pic>
        <p:nvPicPr>
          <p:cNvPr id="12" name="Imagen 11">
            <a:extLst>
              <a:ext uri="{FF2B5EF4-FFF2-40B4-BE49-F238E27FC236}">
                <a16:creationId xmlns:a16="http://schemas.microsoft.com/office/drawing/2014/main" id="{F9E6CD85-2502-41DA-B6F9-FDCB174BF160}"/>
              </a:ext>
            </a:extLst>
          </p:cNvPr>
          <p:cNvPicPr>
            <a:picLocks noChangeAspect="1"/>
          </p:cNvPicPr>
          <p:nvPr/>
        </p:nvPicPr>
        <p:blipFill>
          <a:blip r:embed="rId6"/>
          <a:stretch>
            <a:fillRect/>
          </a:stretch>
        </p:blipFill>
        <p:spPr>
          <a:xfrm>
            <a:off x="1682070" y="4485205"/>
            <a:ext cx="6721038" cy="2018820"/>
          </a:xfrm>
          <a:prstGeom prst="rect">
            <a:avLst/>
          </a:prstGeom>
        </p:spPr>
      </p:pic>
      <p:pic>
        <p:nvPicPr>
          <p:cNvPr id="14" name="Imagen 13">
            <a:extLst>
              <a:ext uri="{FF2B5EF4-FFF2-40B4-BE49-F238E27FC236}">
                <a16:creationId xmlns:a16="http://schemas.microsoft.com/office/drawing/2014/main" id="{2BECA6B0-CC95-4A2F-B373-6EA249EA00C3}"/>
              </a:ext>
            </a:extLst>
          </p:cNvPr>
          <p:cNvPicPr>
            <a:picLocks noChangeAspect="1"/>
          </p:cNvPicPr>
          <p:nvPr/>
        </p:nvPicPr>
        <p:blipFill rotWithShape="1">
          <a:blip r:embed="rId7"/>
          <a:srcRect r="14689"/>
          <a:stretch/>
        </p:blipFill>
        <p:spPr>
          <a:xfrm>
            <a:off x="9344471" y="2121212"/>
            <a:ext cx="2847530" cy="3793576"/>
          </a:xfrm>
          <a:prstGeom prst="rect">
            <a:avLst/>
          </a:prstGeom>
        </p:spPr>
      </p:pic>
    </p:spTree>
    <p:extLst>
      <p:ext uri="{BB962C8B-B14F-4D97-AF65-F5344CB8AC3E}">
        <p14:creationId xmlns:p14="http://schemas.microsoft.com/office/powerpoint/2010/main" val="56558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Cursor</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10" name="CuadroTexto 2">
            <a:extLst>
              <a:ext uri="{FF2B5EF4-FFF2-40B4-BE49-F238E27FC236}">
                <a16:creationId xmlns:a16="http://schemas.microsoft.com/office/drawing/2014/main" id="{B7E429B1-50D5-4160-81BC-3986F1B0FC99}"/>
              </a:ext>
            </a:extLst>
          </p:cNvPr>
          <p:cNvSpPr txBox="1"/>
          <p:nvPr/>
        </p:nvSpPr>
        <p:spPr>
          <a:xfrm>
            <a:off x="9962085" y="6319359"/>
            <a:ext cx="1342868" cy="369332"/>
          </a:xfrm>
          <a:prstGeom prst="rect">
            <a:avLst/>
          </a:prstGeom>
          <a:noFill/>
        </p:spPr>
        <p:txBody>
          <a:bodyPr wrap="none" rtlCol="0">
            <a:spAutoFit/>
          </a:bodyPr>
          <a:lstStyle/>
          <a:p>
            <a:r>
              <a:rPr lang="es-ES" dirty="0"/>
              <a:t>Link: </a:t>
            </a:r>
            <a:r>
              <a:rPr lang="es-ES" dirty="0">
                <a:hlinkClick r:id="rId3"/>
              </a:rPr>
              <a:t>C</a:t>
            </a:r>
            <a:r>
              <a:rPr lang="es-ES" dirty="0"/>
              <a:t>ursor </a:t>
            </a:r>
          </a:p>
        </p:txBody>
      </p:sp>
      <p:sp>
        <p:nvSpPr>
          <p:cNvPr id="6" name="CuadroTexto 5">
            <a:extLst>
              <a:ext uri="{FF2B5EF4-FFF2-40B4-BE49-F238E27FC236}">
                <a16:creationId xmlns:a16="http://schemas.microsoft.com/office/drawing/2014/main" id="{EC063569-BC6F-4BB3-9594-228A7CB32400}"/>
              </a:ext>
            </a:extLst>
          </p:cNvPr>
          <p:cNvSpPr txBox="1"/>
          <p:nvPr/>
        </p:nvSpPr>
        <p:spPr>
          <a:xfrm>
            <a:off x="44840" y="1523925"/>
            <a:ext cx="12147160" cy="830997"/>
          </a:xfrm>
          <a:prstGeom prst="rect">
            <a:avLst/>
          </a:prstGeom>
          <a:noFill/>
        </p:spPr>
        <p:txBody>
          <a:bodyPr wrap="square">
            <a:spAutoFit/>
          </a:bodyPr>
          <a:lstStyle/>
          <a:p>
            <a:pPr marL="285750" indent="-285750">
              <a:buFont typeface="Arial" panose="020B0604020202020204" pitchFamily="34" charset="0"/>
              <a:buChar char="•"/>
            </a:pPr>
            <a:r>
              <a:rPr lang="es-EC" sz="2400" b="1" dirty="0"/>
              <a:t>Un cursor que muestre el numero de la inscripción el nombre del administrador desinado  y el cliente.</a:t>
            </a:r>
          </a:p>
        </p:txBody>
      </p:sp>
      <p:pic>
        <p:nvPicPr>
          <p:cNvPr id="4" name="Imagen 3">
            <a:extLst>
              <a:ext uri="{FF2B5EF4-FFF2-40B4-BE49-F238E27FC236}">
                <a16:creationId xmlns:a16="http://schemas.microsoft.com/office/drawing/2014/main" id="{716133E0-470E-4F6A-A557-36C31E03B416}"/>
              </a:ext>
            </a:extLst>
          </p:cNvPr>
          <p:cNvPicPr>
            <a:picLocks noChangeAspect="1"/>
          </p:cNvPicPr>
          <p:nvPr/>
        </p:nvPicPr>
        <p:blipFill rotWithShape="1">
          <a:blip r:embed="rId4"/>
          <a:srcRect t="10185"/>
          <a:stretch/>
        </p:blipFill>
        <p:spPr>
          <a:xfrm>
            <a:off x="230967" y="2311999"/>
            <a:ext cx="6979302" cy="4354106"/>
          </a:xfrm>
          <a:prstGeom prst="rect">
            <a:avLst/>
          </a:prstGeom>
        </p:spPr>
      </p:pic>
      <p:pic>
        <p:nvPicPr>
          <p:cNvPr id="9" name="Imagen 8">
            <a:extLst>
              <a:ext uri="{FF2B5EF4-FFF2-40B4-BE49-F238E27FC236}">
                <a16:creationId xmlns:a16="http://schemas.microsoft.com/office/drawing/2014/main" id="{068E0BFB-7D70-431F-8A06-3444EF26C2AE}"/>
              </a:ext>
            </a:extLst>
          </p:cNvPr>
          <p:cNvPicPr>
            <a:picLocks noChangeAspect="1"/>
          </p:cNvPicPr>
          <p:nvPr/>
        </p:nvPicPr>
        <p:blipFill>
          <a:blip r:embed="rId5"/>
          <a:stretch>
            <a:fillRect/>
          </a:stretch>
        </p:blipFill>
        <p:spPr>
          <a:xfrm>
            <a:off x="6736171" y="2490544"/>
            <a:ext cx="4965291" cy="3211441"/>
          </a:xfrm>
          <a:prstGeom prst="rect">
            <a:avLst/>
          </a:prstGeom>
        </p:spPr>
      </p:pic>
    </p:spTree>
    <p:extLst>
      <p:ext uri="{BB962C8B-B14F-4D97-AF65-F5344CB8AC3E}">
        <p14:creationId xmlns:p14="http://schemas.microsoft.com/office/powerpoint/2010/main" val="248944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490537" y="446519"/>
            <a:ext cx="11210925" cy="744836"/>
          </a:xfrm>
        </p:spPr>
        <p:txBody>
          <a:bodyPr>
            <a:normAutofit fontScale="90000"/>
          </a:bodyPr>
          <a:lstStyle/>
          <a:p>
            <a:pPr algn="ctr"/>
            <a:r>
              <a:rPr lang="es-MX" sz="3200" dirty="0">
                <a:solidFill>
                  <a:schemeClr val="bg1"/>
                </a:solidFill>
                <a:ea typeface="+mj-lt"/>
                <a:cs typeface="+mj-lt"/>
              </a:rPr>
              <a:t>	</a:t>
            </a:r>
            <a:br>
              <a:rPr lang="es-MX" sz="3200" dirty="0">
                <a:solidFill>
                  <a:schemeClr val="bg1"/>
                </a:solidFill>
                <a:ea typeface="+mj-lt"/>
                <a:cs typeface="+mj-lt"/>
              </a:rPr>
            </a:br>
            <a:r>
              <a:rPr lang="es-MX" sz="3200" dirty="0">
                <a:solidFill>
                  <a:schemeClr val="bg1"/>
                </a:solidFill>
                <a:ea typeface="+mj-lt"/>
                <a:cs typeface="+mj-lt"/>
              </a:rPr>
              <a:t>Procedimiento almacenado</a:t>
            </a:r>
            <a:endParaRPr lang="es-ES" dirty="0">
              <a:solidFill>
                <a:schemeClr val="bg1"/>
              </a:solidFill>
            </a:endParaRPr>
          </a:p>
        </p:txBody>
      </p:sp>
      <p:sp>
        <p:nvSpPr>
          <p:cNvPr id="7" name="Rectángulo 6">
            <a:hlinkClick r:id="rId3"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Índice</a:t>
            </a:r>
          </a:p>
        </p:txBody>
      </p:sp>
      <p:sp>
        <p:nvSpPr>
          <p:cNvPr id="9" name="CuadroTexto 2">
            <a:extLst>
              <a:ext uri="{FF2B5EF4-FFF2-40B4-BE49-F238E27FC236}">
                <a16:creationId xmlns:a16="http://schemas.microsoft.com/office/drawing/2014/main" id="{CCE4EC33-6BF5-4615-958D-48EF27D59AB1}"/>
              </a:ext>
            </a:extLst>
          </p:cNvPr>
          <p:cNvSpPr txBox="1"/>
          <p:nvPr/>
        </p:nvSpPr>
        <p:spPr>
          <a:xfrm>
            <a:off x="8702911" y="6306870"/>
            <a:ext cx="3273588" cy="369332"/>
          </a:xfrm>
          <a:prstGeom prst="rect">
            <a:avLst/>
          </a:prstGeom>
          <a:noFill/>
        </p:spPr>
        <p:txBody>
          <a:bodyPr wrap="none" rtlCol="0">
            <a:spAutoFit/>
          </a:bodyPr>
          <a:lstStyle/>
          <a:p>
            <a:r>
              <a:rPr lang="es-ES" dirty="0"/>
              <a:t>Link: Procedimiento Almacenado</a:t>
            </a:r>
          </a:p>
        </p:txBody>
      </p:sp>
      <p:pic>
        <p:nvPicPr>
          <p:cNvPr id="4" name="Imagen 3">
            <a:extLst>
              <a:ext uri="{FF2B5EF4-FFF2-40B4-BE49-F238E27FC236}">
                <a16:creationId xmlns:a16="http://schemas.microsoft.com/office/drawing/2014/main" id="{C7C831B3-0F1C-4C2C-940A-38E4B8732CD3}"/>
              </a:ext>
            </a:extLst>
          </p:cNvPr>
          <p:cNvPicPr>
            <a:picLocks noChangeAspect="1"/>
          </p:cNvPicPr>
          <p:nvPr/>
        </p:nvPicPr>
        <p:blipFill rotWithShape="1">
          <a:blip r:embed="rId4"/>
          <a:srcRect t="27914" b="14768"/>
          <a:stretch/>
        </p:blipFill>
        <p:spPr>
          <a:xfrm>
            <a:off x="340635" y="2626631"/>
            <a:ext cx="8998237" cy="2389262"/>
          </a:xfrm>
          <a:prstGeom prst="rect">
            <a:avLst/>
          </a:prstGeom>
        </p:spPr>
      </p:pic>
      <p:pic>
        <p:nvPicPr>
          <p:cNvPr id="6" name="Imagen 5">
            <a:extLst>
              <a:ext uri="{FF2B5EF4-FFF2-40B4-BE49-F238E27FC236}">
                <a16:creationId xmlns:a16="http://schemas.microsoft.com/office/drawing/2014/main" id="{6E847CD9-BBB3-4C19-B5A7-4CBF78366ED9}"/>
              </a:ext>
            </a:extLst>
          </p:cNvPr>
          <p:cNvPicPr>
            <a:picLocks noChangeAspect="1"/>
          </p:cNvPicPr>
          <p:nvPr/>
        </p:nvPicPr>
        <p:blipFill>
          <a:blip r:embed="rId5"/>
          <a:stretch>
            <a:fillRect/>
          </a:stretch>
        </p:blipFill>
        <p:spPr>
          <a:xfrm>
            <a:off x="395616" y="5601485"/>
            <a:ext cx="4585444" cy="537357"/>
          </a:xfrm>
          <a:prstGeom prst="rect">
            <a:avLst/>
          </a:prstGeom>
        </p:spPr>
      </p:pic>
      <p:pic>
        <p:nvPicPr>
          <p:cNvPr id="10" name="Imagen 9">
            <a:extLst>
              <a:ext uri="{FF2B5EF4-FFF2-40B4-BE49-F238E27FC236}">
                <a16:creationId xmlns:a16="http://schemas.microsoft.com/office/drawing/2014/main" id="{06E79F58-3DA0-4FD4-924C-B47CB4E3AEFC}"/>
              </a:ext>
            </a:extLst>
          </p:cNvPr>
          <p:cNvPicPr>
            <a:picLocks noChangeAspect="1"/>
          </p:cNvPicPr>
          <p:nvPr/>
        </p:nvPicPr>
        <p:blipFill>
          <a:blip r:embed="rId6"/>
          <a:stretch>
            <a:fillRect/>
          </a:stretch>
        </p:blipFill>
        <p:spPr>
          <a:xfrm>
            <a:off x="4981060" y="5116545"/>
            <a:ext cx="6995439" cy="921645"/>
          </a:xfrm>
          <a:prstGeom prst="rect">
            <a:avLst/>
          </a:prstGeom>
        </p:spPr>
      </p:pic>
      <p:pic>
        <p:nvPicPr>
          <p:cNvPr id="12" name="Imagen 11">
            <a:extLst>
              <a:ext uri="{FF2B5EF4-FFF2-40B4-BE49-F238E27FC236}">
                <a16:creationId xmlns:a16="http://schemas.microsoft.com/office/drawing/2014/main" id="{03013489-4119-42AD-A35B-1BC389F4BE06}"/>
              </a:ext>
            </a:extLst>
          </p:cNvPr>
          <p:cNvPicPr>
            <a:picLocks noChangeAspect="1"/>
          </p:cNvPicPr>
          <p:nvPr/>
        </p:nvPicPr>
        <p:blipFill rotWithShape="1">
          <a:blip r:embed="rId7"/>
          <a:srcRect l="10713" r="14942"/>
          <a:stretch/>
        </p:blipFill>
        <p:spPr>
          <a:xfrm>
            <a:off x="9301139" y="2786765"/>
            <a:ext cx="2853128" cy="1425846"/>
          </a:xfrm>
          <a:prstGeom prst="rect">
            <a:avLst/>
          </a:prstGeom>
        </p:spPr>
      </p:pic>
      <p:sp>
        <p:nvSpPr>
          <p:cNvPr id="14" name="CuadroTexto 13">
            <a:extLst>
              <a:ext uri="{FF2B5EF4-FFF2-40B4-BE49-F238E27FC236}">
                <a16:creationId xmlns:a16="http://schemas.microsoft.com/office/drawing/2014/main" id="{CEB96A6B-E8AB-457F-B010-14B100D40688}"/>
              </a:ext>
            </a:extLst>
          </p:cNvPr>
          <p:cNvSpPr txBox="1"/>
          <p:nvPr/>
        </p:nvSpPr>
        <p:spPr>
          <a:xfrm>
            <a:off x="44840" y="1523925"/>
            <a:ext cx="12147160" cy="830997"/>
          </a:xfrm>
          <a:prstGeom prst="rect">
            <a:avLst/>
          </a:prstGeom>
          <a:noFill/>
        </p:spPr>
        <p:txBody>
          <a:bodyPr wrap="square">
            <a:spAutoFit/>
          </a:bodyPr>
          <a:lstStyle/>
          <a:p>
            <a:pPr marL="285750" indent="-285750">
              <a:buFont typeface="Arial" panose="020B0604020202020204" pitchFamily="34" charset="0"/>
              <a:buChar char="•"/>
            </a:pPr>
            <a:r>
              <a:rPr lang="es-EC" sz="2400" b="1" dirty="0"/>
              <a:t>Un procedimiento almacenado que permita eliminar los ganadores correspondientes a un bingo determinado</a:t>
            </a:r>
          </a:p>
        </p:txBody>
      </p:sp>
    </p:spTree>
    <p:extLst>
      <p:ext uri="{BB962C8B-B14F-4D97-AF65-F5344CB8AC3E}">
        <p14:creationId xmlns:p14="http://schemas.microsoft.com/office/powerpoint/2010/main" val="19087076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52060C4F94BC640B21444581D735877" ma:contentTypeVersion="12" ma:contentTypeDescription="Crear nuevo documento." ma:contentTypeScope="" ma:versionID="fc4c673801be8919be8deaa944b31733">
  <xsd:schema xmlns:xsd="http://www.w3.org/2001/XMLSchema" xmlns:xs="http://www.w3.org/2001/XMLSchema" xmlns:p="http://schemas.microsoft.com/office/2006/metadata/properties" xmlns:ns3="de9a6fca-6e6a-41cd-8b43-cdb618963d1f" xmlns:ns4="447c43b3-0996-4fba-9d2a-45e9b1716726" targetNamespace="http://schemas.microsoft.com/office/2006/metadata/properties" ma:root="true" ma:fieldsID="d2c64dab4ca571c0853062faff1592df" ns3:_="" ns4:_="">
    <xsd:import namespace="de9a6fca-6e6a-41cd-8b43-cdb618963d1f"/>
    <xsd:import namespace="447c43b3-0996-4fba-9d2a-45e9b171672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a6fca-6e6a-41cd-8b43-cdb618963d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7c43b3-0996-4fba-9d2a-45e9b171672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41136F-CDBD-4815-9A4E-F26E08537572}">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447c43b3-0996-4fba-9d2a-45e9b1716726"/>
    <ds:schemaRef ds:uri="http://purl.org/dc/elements/1.1/"/>
    <ds:schemaRef ds:uri="http://schemas.microsoft.com/office/infopath/2007/PartnerControls"/>
    <ds:schemaRef ds:uri="de9a6fca-6e6a-41cd-8b43-cdb618963d1f"/>
  </ds:schemaRefs>
</ds:datastoreItem>
</file>

<file path=customXml/itemProps2.xml><?xml version="1.0" encoding="utf-8"?>
<ds:datastoreItem xmlns:ds="http://schemas.openxmlformats.org/officeDocument/2006/customXml" ds:itemID="{31D05DC5-BC54-4026-9912-1590CDF307F8}">
  <ds:schemaRefs>
    <ds:schemaRef ds:uri="http://schemas.microsoft.com/sharepoint/v3/contenttype/forms"/>
  </ds:schemaRefs>
</ds:datastoreItem>
</file>

<file path=customXml/itemProps3.xml><?xml version="1.0" encoding="utf-8"?>
<ds:datastoreItem xmlns:ds="http://schemas.openxmlformats.org/officeDocument/2006/customXml" ds:itemID="{98D19079-7F65-4D9B-87F9-CAB5BCE618BA}">
  <ds:schemaRefs>
    <ds:schemaRef ds:uri="447c43b3-0996-4fba-9d2a-45e9b1716726"/>
    <ds:schemaRef ds:uri="de9a6fca-6e6a-41cd-8b43-cdb618963d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1835</TotalTime>
  <Words>425</Words>
  <Application>Microsoft Office PowerPoint</Application>
  <PresentationFormat>Panorámica</PresentationFormat>
  <Paragraphs>86</Paragraphs>
  <Slides>12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Aharoni</vt:lpstr>
      <vt:lpstr>Arial</vt:lpstr>
      <vt:lpstr>Book Antiqua</vt:lpstr>
      <vt:lpstr>Calibri</vt:lpstr>
      <vt:lpstr>Calibri Light</vt:lpstr>
      <vt:lpstr>Cooper Black</vt:lpstr>
      <vt:lpstr>Times New Roman</vt:lpstr>
      <vt:lpstr>Tema de Office</vt:lpstr>
      <vt:lpstr>Presentación de PowerPoint</vt:lpstr>
      <vt:lpstr>Índice</vt:lpstr>
      <vt:lpstr>  Universo del Discurso</vt:lpstr>
      <vt:lpstr>  Entidades</vt:lpstr>
      <vt:lpstr>  Modelo Lógico/Relacional </vt:lpstr>
      <vt:lpstr>  Trigger </vt:lpstr>
      <vt:lpstr>  Trigger </vt:lpstr>
      <vt:lpstr>  Cursor</vt:lpstr>
      <vt:lpstr>  Procedimiento almacenado</vt:lpstr>
      <vt:lpstr>Reporte usando graficos estadísticos en base de datos</vt:lpstr>
      <vt:lpstr>Conclusiones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GEMBERTH JOSUE DELGADO DELGADO</dc:creator>
  <cp:lastModifiedBy>MACIAS PICO JOSSELYN STEFANY</cp:lastModifiedBy>
  <cp:revision>33</cp:revision>
  <dcterms:created xsi:type="dcterms:W3CDTF">2020-11-19T19:50:27Z</dcterms:created>
  <dcterms:modified xsi:type="dcterms:W3CDTF">2021-03-11T06:47:37Z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0x010100852060C4F94BC640B21444581D735877</vt:lpwstr>
  </property>
</Properties>
</file>