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326" r:id="rId5"/>
    <p:sldId id="258" r:id="rId6"/>
    <p:sldId id="327" r:id="rId7"/>
    <p:sldId id="295" r:id="rId8"/>
    <p:sldId id="278" r:id="rId9"/>
    <p:sldId id="345" r:id="rId10"/>
    <p:sldId id="346" r:id="rId11"/>
    <p:sldId id="374" r:id="rId12"/>
    <p:sldId id="375" r:id="rId13"/>
    <p:sldId id="376" r:id="rId14"/>
    <p:sldId id="377" r:id="rId15"/>
    <p:sldId id="336" r:id="rId16"/>
    <p:sldId id="337" r:id="rId17"/>
    <p:sldId id="338" r:id="rId18"/>
    <p:sldId id="339" r:id="rId19"/>
    <p:sldId id="342" r:id="rId20"/>
    <p:sldId id="378" r:id="rId21"/>
    <p:sldId id="373" r:id="rId22"/>
    <p:sldId id="298"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DC688F-0288-4899-8493-49856B5EA606}">
          <p14:sldIdLst>
            <p14:sldId id="326"/>
            <p14:sldId id="258"/>
            <p14:sldId id="327"/>
            <p14:sldId id="295"/>
            <p14:sldId id="278"/>
            <p14:sldId id="345"/>
            <p14:sldId id="346"/>
            <p14:sldId id="374"/>
            <p14:sldId id="375"/>
            <p14:sldId id="376"/>
            <p14:sldId id="377"/>
            <p14:sldId id="336"/>
            <p14:sldId id="337"/>
            <p14:sldId id="338"/>
            <p14:sldId id="339"/>
            <p14:sldId id="342"/>
            <p14:sldId id="378"/>
            <p14:sldId id="373"/>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B7F3F-1D34-481E-AB31-9B86B950158B}" v="83" dt="2020-12-04T23:35:27.8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68" d="100"/>
          <a:sy n="68"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07/07/2021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a:p>
        </p:txBody>
      </p:sp>
    </p:spTree>
    <p:extLst>
      <p:ext uri="{BB962C8B-B14F-4D97-AF65-F5344CB8AC3E}">
        <p14:creationId xmlns:p14="http://schemas.microsoft.com/office/powerpoint/2010/main" val="291625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13</a:t>
            </a:fld>
            <a:endParaRPr lang="es-ES"/>
          </a:p>
        </p:txBody>
      </p:sp>
    </p:spTree>
    <p:extLst>
      <p:ext uri="{BB962C8B-B14F-4D97-AF65-F5344CB8AC3E}">
        <p14:creationId xmlns:p14="http://schemas.microsoft.com/office/powerpoint/2010/main" val="256045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14</a:t>
            </a:fld>
            <a:endParaRPr lang="es-ES"/>
          </a:p>
        </p:txBody>
      </p:sp>
    </p:spTree>
    <p:extLst>
      <p:ext uri="{BB962C8B-B14F-4D97-AF65-F5344CB8AC3E}">
        <p14:creationId xmlns:p14="http://schemas.microsoft.com/office/powerpoint/2010/main" val="2745929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15</a:t>
            </a:fld>
            <a:endParaRPr lang="es-ES"/>
          </a:p>
        </p:txBody>
      </p:sp>
    </p:spTree>
    <p:extLst>
      <p:ext uri="{BB962C8B-B14F-4D97-AF65-F5344CB8AC3E}">
        <p14:creationId xmlns:p14="http://schemas.microsoft.com/office/powerpoint/2010/main" val="3298818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16</a:t>
            </a:fld>
            <a:endParaRPr lang="es-ES"/>
          </a:p>
        </p:txBody>
      </p:sp>
    </p:spTree>
    <p:extLst>
      <p:ext uri="{BB962C8B-B14F-4D97-AF65-F5344CB8AC3E}">
        <p14:creationId xmlns:p14="http://schemas.microsoft.com/office/powerpoint/2010/main" val="374642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17</a:t>
            </a:fld>
            <a:endParaRPr lang="es-ES"/>
          </a:p>
        </p:txBody>
      </p:sp>
    </p:spTree>
    <p:extLst>
      <p:ext uri="{BB962C8B-B14F-4D97-AF65-F5344CB8AC3E}">
        <p14:creationId xmlns:p14="http://schemas.microsoft.com/office/powerpoint/2010/main" val="1303309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18</a:t>
            </a:fld>
            <a:endParaRPr lang="es-ES"/>
          </a:p>
        </p:txBody>
      </p:sp>
    </p:spTree>
    <p:extLst>
      <p:ext uri="{BB962C8B-B14F-4D97-AF65-F5344CB8AC3E}">
        <p14:creationId xmlns:p14="http://schemas.microsoft.com/office/powerpoint/2010/main" val="26876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07/07/2021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07/07/2021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07/07/2021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07/07/2021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07/07/2021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07/07/2021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07/07/2021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07/07/2021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07/07/2021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 Id="rId4" Type="http://schemas.microsoft.com/office/2007/relationships/hdphoto" Target="../media/hdphoto7.wdp"/></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 Id="rId4" Type="http://schemas.microsoft.com/office/2007/relationships/hdphoto" Target="../media/hdphoto8.wdp"/></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microsoft.com/office/2007/relationships/hdphoto" Target="../media/hdphoto9.wdp"/><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microsoft.com/office/2007/relationships/hdphoto" Target="../media/hdphoto10.wdp"/><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microsoft.com/office/2007/relationships/hdphoto" Target="../media/hdphoto11.wdp"/><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microsoft.com/office/2007/relationships/hdphoto" Target="../media/hdphoto12.wdp"/><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microsoft.com/office/2007/relationships/hdphoto" Target="../media/hdphoto13.wdp"/><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microsoft.com/office/2007/relationships/hdphoto" Target="../media/hdphoto14.wdp"/><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app.diagrams.net/" TargetMode="Externa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7.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15.xml"/><Relationship Id="rId5" Type="http://schemas.openxmlformats.org/officeDocument/2006/relationships/slide" Target="slide6.xml"/><Relationship Id="rId10"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18.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D2JFhDclCUW2K34zr7vvwUcyNeA8K0lg/view?usp=sharing"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 Id="rId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1055076" y="656370"/>
            <a:ext cx="11222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black"/>
                </a:solidFill>
                <a:effectLst/>
                <a:uLnTx/>
                <a:uFillTx/>
                <a:latin typeface="Aharoni"/>
                <a:ea typeface="+mn-ea"/>
                <a:cs typeface="Aharoni"/>
              </a:rPr>
              <a:t>		DIAGRAMAS UML:  GIMNASIO</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8BA8465E-0F28-4E28-83C0-F769920DE515}"/>
              </a:ext>
            </a:extLst>
          </p:cNvPr>
          <p:cNvSpPr txBox="1"/>
          <p:nvPr/>
        </p:nvSpPr>
        <p:spPr>
          <a:xfrm>
            <a:off x="234316" y="5044364"/>
            <a:ext cx="54490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Universidad Laica Eloy Alfaro de Manabí</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Carrera Tecnología de la Información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Ingeniería de software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Estudiante: Mendoza Alcívar Alejandro Javier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Curso: 5”A”</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Calibri"/>
              </a:rPr>
              <a:t>Fuente: </a:t>
            </a:r>
            <a:r>
              <a:rPr kumimoji="0" lang="es-ES" sz="1800" b="0" i="0" u="sng" strike="noStrike" kern="1200" cap="none" spc="0" normalizeH="0" baseline="0" noProof="0" dirty="0">
                <a:ln>
                  <a:noFill/>
                </a:ln>
                <a:solidFill>
                  <a:prstClr val="black">
                    <a:lumMod val="95000"/>
                    <a:lumOff val="5000"/>
                  </a:prstClr>
                </a:solidFill>
                <a:effectLst/>
                <a:uLnTx/>
                <a:uFillTx/>
                <a:latin typeface="Calibri" panose="020F0502020204030204"/>
                <a:ea typeface="+mn-lt"/>
                <a:cs typeface="Calibri" panose="020F0502020204030204"/>
              </a:rPr>
              <a:t>Propia</a:t>
            </a:r>
            <a:endParaRPr kumimoji="0" lang="es-ES" sz="18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28737" y="2235178"/>
            <a:ext cx="9968719"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600" b="0" i="0" u="none" strike="noStrike" kern="1200" cap="none" spc="0" normalizeH="0" baseline="0" noProof="0" dirty="0">
              <a:ln>
                <a:noFill/>
              </a:ln>
              <a:solidFill>
                <a:srgbClr val="E7E6E6">
                  <a:lumMod val="25000"/>
                </a:srgbClr>
              </a:solidFill>
              <a:effectLst/>
              <a:uLnTx/>
              <a:uFillTx/>
              <a:latin typeface="Cooper Black"/>
              <a:ea typeface="+mn-ea"/>
              <a:cs typeface="Aharoni"/>
            </a:endParaRPr>
          </a:p>
          <a:p>
            <a:pPr marL="457200" marR="0" lvl="0" indent="-457200" algn="just" defTabSz="914400" rtl="0" eaLnBrk="1" fontAlgn="auto" latinLnBrk="0" hangingPunct="1">
              <a:lnSpc>
                <a:spcPct val="100000"/>
              </a:lnSpc>
              <a:spcBef>
                <a:spcPts val="0"/>
              </a:spcBef>
              <a:spcAft>
                <a:spcPts val="0"/>
              </a:spcAft>
              <a:buClrTx/>
              <a:buSzTx/>
              <a:buFontTx/>
              <a:buChar char="-"/>
              <a:tabLst/>
              <a:defRPr/>
            </a:pP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Realizar cada uno de los diagramas UML para así poder presentar diversas perspectivas de un sistema o un modelo en este caso GIMNASIO.</a:t>
            </a: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
        <p:nvSpPr>
          <p:cNvPr id="12" name="CuadroTexto 11">
            <a:extLst>
              <a:ext uri="{FF2B5EF4-FFF2-40B4-BE49-F238E27FC236}">
                <a16:creationId xmlns:a16="http://schemas.microsoft.com/office/drawing/2014/main" id="{BFABEB2C-D8CD-456C-8645-6485FA70F3AF}"/>
              </a:ext>
            </a:extLst>
          </p:cNvPr>
          <p:cNvSpPr txBox="1"/>
          <p:nvPr/>
        </p:nvSpPr>
        <p:spPr>
          <a:xfrm>
            <a:off x="907218" y="1760501"/>
            <a:ext cx="996871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600" b="0" i="0" u="sng" strike="noStrike" kern="1200" cap="none" spc="0" normalizeH="0" baseline="0" noProof="0" dirty="0">
                <a:ln>
                  <a:noFill/>
                </a:ln>
                <a:solidFill>
                  <a:srgbClr val="E7E6E6">
                    <a:lumMod val="25000"/>
                  </a:srgbClr>
                </a:solidFill>
                <a:effectLst/>
                <a:uLnTx/>
                <a:uFillTx/>
                <a:latin typeface="Cooper Black"/>
                <a:ea typeface="+mn-ea"/>
                <a:cs typeface="Aharoni"/>
              </a:rPr>
              <a:t>OBJETIVO:</a:t>
            </a:r>
            <a:endParaRPr kumimoji="0" lang="es-ES" sz="1800" b="0" i="0" u="sng"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279330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br>
              <a:rPr lang="es-MX" sz="3200" dirty="0">
                <a:solidFill>
                  <a:schemeClr val="bg1"/>
                </a:solidFill>
                <a:ea typeface="+mj-lt"/>
                <a:cs typeface="+mj-lt"/>
              </a:rPr>
            </a:br>
            <a:r>
              <a:rPr lang="es-MX" sz="3200" dirty="0">
                <a:solidFill>
                  <a:schemeClr val="bg1"/>
                </a:solidFill>
                <a:ea typeface="+mj-lt"/>
                <a:cs typeface="+mj-lt"/>
              </a:rPr>
              <a:t>Diagrama de casos de uso </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0" name="CuadroTexto 9">
            <a:extLst>
              <a:ext uri="{FF2B5EF4-FFF2-40B4-BE49-F238E27FC236}">
                <a16:creationId xmlns:a16="http://schemas.microsoft.com/office/drawing/2014/main" id="{B374A7AD-4A3F-4E14-9BDE-A3EB2C039A62}"/>
              </a:ext>
            </a:extLst>
          </p:cNvPr>
          <p:cNvSpPr txBox="1"/>
          <p:nvPr/>
        </p:nvSpPr>
        <p:spPr>
          <a:xfrm>
            <a:off x="490537" y="1621091"/>
            <a:ext cx="10594805" cy="400110"/>
          </a:xfrm>
          <a:prstGeom prst="rect">
            <a:avLst/>
          </a:prstGeom>
          <a:noFill/>
        </p:spPr>
        <p:txBody>
          <a:bodyPr wrap="square">
            <a:spAutoFit/>
          </a:bodyPr>
          <a:lstStyle/>
          <a:p>
            <a:r>
              <a:rPr lang="es-MX" sz="2000" b="1" dirty="0"/>
              <a:t>Modulo de facturación</a:t>
            </a:r>
            <a:endParaRPr lang="es-MX" sz="2000" dirty="0"/>
          </a:p>
        </p:txBody>
      </p:sp>
      <p:pic>
        <p:nvPicPr>
          <p:cNvPr id="5" name="Imagen 4">
            <a:extLst>
              <a:ext uri="{FF2B5EF4-FFF2-40B4-BE49-F238E27FC236}">
                <a16:creationId xmlns:a16="http://schemas.microsoft.com/office/drawing/2014/main" id="{EBE3EB47-D34F-4679-AEE0-E5D873D5F6A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1500390" y="2071497"/>
            <a:ext cx="9414353" cy="3736895"/>
          </a:xfrm>
          <a:prstGeom prst="rect">
            <a:avLst/>
          </a:prstGeom>
        </p:spPr>
      </p:pic>
    </p:spTree>
    <p:extLst>
      <p:ext uri="{BB962C8B-B14F-4D97-AF65-F5344CB8AC3E}">
        <p14:creationId xmlns:p14="http://schemas.microsoft.com/office/powerpoint/2010/main" val="339143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br>
              <a:rPr lang="es-MX" sz="3200" dirty="0">
                <a:solidFill>
                  <a:schemeClr val="bg1"/>
                </a:solidFill>
                <a:ea typeface="+mj-lt"/>
                <a:cs typeface="+mj-lt"/>
              </a:rPr>
            </a:br>
            <a:r>
              <a:rPr lang="es-MX" sz="3200" dirty="0">
                <a:solidFill>
                  <a:schemeClr val="bg1"/>
                </a:solidFill>
                <a:ea typeface="+mj-lt"/>
                <a:cs typeface="+mj-lt"/>
              </a:rPr>
              <a:t>Diagrama de casos de uso </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0" name="CuadroTexto 9">
            <a:extLst>
              <a:ext uri="{FF2B5EF4-FFF2-40B4-BE49-F238E27FC236}">
                <a16:creationId xmlns:a16="http://schemas.microsoft.com/office/drawing/2014/main" id="{B374A7AD-4A3F-4E14-9BDE-A3EB2C039A62}"/>
              </a:ext>
            </a:extLst>
          </p:cNvPr>
          <p:cNvSpPr txBox="1"/>
          <p:nvPr/>
        </p:nvSpPr>
        <p:spPr>
          <a:xfrm>
            <a:off x="490537" y="1621091"/>
            <a:ext cx="10594805" cy="400110"/>
          </a:xfrm>
          <a:prstGeom prst="rect">
            <a:avLst/>
          </a:prstGeom>
          <a:noFill/>
        </p:spPr>
        <p:txBody>
          <a:bodyPr wrap="square">
            <a:spAutoFit/>
          </a:bodyPr>
          <a:lstStyle/>
          <a:p>
            <a:r>
              <a:rPr lang="es-MX" sz="2000" b="1" dirty="0"/>
              <a:t>Diagrama unificado</a:t>
            </a:r>
            <a:endParaRPr lang="es-MX" sz="2000" dirty="0"/>
          </a:p>
        </p:txBody>
      </p:sp>
      <p:pic>
        <p:nvPicPr>
          <p:cNvPr id="5" name="Imagen 4" descr="Diagrama&#10;&#10;Descripción generada automáticamente">
            <a:extLst>
              <a:ext uri="{FF2B5EF4-FFF2-40B4-BE49-F238E27FC236}">
                <a16:creationId xmlns:a16="http://schemas.microsoft.com/office/drawing/2014/main" id="{194015CB-064A-4DAB-A4D3-485560DAAE8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0" y="143018"/>
            <a:ext cx="12192000" cy="6571964"/>
          </a:xfrm>
          <a:prstGeom prst="rect">
            <a:avLst/>
          </a:prstGeom>
        </p:spPr>
      </p:pic>
    </p:spTree>
    <p:extLst>
      <p:ext uri="{BB962C8B-B14F-4D97-AF65-F5344CB8AC3E}">
        <p14:creationId xmlns:p14="http://schemas.microsoft.com/office/powerpoint/2010/main" val="268892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Diagrama de  estado</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6" name="Imagen 5">
            <a:extLst>
              <a:ext uri="{FF2B5EF4-FFF2-40B4-BE49-F238E27FC236}">
                <a16:creationId xmlns:a16="http://schemas.microsoft.com/office/drawing/2014/main" id="{77ABB5F8-60E0-4694-8D46-3B35C85732A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11425" y="0"/>
            <a:ext cx="12169149" cy="6858000"/>
          </a:xfrm>
          <a:prstGeom prst="rect">
            <a:avLst/>
          </a:prstGeom>
        </p:spPr>
      </p:pic>
    </p:spTree>
    <p:extLst>
      <p:ext uri="{BB962C8B-B14F-4D97-AF65-F5344CB8AC3E}">
        <p14:creationId xmlns:p14="http://schemas.microsoft.com/office/powerpoint/2010/main" val="364880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Diagrama de secuencias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10" name="Imagen 9">
            <a:extLst>
              <a:ext uri="{FF2B5EF4-FFF2-40B4-BE49-F238E27FC236}">
                <a16:creationId xmlns:a16="http://schemas.microsoft.com/office/drawing/2014/main" id="{FBDD634B-7935-4CD7-BE68-F83E3587F44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74289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Diagrama de colaboración</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9" name="Imagen 8">
            <a:extLst>
              <a:ext uri="{FF2B5EF4-FFF2-40B4-BE49-F238E27FC236}">
                <a16:creationId xmlns:a16="http://schemas.microsoft.com/office/drawing/2014/main" id="{9959D15F-D6F2-4C44-9594-060E7BE5A9E4}"/>
              </a:ext>
            </a:extLst>
          </p:cNvPr>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971539" y="1824253"/>
            <a:ext cx="8248922" cy="4692661"/>
          </a:xfrm>
          <a:prstGeom prst="rect">
            <a:avLst/>
          </a:prstGeom>
          <a:noFill/>
          <a:ln>
            <a:noFill/>
          </a:ln>
        </p:spPr>
      </p:pic>
    </p:spTree>
    <p:extLst>
      <p:ext uri="{BB962C8B-B14F-4D97-AF65-F5344CB8AC3E}">
        <p14:creationId xmlns:p14="http://schemas.microsoft.com/office/powerpoint/2010/main" val="78435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6" y="649353"/>
            <a:ext cx="11210925" cy="744836"/>
          </a:xfrm>
        </p:spPr>
        <p:txBody>
          <a:bodyPr>
            <a:normAutofit/>
          </a:bodyPr>
          <a:lstStyle/>
          <a:p>
            <a:pPr algn="ctr"/>
            <a:r>
              <a:rPr lang="es-MX" sz="3200" dirty="0">
                <a:solidFill>
                  <a:schemeClr val="bg1"/>
                </a:solidFill>
                <a:ea typeface="+mj-lt"/>
                <a:cs typeface="+mj-lt"/>
              </a:rPr>
              <a:t>Diagrama de actividad</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9" name="Imagen 8">
            <a:extLst>
              <a:ext uri="{FF2B5EF4-FFF2-40B4-BE49-F238E27FC236}">
                <a16:creationId xmlns:a16="http://schemas.microsoft.com/office/drawing/2014/main" id="{177BAE46-DC57-4701-95E3-B4F88B45D3E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8677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Diagrama de componentes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8" name="Imagen 7">
            <a:extLst>
              <a:ext uri="{FF2B5EF4-FFF2-40B4-BE49-F238E27FC236}">
                <a16:creationId xmlns:a16="http://schemas.microsoft.com/office/drawing/2014/main" id="{67D46F3B-D457-402D-83AC-BB4D7FC421C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0" y="-35090"/>
            <a:ext cx="12192000" cy="6854653"/>
          </a:xfrm>
          <a:prstGeom prst="rect">
            <a:avLst/>
          </a:prstGeom>
        </p:spPr>
      </p:pic>
    </p:spTree>
    <p:extLst>
      <p:ext uri="{BB962C8B-B14F-4D97-AF65-F5344CB8AC3E}">
        <p14:creationId xmlns:p14="http://schemas.microsoft.com/office/powerpoint/2010/main" val="163695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Diagrama de desarrollo o despliegue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8" name="Imagen 7" descr="Diagrama&#10;&#10;Descripción generada automáticamente">
            <a:extLst>
              <a:ext uri="{FF2B5EF4-FFF2-40B4-BE49-F238E27FC236}">
                <a16:creationId xmlns:a16="http://schemas.microsoft.com/office/drawing/2014/main" id="{5C48AC90-F0B5-41D6-8EF5-E3079A97699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40000"/>
                    </a14:imgEffect>
                  </a14:imgLayer>
                </a14:imgProps>
              </a:ext>
            </a:extLst>
          </a:blip>
          <a:stretch>
            <a:fillRect/>
          </a:stretch>
        </p:blipFill>
        <p:spPr>
          <a:xfrm>
            <a:off x="1" y="-20233"/>
            <a:ext cx="12191999" cy="6859379"/>
          </a:xfrm>
          <a:prstGeom prst="rect">
            <a:avLst/>
          </a:prstGeom>
        </p:spPr>
      </p:pic>
    </p:spTree>
    <p:extLst>
      <p:ext uri="{BB962C8B-B14F-4D97-AF65-F5344CB8AC3E}">
        <p14:creationId xmlns:p14="http://schemas.microsoft.com/office/powerpoint/2010/main" val="46351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43467"/>
            <a:ext cx="11210925" cy="744836"/>
          </a:xfrm>
        </p:spPr>
        <p:txBody>
          <a:bodyPr>
            <a:normAutofit/>
          </a:bodyPr>
          <a:lstStyle/>
          <a:p>
            <a:pPr algn="ctr"/>
            <a:r>
              <a:rPr lang="es-MX" sz="3200" dirty="0">
                <a:solidFill>
                  <a:schemeClr val="bg1"/>
                </a:solidFill>
                <a:ea typeface="+mj-lt"/>
                <a:cs typeface="+mj-lt"/>
              </a:rPr>
              <a:t>Conclusiones</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sp>
        <p:nvSpPr>
          <p:cNvPr id="11" name="CuadroTexto 10">
            <a:extLst>
              <a:ext uri="{FF2B5EF4-FFF2-40B4-BE49-F238E27FC236}">
                <a16:creationId xmlns:a16="http://schemas.microsoft.com/office/drawing/2014/main" id="{EF178DBE-D31E-419E-8083-3096F28B21A3}"/>
              </a:ext>
            </a:extLst>
          </p:cNvPr>
          <p:cNvSpPr txBox="1"/>
          <p:nvPr/>
        </p:nvSpPr>
        <p:spPr>
          <a:xfrm>
            <a:off x="476469" y="1396588"/>
            <a:ext cx="11195246" cy="5324535"/>
          </a:xfrm>
          <a:prstGeom prst="rect">
            <a:avLst/>
          </a:prstGeom>
          <a:noFill/>
        </p:spPr>
        <p:txBody>
          <a:bodyPr wrap="square">
            <a:spAutoFit/>
          </a:bodyPr>
          <a:lstStyle/>
          <a:p>
            <a:pPr marL="342900" indent="-342900" algn="just">
              <a:buFont typeface="Wingdings" panose="05000000000000000000" pitchFamily="2" charset="2"/>
              <a:buChar char="q"/>
            </a:pPr>
            <a:r>
              <a:rPr lang="es-MX" sz="2000" dirty="0"/>
              <a:t>Se logro crear un modelo de cada uno de los diagramas UML con diferentes relaciones correctamente, fue realizado online en la pagina de </a:t>
            </a:r>
            <a:r>
              <a:rPr lang="es-MX" sz="2000" dirty="0">
                <a:hlinkClick r:id="rId4"/>
              </a:rPr>
              <a:t>https://app.diagrams.net</a:t>
            </a:r>
            <a:r>
              <a:rPr lang="es-MX" sz="2000" dirty="0"/>
              <a:t> </a:t>
            </a:r>
          </a:p>
          <a:p>
            <a:pPr algn="just"/>
            <a:endParaRPr lang="es-MX" sz="2000" dirty="0"/>
          </a:p>
          <a:p>
            <a:pPr marL="342900" indent="-342900" algn="just">
              <a:buFont typeface="Wingdings" panose="05000000000000000000" pitchFamily="2" charset="2"/>
              <a:buChar char="q"/>
            </a:pPr>
            <a:r>
              <a:rPr lang="es-MX" sz="2000" dirty="0"/>
              <a:t>Se definió cada entidad cada secuencia utilizando los datos mostrados en Gestión de base de datos</a:t>
            </a:r>
          </a:p>
          <a:p>
            <a:pPr algn="just"/>
            <a:r>
              <a:rPr lang="es-MX" sz="2000" dirty="0"/>
              <a:t> </a:t>
            </a:r>
          </a:p>
          <a:p>
            <a:pPr marL="342900" indent="-342900" algn="just">
              <a:buFont typeface="Wingdings" panose="05000000000000000000" pitchFamily="2" charset="2"/>
              <a:buChar char="q"/>
            </a:pPr>
            <a:r>
              <a:rPr lang="es-MX" sz="2000" dirty="0"/>
              <a:t>Se utilizo para cada uno de los diagramas diferentes formas de mostrar lo que se realiza dentro del negocio. En el diagrama de clases se usaron varias relaciones de agregación, asignación y dependencia; en el diagrama de objetos se usan los datos ingresados en la base de datos.</a:t>
            </a:r>
          </a:p>
          <a:p>
            <a:pPr algn="just"/>
            <a:endParaRPr lang="es-MX" sz="2000" dirty="0"/>
          </a:p>
          <a:p>
            <a:pPr marL="342900" indent="-342900" algn="just">
              <a:buFont typeface="Wingdings" panose="05000000000000000000" pitchFamily="2" charset="2"/>
              <a:buChar char="q"/>
            </a:pPr>
            <a:r>
              <a:rPr lang="es-MX" sz="2000" dirty="0"/>
              <a:t>Se empleo para los casos de uso relaciones de </a:t>
            </a:r>
            <a:r>
              <a:rPr lang="es-MX" sz="2000" b="1" dirty="0"/>
              <a:t>&lt;&lt;</a:t>
            </a:r>
            <a:r>
              <a:rPr lang="es-MX" sz="2000" b="1" dirty="0" err="1"/>
              <a:t>extend</a:t>
            </a:r>
            <a:r>
              <a:rPr lang="es-MX" sz="2000" b="1" dirty="0"/>
              <a:t>&gt;&gt; </a:t>
            </a:r>
            <a:r>
              <a:rPr lang="es-MX" sz="2000" dirty="0"/>
              <a:t>y </a:t>
            </a:r>
            <a:r>
              <a:rPr lang="es-MX" sz="2000" b="1" dirty="0"/>
              <a:t>&lt;&lt;</a:t>
            </a:r>
            <a:r>
              <a:rPr lang="es-MX" sz="2000" b="1" dirty="0" err="1"/>
              <a:t>include</a:t>
            </a:r>
            <a:r>
              <a:rPr lang="es-MX" sz="2000" b="1" dirty="0"/>
              <a:t>&gt;&gt; </a:t>
            </a:r>
            <a:r>
              <a:rPr lang="es-MX" sz="2000" dirty="0"/>
              <a:t>para mostrar los datos que deben estar incluidos y los datos que pueden o no estar incluidos dentro de la relación entre casos.  En el diagrama de estado se muestra la situación por la que pasa cada proceso.</a:t>
            </a:r>
          </a:p>
          <a:p>
            <a:pPr algn="just"/>
            <a:endParaRPr lang="es-MX" sz="2000" dirty="0"/>
          </a:p>
          <a:p>
            <a:pPr marL="342900" indent="-342900" algn="just">
              <a:buFont typeface="Wingdings" panose="05000000000000000000" pitchFamily="2" charset="2"/>
              <a:buChar char="q"/>
            </a:pPr>
            <a:r>
              <a:rPr lang="es-MX" sz="2000" dirty="0"/>
              <a:t>En el diagrama de secuencia se muestra el orden en el que se realiza el desarrollo del sistema.  En el diagrama de colaboración muestra esencialmente un diagrama que muestra las interacciones organizadas alrededor de los roles. Por último, en el diagrama de desarrollo o conocido también como despliegue se muestra el orden y las condiciones las cuales serán desarrolladas dentro del sistema</a:t>
            </a:r>
            <a:endParaRPr lang="es-MX" sz="2000" b="1" dirty="0"/>
          </a:p>
        </p:txBody>
      </p:sp>
    </p:spTree>
    <p:extLst>
      <p:ext uri="{BB962C8B-B14F-4D97-AF65-F5344CB8AC3E}">
        <p14:creationId xmlns:p14="http://schemas.microsoft.com/office/powerpoint/2010/main" val="2478903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355625" y="3108038"/>
            <a:ext cx="11210925" cy="1797023"/>
          </a:xfrm>
        </p:spPr>
        <p:txBody>
          <a:bodyPr>
            <a:normAutofit/>
          </a:bodyPr>
          <a:lstStyle/>
          <a:p>
            <a:pPr algn="ctr"/>
            <a:r>
              <a:rPr lang="es-ES" sz="6000" dirty="0">
                <a:ea typeface="+mj-lt"/>
                <a:cs typeface="+mj-lt"/>
              </a:rPr>
              <a:t>Gracias </a:t>
            </a:r>
            <a:endParaRPr lang="es-ES" sz="8000" dirty="0"/>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04645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a:spLocks/>
          </p:cNvSpPr>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2" action="ppaction://hlinksldjump"/>
              </a:rPr>
              <a:t>Universo del Discurso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Lógico/Relacional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Diagrama de clases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Diagrama de objeto </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Diagrama de casos de uso</a:t>
            </a:r>
            <a:endParaRPr lang="es-MX" sz="2400" dirty="0">
              <a:cs typeface="Calibri"/>
              <a:hlinkClick r:id="rId7"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Diagrama de estados</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Diagrama de interacción de secuencias</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10" action="ppaction://hlinksldjump"/>
              </a:rPr>
              <a:t>Diagrama de interacción de secuencias de colaboración</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Diagrama de actividad</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Diagrama de implementación de componentes</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Diagrama de implementación de desarrollo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4"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7110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225083" y="1685167"/>
            <a:ext cx="11788726" cy="5128776"/>
          </a:xfrm>
          <a:prstGeom prst="rect">
            <a:avLst/>
          </a:prstGeom>
          <a:noFill/>
        </p:spPr>
        <p:txBody>
          <a:bodyPr wrap="square" rtlCol="0">
            <a:spAutoFit/>
          </a:bodyPr>
          <a:lstStyle/>
          <a:p>
            <a:pPr algn="just">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Un gimnasio llamado GYM4K ha solicitado un sistema informático el cual será utilizado para la gestión de su respectivo negocio. </a:t>
            </a:r>
          </a:p>
          <a:p>
            <a:pPr algn="just">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Esta instalación necesita tener un mejor control, por lo tanto, requiere un modelo de datos en el cual se incluya respectivas informaciones de empleados tomando en cuenta que cada uno tiene diferentes cargos (gerente, secretaria y entrenador)  datos personales como: nombres y apellidos, cedula, correo electrónico y celular. Si el empleado es un entrenador se debe agregar la hora y el día que esta disponible. También información de los clientes de los cuales se debe obtener: nombre, cedula, fecha de nacimiento, correo electrónico, teléfono celular, teléfono en caso de emergencia y el tipo </a:t>
            </a:r>
            <a:r>
              <a:rPr lang="es-MX" sz="1800">
                <a:effectLst/>
                <a:latin typeface="Calibri" panose="020F0502020204030204" pitchFamily="34" charset="0"/>
                <a:ea typeface="Calibri" panose="020F0502020204030204" pitchFamily="34" charset="0"/>
                <a:cs typeface="Times New Roman" panose="02020603050405020304" pitchFamily="18" charset="0"/>
              </a:rPr>
              <a:t>de sangre. </a:t>
            </a:r>
            <a:r>
              <a:rPr lang="es-MX" sz="1800" dirty="0">
                <a:effectLst/>
                <a:latin typeface="Calibri" panose="020F0502020204030204" pitchFamily="34" charset="0"/>
                <a:ea typeface="Calibri" panose="020F0502020204030204" pitchFamily="34" charset="0"/>
                <a:cs typeface="Times New Roman" panose="02020603050405020304" pitchFamily="18" charset="0"/>
              </a:rPr>
              <a:t>El gimnasio también debe guardar los datos de las maquinas como la fecha de compra, el nombre, para que ejercicio es usada, por ende, la fecha de los mantenimientos que se le ha dado incluyendo la empresa. EL gimnasio tiene</a:t>
            </a:r>
            <a:r>
              <a:rPr lang="es-MX" dirty="0">
                <a:latin typeface="Calibri" panose="020F0502020204030204" pitchFamily="34" charset="0"/>
                <a:ea typeface="Calibri" panose="020F0502020204030204" pitchFamily="34" charset="0"/>
                <a:cs typeface="Times New Roman" panose="02020603050405020304" pitchFamily="18" charset="0"/>
              </a:rPr>
              <a:t> la información de cada uno de los planes guardados con su nombre, un detalle y el costo de cada uno. </a:t>
            </a:r>
          </a:p>
          <a:p>
            <a:pPr algn="just">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Los entrenadores pueden establecer una rutina de acuerdo a el tipo de cliente  (principiante, Intermedio y avanzado) con la fecha en la que se estableció. Pueden ingresar personas con el pago diario para esto se necesita la fecha en la que ingresa y en la que sale. En esta parte el cliente puede seleccionar si desea sesión individual o grupal (maquina, bailoterapia).</a:t>
            </a:r>
          </a:p>
          <a:p>
            <a:pPr algn="just">
              <a:lnSpc>
                <a:spcPct val="107000"/>
              </a:lnSpc>
              <a:spcAft>
                <a:spcPts val="800"/>
              </a:spcAft>
            </a:pPr>
            <a:r>
              <a:rPr kumimoji="0" lang="es-MX"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El sistema debe incluir un plan de facturación mensual para los clientes que utilizan los planes mensuales o para los clientes que llegan diariamente y pagan por el servicio diario o incluso por algo que se venda como algunas bebidas, playeras o incluso utilizar el spa, la sauna entre otros. </a:t>
            </a:r>
            <a:endParaRPr kumimoji="0" lang="es-EC"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541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Modelo Lógico/Relacional</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E487F2DD-A4A0-422A-B95D-73CD4F9DFE37}"/>
              </a:ext>
            </a:extLst>
          </p:cNvPr>
          <p:cNvSpPr txBox="1"/>
          <p:nvPr/>
        </p:nvSpPr>
        <p:spPr>
          <a:xfrm>
            <a:off x="9759657" y="6214533"/>
            <a:ext cx="2288255" cy="369332"/>
          </a:xfrm>
          <a:prstGeom prst="rect">
            <a:avLst/>
          </a:prstGeom>
          <a:noFill/>
        </p:spPr>
        <p:txBody>
          <a:bodyPr wrap="none" rtlCol="0">
            <a:spAutoFit/>
          </a:bodyPr>
          <a:lstStyle/>
          <a:p>
            <a:r>
              <a:rPr lang="es-ES" dirty="0"/>
              <a:t>Link: </a:t>
            </a:r>
            <a:r>
              <a:rPr lang="es-ES" dirty="0">
                <a:hlinkClick r:id="rId3"/>
              </a:rPr>
              <a:t>Modelo de Datos</a:t>
            </a:r>
            <a:endParaRPr lang="es-ES" dirty="0"/>
          </a:p>
        </p:txBody>
      </p:sp>
      <p:pic>
        <p:nvPicPr>
          <p:cNvPr id="4" name="Imagen 3" descr="Diagrama&#10;&#10;Descripción generada automáticamente">
            <a:extLst>
              <a:ext uri="{FF2B5EF4-FFF2-40B4-BE49-F238E27FC236}">
                <a16:creationId xmlns:a16="http://schemas.microsoft.com/office/drawing/2014/main" id="{4B4E14D2-36ED-4EE1-87D6-AF44F6C51D8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18854"/>
            <a:ext cx="12192000" cy="6820292"/>
          </a:xfrm>
          <a:prstGeom prst="rect">
            <a:avLst/>
          </a:prstGeom>
        </p:spPr>
      </p:pic>
    </p:spTree>
    <p:extLst>
      <p:ext uri="{BB962C8B-B14F-4D97-AF65-F5344CB8AC3E}">
        <p14:creationId xmlns:p14="http://schemas.microsoft.com/office/powerpoint/2010/main" val="378219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br>
              <a:rPr lang="es-MX" sz="3200" dirty="0">
                <a:solidFill>
                  <a:schemeClr val="bg1"/>
                </a:solidFill>
                <a:ea typeface="+mj-lt"/>
                <a:cs typeface="+mj-lt"/>
              </a:rPr>
            </a:br>
            <a:r>
              <a:rPr lang="es-MX" sz="3200" dirty="0">
                <a:solidFill>
                  <a:schemeClr val="bg1"/>
                </a:solidFill>
                <a:ea typeface="+mj-lt"/>
                <a:cs typeface="+mj-lt"/>
              </a:rPr>
              <a:t>Diagrama de clases </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4" name="Imagen 3" descr="Diagrama, Esquemático&#10;&#10;Descripción generada automáticamente">
            <a:extLst>
              <a:ext uri="{FF2B5EF4-FFF2-40B4-BE49-F238E27FC236}">
                <a16:creationId xmlns:a16="http://schemas.microsoft.com/office/drawing/2014/main" id="{2ABEDD3C-D04C-470B-880A-EB408AF480B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5953" y="0"/>
            <a:ext cx="12180093" cy="6858000"/>
          </a:xfrm>
          <a:prstGeom prst="rect">
            <a:avLst/>
          </a:prstGeom>
        </p:spPr>
      </p:pic>
    </p:spTree>
    <p:extLst>
      <p:ext uri="{BB962C8B-B14F-4D97-AF65-F5344CB8AC3E}">
        <p14:creationId xmlns:p14="http://schemas.microsoft.com/office/powerpoint/2010/main" val="98297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br>
              <a:rPr lang="es-MX" sz="3200" dirty="0">
                <a:solidFill>
                  <a:schemeClr val="bg1"/>
                </a:solidFill>
                <a:ea typeface="+mj-lt"/>
                <a:cs typeface="+mj-lt"/>
              </a:rPr>
            </a:br>
            <a:r>
              <a:rPr lang="es-MX" sz="3200" dirty="0">
                <a:solidFill>
                  <a:schemeClr val="bg1"/>
                </a:solidFill>
                <a:ea typeface="+mj-lt"/>
                <a:cs typeface="+mj-lt"/>
              </a:rPr>
              <a:t>Diagrama de objeto</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pic>
        <p:nvPicPr>
          <p:cNvPr id="5" name="Imagen 4" descr="Una captura de pantalla de un celular&#10;&#10;Descripción generada automáticamente con confianza media">
            <a:extLst>
              <a:ext uri="{FF2B5EF4-FFF2-40B4-BE49-F238E27FC236}">
                <a16:creationId xmlns:a16="http://schemas.microsoft.com/office/drawing/2014/main" id="{27210EE3-C045-4D39-81D2-C05FC46F5D7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93673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br>
              <a:rPr lang="es-MX" sz="3200" dirty="0">
                <a:solidFill>
                  <a:schemeClr val="bg1"/>
                </a:solidFill>
                <a:ea typeface="+mj-lt"/>
                <a:cs typeface="+mj-lt"/>
              </a:rPr>
            </a:br>
            <a:r>
              <a:rPr lang="es-MX" sz="3200" dirty="0">
                <a:solidFill>
                  <a:schemeClr val="bg1"/>
                </a:solidFill>
                <a:ea typeface="+mj-lt"/>
                <a:cs typeface="+mj-lt"/>
              </a:rPr>
              <a:t>Diagrama de casos de uso </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0" name="CuadroTexto 9">
            <a:extLst>
              <a:ext uri="{FF2B5EF4-FFF2-40B4-BE49-F238E27FC236}">
                <a16:creationId xmlns:a16="http://schemas.microsoft.com/office/drawing/2014/main" id="{B374A7AD-4A3F-4E14-9BDE-A3EB2C039A62}"/>
              </a:ext>
            </a:extLst>
          </p:cNvPr>
          <p:cNvSpPr txBox="1"/>
          <p:nvPr/>
        </p:nvSpPr>
        <p:spPr>
          <a:xfrm>
            <a:off x="490537" y="1621091"/>
            <a:ext cx="10594805" cy="400110"/>
          </a:xfrm>
          <a:prstGeom prst="rect">
            <a:avLst/>
          </a:prstGeom>
          <a:noFill/>
        </p:spPr>
        <p:txBody>
          <a:bodyPr wrap="square">
            <a:spAutoFit/>
          </a:bodyPr>
          <a:lstStyle/>
          <a:p>
            <a:r>
              <a:rPr lang="es-MX" sz="2000" b="1" dirty="0"/>
              <a:t>Modulo de ingreso</a:t>
            </a:r>
            <a:endParaRPr lang="es-MX" sz="2000" dirty="0"/>
          </a:p>
        </p:txBody>
      </p:sp>
      <p:pic>
        <p:nvPicPr>
          <p:cNvPr id="4" name="Imagen 3">
            <a:extLst>
              <a:ext uri="{FF2B5EF4-FFF2-40B4-BE49-F238E27FC236}">
                <a16:creationId xmlns:a16="http://schemas.microsoft.com/office/drawing/2014/main" id="{A5F9D661-8234-46C1-A496-52EFD1AEABE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1319796" y="2369484"/>
            <a:ext cx="9765545" cy="3558631"/>
          </a:xfrm>
          <a:prstGeom prst="rect">
            <a:avLst/>
          </a:prstGeom>
        </p:spPr>
      </p:pic>
    </p:spTree>
    <p:extLst>
      <p:ext uri="{BB962C8B-B14F-4D97-AF65-F5344CB8AC3E}">
        <p14:creationId xmlns:p14="http://schemas.microsoft.com/office/powerpoint/2010/main" val="204586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br>
              <a:rPr lang="es-MX" sz="3200" dirty="0">
                <a:solidFill>
                  <a:schemeClr val="bg1"/>
                </a:solidFill>
                <a:ea typeface="+mj-lt"/>
                <a:cs typeface="+mj-lt"/>
              </a:rPr>
            </a:br>
            <a:r>
              <a:rPr lang="es-MX" sz="3200" dirty="0">
                <a:solidFill>
                  <a:schemeClr val="bg1"/>
                </a:solidFill>
                <a:ea typeface="+mj-lt"/>
                <a:cs typeface="+mj-lt"/>
              </a:rPr>
              <a:t>Diagrama de casos de uso </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0" name="CuadroTexto 9">
            <a:extLst>
              <a:ext uri="{FF2B5EF4-FFF2-40B4-BE49-F238E27FC236}">
                <a16:creationId xmlns:a16="http://schemas.microsoft.com/office/drawing/2014/main" id="{B374A7AD-4A3F-4E14-9BDE-A3EB2C039A62}"/>
              </a:ext>
            </a:extLst>
          </p:cNvPr>
          <p:cNvSpPr txBox="1"/>
          <p:nvPr/>
        </p:nvSpPr>
        <p:spPr>
          <a:xfrm>
            <a:off x="490537" y="1621091"/>
            <a:ext cx="10594805" cy="400110"/>
          </a:xfrm>
          <a:prstGeom prst="rect">
            <a:avLst/>
          </a:prstGeom>
          <a:noFill/>
        </p:spPr>
        <p:txBody>
          <a:bodyPr wrap="square">
            <a:spAutoFit/>
          </a:bodyPr>
          <a:lstStyle/>
          <a:p>
            <a:r>
              <a:rPr lang="es-MX" sz="2000" b="1" dirty="0"/>
              <a:t>Modulo de rutina</a:t>
            </a:r>
            <a:endParaRPr lang="es-MX" sz="2000" dirty="0"/>
          </a:p>
        </p:txBody>
      </p:sp>
      <p:pic>
        <p:nvPicPr>
          <p:cNvPr id="5" name="Imagen 4">
            <a:extLst>
              <a:ext uri="{FF2B5EF4-FFF2-40B4-BE49-F238E27FC236}">
                <a16:creationId xmlns:a16="http://schemas.microsoft.com/office/drawing/2014/main" id="{ADE857BA-AAC7-40AD-A4B1-FDA6FA13A48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2075888" y="2029486"/>
            <a:ext cx="8040222" cy="4725059"/>
          </a:xfrm>
          <a:prstGeom prst="rect">
            <a:avLst/>
          </a:prstGeom>
        </p:spPr>
      </p:pic>
    </p:spTree>
    <p:extLst>
      <p:ext uri="{BB962C8B-B14F-4D97-AF65-F5344CB8AC3E}">
        <p14:creationId xmlns:p14="http://schemas.microsoft.com/office/powerpoint/2010/main" val="414505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br>
              <a:rPr lang="es-MX" sz="3200" dirty="0">
                <a:solidFill>
                  <a:schemeClr val="bg1"/>
                </a:solidFill>
                <a:ea typeface="+mj-lt"/>
                <a:cs typeface="+mj-lt"/>
              </a:rPr>
            </a:br>
            <a:r>
              <a:rPr lang="es-MX" sz="3200" dirty="0">
                <a:solidFill>
                  <a:schemeClr val="bg1"/>
                </a:solidFill>
                <a:ea typeface="+mj-lt"/>
                <a:cs typeface="+mj-lt"/>
              </a:rPr>
              <a:t>Diagrama de casos de uso </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0" name="CuadroTexto 9">
            <a:extLst>
              <a:ext uri="{FF2B5EF4-FFF2-40B4-BE49-F238E27FC236}">
                <a16:creationId xmlns:a16="http://schemas.microsoft.com/office/drawing/2014/main" id="{B374A7AD-4A3F-4E14-9BDE-A3EB2C039A62}"/>
              </a:ext>
            </a:extLst>
          </p:cNvPr>
          <p:cNvSpPr txBox="1"/>
          <p:nvPr/>
        </p:nvSpPr>
        <p:spPr>
          <a:xfrm>
            <a:off x="490537" y="1621091"/>
            <a:ext cx="10594805" cy="400110"/>
          </a:xfrm>
          <a:prstGeom prst="rect">
            <a:avLst/>
          </a:prstGeom>
          <a:noFill/>
        </p:spPr>
        <p:txBody>
          <a:bodyPr wrap="square">
            <a:spAutoFit/>
          </a:bodyPr>
          <a:lstStyle/>
          <a:p>
            <a:r>
              <a:rPr lang="es-MX" sz="2000" b="1" dirty="0"/>
              <a:t>Modulo de maquina</a:t>
            </a:r>
            <a:endParaRPr lang="es-MX" sz="2000" dirty="0"/>
          </a:p>
        </p:txBody>
      </p:sp>
      <p:pic>
        <p:nvPicPr>
          <p:cNvPr id="4" name="Imagen 3">
            <a:extLst>
              <a:ext uri="{FF2B5EF4-FFF2-40B4-BE49-F238E27FC236}">
                <a16:creationId xmlns:a16="http://schemas.microsoft.com/office/drawing/2014/main" id="{3179AA25-FC3D-4AB1-86DA-F65E904D9E8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1770743" y="2061210"/>
            <a:ext cx="8650514" cy="4145038"/>
          </a:xfrm>
          <a:prstGeom prst="rect">
            <a:avLst/>
          </a:prstGeom>
        </p:spPr>
      </p:pic>
    </p:spTree>
    <p:extLst>
      <p:ext uri="{BB962C8B-B14F-4D97-AF65-F5344CB8AC3E}">
        <p14:creationId xmlns:p14="http://schemas.microsoft.com/office/powerpoint/2010/main" val="326796808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52060C4F94BC640B21444581D735877" ma:contentTypeVersion="12" ma:contentTypeDescription="Crear nuevo documento." ma:contentTypeScope="" ma:versionID="fc4c673801be8919be8deaa944b31733">
  <xsd:schema xmlns:xsd="http://www.w3.org/2001/XMLSchema" xmlns:xs="http://www.w3.org/2001/XMLSchema" xmlns:p="http://schemas.microsoft.com/office/2006/metadata/properties" xmlns:ns3="de9a6fca-6e6a-41cd-8b43-cdb618963d1f" xmlns:ns4="447c43b3-0996-4fba-9d2a-45e9b1716726" targetNamespace="http://schemas.microsoft.com/office/2006/metadata/properties" ma:root="true" ma:fieldsID="d2c64dab4ca571c0853062faff1592df" ns3:_="" ns4:_="">
    <xsd:import namespace="de9a6fca-6e6a-41cd-8b43-cdb618963d1f"/>
    <xsd:import namespace="447c43b3-0996-4fba-9d2a-45e9b17167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a6fca-6e6a-41cd-8b43-cdb618963d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7c43b3-0996-4fba-9d2a-45e9b171672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D05DC5-BC54-4026-9912-1590CDF307F8}">
  <ds:schemaRefs>
    <ds:schemaRef ds:uri="http://schemas.microsoft.com/sharepoint/v3/contenttype/forms"/>
  </ds:schemaRefs>
</ds:datastoreItem>
</file>

<file path=customXml/itemProps2.xml><?xml version="1.0" encoding="utf-8"?>
<ds:datastoreItem xmlns:ds="http://schemas.openxmlformats.org/officeDocument/2006/customXml" ds:itemID="{5441136F-CDBD-4815-9A4E-F26E08537572}">
  <ds:schemaRef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447c43b3-0996-4fba-9d2a-45e9b1716726"/>
    <ds:schemaRef ds:uri="http://purl.org/dc/elements/1.1/"/>
    <ds:schemaRef ds:uri="http://schemas.microsoft.com/office/infopath/2007/PartnerControls"/>
    <ds:schemaRef ds:uri="de9a6fca-6e6a-41cd-8b43-cdb618963d1f"/>
  </ds:schemaRefs>
</ds:datastoreItem>
</file>

<file path=customXml/itemProps3.xml><?xml version="1.0" encoding="utf-8"?>
<ds:datastoreItem xmlns:ds="http://schemas.openxmlformats.org/officeDocument/2006/customXml" ds:itemID="{98D19079-7F65-4D9B-87F9-CAB5BCE618BA}">
  <ds:schemaRefs>
    <ds:schemaRef ds:uri="447c43b3-0996-4fba-9d2a-45e9b1716726"/>
    <ds:schemaRef ds:uri="de9a6fca-6e6a-41cd-8b43-cdb618963d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2911</TotalTime>
  <Words>799</Words>
  <Application>Microsoft Office PowerPoint</Application>
  <PresentationFormat>Panorámica</PresentationFormat>
  <Paragraphs>98</Paragraphs>
  <Slides>19</Slides>
  <Notes>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Aharoni</vt:lpstr>
      <vt:lpstr>Arial</vt:lpstr>
      <vt:lpstr>Book Antiqua</vt:lpstr>
      <vt:lpstr>Calibri</vt:lpstr>
      <vt:lpstr>Calibri Light</vt:lpstr>
      <vt:lpstr>Cooper Black</vt:lpstr>
      <vt:lpstr>Wingdings</vt:lpstr>
      <vt:lpstr>Tema de Office</vt:lpstr>
      <vt:lpstr>Presentación de PowerPoint</vt:lpstr>
      <vt:lpstr>Índice</vt:lpstr>
      <vt:lpstr>  Universo del Discurso</vt:lpstr>
      <vt:lpstr>  Modelo Lógico/Relacional </vt:lpstr>
      <vt:lpstr> Diagrama de clases  </vt:lpstr>
      <vt:lpstr> Diagrama de objeto </vt:lpstr>
      <vt:lpstr> Diagrama de casos de uso  </vt:lpstr>
      <vt:lpstr> Diagrama de casos de uso  </vt:lpstr>
      <vt:lpstr> Diagrama de casos de uso  </vt:lpstr>
      <vt:lpstr> Diagrama de casos de uso  </vt:lpstr>
      <vt:lpstr> Diagrama de casos de uso  </vt:lpstr>
      <vt:lpstr>  Diagrama de  estado</vt:lpstr>
      <vt:lpstr>  Diagrama de secuencias  </vt:lpstr>
      <vt:lpstr>  Diagrama de colaboración</vt:lpstr>
      <vt:lpstr>Diagrama de actividad</vt:lpstr>
      <vt:lpstr>  Diagrama de componentes </vt:lpstr>
      <vt:lpstr>  Diagrama de desarrollo o despliegue </vt:lpstr>
      <vt:lpstr>Conclusiones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GEMBERTH JOSUE DELGADO DELGADO</dc:creator>
  <cp:lastModifiedBy>Josselyn Stefany Macias Pico</cp:lastModifiedBy>
  <cp:revision>48</cp:revision>
  <dcterms:created xsi:type="dcterms:W3CDTF">2020-11-19T19:50:27Z</dcterms:created>
  <dcterms:modified xsi:type="dcterms:W3CDTF">2021-07-07T16:10:25Z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0x010100852060C4F94BC640B21444581D735877</vt:lpwstr>
  </property>
</Properties>
</file>