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60" r:id="rId7"/>
    <p:sldId id="258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88D56A-B8AF-4D94-9DE9-A106499E590D}" type="datetime1">
              <a:rPr lang="es-ES" smtClean="0"/>
              <a:t>10/01/2021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FB6AEF-056A-4C82-A275-3A606C42F0EE}" type="datetime1">
              <a:rPr lang="es-ES" noProof="0" smtClean="0"/>
              <a:t>10/01/2021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orma libre: Forma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6" name="Forma libre: Forma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7" name="Triángulo rectángulo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8" name="Triángulo rectángulo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9" name="Triángulo rectángulo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20" name="Forma libre: Forma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9" name="Forma libre: Forma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11" name="Forma libre: Forma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orma libre: Forma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4" name="Forma libre: Forma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ía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0" name="Marcador de posición de imagen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posición de imagen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imagen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6" name="Marcador de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7" name="Marcador de posición de texto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8" name="Marcador de posición de texto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9" name="Marcador de posición de texto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0" name="Marcador de posición de texto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sección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6" name="Marcador de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36" name="Marcador de posición de texto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7" name="Marcador de posición de texto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6" name="Marcador de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Marcador de posición de imagen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Forma libre: Forma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0" name="Forma libre: Forma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1" name="Forma libre: Forma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Forma libre: Forma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a libre: Forma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6" name="Forma libre: Forma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0" name="Forma libre: Forma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Marcador de número de diapositiva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i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ángulo rectángulo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8" name="Triángulo rectángulo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9" name="Triángulo rectángulo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ES" noProof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i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ES" noProof="0"/>
              <a:t>Gracias</a:t>
            </a: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Triángulo rectángulo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número de diapositiva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 de la sección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 de la sección 01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s-ES" noProof="0"/>
              <a:t>Editar estilos de texto del patrón</a:t>
            </a:r>
          </a:p>
        </p:txBody>
      </p:sp>
      <p:sp>
        <p:nvSpPr>
          <p:cNvPr id="35" name="Marcador de número de diapositiva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i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es-E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Cita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texto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7" name="Marcador de posición de contenido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8" name="Marcador de posición de contenido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posición de contenido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Forma libre: Forma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8" name="Forma libre: Forma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9" name="Forma libre: Forma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es-ES" noProof="0">
                <a:latin typeface="+mj-lt"/>
              </a:rPr>
              <a:t>Haga clic para modificar el estilo de título del patrón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orma libre: Forma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" name="Forma libre: Forma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ángulo: Una sola esquina cortada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17" name="Rectángulo: Una sola esquina cortada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8" name="Forma libre: Forma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AC0BCD5C-29C5-4DD8-A4E1-B77B729C9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2894" y="750026"/>
            <a:ext cx="9489106" cy="2032811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Universidad laica Eloy Alfaro de Manabí</a:t>
            </a:r>
            <a:endParaRPr lang="es-EC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B33F514-BE30-4058-9839-9158A67A9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805" y="4075164"/>
            <a:ext cx="3828653" cy="2558158"/>
          </a:xfrm>
        </p:spPr>
        <p:txBody>
          <a:bodyPr>
            <a:normAutofit fontScale="92500"/>
          </a:bodyPr>
          <a:lstStyle/>
          <a:p>
            <a:r>
              <a:rPr lang="es-ES" sz="2400" dirty="0"/>
              <a:t>Integrantes:</a:t>
            </a:r>
          </a:p>
          <a:p>
            <a:r>
              <a:rPr lang="es-ES" sz="2400" dirty="0"/>
              <a:t>-Briones Dixon</a:t>
            </a:r>
          </a:p>
          <a:p>
            <a:r>
              <a:rPr lang="es-ES" sz="2400" dirty="0"/>
              <a:t>-Calderón Pascual</a:t>
            </a:r>
          </a:p>
          <a:p>
            <a:r>
              <a:rPr lang="es-ES" sz="2400" dirty="0"/>
              <a:t>-Carranza Anthony</a:t>
            </a:r>
          </a:p>
          <a:p>
            <a:r>
              <a:rPr lang="es-ES" sz="2400" dirty="0"/>
              <a:t>-Cassagne Giancarlos</a:t>
            </a:r>
          </a:p>
          <a:p>
            <a:r>
              <a:rPr lang="es-ES" sz="2400" dirty="0"/>
              <a:t>-Chávez José</a:t>
            </a:r>
          </a:p>
        </p:txBody>
      </p:sp>
      <p:pic>
        <p:nvPicPr>
          <p:cNvPr id="10" name="Picture 2" descr="ULEAM">
            <a:extLst>
              <a:ext uri="{FF2B5EF4-FFF2-40B4-BE49-F238E27FC236}">
                <a16:creationId xmlns:a16="http://schemas.microsoft.com/office/drawing/2014/main" id="{F441D2F9-128F-4E73-AA4D-6F3EE5033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7" b="32516"/>
          <a:stretch/>
        </p:blipFill>
        <p:spPr bwMode="auto">
          <a:xfrm>
            <a:off x="9098872" y="95535"/>
            <a:ext cx="283659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D99D441-CD73-4985-930A-04D110365119}"/>
              </a:ext>
            </a:extLst>
          </p:cNvPr>
          <p:cNvSpPr txBox="1"/>
          <p:nvPr/>
        </p:nvSpPr>
        <p:spPr>
          <a:xfrm>
            <a:off x="6096000" y="3206216"/>
            <a:ext cx="514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2"/>
                </a:solidFill>
              </a:rPr>
              <a:t>PROPUESTA:</a:t>
            </a:r>
          </a:p>
          <a:p>
            <a:pPr algn="ctr"/>
            <a:r>
              <a:rPr lang="es-EC" sz="2000" b="1" dirty="0">
                <a:solidFill>
                  <a:schemeClr val="bg1">
                    <a:lumMod val="75000"/>
                  </a:schemeClr>
                </a:solidFill>
              </a:rPr>
              <a:t>VULNERABILIDAD INFORMATICA EN EL BANCO DEL PACIFICO.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91FBBC2-A841-4B76-A778-546D7CD8116C}"/>
              </a:ext>
            </a:extLst>
          </p:cNvPr>
          <p:cNvSpPr txBox="1"/>
          <p:nvPr/>
        </p:nvSpPr>
        <p:spPr>
          <a:xfrm>
            <a:off x="5955860" y="4645258"/>
            <a:ext cx="5420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2"/>
                </a:solidFill>
              </a:rPr>
              <a:t>PROBLEMÁTICA:</a:t>
            </a:r>
          </a:p>
          <a:p>
            <a:pPr algn="ctr"/>
            <a:r>
              <a:rPr lang="es-ES" sz="2000" b="1">
                <a:solidFill>
                  <a:schemeClr val="bg1">
                    <a:lumMod val="85000"/>
                  </a:schemeClr>
                </a:solidFill>
              </a:rPr>
              <a:t>DEFECTOS INFORMÁTICOS </a:t>
            </a:r>
            <a:r>
              <a:rPr lang="es-ES" sz="2000" b="1" dirty="0">
                <a:solidFill>
                  <a:schemeClr val="bg1">
                    <a:lumMod val="85000"/>
                  </a:schemeClr>
                </a:solidFill>
              </a:rPr>
              <a:t>QUE EXISTEN EN LAS INSTITUCIONES BANCARIAS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1EF490A-586B-467C-A2D0-1A2FFFF3A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876" y="4825188"/>
            <a:ext cx="1333982" cy="20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68B9D6B-D096-408A-BD6E-8965985BBA6E}"/>
              </a:ext>
            </a:extLst>
          </p:cNvPr>
          <p:cNvSpPr txBox="1"/>
          <p:nvPr/>
        </p:nvSpPr>
        <p:spPr>
          <a:xfrm>
            <a:off x="219145" y="1818494"/>
            <a:ext cx="9007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>
                <a:solidFill>
                  <a:schemeClr val="accent2"/>
                </a:solidFill>
              </a:rPr>
              <a:t>PROPÓSITO:</a:t>
            </a:r>
          </a:p>
          <a:p>
            <a:pPr algn="just"/>
            <a:r>
              <a:rPr lang="es-US" sz="2800" b="1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Times" panose="02020603050405020304" pitchFamily="18" charset="0"/>
              </a:rPr>
              <a:t>Identificar las vulnerabilidades y riesgos que pueden llegar a presentar este tipo de instituciones.</a:t>
            </a:r>
            <a:endParaRPr lang="es-ES" sz="3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0EC3D93-0190-4B24-ACE1-3DE0698A224A}"/>
              </a:ext>
            </a:extLst>
          </p:cNvPr>
          <p:cNvSpPr txBox="1"/>
          <p:nvPr/>
        </p:nvSpPr>
        <p:spPr>
          <a:xfrm>
            <a:off x="219145" y="3720826"/>
            <a:ext cx="9007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b="1" dirty="0">
                <a:solidFill>
                  <a:schemeClr val="bg1">
                    <a:lumMod val="85000"/>
                  </a:schemeClr>
                </a:solidFill>
              </a:rPr>
              <a:t>El estudio se centra en las entidades bancarias, mas específicamente la institución financiera “Banco del Pacifico”. </a:t>
            </a:r>
          </a:p>
        </p:txBody>
      </p:sp>
      <p:pic>
        <p:nvPicPr>
          <p:cNvPr id="1026" name="Picture 2" descr="Propósito - Iconos gratis de flechas">
            <a:extLst>
              <a:ext uri="{FF2B5EF4-FFF2-40B4-BE49-F238E27FC236}">
                <a16:creationId xmlns:a16="http://schemas.microsoft.com/office/drawing/2014/main" id="{7E3BAAB6-28B7-4EE6-81CD-C95BDEF27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315" y="58365"/>
            <a:ext cx="2159540" cy="215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BD0925-A888-47AC-856D-8D3F243BDD25}"/>
              </a:ext>
            </a:extLst>
          </p:cNvPr>
          <p:cNvSpPr txBox="1"/>
          <p:nvPr/>
        </p:nvSpPr>
        <p:spPr>
          <a:xfrm>
            <a:off x="238602" y="1527786"/>
            <a:ext cx="941123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>
                <a:solidFill>
                  <a:schemeClr val="accent2"/>
                </a:solidFill>
              </a:rPr>
              <a:t>METODOLOGIA</a:t>
            </a:r>
          </a:p>
          <a:p>
            <a:pPr algn="just"/>
            <a:endParaRPr lang="es-ES" sz="2400" b="1" dirty="0">
              <a:solidFill>
                <a:schemeClr val="accent2"/>
              </a:solidFill>
            </a:endParaRPr>
          </a:p>
          <a:p>
            <a:pPr algn="just"/>
            <a:r>
              <a:rPr lang="es-US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Times" panose="02020603050405020304" pitchFamily="18" charset="0"/>
              </a:rPr>
              <a:t>Análisis de carácter critico, sistemático y selectivo con el propósito de evaluar la eficacia y eficiencia del uso de los recursos informáticos de la entidad.</a:t>
            </a:r>
            <a:endParaRPr lang="es-ES" sz="3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79A11FE-BF69-492E-B0AA-D5DD46E17C74}"/>
              </a:ext>
            </a:extLst>
          </p:cNvPr>
          <p:cNvSpPr txBox="1"/>
          <p:nvPr/>
        </p:nvSpPr>
        <p:spPr>
          <a:xfrm>
            <a:off x="238602" y="4229779"/>
            <a:ext cx="9007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S" sz="24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Times" panose="02020603050405020304" pitchFamily="18" charset="0"/>
              </a:rPr>
              <a:t>Identificar los diferentes defectos informáticos que existen en dicha institución, y a su vez, tratar de mejorarlos. </a:t>
            </a:r>
            <a:endParaRPr lang="es-ES" sz="2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098" name="Picture 2" descr="▷ Metodología - Royal School of Music">
            <a:extLst>
              <a:ext uri="{FF2B5EF4-FFF2-40B4-BE49-F238E27FC236}">
                <a16:creationId xmlns:a16="http://schemas.microsoft.com/office/drawing/2014/main" id="{95C0C9A6-752E-4AA6-BFAC-DD5FECAD1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740" y="304569"/>
            <a:ext cx="1792998" cy="179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ETODOLOGÍA | SERCAM">
            <a:extLst>
              <a:ext uri="{FF2B5EF4-FFF2-40B4-BE49-F238E27FC236}">
                <a16:creationId xmlns:a16="http://schemas.microsoft.com/office/drawing/2014/main" id="{F0BFAD6B-3EC1-484A-8753-0FD3DC222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5271522"/>
            <a:ext cx="2034702" cy="154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711EBE9-67D8-4C6D-8EA3-47A417F2C35F}"/>
              </a:ext>
            </a:extLst>
          </p:cNvPr>
          <p:cNvSpPr txBox="1"/>
          <p:nvPr/>
        </p:nvSpPr>
        <p:spPr>
          <a:xfrm>
            <a:off x="160779" y="2191752"/>
            <a:ext cx="9007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2"/>
                </a:solidFill>
              </a:rPr>
              <a:t>CONTRIBUCION DEL ESTUDIO</a:t>
            </a:r>
          </a:p>
          <a:p>
            <a:pPr algn="just"/>
            <a:r>
              <a:rPr lang="es-US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Times" panose="02020603050405020304" pitchFamily="18" charset="0"/>
              </a:rPr>
              <a:t>Con los resultados arrojados se brindará información detallada, la misma podrá ser usada por otras entidades del mismo ámbito.</a:t>
            </a:r>
            <a:endParaRPr lang="es-ES" sz="3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0D92DB4-3FBD-4E81-BE1A-546657FFCEFA}"/>
              </a:ext>
            </a:extLst>
          </p:cNvPr>
          <p:cNvSpPr txBox="1"/>
          <p:nvPr/>
        </p:nvSpPr>
        <p:spPr>
          <a:xfrm>
            <a:off x="3048350" y="4351295"/>
            <a:ext cx="9007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S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El estudio podrá servir de apoyo para otras instituciones,  con la información transmitida podrán evitarse futuros daños en su infraestructura de seguridad.</a:t>
            </a:r>
            <a:endParaRPr lang="es-ES" sz="3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0D66D73-6B0C-4B88-9100-E70D0627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76" y="4429115"/>
            <a:ext cx="1634088" cy="163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wnload Consulta Individual De Resultados PNG Image with No Background -  PNGkey.com">
            <a:extLst>
              <a:ext uri="{FF2B5EF4-FFF2-40B4-BE49-F238E27FC236}">
                <a16:creationId xmlns:a16="http://schemas.microsoft.com/office/drawing/2014/main" id="{822AF95F-E4F8-41D2-A0E2-DF6CC187E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830" y="398131"/>
            <a:ext cx="2226249" cy="17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708_TF66687569" id="{94E72F2E-B82C-4064-B9D9-7AFF2092BBB1}" vid="{B182133D-8AA6-4CB9-92DC-D6B7329A416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azul moderna</Template>
  <TotalTime>63</TotalTime>
  <Words>182</Words>
  <Application>Microsoft Office PowerPoint</Application>
  <PresentationFormat>Panorámica</PresentationFormat>
  <Paragraphs>28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Trade Gothic LT Pro</vt:lpstr>
      <vt:lpstr>Trebuchet MS</vt:lpstr>
      <vt:lpstr>Tema de Office</vt:lpstr>
      <vt:lpstr>Universidad laica Eloy Alfaro de Manabí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laica Eloy Alfaro de Manabí</dc:title>
  <dc:creator>CHAVEZ PAZ JOSE BAUTISTA</dc:creator>
  <cp:lastModifiedBy>Anthony Carranza</cp:lastModifiedBy>
  <cp:revision>9</cp:revision>
  <dcterms:created xsi:type="dcterms:W3CDTF">2021-01-10T06:26:16Z</dcterms:created>
  <dcterms:modified xsi:type="dcterms:W3CDTF">2021-01-10T14:23:05Z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