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6"/>
  </p:notesMasterIdLst>
  <p:sldIdLst>
    <p:sldId id="256" r:id="rId2"/>
    <p:sldId id="288" r:id="rId3"/>
    <p:sldId id="287" r:id="rId4"/>
    <p:sldId id="289" r:id="rId5"/>
  </p:sldIdLst>
  <p:sldSz cx="9144000" cy="5143500" type="screen16x9"/>
  <p:notesSz cx="6858000" cy="9144000"/>
  <p:embeddedFontLst>
    <p:embeddedFont>
      <p:font typeface="Calibri" panose="020F0502020204030204" pitchFamily="34" charset="0"/>
      <p:regular r:id="rId7"/>
      <p:bold r:id="rId8"/>
      <p:italic r:id="rId9"/>
      <p:boldItalic r:id="rId10"/>
    </p:embeddedFont>
    <p:embeddedFont>
      <p:font typeface="Barlow Light" panose="020B0604020202020204" charset="0"/>
      <p:regular r:id="rId11"/>
      <p:bold r:id="rId12"/>
      <p:italic r:id="rId13"/>
      <p:boldItalic r:id="rId14"/>
    </p:embeddedFont>
    <p:embeddedFont>
      <p:font typeface="Raleway Thin" panose="020B0604020202020204" charset="0"/>
      <p:regular r:id="rId15"/>
      <p:bold r:id="rId16"/>
      <p:italic r:id="rId17"/>
      <p:boldItalic r:id="rId18"/>
    </p:embeddedFont>
    <p:embeddedFont>
      <p:font typeface="Barlow"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D5B7B9-7AAB-4E71-8935-5ACDFAD8A81C}">
  <a:tblStyle styleId="{5CD5B7B9-7AAB-4E71-8935-5ACDFAD8A81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07" autoAdjust="0"/>
    <p:restoredTop sz="94660"/>
  </p:normalViewPr>
  <p:slideViewPr>
    <p:cSldViewPr snapToGrid="0">
      <p:cViewPr varScale="1">
        <p:scale>
          <a:sx n="100" d="100"/>
          <a:sy n="100"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presProps" Target="presProp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767437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3950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3858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6"/>
        <p:cNvGrpSpPr/>
        <p:nvPr/>
      </p:nvGrpSpPr>
      <p:grpSpPr>
        <a:xfrm>
          <a:off x="0" y="0"/>
          <a:ext cx="0" cy="0"/>
          <a:chOff x="0" y="0"/>
          <a:chExt cx="0" cy="0"/>
        </a:xfrm>
      </p:grpSpPr>
      <p:sp>
        <p:nvSpPr>
          <p:cNvPr id="1697" name="Google Shape;169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8" name="Google Shape;169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0733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753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gi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343" name="Imagen 342" descr="Resultado de imagen para LOGO FACCI"/>
          <p:cNvPicPr/>
          <p:nvPr/>
        </p:nvPicPr>
        <p:blipFill>
          <a:blip r:embed="rId3">
            <a:extLst>
              <a:ext uri="{28A0092B-C50C-407E-A947-70E740481C1C}">
                <a14:useLocalDpi xmlns:a14="http://schemas.microsoft.com/office/drawing/2010/main" val="0"/>
              </a:ext>
            </a:extLst>
          </a:blip>
          <a:srcRect/>
          <a:stretch>
            <a:fillRect/>
          </a:stretch>
        </p:blipFill>
        <p:spPr bwMode="auto">
          <a:xfrm>
            <a:off x="0" y="17118"/>
            <a:ext cx="1552934" cy="419275"/>
          </a:xfrm>
          <a:prstGeom prst="rect">
            <a:avLst/>
          </a:prstGeom>
          <a:noFill/>
        </p:spPr>
      </p:pic>
      <p:grpSp>
        <p:nvGrpSpPr>
          <p:cNvPr id="63" name="Google Shape;63;p12"/>
          <p:cNvGrpSpPr/>
          <p:nvPr/>
        </p:nvGrpSpPr>
        <p:grpSpPr>
          <a:xfrm>
            <a:off x="6424636" y="837671"/>
            <a:ext cx="2678806" cy="2064440"/>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39632" y="129521"/>
            <a:ext cx="7935803" cy="141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000" dirty="0" smtClean="0"/>
              <a:t>UNIVERSIDAD LAICA ELOY ALFARO DE MANABÍ</a:t>
            </a:r>
            <a:endParaRPr sz="4000" dirty="0"/>
          </a:p>
        </p:txBody>
      </p:sp>
      <p:sp>
        <p:nvSpPr>
          <p:cNvPr id="339" name="Google Shape;380;p14"/>
          <p:cNvSpPr txBox="1">
            <a:spLocks/>
          </p:cNvSpPr>
          <p:nvPr/>
        </p:nvSpPr>
        <p:spPr>
          <a:xfrm>
            <a:off x="744115" y="1301382"/>
            <a:ext cx="2496771" cy="155078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Clr>
                <a:schemeClr val="dk1"/>
              </a:buClr>
              <a:buSzPts val="1100"/>
              <a:buFont typeface="Arial"/>
              <a:buNone/>
            </a:pPr>
            <a:r>
              <a:rPr lang="en-US" dirty="0" smtClean="0"/>
              <a:t>INTEGRANTES:</a:t>
            </a:r>
          </a:p>
          <a:p>
            <a:r>
              <a:rPr lang="es-EC" sz="1600" dirty="0"/>
              <a:t>Cruz </a:t>
            </a:r>
            <a:r>
              <a:rPr lang="es-EC" sz="1600" dirty="0" smtClean="0"/>
              <a:t>Roger </a:t>
            </a:r>
          </a:p>
          <a:p>
            <a:r>
              <a:rPr lang="es-EC" sz="1600" dirty="0" smtClean="0"/>
              <a:t>Delgado Steven</a:t>
            </a:r>
            <a:endParaRPr lang="es-EC" sz="1600" dirty="0"/>
          </a:p>
          <a:p>
            <a:r>
              <a:rPr lang="es-EC" sz="1600" dirty="0"/>
              <a:t>Delgado </a:t>
            </a:r>
            <a:r>
              <a:rPr lang="es-EC" sz="1600" dirty="0" err="1" smtClean="0"/>
              <a:t>Gemberth</a:t>
            </a:r>
            <a:endParaRPr lang="es-EC" sz="1600" dirty="0" smtClean="0"/>
          </a:p>
        </p:txBody>
      </p:sp>
      <p:sp>
        <p:nvSpPr>
          <p:cNvPr id="340" name="Google Shape;380;p14"/>
          <p:cNvSpPr txBox="1">
            <a:spLocks/>
          </p:cNvSpPr>
          <p:nvPr/>
        </p:nvSpPr>
        <p:spPr>
          <a:xfrm>
            <a:off x="2786100" y="1326422"/>
            <a:ext cx="2496771" cy="155078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Clr>
                <a:schemeClr val="dk1"/>
              </a:buClr>
              <a:buSzPts val="1100"/>
              <a:buFont typeface="Arial"/>
              <a:buNone/>
            </a:pPr>
            <a:endParaRPr lang="en-US" dirty="0" smtClean="0"/>
          </a:p>
          <a:p>
            <a:r>
              <a:rPr lang="es-EC" sz="1600" dirty="0" smtClean="0"/>
              <a:t>Eras </a:t>
            </a:r>
            <a:r>
              <a:rPr lang="es-EC" sz="1600" dirty="0"/>
              <a:t>Romina</a:t>
            </a:r>
          </a:p>
          <a:p>
            <a:r>
              <a:rPr lang="es-EC" sz="1600" dirty="0"/>
              <a:t>Espinales Wendy </a:t>
            </a:r>
            <a:endParaRPr lang="es-EC" sz="3600" dirty="0"/>
          </a:p>
        </p:txBody>
      </p:sp>
      <p:sp>
        <p:nvSpPr>
          <p:cNvPr id="341" name="Google Shape;380;p14"/>
          <p:cNvSpPr txBox="1">
            <a:spLocks/>
          </p:cNvSpPr>
          <p:nvPr/>
        </p:nvSpPr>
        <p:spPr>
          <a:xfrm>
            <a:off x="818233" y="2756706"/>
            <a:ext cx="2496771" cy="47765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Clr>
                <a:schemeClr val="dk1"/>
              </a:buClr>
              <a:buSzPts val="1100"/>
              <a:buFont typeface="Arial"/>
              <a:buNone/>
            </a:pPr>
            <a:r>
              <a:rPr lang="es-ES" sz="1600" dirty="0" smtClean="0"/>
              <a:t>PROPUESTA:</a:t>
            </a:r>
            <a:endParaRPr lang="es-EC" sz="1600" dirty="0" smtClean="0"/>
          </a:p>
        </p:txBody>
      </p:sp>
      <p:sp>
        <p:nvSpPr>
          <p:cNvPr id="342" name="Google Shape;380;p14"/>
          <p:cNvSpPr txBox="1">
            <a:spLocks/>
          </p:cNvSpPr>
          <p:nvPr/>
        </p:nvSpPr>
        <p:spPr>
          <a:xfrm>
            <a:off x="289798" y="3045063"/>
            <a:ext cx="5020639" cy="72473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b="1" dirty="0" err="1" smtClean="0">
                <a:solidFill>
                  <a:schemeClr val="accent1"/>
                </a:solidFill>
                <a:latin typeface="Barlow"/>
                <a:ea typeface="Barlow"/>
                <a:cs typeface="Barlow"/>
                <a:sym typeface="Barlow"/>
              </a:rPr>
              <a:t>Tecnologías</a:t>
            </a:r>
            <a:r>
              <a:rPr lang="en-US" b="1" dirty="0" smtClean="0">
                <a:solidFill>
                  <a:schemeClr val="accent1"/>
                </a:solidFill>
                <a:latin typeface="Barlow"/>
                <a:ea typeface="Barlow"/>
                <a:cs typeface="Barlow"/>
                <a:sym typeface="Barlow"/>
              </a:rPr>
              <a:t> para </a:t>
            </a:r>
            <a:r>
              <a:rPr lang="en-US" b="1" dirty="0" err="1" smtClean="0">
                <a:solidFill>
                  <a:schemeClr val="accent1"/>
                </a:solidFill>
                <a:latin typeface="Barlow"/>
                <a:ea typeface="Barlow"/>
                <a:cs typeface="Barlow"/>
                <a:sym typeface="Barlow"/>
              </a:rPr>
              <a:t>mejorar</a:t>
            </a:r>
            <a:r>
              <a:rPr lang="en-US" b="1" dirty="0" smtClean="0">
                <a:solidFill>
                  <a:schemeClr val="accent1"/>
                </a:solidFill>
                <a:latin typeface="Barlow"/>
                <a:ea typeface="Barlow"/>
                <a:cs typeface="Barlow"/>
                <a:sym typeface="Barlow"/>
              </a:rPr>
              <a:t> el </a:t>
            </a:r>
            <a:r>
              <a:rPr lang="en-US" b="1" dirty="0" err="1" smtClean="0">
                <a:solidFill>
                  <a:schemeClr val="accent1"/>
                </a:solidFill>
                <a:latin typeface="Barlow"/>
                <a:ea typeface="Barlow"/>
                <a:cs typeface="Barlow"/>
                <a:sym typeface="Barlow"/>
              </a:rPr>
              <a:t>aprendizaje</a:t>
            </a:r>
            <a:r>
              <a:rPr lang="en-US" b="1" dirty="0" smtClean="0">
                <a:solidFill>
                  <a:schemeClr val="accent1"/>
                </a:solidFill>
                <a:latin typeface="Barlow"/>
                <a:ea typeface="Barlow"/>
                <a:cs typeface="Barlow"/>
                <a:sym typeface="Barlow"/>
              </a:rPr>
              <a:t> en </a:t>
            </a:r>
            <a:r>
              <a:rPr lang="en-US" b="1" dirty="0" err="1" smtClean="0">
                <a:solidFill>
                  <a:schemeClr val="accent1"/>
                </a:solidFill>
                <a:latin typeface="Barlow"/>
                <a:ea typeface="Barlow"/>
                <a:cs typeface="Barlow"/>
                <a:sym typeface="Barlow"/>
              </a:rPr>
              <a:t>infantes</a:t>
            </a:r>
            <a:endParaRPr lang="en-US" b="1" dirty="0" smtClean="0">
              <a:solidFill>
                <a:schemeClr val="accent1"/>
              </a:solidFill>
              <a:latin typeface="Barlow"/>
              <a:ea typeface="Barlow"/>
              <a:cs typeface="Barlow"/>
              <a:sym typeface="Barlow"/>
            </a:endParaRPr>
          </a:p>
        </p:txBody>
      </p:sp>
      <p:pic>
        <p:nvPicPr>
          <p:cNvPr id="344" name="Imagen 343" descr="Resultado de imagen para ULEAM LOGO"/>
          <p:cNvPicPr/>
          <p:nvPr/>
        </p:nvPicPr>
        <p:blipFill>
          <a:blip r:embed="rId4">
            <a:extLst>
              <a:ext uri="{28A0092B-C50C-407E-A947-70E740481C1C}">
                <a14:useLocalDpi xmlns:a14="http://schemas.microsoft.com/office/drawing/2010/main" val="0"/>
              </a:ext>
            </a:extLst>
          </a:blip>
          <a:srcRect/>
          <a:stretch>
            <a:fillRect/>
          </a:stretch>
        </p:blipFill>
        <p:spPr bwMode="auto">
          <a:xfrm>
            <a:off x="7601512" y="52358"/>
            <a:ext cx="1298471" cy="453120"/>
          </a:xfrm>
          <a:prstGeom prst="rect">
            <a:avLst/>
          </a:prstGeom>
          <a:noFill/>
        </p:spPr>
      </p:pic>
      <p:sp>
        <p:nvSpPr>
          <p:cNvPr id="345" name="Google Shape;380;p14"/>
          <p:cNvSpPr txBox="1">
            <a:spLocks/>
          </p:cNvSpPr>
          <p:nvPr/>
        </p:nvSpPr>
        <p:spPr>
          <a:xfrm>
            <a:off x="672857" y="3878483"/>
            <a:ext cx="2496771" cy="47765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Clr>
                <a:schemeClr val="dk1"/>
              </a:buClr>
              <a:buSzPts val="1100"/>
              <a:buFont typeface="Arial"/>
              <a:buNone/>
            </a:pPr>
            <a:r>
              <a:rPr lang="es-ES" sz="1600" dirty="0" smtClean="0"/>
              <a:t>PROBLEMÁTICA:</a:t>
            </a:r>
            <a:endParaRPr lang="es-EC" sz="1600" dirty="0" smtClean="0"/>
          </a:p>
        </p:txBody>
      </p:sp>
      <p:grpSp>
        <p:nvGrpSpPr>
          <p:cNvPr id="346" name="Google Shape;1026;p23"/>
          <p:cNvGrpSpPr/>
          <p:nvPr/>
        </p:nvGrpSpPr>
        <p:grpSpPr>
          <a:xfrm>
            <a:off x="5272508" y="3026235"/>
            <a:ext cx="3794821" cy="1776159"/>
            <a:chOff x="1126863" y="2013875"/>
            <a:chExt cx="1944600" cy="1569600"/>
          </a:xfrm>
        </p:grpSpPr>
        <p:sp>
          <p:nvSpPr>
            <p:cNvPr id="347" name="Google Shape;1027;p23"/>
            <p:cNvSpPr/>
            <p:nvPr/>
          </p:nvSpPr>
          <p:spPr>
            <a:xfrm>
              <a:off x="1126863" y="2013875"/>
              <a:ext cx="1944600" cy="1569600"/>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028;p23"/>
            <p:cNvSpPr txBox="1"/>
            <p:nvPr/>
          </p:nvSpPr>
          <p:spPr>
            <a:xfrm>
              <a:off x="1181147" y="2097488"/>
              <a:ext cx="1451700" cy="33734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solidFill>
                    <a:srgbClr val="FFFFFF"/>
                  </a:solidFill>
                  <a:latin typeface="Barlow"/>
                  <a:ea typeface="Barlow"/>
                  <a:cs typeface="Barlow"/>
                  <a:sym typeface="Barlow"/>
                </a:rPr>
                <a:t>OBJETIVOS:</a:t>
              </a:r>
              <a:endParaRPr dirty="0">
                <a:solidFill>
                  <a:srgbClr val="FFFFFF"/>
                </a:solidFill>
                <a:latin typeface="Barlow"/>
                <a:ea typeface="Barlow"/>
                <a:cs typeface="Barlow"/>
                <a:sym typeface="Barlow"/>
              </a:endParaRPr>
            </a:p>
          </p:txBody>
        </p:sp>
        <p:sp>
          <p:nvSpPr>
            <p:cNvPr id="349" name="Google Shape;1029;p23"/>
            <p:cNvSpPr txBox="1"/>
            <p:nvPr/>
          </p:nvSpPr>
          <p:spPr>
            <a:xfrm>
              <a:off x="1161485" y="2365516"/>
              <a:ext cx="1871227" cy="1217958"/>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s-ES" sz="1200" dirty="0">
                  <a:solidFill>
                    <a:srgbClr val="FFFFFF"/>
                  </a:solidFill>
                  <a:latin typeface="Barlow"/>
                  <a:ea typeface="Barlow"/>
                  <a:cs typeface="Barlow"/>
                  <a:sym typeface="Barlow"/>
                </a:rPr>
                <a:t>El objetivo </a:t>
              </a:r>
              <a:r>
                <a:rPr lang="es-ES" sz="1200" dirty="0" smtClean="0">
                  <a:solidFill>
                    <a:srgbClr val="FFFFFF"/>
                  </a:solidFill>
                  <a:latin typeface="Barlow"/>
                  <a:ea typeface="Barlow"/>
                  <a:cs typeface="Barlow"/>
                  <a:sym typeface="Barlow"/>
                </a:rPr>
                <a:t>es </a:t>
              </a:r>
              <a:r>
                <a:rPr lang="es-ES" sz="1200" dirty="0">
                  <a:solidFill>
                    <a:srgbClr val="FFFFFF"/>
                  </a:solidFill>
                  <a:latin typeface="Barlow"/>
                  <a:ea typeface="Barlow"/>
                  <a:cs typeface="Barlow"/>
                  <a:sym typeface="Barlow"/>
                </a:rPr>
                <a:t>lograr nuevas formas de aprendizaje mediante aplicaciones que sirvan para el desarrollo cognitivo de los niños la cual impulsará el interés de aprender más, utilizando otras técnicas de aprendizaje más divertidas para el infante</a:t>
              </a:r>
              <a:r>
                <a:rPr lang="es-ES" sz="1200" dirty="0" smtClean="0">
                  <a:solidFill>
                    <a:srgbClr val="FFFFFF"/>
                  </a:solidFill>
                  <a:latin typeface="Barlow"/>
                  <a:ea typeface="Barlow"/>
                  <a:cs typeface="Barlow"/>
                  <a:sym typeface="Barlow"/>
                </a:rPr>
                <a:t>.</a:t>
              </a:r>
              <a:endParaRPr sz="2000" dirty="0">
                <a:solidFill>
                  <a:srgbClr val="FFFFFF"/>
                </a:solidFill>
                <a:latin typeface="Barlow"/>
                <a:ea typeface="Barlow"/>
                <a:cs typeface="Barlow"/>
                <a:sym typeface="Barlow"/>
              </a:endParaRPr>
            </a:p>
          </p:txBody>
        </p:sp>
      </p:grpSp>
      <p:sp>
        <p:nvSpPr>
          <p:cNvPr id="350" name="Google Shape;380;p14"/>
          <p:cNvSpPr txBox="1">
            <a:spLocks/>
          </p:cNvSpPr>
          <p:nvPr/>
        </p:nvSpPr>
        <p:spPr>
          <a:xfrm>
            <a:off x="176248" y="4108320"/>
            <a:ext cx="5020639" cy="72473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err="1" smtClean="0">
                <a:solidFill>
                  <a:schemeClr val="accent1"/>
                </a:solidFill>
                <a:latin typeface="Barlow"/>
                <a:ea typeface="Barlow"/>
                <a:cs typeface="Barlow"/>
                <a:sym typeface="Barlow"/>
              </a:rPr>
              <a:t>Falta</a:t>
            </a:r>
            <a:r>
              <a:rPr lang="en-US" sz="1800" b="1" dirty="0" smtClean="0">
                <a:solidFill>
                  <a:schemeClr val="accent1"/>
                </a:solidFill>
                <a:latin typeface="Barlow"/>
                <a:ea typeface="Barlow"/>
                <a:cs typeface="Barlow"/>
                <a:sym typeface="Barlow"/>
              </a:rPr>
              <a:t> de </a:t>
            </a:r>
            <a:r>
              <a:rPr lang="en-US" sz="1800" b="1" dirty="0" err="1" smtClean="0">
                <a:solidFill>
                  <a:schemeClr val="accent1"/>
                </a:solidFill>
                <a:latin typeface="Barlow"/>
                <a:ea typeface="Barlow"/>
                <a:cs typeface="Barlow"/>
                <a:sym typeface="Barlow"/>
              </a:rPr>
              <a:t>conocimiento</a:t>
            </a:r>
            <a:r>
              <a:rPr lang="en-US" sz="1800" b="1" dirty="0" smtClean="0">
                <a:solidFill>
                  <a:schemeClr val="accent1"/>
                </a:solidFill>
                <a:latin typeface="Barlow"/>
                <a:ea typeface="Barlow"/>
                <a:cs typeface="Barlow"/>
                <a:sym typeface="Barlow"/>
              </a:rPr>
              <a:t> de </a:t>
            </a:r>
            <a:r>
              <a:rPr lang="en-US" sz="1800" b="1" dirty="0" err="1" smtClean="0">
                <a:solidFill>
                  <a:schemeClr val="accent1"/>
                </a:solidFill>
                <a:latin typeface="Barlow"/>
                <a:ea typeface="Barlow"/>
                <a:cs typeface="Barlow"/>
                <a:sym typeface="Barlow"/>
              </a:rPr>
              <a:t>las</a:t>
            </a:r>
            <a:r>
              <a:rPr lang="en-US" sz="1800" b="1" dirty="0" smtClean="0">
                <a:solidFill>
                  <a:schemeClr val="accent1"/>
                </a:solidFill>
                <a:latin typeface="Barlow"/>
                <a:ea typeface="Barlow"/>
                <a:cs typeface="Barlow"/>
                <a:sym typeface="Barlow"/>
              </a:rPr>
              <a:t> </a:t>
            </a:r>
            <a:r>
              <a:rPr lang="en-US" sz="1800" b="1" dirty="0" err="1" smtClean="0">
                <a:solidFill>
                  <a:schemeClr val="accent1"/>
                </a:solidFill>
                <a:latin typeface="Barlow"/>
                <a:ea typeface="Barlow"/>
                <a:cs typeface="Barlow"/>
                <a:sym typeface="Barlow"/>
              </a:rPr>
              <a:t>aplicaciones</a:t>
            </a:r>
            <a:r>
              <a:rPr lang="en-US" sz="1800" b="1" dirty="0" smtClean="0">
                <a:solidFill>
                  <a:schemeClr val="accent1"/>
                </a:solidFill>
                <a:latin typeface="Barlow"/>
                <a:ea typeface="Barlow"/>
                <a:cs typeface="Barlow"/>
                <a:sym typeface="Barlow"/>
              </a:rPr>
              <a:t> web para el </a:t>
            </a:r>
            <a:r>
              <a:rPr lang="en-US" sz="1800" b="1" dirty="0" err="1" smtClean="0">
                <a:solidFill>
                  <a:schemeClr val="accent1"/>
                </a:solidFill>
                <a:latin typeface="Barlow"/>
                <a:ea typeface="Barlow"/>
                <a:cs typeface="Barlow"/>
                <a:sym typeface="Barlow"/>
              </a:rPr>
              <a:t>aprendizaje</a:t>
            </a:r>
            <a:r>
              <a:rPr lang="en-US" sz="1800" b="1" dirty="0" smtClean="0">
                <a:solidFill>
                  <a:schemeClr val="accent1"/>
                </a:solidFill>
                <a:latin typeface="Barlow"/>
                <a:ea typeface="Barlow"/>
                <a:cs typeface="Barlow"/>
                <a:sym typeface="Barlow"/>
              </a:rPr>
              <a:t> de </a:t>
            </a:r>
            <a:r>
              <a:rPr lang="en-US" sz="1800" b="1" dirty="0" err="1" smtClean="0">
                <a:solidFill>
                  <a:schemeClr val="accent1"/>
                </a:solidFill>
                <a:latin typeface="Barlow"/>
                <a:ea typeface="Barlow"/>
                <a:cs typeface="Barlow"/>
                <a:sym typeface="Barlow"/>
              </a:rPr>
              <a:t>niños</a:t>
            </a:r>
            <a:r>
              <a:rPr lang="en-US" sz="1800" b="1" dirty="0" smtClean="0">
                <a:solidFill>
                  <a:schemeClr val="accent1"/>
                </a:solidFill>
                <a:latin typeface="Barlow"/>
                <a:ea typeface="Barlow"/>
                <a:cs typeface="Barlow"/>
                <a:sym typeface="Barlow"/>
              </a:rPr>
              <a:t> </a:t>
            </a:r>
            <a:r>
              <a:rPr lang="en-US" sz="1800" b="1" dirty="0" err="1" smtClean="0">
                <a:solidFill>
                  <a:schemeClr val="accent1"/>
                </a:solidFill>
                <a:latin typeface="Barlow"/>
                <a:ea typeface="Barlow"/>
                <a:cs typeface="Barlow"/>
                <a:sym typeface="Barlow"/>
              </a:rPr>
              <a:t>menores</a:t>
            </a:r>
            <a:r>
              <a:rPr lang="en-US" sz="1800" b="1" dirty="0" smtClean="0">
                <a:solidFill>
                  <a:schemeClr val="accent1"/>
                </a:solidFill>
                <a:latin typeface="Barlow"/>
                <a:ea typeface="Barlow"/>
                <a:cs typeface="Barlow"/>
                <a:sym typeface="Barlow"/>
              </a:rPr>
              <a:t> de 5 </a:t>
            </a:r>
            <a:r>
              <a:rPr lang="en-US" sz="1800" b="1" dirty="0" err="1" smtClean="0">
                <a:solidFill>
                  <a:schemeClr val="accent1"/>
                </a:solidFill>
                <a:latin typeface="Barlow"/>
                <a:ea typeface="Barlow"/>
                <a:cs typeface="Barlow"/>
                <a:sym typeface="Barlow"/>
              </a:rPr>
              <a:t>años</a:t>
            </a:r>
            <a:r>
              <a:rPr lang="en-US" sz="1800" b="1" dirty="0" smtClean="0">
                <a:solidFill>
                  <a:schemeClr val="accent1"/>
                </a:solidFill>
                <a:latin typeface="Barlow"/>
                <a:ea typeface="Barlow"/>
                <a:cs typeface="Barlow"/>
                <a:sym typeface="Barlow"/>
              </a:rPr>
              <a:t> </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1751628" y="358048"/>
            <a:ext cx="5277478" cy="73127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smtClean="0">
                <a:solidFill>
                  <a:schemeClr val="accent1"/>
                </a:solidFill>
              </a:rPr>
              <a:t>¿De qué trata?</a:t>
            </a:r>
            <a:endParaRPr sz="6000" dirty="0">
              <a:solidFill>
                <a:schemeClr val="accent1"/>
              </a:solidFill>
            </a:endParaRP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744" name="Google Shape;744;p18"/>
          <p:cNvGrpSpPr/>
          <p:nvPr/>
        </p:nvGrpSpPr>
        <p:grpSpPr>
          <a:xfrm>
            <a:off x="5921278" y="1081859"/>
            <a:ext cx="2978705" cy="3444554"/>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14" name="Imagen 113" descr="Resultado de imagen para LOGO FACCI"/>
          <p:cNvPicPr/>
          <p:nvPr/>
        </p:nvPicPr>
        <p:blipFill>
          <a:blip r:embed="rId3">
            <a:extLst>
              <a:ext uri="{28A0092B-C50C-407E-A947-70E740481C1C}">
                <a14:useLocalDpi xmlns:a14="http://schemas.microsoft.com/office/drawing/2010/main" val="0"/>
              </a:ext>
            </a:extLst>
          </a:blip>
          <a:srcRect/>
          <a:stretch>
            <a:fillRect/>
          </a:stretch>
        </p:blipFill>
        <p:spPr bwMode="auto">
          <a:xfrm>
            <a:off x="0" y="17118"/>
            <a:ext cx="1552934" cy="419275"/>
          </a:xfrm>
          <a:prstGeom prst="rect">
            <a:avLst/>
          </a:prstGeom>
          <a:noFill/>
        </p:spPr>
      </p:pic>
      <p:pic>
        <p:nvPicPr>
          <p:cNvPr id="115" name="Imagen 114" descr="Resultado de imagen para ULEAM LOGO"/>
          <p:cNvPicPr/>
          <p:nvPr/>
        </p:nvPicPr>
        <p:blipFill>
          <a:blip r:embed="rId4">
            <a:extLst>
              <a:ext uri="{28A0092B-C50C-407E-A947-70E740481C1C}">
                <a14:useLocalDpi xmlns:a14="http://schemas.microsoft.com/office/drawing/2010/main" val="0"/>
              </a:ext>
            </a:extLst>
          </a:blip>
          <a:srcRect/>
          <a:stretch>
            <a:fillRect/>
          </a:stretch>
        </p:blipFill>
        <p:spPr bwMode="auto">
          <a:xfrm>
            <a:off x="7601512" y="52358"/>
            <a:ext cx="1298471" cy="453120"/>
          </a:xfrm>
          <a:prstGeom prst="rect">
            <a:avLst/>
          </a:prstGeom>
          <a:noFill/>
        </p:spPr>
      </p:pic>
      <p:grpSp>
        <p:nvGrpSpPr>
          <p:cNvPr id="116" name="Google Shape;1022;p23"/>
          <p:cNvGrpSpPr/>
          <p:nvPr/>
        </p:nvGrpSpPr>
        <p:grpSpPr>
          <a:xfrm>
            <a:off x="3094970" y="2369834"/>
            <a:ext cx="2792183" cy="1776159"/>
            <a:chOff x="3071457" y="2013875"/>
            <a:chExt cx="1944600" cy="1569600"/>
          </a:xfrm>
        </p:grpSpPr>
        <p:sp>
          <p:nvSpPr>
            <p:cNvPr id="117" name="Google Shape;1023;p23"/>
            <p:cNvSpPr/>
            <p:nvPr/>
          </p:nvSpPr>
          <p:spPr>
            <a:xfrm rot="10800000" flipH="1">
              <a:off x="3071457" y="2013875"/>
              <a:ext cx="1944600" cy="1569600"/>
            </a:xfrm>
            <a:prstGeom prst="round2DiagRect">
              <a:avLst>
                <a:gd name="adj1" fmla="val 0"/>
                <a:gd name="adj2" fmla="val 177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025;p23"/>
            <p:cNvSpPr txBox="1"/>
            <p:nvPr/>
          </p:nvSpPr>
          <p:spPr>
            <a:xfrm>
              <a:off x="3310970" y="2075070"/>
              <a:ext cx="1451700" cy="512400"/>
            </a:xfrm>
            <a:prstGeom prst="rect">
              <a:avLst/>
            </a:prstGeom>
            <a:noFill/>
            <a:ln>
              <a:noFill/>
            </a:ln>
          </p:spPr>
          <p:txBody>
            <a:bodyPr spcFirstLastPara="1" wrap="square" lIns="91425" tIns="91425" rIns="91425" bIns="91425" anchor="t" anchorCtr="0">
              <a:noAutofit/>
            </a:bodyPr>
            <a:lstStyle/>
            <a:p>
              <a:pPr lvl="0" algn="just">
                <a:lnSpc>
                  <a:spcPct val="115000"/>
                </a:lnSpc>
                <a:spcAft>
                  <a:spcPts val="1600"/>
                </a:spcAft>
              </a:pPr>
              <a:r>
                <a:rPr lang="es-ES" dirty="0" smtClean="0">
                  <a:solidFill>
                    <a:srgbClr val="FFFFFF"/>
                  </a:solidFill>
                  <a:latin typeface="Barlow"/>
                  <a:ea typeface="Barlow"/>
                  <a:cs typeface="Barlow"/>
                  <a:sym typeface="Barlow"/>
                </a:rPr>
                <a:t>Se especificará </a:t>
              </a:r>
              <a:r>
                <a:rPr lang="es-ES" dirty="0">
                  <a:solidFill>
                    <a:srgbClr val="FFFFFF"/>
                  </a:solidFill>
                  <a:latin typeface="Barlow"/>
                  <a:ea typeface="Barlow"/>
                  <a:cs typeface="Barlow"/>
                  <a:sym typeface="Barlow"/>
                </a:rPr>
                <a:t>el uso de tecnologías para mejorar el aprendizaje cognitivo en los niños menores a 5 años</a:t>
              </a:r>
              <a:endParaRPr sz="2400" dirty="0">
                <a:solidFill>
                  <a:srgbClr val="FFFFFF"/>
                </a:solidFill>
                <a:latin typeface="Barlow"/>
                <a:ea typeface="Barlow"/>
                <a:cs typeface="Barlow"/>
                <a:sym typeface="Barlow"/>
              </a:endParaRPr>
            </a:p>
          </p:txBody>
        </p:sp>
      </p:grpSp>
      <p:grpSp>
        <p:nvGrpSpPr>
          <p:cNvPr id="120" name="Google Shape;1026;p23"/>
          <p:cNvGrpSpPr/>
          <p:nvPr/>
        </p:nvGrpSpPr>
        <p:grpSpPr>
          <a:xfrm>
            <a:off x="66199" y="1231756"/>
            <a:ext cx="3034249" cy="1776159"/>
            <a:chOff x="1126863" y="2013875"/>
            <a:chExt cx="1944600" cy="1569600"/>
          </a:xfrm>
        </p:grpSpPr>
        <p:sp>
          <p:nvSpPr>
            <p:cNvPr id="121" name="Google Shape;1027;p23"/>
            <p:cNvSpPr/>
            <p:nvPr/>
          </p:nvSpPr>
          <p:spPr>
            <a:xfrm>
              <a:off x="1126863" y="2013875"/>
              <a:ext cx="1944600" cy="1569600"/>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029;p23"/>
            <p:cNvSpPr txBox="1"/>
            <p:nvPr/>
          </p:nvSpPr>
          <p:spPr>
            <a:xfrm>
              <a:off x="1144170" y="2110794"/>
              <a:ext cx="1853472" cy="143362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en" sz="1800" dirty="0" smtClean="0">
                  <a:solidFill>
                    <a:srgbClr val="FFFFFF"/>
                  </a:solidFill>
                  <a:latin typeface="Barlow"/>
                  <a:ea typeface="Barlow"/>
                  <a:cs typeface="Barlow"/>
                  <a:sym typeface="Barlow"/>
                </a:rPr>
                <a:t>Este proyecto posee una  metodología descriptiva</a:t>
              </a:r>
              <a:endParaRPr sz="3200" dirty="0">
                <a:solidFill>
                  <a:srgbClr val="FFFFFF"/>
                </a:solidFill>
                <a:latin typeface="Barlow"/>
                <a:ea typeface="Barlow"/>
                <a:cs typeface="Barlow"/>
                <a:sym typeface="Barlow"/>
              </a:endParaRPr>
            </a:p>
          </p:txBody>
        </p:sp>
      </p:grpSp>
      <p:grpSp>
        <p:nvGrpSpPr>
          <p:cNvPr id="124" name="Google Shape;1030;p23"/>
          <p:cNvGrpSpPr/>
          <p:nvPr/>
        </p:nvGrpSpPr>
        <p:grpSpPr>
          <a:xfrm>
            <a:off x="93204" y="3319152"/>
            <a:ext cx="3071760" cy="1776159"/>
            <a:chOff x="5015938" y="2013875"/>
            <a:chExt cx="3001200" cy="1569600"/>
          </a:xfrm>
        </p:grpSpPr>
        <p:sp>
          <p:nvSpPr>
            <p:cNvPr id="125" name="Google Shape;1031;p23"/>
            <p:cNvSpPr/>
            <p:nvPr/>
          </p:nvSpPr>
          <p:spPr>
            <a:xfrm>
              <a:off x="5015938" y="2013875"/>
              <a:ext cx="3001200" cy="1569600"/>
            </a:xfrm>
            <a:prstGeom prst="round2DiagRect">
              <a:avLst>
                <a:gd name="adj1" fmla="val 0"/>
                <a:gd name="adj2" fmla="val 1776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7" name="Google Shape;1033;p23"/>
            <p:cNvSpPr txBox="1"/>
            <p:nvPr/>
          </p:nvSpPr>
          <p:spPr>
            <a:xfrm>
              <a:off x="5204687" y="2302961"/>
              <a:ext cx="2417100" cy="512400"/>
            </a:xfrm>
            <a:prstGeom prst="rect">
              <a:avLst/>
            </a:prstGeom>
            <a:noFill/>
            <a:ln>
              <a:noFill/>
            </a:ln>
          </p:spPr>
          <p:txBody>
            <a:bodyPr spcFirstLastPara="1" wrap="square" lIns="91425" tIns="91425" rIns="91425" bIns="91425" anchor="t" anchorCtr="0">
              <a:noAutofit/>
            </a:bodyPr>
            <a:lstStyle/>
            <a:p>
              <a:pPr lvl="0" algn="just">
                <a:lnSpc>
                  <a:spcPct val="115000"/>
                </a:lnSpc>
                <a:spcAft>
                  <a:spcPts val="1600"/>
                </a:spcAft>
              </a:pPr>
              <a:r>
                <a:rPr lang="es-ES" sz="1600" dirty="0" smtClean="0">
                  <a:solidFill>
                    <a:srgbClr val="FFFFFF"/>
                  </a:solidFill>
                  <a:latin typeface="Barlow"/>
                  <a:ea typeface="Barlow"/>
                  <a:cs typeface="Barlow"/>
                  <a:sym typeface="Barlow"/>
                </a:rPr>
                <a:t>Se hará uso </a:t>
              </a:r>
              <a:r>
                <a:rPr lang="es-ES" sz="1600" dirty="0">
                  <a:solidFill>
                    <a:srgbClr val="FFFFFF"/>
                  </a:solidFill>
                  <a:latin typeface="Barlow"/>
                  <a:ea typeface="Barlow"/>
                  <a:cs typeface="Barlow"/>
                  <a:sym typeface="Barlow"/>
                </a:rPr>
                <a:t>de recursos tecnológicos como son las aplicaciones web.</a:t>
              </a:r>
              <a:endParaRPr sz="2800" dirty="0">
                <a:solidFill>
                  <a:srgbClr val="FFFFFF"/>
                </a:solidFill>
                <a:latin typeface="Barlow"/>
                <a:ea typeface="Barlow"/>
                <a:cs typeface="Barlow"/>
                <a:sym typeface="Barlow"/>
              </a:endParaRPr>
            </a:p>
          </p:txBody>
        </p:sp>
      </p:grpSp>
      <p:grpSp>
        <p:nvGrpSpPr>
          <p:cNvPr id="128" name="Google Shape;1034;p23"/>
          <p:cNvGrpSpPr/>
          <p:nvPr/>
        </p:nvGrpSpPr>
        <p:grpSpPr>
          <a:xfrm>
            <a:off x="3012742" y="2703176"/>
            <a:ext cx="295999" cy="294651"/>
            <a:chOff x="4858109" y="2631368"/>
            <a:chExt cx="316442" cy="315000"/>
          </a:xfrm>
        </p:grpSpPr>
        <p:sp>
          <p:nvSpPr>
            <p:cNvPr id="129" name="Google Shape;1035;p23"/>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036;p23"/>
            <p:cNvSpPr/>
            <p:nvPr/>
          </p:nvSpPr>
          <p:spPr>
            <a:xfrm>
              <a:off x="4858109" y="2739300"/>
              <a:ext cx="239100" cy="99000"/>
            </a:xfrm>
            <a:prstGeom prst="rightArrow">
              <a:avLst>
                <a:gd name="adj1" fmla="val 32020"/>
                <a:gd name="adj2" fmla="val 669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r>
              <a:br>
                <a:rPr lang="en"/>
              </a:br>
              <a:endParaRPr/>
            </a:p>
          </p:txBody>
        </p:sp>
      </p:grpSp>
      <p:grpSp>
        <p:nvGrpSpPr>
          <p:cNvPr id="134" name="Google Shape;1034;p23"/>
          <p:cNvGrpSpPr/>
          <p:nvPr/>
        </p:nvGrpSpPr>
        <p:grpSpPr>
          <a:xfrm rot="10800000">
            <a:off x="3060788" y="3803278"/>
            <a:ext cx="295999" cy="294651"/>
            <a:chOff x="4858109" y="2631368"/>
            <a:chExt cx="316442" cy="315000"/>
          </a:xfrm>
        </p:grpSpPr>
        <p:sp>
          <p:nvSpPr>
            <p:cNvPr id="135" name="Google Shape;1035;p23"/>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036;p23"/>
            <p:cNvSpPr/>
            <p:nvPr/>
          </p:nvSpPr>
          <p:spPr>
            <a:xfrm>
              <a:off x="4858109" y="2739300"/>
              <a:ext cx="239100" cy="99000"/>
            </a:xfrm>
            <a:prstGeom prst="rightArrow">
              <a:avLst>
                <a:gd name="adj1" fmla="val 32020"/>
                <a:gd name="adj2" fmla="val 669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r>
              <a:br>
                <a:rPr lang="en"/>
              </a:br>
              <a:endParaRPr/>
            </a:p>
          </p:txBody>
        </p:sp>
      </p:grpSp>
    </p:spTree>
    <p:extLst>
      <p:ext uri="{BB962C8B-B14F-4D97-AF65-F5344CB8AC3E}">
        <p14:creationId xmlns:p14="http://schemas.microsoft.com/office/powerpoint/2010/main" val="24842938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9"/>
        <p:cNvGrpSpPr/>
        <p:nvPr/>
      </p:nvGrpSpPr>
      <p:grpSpPr>
        <a:xfrm>
          <a:off x="0" y="0"/>
          <a:ext cx="0" cy="0"/>
          <a:chOff x="0" y="0"/>
          <a:chExt cx="0" cy="0"/>
        </a:xfrm>
      </p:grpSpPr>
      <p:grpSp>
        <p:nvGrpSpPr>
          <p:cNvPr id="1702" name="Google Shape;1702;p28"/>
          <p:cNvGrpSpPr/>
          <p:nvPr/>
        </p:nvGrpSpPr>
        <p:grpSpPr>
          <a:xfrm>
            <a:off x="477962" y="669816"/>
            <a:ext cx="2573267" cy="2274355"/>
            <a:chOff x="1083025" y="1442240"/>
            <a:chExt cx="1834900" cy="2034306"/>
          </a:xfrm>
        </p:grpSpPr>
        <p:sp>
          <p:nvSpPr>
            <p:cNvPr id="1703" name="Google Shape;1703;p28"/>
            <p:cNvSpPr txBox="1"/>
            <p:nvPr/>
          </p:nvSpPr>
          <p:spPr>
            <a:xfrm>
              <a:off x="1224984" y="1442240"/>
              <a:ext cx="1012873" cy="240478"/>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dirty="0" smtClean="0">
                  <a:solidFill>
                    <a:schemeClr val="accent2"/>
                  </a:solidFill>
                  <a:latin typeface="Barlow"/>
                  <a:ea typeface="Barlow"/>
                  <a:cs typeface="Barlow"/>
                  <a:sym typeface="Barlow"/>
                </a:rPr>
                <a:t>FINES</a:t>
              </a:r>
              <a:endParaRPr sz="1600" dirty="0">
                <a:solidFill>
                  <a:schemeClr val="accent2"/>
                </a:solidFill>
                <a:latin typeface="Barlow"/>
                <a:ea typeface="Barlow"/>
                <a:cs typeface="Barlow"/>
                <a:sym typeface="Barlow"/>
              </a:endParaRPr>
            </a:p>
          </p:txBody>
        </p:sp>
        <p:sp>
          <p:nvSpPr>
            <p:cNvPr id="1705" name="Google Shape;1705;p28"/>
            <p:cNvSpPr txBox="1"/>
            <p:nvPr/>
          </p:nvSpPr>
          <p:spPr>
            <a:xfrm>
              <a:off x="1215699" y="2739146"/>
              <a:ext cx="1576221" cy="737400"/>
            </a:xfrm>
            <a:prstGeom prst="rect">
              <a:avLst/>
            </a:prstGeom>
            <a:noFill/>
            <a:ln>
              <a:noFill/>
            </a:ln>
          </p:spPr>
          <p:txBody>
            <a:bodyPr spcFirstLastPara="1" wrap="square" lIns="91425" tIns="91425" rIns="91425" bIns="91425" anchor="t" anchorCtr="0">
              <a:noAutofit/>
            </a:bodyPr>
            <a:lstStyle/>
            <a:p>
              <a:pPr lvl="0" algn="just">
                <a:lnSpc>
                  <a:spcPct val="115000"/>
                </a:lnSpc>
                <a:spcAft>
                  <a:spcPts val="1600"/>
                </a:spcAft>
              </a:pPr>
              <a:r>
                <a:rPr lang="es-ES" dirty="0" smtClean="0">
                  <a:solidFill>
                    <a:schemeClr val="accent2"/>
                  </a:solidFill>
                  <a:latin typeface="Barlow"/>
                  <a:ea typeface="Barlow"/>
                  <a:cs typeface="Barlow"/>
                  <a:sym typeface="Barlow"/>
                </a:rPr>
                <a:t>Identificar </a:t>
              </a:r>
              <a:r>
                <a:rPr lang="es-ES" dirty="0">
                  <a:solidFill>
                    <a:schemeClr val="accent2"/>
                  </a:solidFill>
                  <a:latin typeface="Barlow"/>
                  <a:ea typeface="Barlow"/>
                  <a:cs typeface="Barlow"/>
                  <a:sym typeface="Barlow"/>
                </a:rPr>
                <a:t>las herramientas más usadas por los niños, y cuál es su influencia sobre ellos, así mismo analizar el impacto que tiene el mismo. </a:t>
              </a:r>
              <a:endParaRPr dirty="0">
                <a:solidFill>
                  <a:schemeClr val="accent2"/>
                </a:solidFill>
                <a:latin typeface="Barlow"/>
                <a:ea typeface="Barlow"/>
                <a:cs typeface="Barlow"/>
                <a:sym typeface="Barlow"/>
              </a:endParaRPr>
            </a:p>
          </p:txBody>
        </p:sp>
        <p:cxnSp>
          <p:nvCxnSpPr>
            <p:cNvPr id="1706" name="Google Shape;1706;p28"/>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707" name="Google Shape;1707;p28"/>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08" name="Google Shape;1708;p28"/>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28"/>
          <p:cNvGrpSpPr/>
          <p:nvPr/>
        </p:nvGrpSpPr>
        <p:grpSpPr>
          <a:xfrm>
            <a:off x="3019450" y="664643"/>
            <a:ext cx="2573267" cy="2328331"/>
            <a:chOff x="1083025" y="1437926"/>
            <a:chExt cx="1834900" cy="2082587"/>
          </a:xfrm>
        </p:grpSpPr>
        <p:sp>
          <p:nvSpPr>
            <p:cNvPr id="1710" name="Google Shape;1710;p28"/>
            <p:cNvSpPr txBox="1"/>
            <p:nvPr/>
          </p:nvSpPr>
          <p:spPr>
            <a:xfrm>
              <a:off x="1127929" y="1437926"/>
              <a:ext cx="1123683" cy="240478"/>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dirty="0" smtClean="0">
                  <a:solidFill>
                    <a:schemeClr val="accent2"/>
                  </a:solidFill>
                  <a:latin typeface="Barlow"/>
                  <a:ea typeface="Barlow"/>
                  <a:cs typeface="Barlow"/>
                  <a:sym typeface="Barlow"/>
                </a:rPr>
                <a:t>DIRIGIDO A:</a:t>
              </a:r>
              <a:endParaRPr sz="1600" dirty="0">
                <a:solidFill>
                  <a:schemeClr val="accent2"/>
                </a:solidFill>
                <a:latin typeface="Barlow"/>
                <a:ea typeface="Barlow"/>
                <a:cs typeface="Barlow"/>
                <a:sym typeface="Barlow"/>
              </a:endParaRPr>
            </a:p>
          </p:txBody>
        </p:sp>
        <p:sp>
          <p:nvSpPr>
            <p:cNvPr id="1712" name="Google Shape;1712;p28"/>
            <p:cNvSpPr txBox="1"/>
            <p:nvPr/>
          </p:nvSpPr>
          <p:spPr>
            <a:xfrm>
              <a:off x="1208567" y="2783113"/>
              <a:ext cx="1545600" cy="737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 dirty="0" smtClean="0">
                  <a:solidFill>
                    <a:schemeClr val="accent2"/>
                  </a:solidFill>
                  <a:latin typeface="Barlow"/>
                  <a:ea typeface="Barlow"/>
                  <a:cs typeface="Barlow"/>
                  <a:sym typeface="Barlow"/>
                </a:rPr>
                <a:t>Dirigo a estudiantes del  Centro educativo Mundo Infantil</a:t>
              </a:r>
              <a:endParaRPr dirty="0">
                <a:solidFill>
                  <a:schemeClr val="accent2"/>
                </a:solidFill>
                <a:latin typeface="Barlow"/>
                <a:ea typeface="Barlow"/>
                <a:cs typeface="Barlow"/>
                <a:sym typeface="Barlow"/>
              </a:endParaRPr>
            </a:p>
          </p:txBody>
        </p:sp>
        <p:cxnSp>
          <p:nvCxnSpPr>
            <p:cNvPr id="1713" name="Google Shape;1713;p28"/>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714" name="Google Shape;1714;p28"/>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15" name="Google Shape;1715;p28"/>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709;p28"/>
          <p:cNvGrpSpPr/>
          <p:nvPr/>
        </p:nvGrpSpPr>
        <p:grpSpPr>
          <a:xfrm>
            <a:off x="5332510" y="559839"/>
            <a:ext cx="3218756" cy="2444254"/>
            <a:chOff x="914795" y="1334245"/>
            <a:chExt cx="2295174" cy="2186282"/>
          </a:xfrm>
        </p:grpSpPr>
        <p:sp>
          <p:nvSpPr>
            <p:cNvPr id="40" name="Google Shape;1710;p28"/>
            <p:cNvSpPr txBox="1"/>
            <p:nvPr/>
          </p:nvSpPr>
          <p:spPr>
            <a:xfrm>
              <a:off x="914795" y="1334245"/>
              <a:ext cx="1336817" cy="240482"/>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s-ES" sz="1600" dirty="0" smtClean="0">
                  <a:solidFill>
                    <a:schemeClr val="accent2"/>
                  </a:solidFill>
                  <a:latin typeface="Barlow"/>
                  <a:ea typeface="Barlow"/>
                  <a:cs typeface="Barlow"/>
                  <a:sym typeface="Barlow"/>
                </a:rPr>
                <a:t>ALCANCE DEL PROYECTO:</a:t>
              </a:r>
              <a:endParaRPr sz="1600" dirty="0">
                <a:solidFill>
                  <a:schemeClr val="accent2"/>
                </a:solidFill>
                <a:latin typeface="Barlow"/>
                <a:ea typeface="Barlow"/>
                <a:cs typeface="Barlow"/>
                <a:sym typeface="Barlow"/>
              </a:endParaRPr>
            </a:p>
          </p:txBody>
        </p:sp>
        <p:sp>
          <p:nvSpPr>
            <p:cNvPr id="42" name="Google Shape;1712;p28"/>
            <p:cNvSpPr txBox="1"/>
            <p:nvPr/>
          </p:nvSpPr>
          <p:spPr>
            <a:xfrm>
              <a:off x="1248972" y="2783127"/>
              <a:ext cx="1960997" cy="737400"/>
            </a:xfrm>
            <a:prstGeom prst="rect">
              <a:avLst/>
            </a:prstGeom>
            <a:noFill/>
            <a:ln>
              <a:noFill/>
            </a:ln>
          </p:spPr>
          <p:txBody>
            <a:bodyPr spcFirstLastPara="1" wrap="square" lIns="91425" tIns="91425" rIns="91425" bIns="91425" anchor="t" anchorCtr="0">
              <a:noAutofit/>
            </a:bodyPr>
            <a:lstStyle/>
            <a:p>
              <a:pPr lvl="0" algn="just">
                <a:lnSpc>
                  <a:spcPct val="115000"/>
                </a:lnSpc>
                <a:spcAft>
                  <a:spcPts val="1600"/>
                </a:spcAft>
              </a:pPr>
              <a:r>
                <a:rPr lang="es-ES" dirty="0">
                  <a:solidFill>
                    <a:schemeClr val="accent2"/>
                  </a:solidFill>
                  <a:latin typeface="Barlow"/>
                  <a:ea typeface="Barlow"/>
                  <a:cs typeface="Barlow"/>
                  <a:sym typeface="Barlow"/>
                </a:rPr>
                <a:t>dar a conocer las aplicaciones web de mayor impacto, así mismo reconocer las ventajas de estas aplicaciones, para que de esta forma los padres de familia se familiaricen más con las mismas.</a:t>
              </a:r>
              <a:endParaRPr dirty="0">
                <a:solidFill>
                  <a:schemeClr val="accent2"/>
                </a:solidFill>
                <a:latin typeface="Barlow"/>
                <a:ea typeface="Barlow"/>
                <a:cs typeface="Barlow"/>
                <a:sym typeface="Barlow"/>
              </a:endParaRPr>
            </a:p>
          </p:txBody>
        </p:sp>
        <p:cxnSp>
          <p:nvCxnSpPr>
            <p:cNvPr id="43" name="Google Shape;1713;p28"/>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44" name="Google Shape;1714;p28"/>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 name="Google Shape;1715;p28"/>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6" name="Imagen 45" descr="Resultado de imagen para LOGO FACCI"/>
          <p:cNvPicPr/>
          <p:nvPr/>
        </p:nvPicPr>
        <p:blipFill>
          <a:blip r:embed="rId3">
            <a:extLst>
              <a:ext uri="{28A0092B-C50C-407E-A947-70E740481C1C}">
                <a14:useLocalDpi xmlns:a14="http://schemas.microsoft.com/office/drawing/2010/main" val="0"/>
              </a:ext>
            </a:extLst>
          </a:blip>
          <a:srcRect/>
          <a:stretch>
            <a:fillRect/>
          </a:stretch>
        </p:blipFill>
        <p:spPr bwMode="auto">
          <a:xfrm>
            <a:off x="0" y="17118"/>
            <a:ext cx="1552934" cy="419275"/>
          </a:xfrm>
          <a:prstGeom prst="rect">
            <a:avLst/>
          </a:prstGeom>
          <a:noFill/>
        </p:spPr>
      </p:pic>
      <p:pic>
        <p:nvPicPr>
          <p:cNvPr id="47" name="Imagen 46" descr="Resultado de imagen para ULEAM LOGO"/>
          <p:cNvPicPr/>
          <p:nvPr/>
        </p:nvPicPr>
        <p:blipFill>
          <a:blip r:embed="rId4">
            <a:extLst>
              <a:ext uri="{28A0092B-C50C-407E-A947-70E740481C1C}">
                <a14:useLocalDpi xmlns:a14="http://schemas.microsoft.com/office/drawing/2010/main" val="0"/>
              </a:ext>
            </a:extLst>
          </a:blip>
          <a:srcRect/>
          <a:stretch>
            <a:fillRect/>
          </a:stretch>
        </p:blipFill>
        <p:spPr bwMode="auto">
          <a:xfrm>
            <a:off x="7601512" y="52358"/>
            <a:ext cx="1298471" cy="453120"/>
          </a:xfrm>
          <a:prstGeom prst="rect">
            <a:avLst/>
          </a:prstGeom>
          <a:noFill/>
        </p:spPr>
      </p:pic>
      <p:grpSp>
        <p:nvGrpSpPr>
          <p:cNvPr id="194" name="Google Shape;4256;p38"/>
          <p:cNvGrpSpPr/>
          <p:nvPr/>
        </p:nvGrpSpPr>
        <p:grpSpPr>
          <a:xfrm>
            <a:off x="1240129" y="3690376"/>
            <a:ext cx="1286842" cy="1342389"/>
            <a:chOff x="2602525" y="317054"/>
            <a:chExt cx="4174283" cy="4762495"/>
          </a:xfrm>
        </p:grpSpPr>
        <p:sp>
          <p:nvSpPr>
            <p:cNvPr id="195" name="Google Shape;4257;p38"/>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4258;p38"/>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4259;p38"/>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4260;p38"/>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4261;p38"/>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4262;p38"/>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4263;p38"/>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4264;p38"/>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4265;p38"/>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4266;p38"/>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4267;p38"/>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4268;p38"/>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4269;p38"/>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4270;p38"/>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4271;p38"/>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4272;p38"/>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4273;p38"/>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4274;p38"/>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4275;p38"/>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4276;p38"/>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4277;p38"/>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4278;p38"/>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4279;p38"/>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4280;p38"/>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4281;p38"/>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4282;p38"/>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4283;p38"/>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4284;p38"/>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4285;p38"/>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4286;p38"/>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4287;p38"/>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4288;p38"/>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4289;p38"/>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4290;p38"/>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4291;p38"/>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4292;p38"/>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4293;p38"/>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4294;p38"/>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4295;p38"/>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4296;p38"/>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4297;p38"/>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4298;p38"/>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4299;p38"/>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4300;p38"/>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4301;p38"/>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4302;p38"/>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4303;p38"/>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4304;p38"/>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4305;p38"/>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4306;p38"/>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4307;p38"/>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4308;p38"/>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4309;p38"/>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4310;p38"/>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4311;p38"/>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4312;p38"/>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4313;p38"/>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2" name="Google Shape;4314;p38"/>
            <p:cNvGrpSpPr/>
            <p:nvPr/>
          </p:nvGrpSpPr>
          <p:grpSpPr>
            <a:xfrm>
              <a:off x="2941619" y="3895613"/>
              <a:ext cx="483621" cy="510995"/>
              <a:chOff x="4345944" y="4626313"/>
              <a:chExt cx="483621" cy="510995"/>
            </a:xfrm>
          </p:grpSpPr>
          <p:grpSp>
            <p:nvGrpSpPr>
              <p:cNvPr id="259" name="Google Shape;4315;p38"/>
              <p:cNvGrpSpPr/>
              <p:nvPr/>
            </p:nvGrpSpPr>
            <p:grpSpPr>
              <a:xfrm>
                <a:off x="4345944" y="4852987"/>
                <a:ext cx="474200" cy="284321"/>
                <a:chOff x="4345944" y="4852987"/>
                <a:chExt cx="474200" cy="284321"/>
              </a:xfrm>
            </p:grpSpPr>
            <p:sp>
              <p:nvSpPr>
                <p:cNvPr id="270" name="Google Shape;4316;p38"/>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4317;p38"/>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4318;p38"/>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3" name="Google Shape;4319;p38"/>
                <p:cNvGrpSpPr/>
                <p:nvPr/>
              </p:nvGrpSpPr>
              <p:grpSpPr>
                <a:xfrm>
                  <a:off x="4457040" y="4985575"/>
                  <a:ext cx="133724" cy="77247"/>
                  <a:chOff x="4457040" y="4985575"/>
                  <a:chExt cx="133724" cy="77247"/>
                </a:xfrm>
              </p:grpSpPr>
              <p:sp>
                <p:nvSpPr>
                  <p:cNvPr id="338" name="Google Shape;4320;p38"/>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4321;p38"/>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4" name="Google Shape;4322;p38"/>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4323;p38"/>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4324;p38"/>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4325;p38"/>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4326;p38"/>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4327;p38"/>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4328;p38"/>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4329;p38"/>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4330;p38"/>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4331;p38"/>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4332;p38"/>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4333;p38"/>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4334;p38"/>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4335;p38"/>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4336;p38"/>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4337;p38"/>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4338;p38"/>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4339;p38"/>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4340;p38"/>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4341;p38"/>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4342;p38"/>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4343;p38"/>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4344;p38"/>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4345;p38"/>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4346;p38"/>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4347;p38"/>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4348;p38"/>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4349;p38"/>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4350;p38"/>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4351;p38"/>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4352;p38"/>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4353;p38"/>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4354;p38"/>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4355;p38"/>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4356;p38"/>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4357;p38"/>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4358;p38"/>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4359;p38"/>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4360;p38"/>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4361;p38"/>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4362;p38"/>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4363;p38"/>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4364;p38"/>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4365;p38"/>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4366;p38"/>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4367;p38"/>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4368;p38"/>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4369;p38"/>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4370;p38"/>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4371;p38"/>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4372;p38"/>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4373;p38"/>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4374;p38"/>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4375;p38"/>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4376;p38"/>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4377;p38"/>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4378;p38"/>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4379;p38"/>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4380;p38"/>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4381;p38"/>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4382;p38"/>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4383;p38"/>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4384;p38"/>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4385;p38"/>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 name="Google Shape;4386;p38"/>
              <p:cNvGrpSpPr/>
              <p:nvPr/>
            </p:nvGrpSpPr>
            <p:grpSpPr>
              <a:xfrm>
                <a:off x="4543079" y="4626313"/>
                <a:ext cx="286486" cy="386884"/>
                <a:chOff x="4543079" y="4626313"/>
                <a:chExt cx="286486" cy="386884"/>
              </a:xfrm>
            </p:grpSpPr>
            <p:grpSp>
              <p:nvGrpSpPr>
                <p:cNvPr id="261" name="Google Shape;4387;p38"/>
                <p:cNvGrpSpPr/>
                <p:nvPr/>
              </p:nvGrpSpPr>
              <p:grpSpPr>
                <a:xfrm>
                  <a:off x="4543079" y="4626313"/>
                  <a:ext cx="286486" cy="386884"/>
                  <a:chOff x="4543079" y="4626313"/>
                  <a:chExt cx="286486" cy="386884"/>
                </a:xfrm>
              </p:grpSpPr>
              <p:sp>
                <p:nvSpPr>
                  <p:cNvPr id="265" name="Google Shape;4388;p38"/>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4389;p38"/>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4390;p38"/>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4391;p38"/>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4392;p38"/>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2" name="Google Shape;4393;p38"/>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4394;p38"/>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4395;p38"/>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53" name="Google Shape;4396;p38"/>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4397;p38"/>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4398;p38"/>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4399;p38"/>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4400;p38"/>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4401;p38"/>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0" name="Google Shape;4766;p40"/>
          <p:cNvGrpSpPr/>
          <p:nvPr/>
        </p:nvGrpSpPr>
        <p:grpSpPr>
          <a:xfrm>
            <a:off x="6798834" y="3743822"/>
            <a:ext cx="1060122" cy="1024926"/>
            <a:chOff x="9901824" y="937343"/>
            <a:chExt cx="744273" cy="793950"/>
          </a:xfrm>
        </p:grpSpPr>
        <p:grpSp>
          <p:nvGrpSpPr>
            <p:cNvPr id="341" name="Google Shape;4767;p40"/>
            <p:cNvGrpSpPr/>
            <p:nvPr/>
          </p:nvGrpSpPr>
          <p:grpSpPr>
            <a:xfrm>
              <a:off x="9901824" y="937343"/>
              <a:ext cx="744273" cy="793950"/>
              <a:chOff x="9901824" y="937343"/>
              <a:chExt cx="744273" cy="793950"/>
            </a:xfrm>
          </p:grpSpPr>
          <p:sp>
            <p:nvSpPr>
              <p:cNvPr id="348" name="Google Shape;4768;p40"/>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9" name="Google Shape;4769;p40"/>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0" name="Google Shape;4770;p40"/>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1" name="Google Shape;4771;p40"/>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2" name="Google Shape;4772;p40"/>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3" name="Google Shape;4773;p40"/>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4" name="Google Shape;4774;p40"/>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5" name="Google Shape;4775;p40"/>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6" name="Google Shape;4776;p40"/>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7" name="Google Shape;4777;p40"/>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342" name="Google Shape;4778;p40"/>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3" name="Google Shape;4779;p40"/>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4" name="Google Shape;4780;p40"/>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5" name="Google Shape;4781;p40"/>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6" name="Google Shape;4782;p40"/>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7" name="Google Shape;4783;p40"/>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358" name="Google Shape;4924;p40"/>
          <p:cNvGrpSpPr/>
          <p:nvPr/>
        </p:nvGrpSpPr>
        <p:grpSpPr>
          <a:xfrm>
            <a:off x="3589682" y="3714905"/>
            <a:ext cx="1368991" cy="1147927"/>
            <a:chOff x="1510757" y="3225422"/>
            <a:chExt cx="720214" cy="637347"/>
          </a:xfrm>
        </p:grpSpPr>
        <p:sp>
          <p:nvSpPr>
            <p:cNvPr id="359" name="Google Shape;4925;p40"/>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0" name="Google Shape;4926;p40"/>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1" name="Google Shape;4927;p40"/>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2" name="Google Shape;4928;p40"/>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3" name="Google Shape;4929;p40"/>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4" name="Google Shape;4930;p40"/>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5" name="Google Shape;4931;p40"/>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8061327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336430" y="485050"/>
            <a:ext cx="36672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smtClean="0"/>
              <a:t>CONTRIBUCIÓN DEL ESTUDIO</a:t>
            </a:r>
            <a:endParaRPr sz="3600" dirty="0"/>
          </a:p>
        </p:txBody>
      </p:sp>
      <p:sp>
        <p:nvSpPr>
          <p:cNvPr id="1007" name="Google Shape;1007;p21"/>
          <p:cNvSpPr txBox="1">
            <a:spLocks noGrp="1"/>
          </p:cNvSpPr>
          <p:nvPr>
            <p:ph type="body" idx="1"/>
          </p:nvPr>
        </p:nvSpPr>
        <p:spPr>
          <a:xfrm>
            <a:off x="207034" y="1792037"/>
            <a:ext cx="4364966" cy="2640900"/>
          </a:xfrm>
          <a:prstGeom prst="rect">
            <a:avLst/>
          </a:prstGeom>
        </p:spPr>
        <p:txBody>
          <a:bodyPr spcFirstLastPara="1" wrap="square" lIns="0" tIns="0" rIns="0" bIns="0" anchor="t" anchorCtr="0">
            <a:noAutofit/>
          </a:bodyPr>
          <a:lstStyle/>
          <a:p>
            <a:pPr marL="0" lvl="0" indent="0">
              <a:buNone/>
            </a:pPr>
            <a:r>
              <a:rPr lang="es-ES" dirty="0" smtClean="0"/>
              <a:t>Se quiere </a:t>
            </a:r>
            <a:r>
              <a:rPr lang="es-ES" dirty="0"/>
              <a:t>lograr que padres de familia tengan conocimiento sobre estas aplicaciones, para que las pongan en práctica, y de esa manera se les facilite el educar a sus hijos. </a:t>
            </a:r>
          </a:p>
        </p:txBody>
      </p:sp>
      <p:pic>
        <p:nvPicPr>
          <p:cNvPr id="1008" name="Google Shape;1008;p21"/>
          <p:cNvPicPr preferRelativeResize="0"/>
          <p:nvPr/>
        </p:nvPicPr>
        <p:blipFill rotWithShape="1">
          <a:blip r:embed="rId3">
            <a:alphaModFix/>
          </a:blip>
          <a:srcRect l="3295" r="37860"/>
          <a:stretch/>
        </p:blipFill>
        <p:spPr>
          <a:xfrm rot="10800000" flipH="1">
            <a:off x="4572000" y="0"/>
            <a:ext cx="4572000" cy="5143500"/>
          </a:xfrm>
          <a:prstGeom prst="snip1Rect">
            <a:avLst>
              <a:gd name="adj" fmla="val 9999"/>
            </a:avLst>
          </a:prstGeom>
          <a:noFill/>
          <a:ln>
            <a:noFill/>
          </a:ln>
        </p:spPr>
      </p:pic>
      <p:pic>
        <p:nvPicPr>
          <p:cNvPr id="6" name="Imagen 5" descr="Resultado de imagen para LOGO FACCI"/>
          <p:cNvPicPr/>
          <p:nvPr/>
        </p:nvPicPr>
        <p:blipFill>
          <a:blip r:embed="rId4">
            <a:extLst>
              <a:ext uri="{28A0092B-C50C-407E-A947-70E740481C1C}">
                <a14:useLocalDpi xmlns:a14="http://schemas.microsoft.com/office/drawing/2010/main" val="0"/>
              </a:ext>
            </a:extLst>
          </a:blip>
          <a:srcRect/>
          <a:stretch>
            <a:fillRect/>
          </a:stretch>
        </p:blipFill>
        <p:spPr bwMode="auto">
          <a:xfrm>
            <a:off x="0" y="17118"/>
            <a:ext cx="1552934" cy="419275"/>
          </a:xfrm>
          <a:prstGeom prst="rect">
            <a:avLst/>
          </a:prstGeom>
          <a:noFill/>
        </p:spPr>
      </p:pic>
      <p:pic>
        <p:nvPicPr>
          <p:cNvPr id="7" name="Imagen 6" descr="Resultado de imagen para ULEAM LOGO"/>
          <p:cNvPicPr/>
          <p:nvPr/>
        </p:nvPicPr>
        <p:blipFill>
          <a:blip r:embed="rId5">
            <a:extLst>
              <a:ext uri="{28A0092B-C50C-407E-A947-70E740481C1C}">
                <a14:useLocalDpi xmlns:a14="http://schemas.microsoft.com/office/drawing/2010/main" val="0"/>
              </a:ext>
            </a:extLst>
          </a:blip>
          <a:srcRect/>
          <a:stretch>
            <a:fillRect/>
          </a:stretch>
        </p:blipFill>
        <p:spPr bwMode="auto">
          <a:xfrm>
            <a:off x="7601512" y="52358"/>
            <a:ext cx="1298471" cy="453120"/>
          </a:xfrm>
          <a:prstGeom prst="rect">
            <a:avLst/>
          </a:prstGeom>
          <a:noFill/>
        </p:spPr>
      </p:pic>
    </p:spTree>
    <p:extLst>
      <p:ext uri="{BB962C8B-B14F-4D97-AF65-F5344CB8AC3E}">
        <p14:creationId xmlns:p14="http://schemas.microsoft.com/office/powerpoint/2010/main" val="26628487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245</Words>
  <Application>Microsoft Office PowerPoint</Application>
  <PresentationFormat>Presentación en pantalla (16:9)</PresentationFormat>
  <Paragraphs>34</Paragraphs>
  <Slides>4</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Calibri</vt:lpstr>
      <vt:lpstr>Barlow Light</vt:lpstr>
      <vt:lpstr>Arial</vt:lpstr>
      <vt:lpstr>Raleway Thin</vt:lpstr>
      <vt:lpstr>Barlow</vt:lpstr>
      <vt:lpstr>Gaoler template</vt:lpstr>
      <vt:lpstr>UNIVERSIDAD LAICA ELOY ALFARO DE MANABÍ</vt:lpstr>
      <vt:lpstr>¿De qué trata?</vt:lpstr>
      <vt:lpstr>Presentación de PowerPoint</vt:lpstr>
      <vt:lpstr>CONTRIBUCIÓN DEL ESTUDIO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LAICA ELOY ALFARO DE MANABÍ</dc:title>
  <cp:lastModifiedBy>romina eras veliz</cp:lastModifiedBy>
  <cp:revision>15</cp:revision>
  <dcterms:modified xsi:type="dcterms:W3CDTF">2021-01-10T06:55:33Z</dcterms:modified>
</cp:coreProperties>
</file>