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CAC08-876E-40E7-86A2-68D223B1EB58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4C6B27D5-045B-44D0-BE9B-70B74BA8762E}">
      <dgm:prSet phldrT="[Texto]" custT="1"/>
      <dgm:spPr/>
      <dgm:t>
        <a:bodyPr/>
        <a:lstStyle/>
        <a:p>
          <a:r>
            <a:rPr lang="es-ES" sz="1400" b="1" dirty="0"/>
            <a:t>Metodología</a:t>
          </a:r>
          <a:endParaRPr lang="es-EC" sz="1400" b="1" dirty="0"/>
        </a:p>
      </dgm:t>
    </dgm:pt>
    <dgm:pt modelId="{B3C79000-7C19-4728-AB1D-55A228C52E59}" type="parTrans" cxnId="{B92E2355-0FDF-40CB-A90A-A5D4334AE582}">
      <dgm:prSet/>
      <dgm:spPr/>
      <dgm:t>
        <a:bodyPr/>
        <a:lstStyle/>
        <a:p>
          <a:endParaRPr lang="es-EC" sz="2400"/>
        </a:p>
      </dgm:t>
    </dgm:pt>
    <dgm:pt modelId="{C2D70E00-0E1C-4328-86B8-5181D159F6C0}" type="sibTrans" cxnId="{B92E2355-0FDF-40CB-A90A-A5D4334AE582}">
      <dgm:prSet/>
      <dgm:spPr/>
      <dgm:t>
        <a:bodyPr/>
        <a:lstStyle/>
        <a:p>
          <a:endParaRPr lang="es-EC" sz="2400"/>
        </a:p>
      </dgm:t>
    </dgm:pt>
    <dgm:pt modelId="{A273C94B-DFF3-4B1E-87F7-339CD33D3DA6}">
      <dgm:prSet phldrT="[Texto]" custT="1"/>
      <dgm:spPr/>
      <dgm:t>
        <a:bodyPr/>
        <a:lstStyle/>
        <a:p>
          <a:r>
            <a:rPr lang="es-ES" sz="1400" b="1" dirty="0"/>
            <a:t>Resultados</a:t>
          </a:r>
          <a:endParaRPr lang="es-EC" sz="1400" b="1" dirty="0"/>
        </a:p>
      </dgm:t>
    </dgm:pt>
    <dgm:pt modelId="{C20C9342-B589-4995-9EC2-4A44F193172C}" type="parTrans" cxnId="{C202E7C7-D19C-4CA3-8055-5E11FFFB2138}">
      <dgm:prSet/>
      <dgm:spPr/>
      <dgm:t>
        <a:bodyPr/>
        <a:lstStyle/>
        <a:p>
          <a:endParaRPr lang="es-EC" sz="2400"/>
        </a:p>
      </dgm:t>
    </dgm:pt>
    <dgm:pt modelId="{C7BB25EE-6D9A-4F7D-8E49-E0A6819F2E00}" type="sibTrans" cxnId="{C202E7C7-D19C-4CA3-8055-5E11FFFB2138}">
      <dgm:prSet/>
      <dgm:spPr/>
      <dgm:t>
        <a:bodyPr/>
        <a:lstStyle/>
        <a:p>
          <a:endParaRPr lang="es-EC" sz="2400"/>
        </a:p>
      </dgm:t>
    </dgm:pt>
    <dgm:pt modelId="{FBFC11B6-B173-42CA-84D3-96457C78CC76}">
      <dgm:prSet phldrT="[Texto]" custT="1"/>
      <dgm:spPr/>
      <dgm:t>
        <a:bodyPr/>
        <a:lstStyle/>
        <a:p>
          <a:r>
            <a:rPr lang="es-ES" sz="1400" b="1" dirty="0"/>
            <a:t>Planteamiento</a:t>
          </a:r>
          <a:endParaRPr lang="es-EC" sz="1400" b="1" dirty="0"/>
        </a:p>
      </dgm:t>
    </dgm:pt>
    <dgm:pt modelId="{D2D7BEB0-187E-47BC-B800-50FE5495F033}" type="parTrans" cxnId="{3F98BF02-7F90-4442-AE16-9E0F67876107}">
      <dgm:prSet/>
      <dgm:spPr/>
      <dgm:t>
        <a:bodyPr/>
        <a:lstStyle/>
        <a:p>
          <a:endParaRPr lang="es-EC" sz="2400"/>
        </a:p>
      </dgm:t>
    </dgm:pt>
    <dgm:pt modelId="{529BD1AF-4200-422D-A67B-0308F7F2D405}" type="sibTrans" cxnId="{3F98BF02-7F90-4442-AE16-9E0F67876107}">
      <dgm:prSet/>
      <dgm:spPr/>
      <dgm:t>
        <a:bodyPr/>
        <a:lstStyle/>
        <a:p>
          <a:endParaRPr lang="es-EC" sz="2400"/>
        </a:p>
      </dgm:t>
    </dgm:pt>
    <dgm:pt modelId="{7A352A43-0423-4187-BB65-54F90F8E2D33}" type="pres">
      <dgm:prSet presAssocID="{3EECAC08-876E-40E7-86A2-68D223B1EB58}" presName="compositeShape" presStyleCnt="0">
        <dgm:presLayoutVars>
          <dgm:chMax val="7"/>
          <dgm:dir/>
          <dgm:resizeHandles val="exact"/>
        </dgm:presLayoutVars>
      </dgm:prSet>
      <dgm:spPr/>
    </dgm:pt>
    <dgm:pt modelId="{BD50DAFE-3215-41EB-9022-311ADB32CF58}" type="pres">
      <dgm:prSet presAssocID="{3EECAC08-876E-40E7-86A2-68D223B1EB58}" presName="wedge1" presStyleLbl="node1" presStyleIdx="0" presStyleCnt="3"/>
      <dgm:spPr/>
    </dgm:pt>
    <dgm:pt modelId="{60D27C33-9722-4879-9570-A05A0E4B3492}" type="pres">
      <dgm:prSet presAssocID="{3EECAC08-876E-40E7-86A2-68D223B1EB58}" presName="dummy1a" presStyleCnt="0"/>
      <dgm:spPr/>
    </dgm:pt>
    <dgm:pt modelId="{399E60A0-40B9-4EFD-8ADE-A7D41F15C50C}" type="pres">
      <dgm:prSet presAssocID="{3EECAC08-876E-40E7-86A2-68D223B1EB58}" presName="dummy1b" presStyleCnt="0"/>
      <dgm:spPr/>
    </dgm:pt>
    <dgm:pt modelId="{9DEA20EA-028B-4216-B5E3-7F722B1A91F0}" type="pres">
      <dgm:prSet presAssocID="{3EECAC08-876E-40E7-86A2-68D223B1EB58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B159C81-048F-4F05-9B32-E24BE9645250}" type="pres">
      <dgm:prSet presAssocID="{3EECAC08-876E-40E7-86A2-68D223B1EB58}" presName="wedge2" presStyleLbl="node1" presStyleIdx="1" presStyleCnt="3"/>
      <dgm:spPr/>
    </dgm:pt>
    <dgm:pt modelId="{E50ED530-801C-479E-91DB-ADF0AE093A1C}" type="pres">
      <dgm:prSet presAssocID="{3EECAC08-876E-40E7-86A2-68D223B1EB58}" presName="dummy2a" presStyleCnt="0"/>
      <dgm:spPr/>
    </dgm:pt>
    <dgm:pt modelId="{AD1D3C3A-761E-4F1D-B7A6-A3A59EC799BE}" type="pres">
      <dgm:prSet presAssocID="{3EECAC08-876E-40E7-86A2-68D223B1EB58}" presName="dummy2b" presStyleCnt="0"/>
      <dgm:spPr/>
    </dgm:pt>
    <dgm:pt modelId="{4B1F4F8A-09E3-40CD-859F-13DC80E0633B}" type="pres">
      <dgm:prSet presAssocID="{3EECAC08-876E-40E7-86A2-68D223B1EB58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AB3E981-9BC6-4FF5-A893-B2DD82EC5709}" type="pres">
      <dgm:prSet presAssocID="{3EECAC08-876E-40E7-86A2-68D223B1EB58}" presName="wedge3" presStyleLbl="node1" presStyleIdx="2" presStyleCnt="3"/>
      <dgm:spPr/>
    </dgm:pt>
    <dgm:pt modelId="{4F88076D-5E50-48A0-A918-0CABC93C1B32}" type="pres">
      <dgm:prSet presAssocID="{3EECAC08-876E-40E7-86A2-68D223B1EB58}" presName="dummy3a" presStyleCnt="0"/>
      <dgm:spPr/>
    </dgm:pt>
    <dgm:pt modelId="{7581B9FE-DDDF-4BE6-9183-9F2208E7C4D8}" type="pres">
      <dgm:prSet presAssocID="{3EECAC08-876E-40E7-86A2-68D223B1EB58}" presName="dummy3b" presStyleCnt="0"/>
      <dgm:spPr/>
    </dgm:pt>
    <dgm:pt modelId="{7130E568-7BA4-430A-A6D9-2B9A3FDB5B45}" type="pres">
      <dgm:prSet presAssocID="{3EECAC08-876E-40E7-86A2-68D223B1EB58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1F6150E7-7BBF-4105-9B9A-4F8AF7AC8FC8}" type="pres">
      <dgm:prSet presAssocID="{C2D70E00-0E1C-4328-86B8-5181D159F6C0}" presName="arrowWedge1" presStyleLbl="fgSibTrans2D1" presStyleIdx="0" presStyleCnt="3"/>
      <dgm:spPr/>
    </dgm:pt>
    <dgm:pt modelId="{FEBF1F9A-698C-4849-9D0C-9A8F9813808F}" type="pres">
      <dgm:prSet presAssocID="{C7BB25EE-6D9A-4F7D-8E49-E0A6819F2E00}" presName="arrowWedge2" presStyleLbl="fgSibTrans2D1" presStyleIdx="1" presStyleCnt="3"/>
      <dgm:spPr/>
    </dgm:pt>
    <dgm:pt modelId="{8E5A9486-BC00-4D93-AD63-4FD67595A24A}" type="pres">
      <dgm:prSet presAssocID="{529BD1AF-4200-422D-A67B-0308F7F2D405}" presName="arrowWedge3" presStyleLbl="fgSibTrans2D1" presStyleIdx="2" presStyleCnt="3"/>
      <dgm:spPr/>
    </dgm:pt>
  </dgm:ptLst>
  <dgm:cxnLst>
    <dgm:cxn modelId="{3F98BF02-7F90-4442-AE16-9E0F67876107}" srcId="{3EECAC08-876E-40E7-86A2-68D223B1EB58}" destId="{FBFC11B6-B173-42CA-84D3-96457C78CC76}" srcOrd="2" destOrd="0" parTransId="{D2D7BEB0-187E-47BC-B800-50FE5495F033}" sibTransId="{529BD1AF-4200-422D-A67B-0308F7F2D405}"/>
    <dgm:cxn modelId="{3B1BC66E-DCFF-4C6F-BBB0-C5BC92E375AF}" type="presOf" srcId="{4C6B27D5-045B-44D0-BE9B-70B74BA8762E}" destId="{BD50DAFE-3215-41EB-9022-311ADB32CF58}" srcOrd="0" destOrd="0" presId="urn:microsoft.com/office/officeart/2005/8/layout/cycle8"/>
    <dgm:cxn modelId="{B92E2355-0FDF-40CB-A90A-A5D4334AE582}" srcId="{3EECAC08-876E-40E7-86A2-68D223B1EB58}" destId="{4C6B27D5-045B-44D0-BE9B-70B74BA8762E}" srcOrd="0" destOrd="0" parTransId="{B3C79000-7C19-4728-AB1D-55A228C52E59}" sibTransId="{C2D70E00-0E1C-4328-86B8-5181D159F6C0}"/>
    <dgm:cxn modelId="{A5AFBF55-21B0-4E72-AE6D-B6324BEAA68E}" type="presOf" srcId="{FBFC11B6-B173-42CA-84D3-96457C78CC76}" destId="{7130E568-7BA4-430A-A6D9-2B9A3FDB5B45}" srcOrd="1" destOrd="0" presId="urn:microsoft.com/office/officeart/2005/8/layout/cycle8"/>
    <dgm:cxn modelId="{6EB7C95A-B514-40C2-87BE-CDBE6E2188E3}" type="presOf" srcId="{3EECAC08-876E-40E7-86A2-68D223B1EB58}" destId="{7A352A43-0423-4187-BB65-54F90F8E2D33}" srcOrd="0" destOrd="0" presId="urn:microsoft.com/office/officeart/2005/8/layout/cycle8"/>
    <dgm:cxn modelId="{BEF2F181-9198-4940-8F17-89DB635064CD}" type="presOf" srcId="{A273C94B-DFF3-4B1E-87F7-339CD33D3DA6}" destId="{4B1F4F8A-09E3-40CD-859F-13DC80E0633B}" srcOrd="1" destOrd="0" presId="urn:microsoft.com/office/officeart/2005/8/layout/cycle8"/>
    <dgm:cxn modelId="{006CEC91-22B3-4912-BEA1-515E62F9640E}" type="presOf" srcId="{4C6B27D5-045B-44D0-BE9B-70B74BA8762E}" destId="{9DEA20EA-028B-4216-B5E3-7F722B1A91F0}" srcOrd="1" destOrd="0" presId="urn:microsoft.com/office/officeart/2005/8/layout/cycle8"/>
    <dgm:cxn modelId="{54DF12A4-4B72-456E-8531-DCA4D88EC8DC}" type="presOf" srcId="{FBFC11B6-B173-42CA-84D3-96457C78CC76}" destId="{CAB3E981-9BC6-4FF5-A893-B2DD82EC5709}" srcOrd="0" destOrd="0" presId="urn:microsoft.com/office/officeart/2005/8/layout/cycle8"/>
    <dgm:cxn modelId="{C202E7C7-D19C-4CA3-8055-5E11FFFB2138}" srcId="{3EECAC08-876E-40E7-86A2-68D223B1EB58}" destId="{A273C94B-DFF3-4B1E-87F7-339CD33D3DA6}" srcOrd="1" destOrd="0" parTransId="{C20C9342-B589-4995-9EC2-4A44F193172C}" sibTransId="{C7BB25EE-6D9A-4F7D-8E49-E0A6819F2E00}"/>
    <dgm:cxn modelId="{05DDAEFA-90C5-454C-AF2B-3C9D64E23B40}" type="presOf" srcId="{A273C94B-DFF3-4B1E-87F7-339CD33D3DA6}" destId="{8B159C81-048F-4F05-9B32-E24BE9645250}" srcOrd="0" destOrd="0" presId="urn:microsoft.com/office/officeart/2005/8/layout/cycle8"/>
    <dgm:cxn modelId="{54F981C3-8627-4AB2-8734-425EB11CF7F6}" type="presParOf" srcId="{7A352A43-0423-4187-BB65-54F90F8E2D33}" destId="{BD50DAFE-3215-41EB-9022-311ADB32CF58}" srcOrd="0" destOrd="0" presId="urn:microsoft.com/office/officeart/2005/8/layout/cycle8"/>
    <dgm:cxn modelId="{94341F2C-C01D-438A-AC48-A6BB96AFB907}" type="presParOf" srcId="{7A352A43-0423-4187-BB65-54F90F8E2D33}" destId="{60D27C33-9722-4879-9570-A05A0E4B3492}" srcOrd="1" destOrd="0" presId="urn:microsoft.com/office/officeart/2005/8/layout/cycle8"/>
    <dgm:cxn modelId="{37C6D979-2AB5-4264-9354-FA5236CCA450}" type="presParOf" srcId="{7A352A43-0423-4187-BB65-54F90F8E2D33}" destId="{399E60A0-40B9-4EFD-8ADE-A7D41F15C50C}" srcOrd="2" destOrd="0" presId="urn:microsoft.com/office/officeart/2005/8/layout/cycle8"/>
    <dgm:cxn modelId="{3CB2675E-3BA8-40E7-86A3-D1B171EE1BE6}" type="presParOf" srcId="{7A352A43-0423-4187-BB65-54F90F8E2D33}" destId="{9DEA20EA-028B-4216-B5E3-7F722B1A91F0}" srcOrd="3" destOrd="0" presId="urn:microsoft.com/office/officeart/2005/8/layout/cycle8"/>
    <dgm:cxn modelId="{EE7F36E7-D4B0-48EE-A0BB-5F0FF6890CC6}" type="presParOf" srcId="{7A352A43-0423-4187-BB65-54F90F8E2D33}" destId="{8B159C81-048F-4F05-9B32-E24BE9645250}" srcOrd="4" destOrd="0" presId="urn:microsoft.com/office/officeart/2005/8/layout/cycle8"/>
    <dgm:cxn modelId="{5654FFA4-4ACE-4C41-AF0B-F9C0384510A4}" type="presParOf" srcId="{7A352A43-0423-4187-BB65-54F90F8E2D33}" destId="{E50ED530-801C-479E-91DB-ADF0AE093A1C}" srcOrd="5" destOrd="0" presId="urn:microsoft.com/office/officeart/2005/8/layout/cycle8"/>
    <dgm:cxn modelId="{80005BD0-0A1C-40EC-8209-D78AEFB32726}" type="presParOf" srcId="{7A352A43-0423-4187-BB65-54F90F8E2D33}" destId="{AD1D3C3A-761E-4F1D-B7A6-A3A59EC799BE}" srcOrd="6" destOrd="0" presId="urn:microsoft.com/office/officeart/2005/8/layout/cycle8"/>
    <dgm:cxn modelId="{EBE06996-73B8-4F6E-A715-078837B0FF70}" type="presParOf" srcId="{7A352A43-0423-4187-BB65-54F90F8E2D33}" destId="{4B1F4F8A-09E3-40CD-859F-13DC80E0633B}" srcOrd="7" destOrd="0" presId="urn:microsoft.com/office/officeart/2005/8/layout/cycle8"/>
    <dgm:cxn modelId="{E368149E-9E0D-4593-89E4-BFCCE18170E4}" type="presParOf" srcId="{7A352A43-0423-4187-BB65-54F90F8E2D33}" destId="{CAB3E981-9BC6-4FF5-A893-B2DD82EC5709}" srcOrd="8" destOrd="0" presId="urn:microsoft.com/office/officeart/2005/8/layout/cycle8"/>
    <dgm:cxn modelId="{681DAE17-76D4-4E2C-B60B-7D8BF414D15E}" type="presParOf" srcId="{7A352A43-0423-4187-BB65-54F90F8E2D33}" destId="{4F88076D-5E50-48A0-A918-0CABC93C1B32}" srcOrd="9" destOrd="0" presId="urn:microsoft.com/office/officeart/2005/8/layout/cycle8"/>
    <dgm:cxn modelId="{3735B6E5-A56A-42EF-8C12-36FDF42049BD}" type="presParOf" srcId="{7A352A43-0423-4187-BB65-54F90F8E2D33}" destId="{7581B9FE-DDDF-4BE6-9183-9F2208E7C4D8}" srcOrd="10" destOrd="0" presId="urn:microsoft.com/office/officeart/2005/8/layout/cycle8"/>
    <dgm:cxn modelId="{640C9249-FF62-4E62-B8E0-7F570A66937A}" type="presParOf" srcId="{7A352A43-0423-4187-BB65-54F90F8E2D33}" destId="{7130E568-7BA4-430A-A6D9-2B9A3FDB5B45}" srcOrd="11" destOrd="0" presId="urn:microsoft.com/office/officeart/2005/8/layout/cycle8"/>
    <dgm:cxn modelId="{70D8C44D-C510-42AC-9AB0-D2D570603F75}" type="presParOf" srcId="{7A352A43-0423-4187-BB65-54F90F8E2D33}" destId="{1F6150E7-7BBF-4105-9B9A-4F8AF7AC8FC8}" srcOrd="12" destOrd="0" presId="urn:microsoft.com/office/officeart/2005/8/layout/cycle8"/>
    <dgm:cxn modelId="{EA989FB3-3F7F-4032-9017-18BE685BFD11}" type="presParOf" srcId="{7A352A43-0423-4187-BB65-54F90F8E2D33}" destId="{FEBF1F9A-698C-4849-9D0C-9A8F9813808F}" srcOrd="13" destOrd="0" presId="urn:microsoft.com/office/officeart/2005/8/layout/cycle8"/>
    <dgm:cxn modelId="{7EE84C22-3E3E-40F2-BD13-41AECF376AA0}" type="presParOf" srcId="{7A352A43-0423-4187-BB65-54F90F8E2D33}" destId="{8E5A9486-BC00-4D93-AD63-4FD67595A24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50B919-8DAB-4A94-9C3D-8899DB4BBE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C"/>
        </a:p>
      </dgm:t>
    </dgm:pt>
    <dgm:pt modelId="{C3B8D090-9E8D-436E-A4EC-D59B0556B03E}">
      <dgm:prSet phldrT="[Texto]" custT="1"/>
      <dgm:spPr/>
      <dgm:t>
        <a:bodyPr/>
        <a:lstStyle/>
        <a:p>
          <a:pPr algn="ctr"/>
          <a:r>
            <a:rPr lang="es-ES" sz="2000" b="1" dirty="0"/>
            <a:t>Interés del sistema:</a:t>
          </a:r>
          <a:endParaRPr lang="es-EC" sz="2000" dirty="0"/>
        </a:p>
      </dgm:t>
    </dgm:pt>
    <dgm:pt modelId="{6156AB12-C1D8-4B00-B2C6-7C6E750FB5E5}" type="parTrans" cxnId="{AC6B4D60-1072-421F-9CA7-CE8B3F0F829A}">
      <dgm:prSet/>
      <dgm:spPr/>
      <dgm:t>
        <a:bodyPr/>
        <a:lstStyle/>
        <a:p>
          <a:endParaRPr lang="es-EC" sz="1400"/>
        </a:p>
      </dgm:t>
    </dgm:pt>
    <dgm:pt modelId="{390B97A1-9552-4D19-A3CF-04003BCEC1E9}" type="sibTrans" cxnId="{AC6B4D60-1072-421F-9CA7-CE8B3F0F829A}">
      <dgm:prSet/>
      <dgm:spPr/>
      <dgm:t>
        <a:bodyPr/>
        <a:lstStyle/>
        <a:p>
          <a:endParaRPr lang="es-EC" sz="1400"/>
        </a:p>
      </dgm:t>
    </dgm:pt>
    <dgm:pt modelId="{F2C41490-97FB-4630-AB2E-AA5D5BA98D94}">
      <dgm:prSet phldrT="[Texto]" custT="1"/>
      <dgm:spPr/>
      <dgm:t>
        <a:bodyPr/>
        <a:lstStyle/>
        <a:p>
          <a:pPr algn="just">
            <a:lnSpc>
              <a:spcPct val="100000"/>
            </a:lnSpc>
          </a:pPr>
          <a:r>
            <a:rPr lang="es-ES" sz="1600" dirty="0"/>
            <a:t>La implementación y validación de un sistema de vigilancia con acceso remoto a un local comercial permite una mejoría en temas de seguridad.</a:t>
          </a:r>
          <a:endParaRPr lang="es-EC" sz="1600" dirty="0"/>
        </a:p>
      </dgm:t>
    </dgm:pt>
    <dgm:pt modelId="{8FD63CDF-6ACA-47A7-8E88-C17066760E5A}" type="parTrans" cxnId="{ABC31E5A-5DE4-4CB9-8DA5-D98CB6785DEB}">
      <dgm:prSet/>
      <dgm:spPr/>
      <dgm:t>
        <a:bodyPr/>
        <a:lstStyle/>
        <a:p>
          <a:endParaRPr lang="es-EC" sz="1400"/>
        </a:p>
      </dgm:t>
    </dgm:pt>
    <dgm:pt modelId="{5CB9817D-EE1D-4789-B02A-29F3134DD678}" type="sibTrans" cxnId="{ABC31E5A-5DE4-4CB9-8DA5-D98CB6785DEB}">
      <dgm:prSet/>
      <dgm:spPr/>
      <dgm:t>
        <a:bodyPr/>
        <a:lstStyle/>
        <a:p>
          <a:endParaRPr lang="es-EC" sz="1400"/>
        </a:p>
      </dgm:t>
    </dgm:pt>
    <dgm:pt modelId="{978B70E4-B005-4057-A4F1-082B804FFB45}">
      <dgm:prSet phldrT="[Texto]" custT="1"/>
      <dgm:spPr/>
      <dgm:t>
        <a:bodyPr/>
        <a:lstStyle/>
        <a:p>
          <a:pPr algn="just">
            <a:lnSpc>
              <a:spcPct val="100000"/>
            </a:lnSpc>
          </a:pPr>
          <a:r>
            <a:rPr lang="es-ES" sz="1600" dirty="0"/>
            <a:t>Su finalidad es otorgar a los clientes una garantía de seguridad además de otorgar un acceso al sistema de vigilancia en cualquier momento.</a:t>
          </a:r>
          <a:endParaRPr lang="es-EC" sz="1600" dirty="0"/>
        </a:p>
      </dgm:t>
    </dgm:pt>
    <dgm:pt modelId="{17A6A01A-84D5-473D-97E9-327EB76851C5}" type="parTrans" cxnId="{9CB28648-C753-464F-B6EA-BAB6C8B86362}">
      <dgm:prSet/>
      <dgm:spPr/>
      <dgm:t>
        <a:bodyPr/>
        <a:lstStyle/>
        <a:p>
          <a:endParaRPr lang="es-EC" sz="1400"/>
        </a:p>
      </dgm:t>
    </dgm:pt>
    <dgm:pt modelId="{7C72E52E-6421-4EC3-9624-8533A0442719}" type="sibTrans" cxnId="{9CB28648-C753-464F-B6EA-BAB6C8B86362}">
      <dgm:prSet/>
      <dgm:spPr/>
      <dgm:t>
        <a:bodyPr/>
        <a:lstStyle/>
        <a:p>
          <a:endParaRPr lang="es-EC" sz="1400"/>
        </a:p>
      </dgm:t>
    </dgm:pt>
    <dgm:pt modelId="{4C90DC4C-B539-49AC-A0FC-E433FE09674E}">
      <dgm:prSet phldrT="[Texto]" custT="1"/>
      <dgm:spPr/>
      <dgm:t>
        <a:bodyPr/>
        <a:lstStyle/>
        <a:p>
          <a:pPr algn="l">
            <a:lnSpc>
              <a:spcPct val="100000"/>
            </a:lnSpc>
          </a:pPr>
          <a:endParaRPr lang="es-EC" sz="1600" dirty="0"/>
        </a:p>
      </dgm:t>
    </dgm:pt>
    <dgm:pt modelId="{82C613A3-1F5B-4E76-8643-716A71314B40}" type="parTrans" cxnId="{4644422E-EA3F-4F20-8BBE-6F826F458E7B}">
      <dgm:prSet/>
      <dgm:spPr/>
      <dgm:t>
        <a:bodyPr/>
        <a:lstStyle/>
        <a:p>
          <a:endParaRPr lang="es-EC"/>
        </a:p>
      </dgm:t>
    </dgm:pt>
    <dgm:pt modelId="{846F4722-8360-456C-ADD8-BD630AA337C9}" type="sibTrans" cxnId="{4644422E-EA3F-4F20-8BBE-6F826F458E7B}">
      <dgm:prSet/>
      <dgm:spPr/>
      <dgm:t>
        <a:bodyPr/>
        <a:lstStyle/>
        <a:p>
          <a:endParaRPr lang="es-EC"/>
        </a:p>
      </dgm:t>
    </dgm:pt>
    <dgm:pt modelId="{F501EF3B-A99C-475F-9E94-9625A0CB2096}">
      <dgm:prSet phldrT="[Texto]" custT="1"/>
      <dgm:spPr/>
      <dgm:t>
        <a:bodyPr/>
        <a:lstStyle/>
        <a:p>
          <a:pPr algn="l">
            <a:lnSpc>
              <a:spcPct val="100000"/>
            </a:lnSpc>
          </a:pPr>
          <a:endParaRPr lang="es-EC" sz="1600" dirty="0"/>
        </a:p>
      </dgm:t>
    </dgm:pt>
    <dgm:pt modelId="{A092CE1C-5E8B-4FBC-85EB-1FE2CC3829FC}" type="parTrans" cxnId="{B7AB07F4-3F3C-4BFA-808C-402B6B2AFB08}">
      <dgm:prSet/>
      <dgm:spPr/>
      <dgm:t>
        <a:bodyPr/>
        <a:lstStyle/>
        <a:p>
          <a:endParaRPr lang="es-EC"/>
        </a:p>
      </dgm:t>
    </dgm:pt>
    <dgm:pt modelId="{AE63226C-EE53-4D96-BB66-91F862BD7705}" type="sibTrans" cxnId="{B7AB07F4-3F3C-4BFA-808C-402B6B2AFB08}">
      <dgm:prSet/>
      <dgm:spPr/>
      <dgm:t>
        <a:bodyPr/>
        <a:lstStyle/>
        <a:p>
          <a:endParaRPr lang="es-EC"/>
        </a:p>
      </dgm:t>
    </dgm:pt>
    <dgm:pt modelId="{4AF9C942-FF2A-4367-900C-D42BC3732D81}">
      <dgm:prSet phldrT="[Texto]" custT="1"/>
      <dgm:spPr/>
      <dgm:t>
        <a:bodyPr/>
        <a:lstStyle/>
        <a:p>
          <a:pPr algn="just">
            <a:lnSpc>
              <a:spcPct val="100000"/>
            </a:lnSpc>
          </a:pPr>
          <a:endParaRPr lang="es-EC" sz="1600" dirty="0"/>
        </a:p>
      </dgm:t>
    </dgm:pt>
    <dgm:pt modelId="{803055BF-0D5F-4476-BBBD-BE3840BB5B2C}" type="parTrans" cxnId="{791F14FE-04A5-4F3C-8BE2-51C5DDC6A5D2}">
      <dgm:prSet/>
      <dgm:spPr/>
      <dgm:t>
        <a:bodyPr/>
        <a:lstStyle/>
        <a:p>
          <a:endParaRPr lang="es-EC"/>
        </a:p>
      </dgm:t>
    </dgm:pt>
    <dgm:pt modelId="{0AC7DC9D-F602-4016-85EB-C692BBF111BC}" type="sibTrans" cxnId="{791F14FE-04A5-4F3C-8BE2-51C5DDC6A5D2}">
      <dgm:prSet/>
      <dgm:spPr/>
      <dgm:t>
        <a:bodyPr/>
        <a:lstStyle/>
        <a:p>
          <a:endParaRPr lang="es-EC"/>
        </a:p>
      </dgm:t>
    </dgm:pt>
    <dgm:pt modelId="{A6FC80F7-8019-4756-9B15-1A42AD2104C2}" type="pres">
      <dgm:prSet presAssocID="{D450B919-8DAB-4A94-9C3D-8899DB4BBEE9}" presName="linear" presStyleCnt="0">
        <dgm:presLayoutVars>
          <dgm:animLvl val="lvl"/>
          <dgm:resizeHandles val="exact"/>
        </dgm:presLayoutVars>
      </dgm:prSet>
      <dgm:spPr/>
    </dgm:pt>
    <dgm:pt modelId="{E177BBD3-7E88-4974-929C-32BEE9F90EC5}" type="pres">
      <dgm:prSet presAssocID="{C3B8D090-9E8D-436E-A4EC-D59B0556B03E}" presName="parentText" presStyleLbl="node1" presStyleIdx="0" presStyleCnt="1" custScaleY="66018">
        <dgm:presLayoutVars>
          <dgm:chMax val="0"/>
          <dgm:bulletEnabled val="1"/>
        </dgm:presLayoutVars>
      </dgm:prSet>
      <dgm:spPr/>
    </dgm:pt>
    <dgm:pt modelId="{7C90B73F-58EC-4807-B941-5168E760BF2C}" type="pres">
      <dgm:prSet presAssocID="{C3B8D090-9E8D-436E-A4EC-D59B0556B03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C246426-0AF0-46B4-AEF2-89ADE06B4E24}" type="presOf" srcId="{F501EF3B-A99C-475F-9E94-9625A0CB2096}" destId="{7C90B73F-58EC-4807-B941-5168E760BF2C}" srcOrd="0" destOrd="2" presId="urn:microsoft.com/office/officeart/2005/8/layout/vList2"/>
    <dgm:cxn modelId="{4644422E-EA3F-4F20-8BBE-6F826F458E7B}" srcId="{C3B8D090-9E8D-436E-A4EC-D59B0556B03E}" destId="{4C90DC4C-B539-49AC-A0FC-E433FE09674E}" srcOrd="3" destOrd="0" parTransId="{82C613A3-1F5B-4E76-8643-716A71314B40}" sibTransId="{846F4722-8360-456C-ADD8-BD630AA337C9}"/>
    <dgm:cxn modelId="{AC6B4D60-1072-421F-9CA7-CE8B3F0F829A}" srcId="{D450B919-8DAB-4A94-9C3D-8899DB4BBEE9}" destId="{C3B8D090-9E8D-436E-A4EC-D59B0556B03E}" srcOrd="0" destOrd="0" parTransId="{6156AB12-C1D8-4B00-B2C6-7C6E750FB5E5}" sibTransId="{390B97A1-9552-4D19-A3CF-04003BCEC1E9}"/>
    <dgm:cxn modelId="{A17ABA44-3143-42BB-8F5F-7F8F9107B22F}" type="presOf" srcId="{978B70E4-B005-4057-A4F1-082B804FFB45}" destId="{7C90B73F-58EC-4807-B941-5168E760BF2C}" srcOrd="0" destOrd="4" presId="urn:microsoft.com/office/officeart/2005/8/layout/vList2"/>
    <dgm:cxn modelId="{9CB28648-C753-464F-B6EA-BAB6C8B86362}" srcId="{C3B8D090-9E8D-436E-A4EC-D59B0556B03E}" destId="{978B70E4-B005-4057-A4F1-082B804FFB45}" srcOrd="4" destOrd="0" parTransId="{17A6A01A-84D5-473D-97E9-327EB76851C5}" sibTransId="{7C72E52E-6421-4EC3-9624-8533A0442719}"/>
    <dgm:cxn modelId="{85F6F04E-0515-4163-A696-8D1148FD5B74}" type="presOf" srcId="{4AF9C942-FF2A-4367-900C-D42BC3732D81}" destId="{7C90B73F-58EC-4807-B941-5168E760BF2C}" srcOrd="0" destOrd="0" presId="urn:microsoft.com/office/officeart/2005/8/layout/vList2"/>
    <dgm:cxn modelId="{56A58077-E737-4C85-B406-1BC75880B649}" type="presOf" srcId="{D450B919-8DAB-4A94-9C3D-8899DB4BBEE9}" destId="{A6FC80F7-8019-4756-9B15-1A42AD2104C2}" srcOrd="0" destOrd="0" presId="urn:microsoft.com/office/officeart/2005/8/layout/vList2"/>
    <dgm:cxn modelId="{ABC31E5A-5DE4-4CB9-8DA5-D98CB6785DEB}" srcId="{C3B8D090-9E8D-436E-A4EC-D59B0556B03E}" destId="{F2C41490-97FB-4630-AB2E-AA5D5BA98D94}" srcOrd="1" destOrd="0" parTransId="{8FD63CDF-6ACA-47A7-8E88-C17066760E5A}" sibTransId="{5CB9817D-EE1D-4789-B02A-29F3134DD678}"/>
    <dgm:cxn modelId="{29F5157D-5AFA-4E53-8794-017FAEC5922B}" type="presOf" srcId="{4C90DC4C-B539-49AC-A0FC-E433FE09674E}" destId="{7C90B73F-58EC-4807-B941-5168E760BF2C}" srcOrd="0" destOrd="3" presId="urn:microsoft.com/office/officeart/2005/8/layout/vList2"/>
    <dgm:cxn modelId="{8D8452A5-27C4-484F-812E-E6BA4E9C0FEE}" type="presOf" srcId="{F2C41490-97FB-4630-AB2E-AA5D5BA98D94}" destId="{7C90B73F-58EC-4807-B941-5168E760BF2C}" srcOrd="0" destOrd="1" presId="urn:microsoft.com/office/officeart/2005/8/layout/vList2"/>
    <dgm:cxn modelId="{ACD86EC0-F47F-4512-BE8A-27BADC05DAE4}" type="presOf" srcId="{C3B8D090-9E8D-436E-A4EC-D59B0556B03E}" destId="{E177BBD3-7E88-4974-929C-32BEE9F90EC5}" srcOrd="0" destOrd="0" presId="urn:microsoft.com/office/officeart/2005/8/layout/vList2"/>
    <dgm:cxn modelId="{B7AB07F4-3F3C-4BFA-808C-402B6B2AFB08}" srcId="{C3B8D090-9E8D-436E-A4EC-D59B0556B03E}" destId="{F501EF3B-A99C-475F-9E94-9625A0CB2096}" srcOrd="2" destOrd="0" parTransId="{A092CE1C-5E8B-4FBC-85EB-1FE2CC3829FC}" sibTransId="{AE63226C-EE53-4D96-BB66-91F862BD7705}"/>
    <dgm:cxn modelId="{791F14FE-04A5-4F3C-8BE2-51C5DDC6A5D2}" srcId="{C3B8D090-9E8D-436E-A4EC-D59B0556B03E}" destId="{4AF9C942-FF2A-4367-900C-D42BC3732D81}" srcOrd="0" destOrd="0" parTransId="{803055BF-0D5F-4476-BBBD-BE3840BB5B2C}" sibTransId="{0AC7DC9D-F602-4016-85EB-C692BBF111BC}"/>
    <dgm:cxn modelId="{3C2EACC4-E3BC-4C30-8701-DADFD1794966}" type="presParOf" srcId="{A6FC80F7-8019-4756-9B15-1A42AD2104C2}" destId="{E177BBD3-7E88-4974-929C-32BEE9F90EC5}" srcOrd="0" destOrd="0" presId="urn:microsoft.com/office/officeart/2005/8/layout/vList2"/>
    <dgm:cxn modelId="{89D6821E-26F2-40AB-9459-71519956067A}" type="presParOf" srcId="{A6FC80F7-8019-4756-9B15-1A42AD2104C2}" destId="{7C90B73F-58EC-4807-B941-5168E760BF2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0DAFE-3215-41EB-9022-311ADB32CF58}">
      <dsp:nvSpPr>
        <dsp:cNvPr id="0" name=""/>
        <dsp:cNvSpPr/>
      </dsp:nvSpPr>
      <dsp:spPr>
        <a:xfrm>
          <a:off x="1699213" y="298113"/>
          <a:ext cx="3852547" cy="3852547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Metodología</a:t>
          </a:r>
          <a:endParaRPr lang="es-EC" sz="1400" b="1" kern="1200" dirty="0"/>
        </a:p>
      </dsp:txBody>
      <dsp:txXfrm>
        <a:off x="3729597" y="1114486"/>
        <a:ext cx="1375909" cy="1146591"/>
      </dsp:txXfrm>
    </dsp:sp>
    <dsp:sp modelId="{8B159C81-048F-4F05-9B32-E24BE9645250}">
      <dsp:nvSpPr>
        <dsp:cNvPr id="0" name=""/>
        <dsp:cNvSpPr/>
      </dsp:nvSpPr>
      <dsp:spPr>
        <a:xfrm>
          <a:off x="1619869" y="435704"/>
          <a:ext cx="3852547" cy="3852547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Resultados</a:t>
          </a:r>
          <a:endParaRPr lang="es-EC" sz="1400" b="1" kern="1200" dirty="0"/>
        </a:p>
      </dsp:txBody>
      <dsp:txXfrm>
        <a:off x="2537142" y="2935274"/>
        <a:ext cx="2063864" cy="1009000"/>
      </dsp:txXfrm>
    </dsp:sp>
    <dsp:sp modelId="{CAB3E981-9BC6-4FF5-A893-B2DD82EC5709}">
      <dsp:nvSpPr>
        <dsp:cNvPr id="0" name=""/>
        <dsp:cNvSpPr/>
      </dsp:nvSpPr>
      <dsp:spPr>
        <a:xfrm>
          <a:off x="1540525" y="298113"/>
          <a:ext cx="3852547" cy="3852547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b="1" kern="1200" dirty="0"/>
            <a:t>Planteamiento</a:t>
          </a:r>
          <a:endParaRPr lang="es-EC" sz="1400" b="1" kern="1200" dirty="0"/>
        </a:p>
      </dsp:txBody>
      <dsp:txXfrm>
        <a:off x="1986778" y="1114486"/>
        <a:ext cx="1375909" cy="1146591"/>
      </dsp:txXfrm>
    </dsp:sp>
    <dsp:sp modelId="{1F6150E7-7BBF-4105-9B9A-4F8AF7AC8FC8}">
      <dsp:nvSpPr>
        <dsp:cNvPr id="0" name=""/>
        <dsp:cNvSpPr/>
      </dsp:nvSpPr>
      <dsp:spPr>
        <a:xfrm>
          <a:off x="1461040" y="59622"/>
          <a:ext cx="4329529" cy="4329529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F1F9A-698C-4849-9D0C-9A8F9813808F}">
      <dsp:nvSpPr>
        <dsp:cNvPr id="0" name=""/>
        <dsp:cNvSpPr/>
      </dsp:nvSpPr>
      <dsp:spPr>
        <a:xfrm>
          <a:off x="1381378" y="196970"/>
          <a:ext cx="4329529" cy="4329529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A9486-BC00-4D93-AD63-4FD67595A24A}">
      <dsp:nvSpPr>
        <dsp:cNvPr id="0" name=""/>
        <dsp:cNvSpPr/>
      </dsp:nvSpPr>
      <dsp:spPr>
        <a:xfrm>
          <a:off x="1301716" y="59622"/>
          <a:ext cx="4329529" cy="4329529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7BBD3-7E88-4974-929C-32BEE9F90EC5}">
      <dsp:nvSpPr>
        <dsp:cNvPr id="0" name=""/>
        <dsp:cNvSpPr/>
      </dsp:nvSpPr>
      <dsp:spPr>
        <a:xfrm>
          <a:off x="0" y="1063092"/>
          <a:ext cx="5583450" cy="8033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Interés del sistema:</a:t>
          </a:r>
          <a:endParaRPr lang="es-EC" sz="2000" kern="1200" dirty="0"/>
        </a:p>
      </dsp:txBody>
      <dsp:txXfrm>
        <a:off x="39214" y="1102306"/>
        <a:ext cx="5505022" cy="724879"/>
      </dsp:txXfrm>
    </dsp:sp>
    <dsp:sp modelId="{7C90B73F-58EC-4807-B941-5168E760BF2C}">
      <dsp:nvSpPr>
        <dsp:cNvPr id="0" name=""/>
        <dsp:cNvSpPr/>
      </dsp:nvSpPr>
      <dsp:spPr>
        <a:xfrm>
          <a:off x="0" y="1866399"/>
          <a:ext cx="5583450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275" tIns="20320" rIns="113792" bIns="20320" numCol="1" spcCol="1270" anchor="t" anchorCtr="0">
          <a:noAutofit/>
        </a:bodyPr>
        <a:lstStyle/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600" kern="1200" dirty="0"/>
        </a:p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La implementación y validación de un sistema de vigilancia con acceso remoto a un local comercial permite una mejoría en temas de seguridad.</a:t>
          </a:r>
          <a:endParaRPr lang="es-EC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600" kern="1200" dirty="0"/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EC" sz="1600" kern="1200" dirty="0"/>
        </a:p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600" kern="1200" dirty="0"/>
            <a:t>Su finalidad es otorgar a los clientes una garantía de seguridad además de otorgar un acceso al sistema de vigilancia en cualquier momento.</a:t>
          </a:r>
          <a:endParaRPr lang="es-EC" sz="1600" kern="1200" dirty="0"/>
        </a:p>
      </dsp:txBody>
      <dsp:txXfrm>
        <a:off x="0" y="1866399"/>
        <a:ext cx="5583450" cy="2489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A8415C8-8430-41C7-94E1-7BCDE3A998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C"/>
              <a:t>Gr04-Informe final-Documento académico-parcial 1-5B-2020-1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8A09B-B692-4C8D-A54C-B214C9790F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F91541-3B5C-42EA-8412-237862560C1C}" type="datetime1">
              <a:rPr lang="es-EC" smtClean="0"/>
              <a:t>9/1/2021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A9801B-0B8E-4E45-920F-C932C67D59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3C095D-A01A-4D64-81C0-AF34D677D2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7965-31AD-4550-8F1B-7FFA2666AF4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8296558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C"/>
              <a:t>Gr04-Informe final-Documento académico-parcial 1-5B-2020-1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BC4C1-ADA4-4891-A08E-C2ED616F85B5}" type="datetime1">
              <a:rPr lang="es-EC" smtClean="0"/>
              <a:t>9/1/2021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23F40-FC1D-4C4E-AFEB-493CF49AD880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346435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165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4510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362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2775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6767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1014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18413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4809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993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3838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231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5733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995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5402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642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1050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4D6B2-C7B6-4EFC-877C-649AB5E63AC7}" type="datetimeFigureOut">
              <a:rPr lang="es-EC" smtClean="0"/>
              <a:t>9/1/2021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15971D-1A0F-4E90-9865-CCCE91975021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129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30E59-DE92-4F05-AB16-E16AEB4E6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175" y="606307"/>
            <a:ext cx="10157138" cy="826946"/>
          </a:xfrm>
        </p:spPr>
        <p:txBody>
          <a:bodyPr>
            <a:normAutofit fontScale="90000"/>
          </a:bodyPr>
          <a:lstStyle/>
          <a:p>
            <a:r>
              <a:rPr lang="es-ES" sz="4000" b="1" dirty="0">
                <a:solidFill>
                  <a:schemeClr val="tx1"/>
                </a:solidFill>
                <a:latin typeface="Century Gothic (Cuerpo)"/>
                <a:cs typeface="Times New Roman" panose="02020603050405020304" pitchFamily="18" charset="0"/>
              </a:rPr>
              <a:t>Universidad Laica “Eloy Alfaro de Manabí”</a:t>
            </a:r>
            <a:endParaRPr lang="es-EC" sz="4000" b="1" dirty="0">
              <a:solidFill>
                <a:schemeClr val="tx1"/>
              </a:solidFill>
              <a:latin typeface="Century Gothic (Cuerpo)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CE9587B-C0AA-46C6-9A21-41E8D4302B1A}"/>
              </a:ext>
            </a:extLst>
          </p:cNvPr>
          <p:cNvSpPr txBox="1"/>
          <p:nvPr/>
        </p:nvSpPr>
        <p:spPr>
          <a:xfrm>
            <a:off x="1422434" y="1450667"/>
            <a:ext cx="9347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latin typeface="Century Gothic (Cuerpo)"/>
                <a:cs typeface="Times New Roman" panose="02020603050405020304" pitchFamily="18" charset="0"/>
              </a:rPr>
              <a:t>Sistema de vigilancia en el Comercial "Bigote".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5C15A1-52ED-4C62-B271-37F85C9E56B9}"/>
              </a:ext>
            </a:extLst>
          </p:cNvPr>
          <p:cNvSpPr txBox="1"/>
          <p:nvPr/>
        </p:nvSpPr>
        <p:spPr>
          <a:xfrm>
            <a:off x="1896645" y="2598482"/>
            <a:ext cx="43190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entury Gothic (Cuerpo)"/>
              </a:rPr>
              <a:t>Integrates:</a:t>
            </a:r>
          </a:p>
          <a:p>
            <a:r>
              <a:rPr lang="es-EC" sz="1600" b="0" i="0" dirty="0">
                <a:effectLst/>
                <a:latin typeface="Century Gothic (Cuerpo)"/>
              </a:rPr>
              <a:t>García Cruz </a:t>
            </a:r>
            <a:r>
              <a:rPr lang="es-EC" sz="1600" b="0" i="0" dirty="0" err="1">
                <a:effectLst/>
                <a:latin typeface="Century Gothic (Cuerpo)"/>
              </a:rPr>
              <a:t>Christhian</a:t>
            </a:r>
            <a:r>
              <a:rPr lang="es-EC" sz="1600" b="0" i="0" dirty="0">
                <a:effectLst/>
                <a:latin typeface="Century Gothic (Cuerpo)"/>
              </a:rPr>
              <a:t> Javier</a:t>
            </a:r>
            <a:endParaRPr lang="en-US" sz="1600" b="1" dirty="0">
              <a:latin typeface="Century Gothic (Cuerpo)"/>
            </a:endParaRPr>
          </a:p>
          <a:p>
            <a:r>
              <a:rPr lang="es-EC" sz="1600" b="0" i="0" dirty="0">
                <a:effectLst/>
                <a:latin typeface="Century Gothic (Cuerpo)"/>
              </a:rPr>
              <a:t>Loor Zambrano Roberth David </a:t>
            </a:r>
          </a:p>
          <a:p>
            <a:r>
              <a:rPr lang="es-EC" sz="1600" b="0" i="0" dirty="0">
                <a:effectLst/>
                <a:latin typeface="Century Gothic (Cuerpo)"/>
              </a:rPr>
              <a:t>López </a:t>
            </a:r>
            <a:r>
              <a:rPr lang="es-EC" sz="1600" b="0" i="0" dirty="0" err="1">
                <a:effectLst/>
                <a:latin typeface="Century Gothic (Cuerpo)"/>
              </a:rPr>
              <a:t>Quijije</a:t>
            </a:r>
            <a:r>
              <a:rPr lang="es-EC" sz="1600" b="0" i="0" dirty="0">
                <a:effectLst/>
                <a:latin typeface="Century Gothic (Cuerpo)"/>
              </a:rPr>
              <a:t> Kelvin Manuel </a:t>
            </a:r>
          </a:p>
          <a:p>
            <a:r>
              <a:rPr lang="es-EC" sz="1600" b="0" i="0" dirty="0">
                <a:effectLst/>
                <a:latin typeface="Century Gothic (Cuerpo)"/>
              </a:rPr>
              <a:t>Lucas Mero </a:t>
            </a:r>
            <a:r>
              <a:rPr lang="es-EC" sz="1600" b="0" i="0" dirty="0" err="1">
                <a:effectLst/>
                <a:latin typeface="Century Gothic (Cuerpo)"/>
              </a:rPr>
              <a:t>Leixer</a:t>
            </a:r>
            <a:r>
              <a:rPr lang="es-EC" sz="1600" b="0" i="0" dirty="0">
                <a:effectLst/>
                <a:latin typeface="Century Gothic (Cuerpo)"/>
              </a:rPr>
              <a:t> Steeven </a:t>
            </a:r>
          </a:p>
          <a:p>
            <a:r>
              <a:rPr lang="es-EC" sz="1600" b="0" i="0" dirty="0">
                <a:effectLst/>
                <a:latin typeface="Century Gothic (Cuerpo)"/>
              </a:rPr>
              <a:t>Macías Pico Josselyn Stefany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5529BD-49C0-4CD2-9A70-B304A361E89C}"/>
              </a:ext>
            </a:extLst>
          </p:cNvPr>
          <p:cNvSpPr txBox="1"/>
          <p:nvPr/>
        </p:nvSpPr>
        <p:spPr>
          <a:xfrm>
            <a:off x="1855307" y="4504192"/>
            <a:ext cx="40796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entury Gothic (Cuerpo)"/>
              </a:rPr>
              <a:t>Propuesta:</a:t>
            </a:r>
          </a:p>
          <a:p>
            <a:r>
              <a:rPr lang="es-ES" sz="1600" dirty="0">
                <a:latin typeface="Century Gothic (Cuerpo)"/>
              </a:rPr>
              <a:t>Sistema de vigilancia accesible de manera remota</a:t>
            </a:r>
          </a:p>
          <a:p>
            <a:endParaRPr lang="es-ES" sz="1600" b="1" dirty="0">
              <a:latin typeface="Century Gothic (Cuerpo)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5919D47-B555-4EB2-9ADD-806621BD09E0}"/>
              </a:ext>
            </a:extLst>
          </p:cNvPr>
          <p:cNvSpPr txBox="1"/>
          <p:nvPr/>
        </p:nvSpPr>
        <p:spPr>
          <a:xfrm>
            <a:off x="6504064" y="2749866"/>
            <a:ext cx="4795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entury Gothic (Cuerpo)"/>
              </a:rPr>
              <a:t>Objetivos: </a:t>
            </a:r>
          </a:p>
          <a:p>
            <a:r>
              <a:rPr lang="es-ES" sz="1600" dirty="0">
                <a:latin typeface="Century Gothic (Cuerpo)"/>
              </a:rPr>
              <a:t>Describir de forma puntual las funcionalidades de un sistema de seguridad remoto.</a:t>
            </a:r>
          </a:p>
          <a:p>
            <a:endParaRPr lang="es-ES" sz="1600" dirty="0">
              <a:latin typeface="Century Gothic (Cuerpo)"/>
            </a:endParaRPr>
          </a:p>
          <a:p>
            <a:endParaRPr lang="es-ES" sz="1600" dirty="0">
              <a:latin typeface="Century Gothic (Cuerpo)"/>
            </a:endParaRPr>
          </a:p>
          <a:p>
            <a:r>
              <a:rPr lang="es-ES" sz="1600" dirty="0">
                <a:latin typeface="Century Gothic (Cuerpo)"/>
              </a:rPr>
              <a:t>Describir un sistema de seguridad llevando  un control claro y preciso de como debe ser manejado y verificado.</a:t>
            </a:r>
          </a:p>
          <a:p>
            <a:endParaRPr lang="es-ES" sz="1600" dirty="0">
              <a:latin typeface="Century Gothic (Cuerpo)"/>
            </a:endParaRPr>
          </a:p>
          <a:p>
            <a:endParaRPr lang="es-ES" sz="1600" dirty="0">
              <a:latin typeface="Century Gothic (Cuerpo)"/>
            </a:endParaRPr>
          </a:p>
          <a:p>
            <a:r>
              <a:rPr lang="es-ES" sz="1600" dirty="0">
                <a:latin typeface="Century Gothic (Cuerpo)"/>
              </a:rPr>
              <a:t>Definir las medidas o precauciones para poder evitar riesgos que se puedan presentar durante este proceso</a:t>
            </a:r>
          </a:p>
          <a:p>
            <a:endParaRPr lang="es-ES" sz="1600" dirty="0">
              <a:latin typeface="Century Gothic (Cuerpo)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9FAAB7-E8FD-4C27-9ECF-18C97E30B218}"/>
              </a:ext>
            </a:extLst>
          </p:cNvPr>
          <p:cNvSpPr txBox="1"/>
          <p:nvPr/>
        </p:nvSpPr>
        <p:spPr>
          <a:xfrm>
            <a:off x="1818219" y="5750896"/>
            <a:ext cx="3274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latin typeface="Century Gothic (Cuerpo)"/>
              </a:rPr>
              <a:t>Problemática: </a:t>
            </a:r>
          </a:p>
          <a:p>
            <a:r>
              <a:rPr lang="es-ES" sz="1600" dirty="0">
                <a:latin typeface="Century Gothic (Cuerpo)"/>
              </a:rPr>
              <a:t>Hurto de prendas en el comercial “Bigote”</a:t>
            </a:r>
          </a:p>
        </p:txBody>
      </p:sp>
      <p:pic>
        <p:nvPicPr>
          <p:cNvPr id="1028" name="Picture 4" descr="ULEAM">
            <a:extLst>
              <a:ext uri="{FF2B5EF4-FFF2-40B4-BE49-F238E27FC236}">
                <a16:creationId xmlns:a16="http://schemas.microsoft.com/office/drawing/2014/main" id="{F36C7484-A608-48CA-BC3A-0BE05429CA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46" b="34322"/>
          <a:stretch/>
        </p:blipFill>
        <p:spPr bwMode="auto">
          <a:xfrm>
            <a:off x="3455242" y="1850777"/>
            <a:ext cx="2016679" cy="6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titled">
            <a:extLst>
              <a:ext uri="{FF2B5EF4-FFF2-40B4-BE49-F238E27FC236}">
                <a16:creationId xmlns:a16="http://schemas.microsoft.com/office/drawing/2014/main" id="{D1F3D7B5-7855-4D80-B0C6-821D0A18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64" y="1850777"/>
            <a:ext cx="2134969" cy="588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5B8278C-5E8F-4754-8B46-518379ED2187}"/>
              </a:ext>
            </a:extLst>
          </p:cNvPr>
          <p:cNvSpPr txBox="1"/>
          <p:nvPr/>
        </p:nvSpPr>
        <p:spPr>
          <a:xfrm>
            <a:off x="518492" y="162754"/>
            <a:ext cx="5120059" cy="424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2700020" algn="ctr"/>
                <a:tab pos="5400040" algn="r"/>
              </a:tabLst>
            </a:pPr>
            <a:r>
              <a:rPr lang="es-ES_tradnl" sz="1050" dirty="0">
                <a:solidFill>
                  <a:schemeClr val="accent1"/>
                </a:solidFill>
                <a:effectLst/>
                <a:latin typeface="Century Gothic (Cuerpo)"/>
              </a:rPr>
              <a:t>Gr04-Informe final-Documento académico-parcial 1—5B-2020-2 09 de enero de 2021</a:t>
            </a:r>
            <a:endParaRPr lang="es-EC" sz="1050" dirty="0">
              <a:solidFill>
                <a:schemeClr val="accent1"/>
              </a:solidFill>
              <a:effectLst/>
              <a:latin typeface="Century Gothic (Cuerpo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8F0C2A1-B9F2-446E-9A4D-F2CFDFC17CC0}"/>
              </a:ext>
            </a:extLst>
          </p:cNvPr>
          <p:cNvSpPr txBox="1"/>
          <p:nvPr/>
        </p:nvSpPr>
        <p:spPr>
          <a:xfrm>
            <a:off x="7515699" y="124719"/>
            <a:ext cx="4157809" cy="42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2700020" algn="ctr"/>
                <a:tab pos="5400040" algn="r"/>
                <a:tab pos="3068320" algn="ctr"/>
                <a:tab pos="5400040" algn="r"/>
              </a:tabLst>
            </a:pPr>
            <a:r>
              <a:rPr lang="es-ES_tradnl" sz="1050" b="1" dirty="0">
                <a:solidFill>
                  <a:schemeClr val="accent1"/>
                </a:solidFill>
                <a:effectLst/>
                <a:latin typeface="Century Gothic (Cuerpo)"/>
              </a:rPr>
              <a:t>Título corto:  Sistema de Vigilancia en el Comercial “Bigote”</a:t>
            </a:r>
            <a:endParaRPr lang="es-EC" sz="1050" b="1" dirty="0">
              <a:solidFill>
                <a:schemeClr val="accent1"/>
              </a:solidFill>
              <a:effectLst/>
              <a:latin typeface="Century Gothic (Cuerpo)"/>
            </a:endParaRPr>
          </a:p>
          <a:p>
            <a:pPr>
              <a:lnSpc>
                <a:spcPct val="107000"/>
              </a:lnSpc>
              <a:tabLst>
                <a:tab pos="2700020" algn="ctr"/>
                <a:tab pos="5400040" algn="r"/>
              </a:tabLst>
            </a:pPr>
            <a:r>
              <a:rPr lang="es-ES_tradnl" sz="1050" b="1" dirty="0">
                <a:solidFill>
                  <a:schemeClr val="accent1"/>
                </a:solidFill>
                <a:effectLst/>
                <a:latin typeface="Century Gothic (Cuerpo)"/>
              </a:rPr>
              <a:t>Autores</a:t>
            </a:r>
            <a:r>
              <a:rPr lang="es-ES_tradnl" sz="1050" dirty="0">
                <a:solidFill>
                  <a:schemeClr val="accent1"/>
                </a:solidFill>
                <a:effectLst/>
                <a:latin typeface="Century Gothic (Cuerpo)"/>
              </a:rPr>
              <a:t>: Loor-López-Lucas-García-Macías.</a:t>
            </a:r>
            <a:endParaRPr lang="es-EC" sz="1050" dirty="0">
              <a:solidFill>
                <a:schemeClr val="accent1"/>
              </a:solidFill>
              <a:effectLst/>
              <a:latin typeface="Century Gothic (Cuerpo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6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BCC52C2-99C8-4D9F-8613-826807EFCB1F}"/>
              </a:ext>
            </a:extLst>
          </p:cNvPr>
          <p:cNvSpPr/>
          <p:nvPr/>
        </p:nvSpPr>
        <p:spPr>
          <a:xfrm>
            <a:off x="0" y="3357000"/>
            <a:ext cx="12192000" cy="144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latin typeface="Century Gothic (Cuerpo)"/>
            </a:endParaRPr>
          </a:p>
        </p:txBody>
      </p:sp>
      <p:sp>
        <p:nvSpPr>
          <p:cNvPr id="7" name="Círculo: vacío 6">
            <a:extLst>
              <a:ext uri="{FF2B5EF4-FFF2-40B4-BE49-F238E27FC236}">
                <a16:creationId xmlns:a16="http://schemas.microsoft.com/office/drawing/2014/main" id="{013FD8E0-443E-4C92-9BE0-BA0343995B0F}"/>
              </a:ext>
            </a:extLst>
          </p:cNvPr>
          <p:cNvSpPr/>
          <p:nvPr/>
        </p:nvSpPr>
        <p:spPr>
          <a:xfrm>
            <a:off x="51489" y="2667000"/>
            <a:ext cx="1524000" cy="1524000"/>
          </a:xfrm>
          <a:prstGeom prst="donut">
            <a:avLst>
              <a:gd name="adj" fmla="val 8251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  <a:latin typeface="Century Gothic (Cuerpo)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F1CA7EF-963C-4849-980A-1C66EA521B2D}"/>
              </a:ext>
            </a:extLst>
          </p:cNvPr>
          <p:cNvCxnSpPr>
            <a:cxnSpLocks/>
          </p:cNvCxnSpPr>
          <p:nvPr/>
        </p:nvCxnSpPr>
        <p:spPr>
          <a:xfrm flipV="1">
            <a:off x="1854200" y="3111500"/>
            <a:ext cx="0" cy="245502"/>
          </a:xfrm>
          <a:prstGeom prst="line">
            <a:avLst/>
          </a:prstGeom>
          <a:ln>
            <a:solidFill>
              <a:srgbClr val="FFC000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06872DA-A2ED-4732-A44D-17FE61F1D8C3}"/>
              </a:ext>
            </a:extLst>
          </p:cNvPr>
          <p:cNvSpPr txBox="1"/>
          <p:nvPr/>
        </p:nvSpPr>
        <p:spPr>
          <a:xfrm>
            <a:off x="1739900" y="500587"/>
            <a:ext cx="171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chemeClr val="accent1"/>
                </a:solidFill>
                <a:latin typeface="Century Gothic (Cuerpo)"/>
              </a:rPr>
              <a:t>Fines</a:t>
            </a:r>
            <a:endParaRPr lang="es-PE" b="1" dirty="0">
              <a:solidFill>
                <a:schemeClr val="accent1"/>
              </a:solidFill>
              <a:latin typeface="Century Gothic (Cuerpo)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6272FF-117C-4054-ABBC-10CAB292B8F8}"/>
              </a:ext>
            </a:extLst>
          </p:cNvPr>
          <p:cNvSpPr txBox="1"/>
          <p:nvPr/>
        </p:nvSpPr>
        <p:spPr>
          <a:xfrm>
            <a:off x="1739900" y="905399"/>
            <a:ext cx="4356100" cy="2062103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95000"/>
                  </a:schemeClr>
                </a:solidFill>
                <a:latin typeface="Century Gothic (Cuerpo)"/>
              </a:rPr>
              <a:t>Contribuir con información perteneciente a las ventajas de un sistema vigilancia con acceso remoto </a:t>
            </a:r>
          </a:p>
          <a:p>
            <a:endParaRPr lang="es-ES" sz="1600" dirty="0">
              <a:solidFill>
                <a:schemeClr val="bg1">
                  <a:lumMod val="95000"/>
                </a:schemeClr>
              </a:solidFill>
              <a:latin typeface="Century Gothic (Cuerpo)"/>
            </a:endParaRPr>
          </a:p>
          <a:p>
            <a:r>
              <a:rPr lang="es-ES" sz="1600" dirty="0">
                <a:solidFill>
                  <a:schemeClr val="bg1">
                    <a:lumMod val="95000"/>
                  </a:schemeClr>
                </a:solidFill>
                <a:latin typeface="Century Gothic (Cuerpo)"/>
              </a:rPr>
              <a:t>Obtener acceso remoto desde un dispositivo móvil y ayudar al control y administración de la seguridad en un local comercial. 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DC8EDA13-1A1F-40BD-8E77-79A51484DDDF}"/>
              </a:ext>
            </a:extLst>
          </p:cNvPr>
          <p:cNvCxnSpPr>
            <a:cxnSpLocks/>
          </p:cNvCxnSpPr>
          <p:nvPr/>
        </p:nvCxnSpPr>
        <p:spPr>
          <a:xfrm>
            <a:off x="2320922" y="3501000"/>
            <a:ext cx="0" cy="690000"/>
          </a:xfrm>
          <a:prstGeom prst="line">
            <a:avLst/>
          </a:prstGeom>
          <a:ln>
            <a:solidFill>
              <a:srgbClr val="FFC000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906C237-71B6-40C9-B24B-779F2B4CB6BC}"/>
              </a:ext>
            </a:extLst>
          </p:cNvPr>
          <p:cNvSpPr txBox="1"/>
          <p:nvPr/>
        </p:nvSpPr>
        <p:spPr>
          <a:xfrm>
            <a:off x="1868520" y="4236699"/>
            <a:ext cx="2624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  <a:latin typeface="Century Gothic (Cuerpo)"/>
              </a:rPr>
              <a:t>¿De qué se trata su estudio?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30FB37B-72FB-4E2F-8E08-586338CDB060}"/>
              </a:ext>
            </a:extLst>
          </p:cNvPr>
          <p:cNvSpPr txBox="1"/>
          <p:nvPr/>
        </p:nvSpPr>
        <p:spPr>
          <a:xfrm>
            <a:off x="1739900" y="5033070"/>
            <a:ext cx="3763928" cy="1569660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95000"/>
                  </a:schemeClr>
                </a:solidFill>
                <a:latin typeface="Century Gothic (Cuerpo)"/>
              </a:rPr>
              <a:t>El trabajo de investigación presenta una metodología descriptiva donde se especifica el aprovechamiento y supervisión de un sistema de seguridad de manera remota.</a:t>
            </a:r>
          </a:p>
        </p:txBody>
      </p:sp>
      <p:sp>
        <p:nvSpPr>
          <p:cNvPr id="29" name="Círculo: vacío 28">
            <a:extLst>
              <a:ext uri="{FF2B5EF4-FFF2-40B4-BE49-F238E27FC236}">
                <a16:creationId xmlns:a16="http://schemas.microsoft.com/office/drawing/2014/main" id="{B1F402AB-BAD9-4D64-96A6-8F2DE21C60F0}"/>
              </a:ext>
            </a:extLst>
          </p:cNvPr>
          <p:cNvSpPr/>
          <p:nvPr/>
        </p:nvSpPr>
        <p:spPr>
          <a:xfrm>
            <a:off x="5732461" y="2667000"/>
            <a:ext cx="1524000" cy="1524000"/>
          </a:xfrm>
          <a:prstGeom prst="donut">
            <a:avLst>
              <a:gd name="adj" fmla="val 8251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000">
              <a:solidFill>
                <a:schemeClr val="tx1"/>
              </a:solidFill>
              <a:latin typeface="Century Gothic (Cuerpo)"/>
            </a:endParaRPr>
          </a:p>
        </p:txBody>
      </p: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DF87E94-5A3F-4A8F-8D2D-94626BBEE097}"/>
              </a:ext>
            </a:extLst>
          </p:cNvPr>
          <p:cNvCxnSpPr>
            <a:cxnSpLocks/>
          </p:cNvCxnSpPr>
          <p:nvPr/>
        </p:nvCxnSpPr>
        <p:spPr>
          <a:xfrm flipV="1">
            <a:off x="7470204" y="2210937"/>
            <a:ext cx="0" cy="1146065"/>
          </a:xfrm>
          <a:prstGeom prst="line">
            <a:avLst/>
          </a:prstGeom>
          <a:ln>
            <a:solidFill>
              <a:srgbClr val="00B0F0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F900DEC-04C7-4928-9537-B759E57B622B}"/>
              </a:ext>
            </a:extLst>
          </p:cNvPr>
          <p:cNvSpPr txBox="1"/>
          <p:nvPr/>
        </p:nvSpPr>
        <p:spPr>
          <a:xfrm>
            <a:off x="7256461" y="763622"/>
            <a:ext cx="1714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B0F0"/>
                </a:solidFill>
                <a:latin typeface="Century Gothic (Cuerpo)"/>
              </a:rPr>
              <a:t>Dirigido a: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52FBBF96-5340-42F5-B625-B2AA51C94BEC}"/>
              </a:ext>
            </a:extLst>
          </p:cNvPr>
          <p:cNvSpPr txBox="1"/>
          <p:nvPr/>
        </p:nvSpPr>
        <p:spPr>
          <a:xfrm>
            <a:off x="7256461" y="1216727"/>
            <a:ext cx="3763928" cy="830997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95000"/>
                  </a:schemeClr>
                </a:solidFill>
                <a:latin typeface="Century Gothic (Cuerpo)"/>
              </a:rPr>
              <a:t>Comercial “Bigote” ubicado la parroquia Tarqui de la ciudad de Manta.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1FBE921A-14FF-457E-B499-AB262DE20804}"/>
              </a:ext>
            </a:extLst>
          </p:cNvPr>
          <p:cNvCxnSpPr>
            <a:cxnSpLocks/>
          </p:cNvCxnSpPr>
          <p:nvPr/>
        </p:nvCxnSpPr>
        <p:spPr>
          <a:xfrm>
            <a:off x="7835900" y="3501000"/>
            <a:ext cx="0" cy="1186770"/>
          </a:xfrm>
          <a:prstGeom prst="line">
            <a:avLst/>
          </a:prstGeom>
          <a:ln>
            <a:solidFill>
              <a:srgbClr val="00B0F0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B91CA888-5F81-48C9-A45F-07AAE7B16A6D}"/>
              </a:ext>
            </a:extLst>
          </p:cNvPr>
          <p:cNvSpPr txBox="1"/>
          <p:nvPr/>
        </p:nvSpPr>
        <p:spPr>
          <a:xfrm>
            <a:off x="7470204" y="4687770"/>
            <a:ext cx="3998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>
                <a:solidFill>
                  <a:srgbClr val="00B0F0"/>
                </a:solidFill>
                <a:latin typeface="Century Gothic (Cuerpo)"/>
              </a:rPr>
              <a:t>Alcance del proyecto: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4967CED-E649-41D2-8AF3-A01AB58B4283}"/>
              </a:ext>
            </a:extLst>
          </p:cNvPr>
          <p:cNvSpPr txBox="1"/>
          <p:nvPr/>
        </p:nvSpPr>
        <p:spPr>
          <a:xfrm>
            <a:off x="7256461" y="5196940"/>
            <a:ext cx="3763928" cy="1077218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dirty="0">
                <a:solidFill>
                  <a:schemeClr val="bg1">
                    <a:lumMod val="95000"/>
                  </a:schemeClr>
                </a:solidFill>
                <a:latin typeface="Century Gothic (Cuerpo)"/>
              </a:rPr>
              <a:t>El sistema estima una mejoría en gran medida con respecto al acceso y control dentro del comercial "Bigote".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A20B4EC-BC79-4C2F-B4CB-F87432F8AC26}"/>
              </a:ext>
            </a:extLst>
          </p:cNvPr>
          <p:cNvSpPr txBox="1"/>
          <p:nvPr/>
        </p:nvSpPr>
        <p:spPr>
          <a:xfrm>
            <a:off x="518492" y="162754"/>
            <a:ext cx="5120059" cy="424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2700020" algn="ctr"/>
                <a:tab pos="5400040" algn="r"/>
              </a:tabLst>
            </a:pPr>
            <a:r>
              <a:rPr lang="es-ES_tradnl" sz="1050" dirty="0">
                <a:solidFill>
                  <a:schemeClr val="accent1"/>
                </a:solidFill>
                <a:effectLst/>
                <a:latin typeface="Century Gothic (Cuerpo)"/>
              </a:rPr>
              <a:t>Gr04-Informe final-Documento académico-parcial 1—5B-2020-2 09 de enero de 2021</a:t>
            </a:r>
            <a:endParaRPr lang="es-EC" sz="1050" dirty="0">
              <a:solidFill>
                <a:schemeClr val="accent1"/>
              </a:solidFill>
              <a:effectLst/>
              <a:latin typeface="Century Gothic (Cuerpo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564B50D-D135-40C0-8B6D-CB1D3443AB01}"/>
              </a:ext>
            </a:extLst>
          </p:cNvPr>
          <p:cNvSpPr txBox="1"/>
          <p:nvPr/>
        </p:nvSpPr>
        <p:spPr>
          <a:xfrm>
            <a:off x="7515699" y="124719"/>
            <a:ext cx="4157809" cy="42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2700020" algn="ctr"/>
                <a:tab pos="5400040" algn="r"/>
                <a:tab pos="3068320" algn="ctr"/>
                <a:tab pos="5400040" algn="r"/>
              </a:tabLst>
            </a:pPr>
            <a:r>
              <a:rPr lang="es-ES_tradnl" sz="1050" b="1" dirty="0">
                <a:solidFill>
                  <a:schemeClr val="accent1"/>
                </a:solidFill>
                <a:effectLst/>
                <a:latin typeface="Century Gothic (Cuerpo)"/>
              </a:rPr>
              <a:t>Título corto:  Sistema de Vigilancia en el Comercial “Bigote”</a:t>
            </a:r>
            <a:endParaRPr lang="es-EC" sz="1050" b="1" dirty="0">
              <a:solidFill>
                <a:schemeClr val="accent1"/>
              </a:solidFill>
              <a:effectLst/>
              <a:latin typeface="Century Gothic (Cuerpo)"/>
            </a:endParaRPr>
          </a:p>
          <a:p>
            <a:pPr>
              <a:lnSpc>
                <a:spcPct val="107000"/>
              </a:lnSpc>
              <a:tabLst>
                <a:tab pos="2700020" algn="ctr"/>
                <a:tab pos="5400040" algn="r"/>
              </a:tabLst>
            </a:pPr>
            <a:r>
              <a:rPr lang="es-ES_tradnl" sz="1050" b="1" dirty="0">
                <a:solidFill>
                  <a:schemeClr val="accent1"/>
                </a:solidFill>
                <a:effectLst/>
                <a:latin typeface="Century Gothic (Cuerpo)"/>
              </a:rPr>
              <a:t>Autores</a:t>
            </a:r>
            <a:r>
              <a:rPr lang="es-ES_tradnl" sz="1050" dirty="0">
                <a:solidFill>
                  <a:schemeClr val="accent1"/>
                </a:solidFill>
                <a:effectLst/>
                <a:latin typeface="Century Gothic (Cuerpo)"/>
              </a:rPr>
              <a:t>: Loor-López-Lucas-García-Macías.</a:t>
            </a:r>
            <a:endParaRPr lang="es-EC" sz="1050" dirty="0">
              <a:solidFill>
                <a:schemeClr val="accent1"/>
              </a:solidFill>
              <a:effectLst/>
              <a:latin typeface="Century Gothic (Cuerpo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55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AE21395-60CE-4958-A4F6-4A2477649822}"/>
              </a:ext>
            </a:extLst>
          </p:cNvPr>
          <p:cNvSpPr txBox="1"/>
          <p:nvPr/>
        </p:nvSpPr>
        <p:spPr>
          <a:xfrm>
            <a:off x="4491233" y="549322"/>
            <a:ext cx="3542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accent1"/>
                </a:solidFill>
              </a:rPr>
              <a:t>Especificación del sistema:</a:t>
            </a:r>
            <a:br>
              <a:rPr lang="es-ES" sz="2000" dirty="0">
                <a:solidFill>
                  <a:schemeClr val="accent1"/>
                </a:solidFill>
              </a:rPr>
            </a:br>
            <a:endParaRPr lang="es-ES" sz="2000" dirty="0">
              <a:solidFill>
                <a:schemeClr val="accent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82FF55-6512-4C66-B9DB-16049E6F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522" y="1257208"/>
            <a:ext cx="6368379" cy="47559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E4C8A26-0262-4DE8-9159-ED5D602743CF}"/>
              </a:ext>
            </a:extLst>
          </p:cNvPr>
          <p:cNvSpPr txBox="1"/>
          <p:nvPr/>
        </p:nvSpPr>
        <p:spPr>
          <a:xfrm>
            <a:off x="518492" y="162754"/>
            <a:ext cx="5120059" cy="424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2700020" algn="ctr"/>
                <a:tab pos="5400040" algn="r"/>
              </a:tabLst>
            </a:pPr>
            <a:r>
              <a:rPr lang="es-ES_tradnl" sz="1050" dirty="0">
                <a:solidFill>
                  <a:schemeClr val="accent1"/>
                </a:solidFill>
                <a:effectLst/>
                <a:latin typeface="Century Gothic (Cuerpo)"/>
              </a:rPr>
              <a:t>Gr04-Informe final-Documento académico-parcial 1—5B-2020-2 09 de enero de 2021</a:t>
            </a:r>
            <a:endParaRPr lang="es-EC" sz="1050" dirty="0">
              <a:solidFill>
                <a:schemeClr val="accent1"/>
              </a:solidFill>
              <a:effectLst/>
              <a:latin typeface="Century Gothic (Cuerpo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6BD5FAC-7F5E-4069-9514-7D8A438DC170}"/>
              </a:ext>
            </a:extLst>
          </p:cNvPr>
          <p:cNvSpPr txBox="1"/>
          <p:nvPr/>
        </p:nvSpPr>
        <p:spPr>
          <a:xfrm>
            <a:off x="7515699" y="124719"/>
            <a:ext cx="4157809" cy="42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2700020" algn="ctr"/>
                <a:tab pos="5400040" algn="r"/>
                <a:tab pos="3068320" algn="ctr"/>
                <a:tab pos="5400040" algn="r"/>
              </a:tabLst>
            </a:pPr>
            <a:r>
              <a:rPr lang="es-ES_tradnl" sz="1050" b="1" dirty="0">
                <a:solidFill>
                  <a:schemeClr val="accent1"/>
                </a:solidFill>
                <a:effectLst/>
                <a:latin typeface="Century Gothic (Cuerpo)"/>
              </a:rPr>
              <a:t>Título corto:  Sistema de Vigilancia en el Comercial “Bigote”</a:t>
            </a:r>
            <a:endParaRPr lang="es-EC" sz="1050" b="1" dirty="0">
              <a:solidFill>
                <a:schemeClr val="accent1"/>
              </a:solidFill>
              <a:effectLst/>
              <a:latin typeface="Century Gothic (Cuerpo)"/>
            </a:endParaRPr>
          </a:p>
          <a:p>
            <a:pPr>
              <a:lnSpc>
                <a:spcPct val="107000"/>
              </a:lnSpc>
              <a:tabLst>
                <a:tab pos="2700020" algn="ctr"/>
                <a:tab pos="5400040" algn="r"/>
              </a:tabLst>
            </a:pPr>
            <a:r>
              <a:rPr lang="es-ES_tradnl" sz="1050" b="1" dirty="0">
                <a:solidFill>
                  <a:schemeClr val="accent1"/>
                </a:solidFill>
                <a:effectLst/>
                <a:latin typeface="Century Gothic (Cuerpo)"/>
              </a:rPr>
              <a:t>Autores</a:t>
            </a:r>
            <a:r>
              <a:rPr lang="es-ES_tradnl" sz="1050" dirty="0">
                <a:solidFill>
                  <a:schemeClr val="accent1"/>
                </a:solidFill>
                <a:effectLst/>
                <a:latin typeface="Century Gothic (Cuerpo)"/>
              </a:rPr>
              <a:t>: Loor-López-Lucas-García-Macías.</a:t>
            </a:r>
            <a:endParaRPr lang="es-EC" sz="1050" dirty="0">
              <a:solidFill>
                <a:schemeClr val="accent1"/>
              </a:solidFill>
              <a:effectLst/>
              <a:latin typeface="Century Gothic (Cuerpo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09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EB9D8E5-FB4A-48CE-81C7-C0D27946C3A7}"/>
              </a:ext>
            </a:extLst>
          </p:cNvPr>
          <p:cNvSpPr txBox="1"/>
          <p:nvPr/>
        </p:nvSpPr>
        <p:spPr>
          <a:xfrm>
            <a:off x="8385413" y="1266139"/>
            <a:ext cx="2049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accent1"/>
                </a:solidFill>
              </a:rPr>
              <a:t>Etapas:</a:t>
            </a:r>
            <a:endParaRPr lang="es-ES" sz="2000" dirty="0">
              <a:solidFill>
                <a:schemeClr val="accent1"/>
              </a:solidFill>
            </a:endParaRP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63880B2B-B0E9-4BE3-8DB9-7C13A71C6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838925"/>
              </p:ext>
            </p:extLst>
          </p:nvPr>
        </p:nvGraphicFramePr>
        <p:xfrm>
          <a:off x="5863989" y="1666249"/>
          <a:ext cx="7092286" cy="4586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AD398A6B-9A02-417C-80EA-1DAE552D82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4443890"/>
              </p:ext>
            </p:extLst>
          </p:nvPr>
        </p:nvGraphicFramePr>
        <p:xfrm>
          <a:off x="626281" y="833948"/>
          <a:ext cx="558345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B2172035-9092-49B0-BE5E-191D534FAD91}"/>
              </a:ext>
            </a:extLst>
          </p:cNvPr>
          <p:cNvSpPr txBox="1"/>
          <p:nvPr/>
        </p:nvSpPr>
        <p:spPr>
          <a:xfrm>
            <a:off x="518492" y="162754"/>
            <a:ext cx="5120059" cy="424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2700020" algn="ctr"/>
                <a:tab pos="5400040" algn="r"/>
              </a:tabLst>
            </a:pPr>
            <a:r>
              <a:rPr lang="es-ES_tradnl" sz="1050" dirty="0">
                <a:solidFill>
                  <a:schemeClr val="accent1"/>
                </a:solidFill>
                <a:effectLst/>
                <a:latin typeface="Century Gothic (Cuerpo)"/>
              </a:rPr>
              <a:t>Gr04-Informe final-Documento académico-parcial 1—5B-2020-2 09 de enero de 2021</a:t>
            </a:r>
            <a:endParaRPr lang="es-EC" sz="1050" dirty="0">
              <a:solidFill>
                <a:schemeClr val="accent1"/>
              </a:solidFill>
              <a:effectLst/>
              <a:latin typeface="Century Gothic (Cuerpo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445A6F-7AEB-40DE-98B4-8FE732A3D21E}"/>
              </a:ext>
            </a:extLst>
          </p:cNvPr>
          <p:cNvSpPr txBox="1"/>
          <p:nvPr/>
        </p:nvSpPr>
        <p:spPr>
          <a:xfrm>
            <a:off x="7515699" y="124719"/>
            <a:ext cx="4157809" cy="42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tabLst>
                <a:tab pos="2700020" algn="ctr"/>
                <a:tab pos="5400040" algn="r"/>
                <a:tab pos="3068320" algn="ctr"/>
                <a:tab pos="5400040" algn="r"/>
              </a:tabLst>
            </a:pPr>
            <a:r>
              <a:rPr lang="es-ES_tradnl" sz="1050" b="1" dirty="0">
                <a:solidFill>
                  <a:schemeClr val="accent1"/>
                </a:solidFill>
                <a:effectLst/>
                <a:latin typeface="Century Gothic (Cuerpo)"/>
              </a:rPr>
              <a:t>Título corto:  Sistema de Vigilancia en el Comercial “Bigote”</a:t>
            </a:r>
            <a:endParaRPr lang="es-EC" sz="1050" b="1" dirty="0">
              <a:solidFill>
                <a:schemeClr val="accent1"/>
              </a:solidFill>
              <a:effectLst/>
              <a:latin typeface="Century Gothic (Cuerpo)"/>
            </a:endParaRPr>
          </a:p>
          <a:p>
            <a:pPr>
              <a:lnSpc>
                <a:spcPct val="107000"/>
              </a:lnSpc>
              <a:tabLst>
                <a:tab pos="2700020" algn="ctr"/>
                <a:tab pos="5400040" algn="r"/>
              </a:tabLst>
            </a:pPr>
            <a:r>
              <a:rPr lang="es-ES_tradnl" sz="1050" b="1" dirty="0">
                <a:solidFill>
                  <a:schemeClr val="accent1"/>
                </a:solidFill>
                <a:effectLst/>
                <a:latin typeface="Century Gothic (Cuerpo)"/>
              </a:rPr>
              <a:t>Autores</a:t>
            </a:r>
            <a:r>
              <a:rPr lang="es-ES_tradnl" sz="1050" dirty="0">
                <a:solidFill>
                  <a:schemeClr val="accent1"/>
                </a:solidFill>
                <a:effectLst/>
                <a:latin typeface="Century Gothic (Cuerpo)"/>
              </a:rPr>
              <a:t>: Loor-López-Lucas-García-Macías.</a:t>
            </a:r>
            <a:endParaRPr lang="es-EC" sz="1050" dirty="0">
              <a:solidFill>
                <a:schemeClr val="accent1"/>
              </a:solidFill>
              <a:effectLst/>
              <a:latin typeface="Century Gothic (Cuerpo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8125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191</TotalTime>
  <Words>380</Words>
  <Application>Microsoft Office PowerPoint</Application>
  <PresentationFormat>Panorámica</PresentationFormat>
  <Paragraphs>50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Century Gothic</vt:lpstr>
      <vt:lpstr>Century Gothic (Cuerpo)</vt:lpstr>
      <vt:lpstr>Wingdings 3</vt:lpstr>
      <vt:lpstr>Espiral</vt:lpstr>
      <vt:lpstr>Universidad Laica “Eloy Alfaro de Manabí”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Laica “Eloy Alfaro de Manabí”</dc:title>
  <dc:creator>Roberth</dc:creator>
  <cp:lastModifiedBy>Roberth</cp:lastModifiedBy>
  <cp:revision>22</cp:revision>
  <dcterms:created xsi:type="dcterms:W3CDTF">2021-01-09T19:03:09Z</dcterms:created>
  <dcterms:modified xsi:type="dcterms:W3CDTF">2021-01-10T02:47:17Z</dcterms:modified>
</cp:coreProperties>
</file>