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Encuesta</a:t>
            </a:r>
          </a:p>
        </c:rich>
      </c:tx>
      <c:layout>
        <c:manualLayout>
          <c:xMode val="edge"/>
          <c:yMode val="edge"/>
          <c:x val="5.0523345598749289E-3"/>
          <c:y val="8.1829121540312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alpha val="52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Pregunta 1
¿Usa regularmente banca virtual?</c:v>
                </c:pt>
                <c:pt idx="1">
                  <c:v>Pregunta 4                                      ¿Esta informad@ acerca del phishing?</c:v>
                </c:pt>
                <c:pt idx="2">
                  <c:v>Pregunta 5          
¿Considera que su información bancaria esta segura?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68</c:v>
                </c:pt>
                <c:pt idx="1">
                  <c:v>44</c:v>
                </c:pt>
                <c:pt idx="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B-4228-AA0C-B1C45C194A1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Pregunta 1
¿Usa regularmente banca virtual?</c:v>
                </c:pt>
                <c:pt idx="1">
                  <c:v>Pregunta 4                                      ¿Esta informad@ acerca del phishing?</c:v>
                </c:pt>
                <c:pt idx="2">
                  <c:v>Pregunta 5          
¿Considera que su información bancaria esta segura?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32</c:v>
                </c:pt>
                <c:pt idx="1">
                  <c:v>56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B-4228-AA0C-B1C45C194A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53774352"/>
        <c:axId val="1453776432"/>
      </c:barChart>
      <c:catAx>
        <c:axId val="145377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453776432"/>
        <c:crosses val="autoZero"/>
        <c:auto val="1"/>
        <c:lblAlgn val="ctr"/>
        <c:lblOffset val="100"/>
        <c:noMultiLvlLbl val="0"/>
      </c:catAx>
      <c:valAx>
        <c:axId val="14537764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377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262401602288775"/>
          <c:y val="4.8259439457274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Pregunta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0E2-4ABE-974B-A8EA6416D5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0E2-4ABE-974B-A8EA6416D56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Real</c:v>
                </c:pt>
                <c:pt idx="1">
                  <c:v>Falsa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E2-4ABE-974B-A8EA6416D5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Pregunta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40-421E-8A4E-D2049F33DE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40-421E-8A4E-D2049F33DE2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Real</c:v>
                </c:pt>
                <c:pt idx="1">
                  <c:v>Falsa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40-421E-8A4E-D2049F33DE2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A5305-917E-4B0C-AC96-5DEEF3FF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77053-43BF-4DA9-91F4-C7E9A5E27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28F6B-EEDE-4ADB-A04B-1F802B0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C6CC-BE9A-4265-9583-2844A416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9D767-41CF-461E-A898-C92DC9D3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681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E4031-3C37-4548-A056-B7865D0D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6B178-97BA-40A3-8205-F28848B8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0655B-A18C-456B-88CE-203224E3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EC7D1-FD5E-4E84-87D3-EEE4B7B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0DF3E-9264-435B-82CB-BEC9DED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64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59D94-1FFC-4F8A-847F-DAC7BCAE2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108F92-55E0-48A2-BD58-D26EDAE7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3AB8D-8579-480A-BFFA-62B6ED55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0256A-B148-43C9-A480-6D6C6C0F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8BBD4-4023-434C-A372-E5966B60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13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A0BF3-B79A-4C29-A553-90DD70B6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29F18-6EB1-4EC9-A546-23BABBD5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67900-62DC-4F6C-AF58-5E45AEE5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F082C-477D-426B-AAA3-ED50AE9A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8AD65-E0DB-4201-8D0A-C027BAF8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08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0DF31-AADF-4560-961F-1C610D28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802AF5-0A52-4058-A1BB-E06AB0D5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F68C9-E557-4C87-B55E-DC4D8B3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D95F3-79C1-43EA-8F9A-697960E2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E9322-FD06-41A2-8B46-75094262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7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2B47-C53A-4A00-8A42-AD3AB0CB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35539-38B8-447D-B5DD-BEBB5E6A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47D859-7576-4880-AEDE-88E04863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7FF81-67DC-4C59-BCC4-404106A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9C799-A333-4585-A0B6-EAF0ADD8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DCD74-E0B9-46AC-919A-CA38B15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08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3A5BB-FFDB-4799-B7FA-63A6B792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41B97-4301-4E08-A1DE-E3850780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3C4F99-7695-4A9C-B3CF-00ECB318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841A8B-5173-47F0-A8FF-07CAA5171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EB0CDA-D7A9-4594-8475-3038497C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9BCCF-DF1F-4CDD-82C4-5E375150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57F6FE-F336-4B8C-8F86-EFD53F93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253470-CAE8-4E19-965A-E8705127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589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A1D2-E35F-4C67-9EDE-BEFBF1FB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112CBB-D028-4987-9197-643AC7E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E8D4B5-0EF6-4F09-A2C6-67EE11D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A6A415-0924-47B5-9679-AE379A4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06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11D9A0-DA9D-4184-8E75-7BE8A63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57346E-0840-46C3-A8DA-156FE1E6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BD5776-484E-4274-8E46-98019CD0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35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F205-E720-4AD8-A86B-B87D6B33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173A2-C4DD-4722-833B-46F68F0C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A70BA-1EFE-479C-8CC8-904EAB5C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BCEB8-6EEE-428E-AE59-8EDCBF59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3DF3E-99D2-400D-BB6E-F6126AAE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1C7A7-A737-474F-A630-400846D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395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8A144-8CA8-4A22-BFA6-650C5FB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8EC734-F451-47A2-BFEE-37CEF2E0A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B8727A-21F3-4B35-83A1-DDBEFCBC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59F586-3FD1-4A4E-8113-76C3CF61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2FE26-23ED-4F56-9187-76AA9E5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3CD619-0F21-47E5-9193-B38381DA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02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87825C-334C-4EAD-A617-5A92A5CC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634E0-014A-4759-9D72-A4103FF1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E05EF-99AC-457E-931F-335A1AE9C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C3A9-4FE7-4B33-8BA0-7AEBE894649C}" type="datetimeFigureOut">
              <a:rPr lang="es-EC" smtClean="0"/>
              <a:t>5/3/2021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07FA7-2FD2-4618-9AEE-7D614E98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8C94F-11BB-44C8-B132-32F214B3C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EB40-4CCB-4F5C-B134-D1F16AA91D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09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hyperlink" Target="http://frank.itlab.us/forgetting/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3DAD9A6-937E-4F6A-8193-5070C297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036" y="276218"/>
            <a:ext cx="7089714" cy="1424116"/>
          </a:xfrm>
        </p:spPr>
        <p:txBody>
          <a:bodyPr>
            <a:normAutofit fontScale="90000"/>
          </a:bodyPr>
          <a:lstStyle/>
          <a:p>
            <a:r>
              <a:rPr lang="es-EC" sz="5200" dirty="0">
                <a:solidFill>
                  <a:schemeClr val="accent1">
                    <a:lumMod val="75000"/>
                  </a:schemeClr>
                </a:solidFill>
              </a:rPr>
              <a:t>Vulnerabilidad Informática en el Banco del Pacifico</a:t>
            </a:r>
          </a:p>
        </p:txBody>
      </p:sp>
      <p:pic>
        <p:nvPicPr>
          <p:cNvPr id="1026" name="Picture 2" descr="ULEAM">
            <a:extLst>
              <a:ext uri="{FF2B5EF4-FFF2-40B4-BE49-F238E27FC236}">
                <a16:creationId xmlns:a16="http://schemas.microsoft.com/office/drawing/2014/main" id="{84B814F8-F581-4881-89A7-8BBDD3A0F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2" b="30316"/>
          <a:stretch/>
        </p:blipFill>
        <p:spPr bwMode="auto">
          <a:xfrm>
            <a:off x="-25620" y="310796"/>
            <a:ext cx="2924388" cy="93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9A457C-4FAB-4E7B-89F3-7E470AFDA9D7}"/>
              </a:ext>
            </a:extLst>
          </p:cNvPr>
          <p:cNvSpPr txBox="1"/>
          <p:nvPr/>
        </p:nvSpPr>
        <p:spPr>
          <a:xfrm>
            <a:off x="49117" y="2889318"/>
            <a:ext cx="3721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Integrantes:</a:t>
            </a:r>
          </a:p>
          <a:p>
            <a:r>
              <a:rPr lang="es-EC" dirty="0"/>
              <a:t>-Briones Gutiérrez Dixon Elian</a:t>
            </a:r>
          </a:p>
          <a:p>
            <a:r>
              <a:rPr lang="es-EC" dirty="0"/>
              <a:t>-Calderón Pico Pascual Colon</a:t>
            </a:r>
          </a:p>
          <a:p>
            <a:r>
              <a:rPr lang="es-EC" dirty="0"/>
              <a:t>-Carranza Delgado Anthony Alexander</a:t>
            </a:r>
          </a:p>
          <a:p>
            <a:r>
              <a:rPr lang="es-EC" dirty="0"/>
              <a:t>-Cassagne Cedeño Giancarlos Rene</a:t>
            </a:r>
          </a:p>
          <a:p>
            <a:r>
              <a:rPr lang="es-EC" dirty="0"/>
              <a:t>-Chávez Paz José Bautista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2161C1-FDFE-4020-8465-FEED41A90266}"/>
              </a:ext>
            </a:extLst>
          </p:cNvPr>
          <p:cNvSpPr txBox="1"/>
          <p:nvPr/>
        </p:nvSpPr>
        <p:spPr>
          <a:xfrm>
            <a:off x="5891797" y="1887312"/>
            <a:ext cx="2819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Finalidad</a:t>
            </a:r>
          </a:p>
          <a:p>
            <a:pPr algn="ctr"/>
            <a:r>
              <a:rPr lang="es-EC" dirty="0"/>
              <a:t>Informar acerca de las principales vulnerabilidades a nivel informático del BdP.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606163-1FB5-428E-849C-501EB0F0D62B}"/>
              </a:ext>
            </a:extLst>
          </p:cNvPr>
          <p:cNvSpPr txBox="1"/>
          <p:nvPr/>
        </p:nvSpPr>
        <p:spPr>
          <a:xfrm>
            <a:off x="4225022" y="3137833"/>
            <a:ext cx="269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Propuesta</a:t>
            </a:r>
          </a:p>
          <a:p>
            <a:pPr algn="ctr"/>
            <a:r>
              <a:rPr lang="es-EC" dirty="0"/>
              <a:t>Análisis específico sobre las vulnerabilidades de la institución bancaria.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5791D0-67CC-4DE5-915F-F9BF815E01FD}"/>
              </a:ext>
            </a:extLst>
          </p:cNvPr>
          <p:cNvSpPr txBox="1"/>
          <p:nvPr/>
        </p:nvSpPr>
        <p:spPr>
          <a:xfrm>
            <a:off x="5946381" y="4439663"/>
            <a:ext cx="2700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Problemática</a:t>
            </a:r>
          </a:p>
          <a:p>
            <a:pPr algn="ctr"/>
            <a:r>
              <a:rPr lang="es-EC" dirty="0"/>
              <a:t>Desinformación acerca de los peligros a los que se expone la institución y sus clientes.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41F7EB-975B-47C9-8C59-9CED64647B7D}"/>
              </a:ext>
            </a:extLst>
          </p:cNvPr>
          <p:cNvSpPr txBox="1"/>
          <p:nvPr/>
        </p:nvSpPr>
        <p:spPr>
          <a:xfrm>
            <a:off x="7456188" y="3143219"/>
            <a:ext cx="3030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Objetivo</a:t>
            </a:r>
          </a:p>
          <a:p>
            <a:pPr algn="ctr"/>
            <a:r>
              <a:rPr lang="es-EC" dirty="0"/>
              <a:t>Investigar las vulnerabilidades que tiene el BdP a nivel de Seguridad Informática.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8F142F-EC62-409C-83E9-9002716C2C94}"/>
              </a:ext>
            </a:extLst>
          </p:cNvPr>
          <p:cNvSpPr txBox="1"/>
          <p:nvPr/>
        </p:nvSpPr>
        <p:spPr>
          <a:xfrm>
            <a:off x="13504" y="1869030"/>
            <a:ext cx="295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Lectura y Escritura de Textos Académicos, 4° Nivel 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17E82D6-40DA-49E0-9F6E-BC9D83C74EE3}"/>
              </a:ext>
            </a:extLst>
          </p:cNvPr>
          <p:cNvSpPr txBox="1"/>
          <p:nvPr/>
        </p:nvSpPr>
        <p:spPr>
          <a:xfrm>
            <a:off x="174517" y="6177872"/>
            <a:ext cx="2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Ing. José A. Bazurto Roldan</a:t>
            </a:r>
          </a:p>
        </p:txBody>
      </p:sp>
      <p:pic>
        <p:nvPicPr>
          <p:cNvPr id="1030" name="Picture 6" descr="Seguro Vehicular - Seguros vehiculares - Cotizador Seguros Vehiculares -  Seguros Autos - Seguros Automoviles - Seguros Vehiculos - Seguros coches -  Seguro para Taxi - PRADO Corredores de Seguros">
            <a:extLst>
              <a:ext uri="{FF2B5EF4-FFF2-40B4-BE49-F238E27FC236}">
                <a16:creationId xmlns:a16="http://schemas.microsoft.com/office/drawing/2014/main" id="{186DBAF5-DB5D-40EB-9968-31239278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45" y="4298452"/>
            <a:ext cx="1271085" cy="25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NGs transparentes de banco">
            <a:extLst>
              <a:ext uri="{FF2B5EF4-FFF2-40B4-BE49-F238E27FC236}">
                <a16:creationId xmlns:a16="http://schemas.microsoft.com/office/drawing/2014/main" id="{3779D53F-7A5E-43EA-BA13-4093E734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02" y="1495075"/>
            <a:ext cx="1681269" cy="13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cker PNG">
            <a:extLst>
              <a:ext uri="{FF2B5EF4-FFF2-40B4-BE49-F238E27FC236}">
                <a16:creationId xmlns:a16="http://schemas.microsoft.com/office/drawing/2014/main" id="{AB685F31-64B9-45D1-8C1B-C85B8B9E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15" y="4380408"/>
            <a:ext cx="2060074" cy="24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5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63E1413-B8F1-45DD-8D31-F55445FCA2AE}"/>
              </a:ext>
            </a:extLst>
          </p:cNvPr>
          <p:cNvSpPr txBox="1"/>
          <p:nvPr/>
        </p:nvSpPr>
        <p:spPr>
          <a:xfrm>
            <a:off x="201825" y="166145"/>
            <a:ext cx="5569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La seguridad informática se caracteriza por proteger la disponibilidad, confidencialidad e integridad de la información que es almacenada en un sistema informático.</a:t>
            </a:r>
            <a:endParaRPr lang="es-EC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F150D2F-633B-4AD4-90CB-22D225F9845A}"/>
              </a:ext>
            </a:extLst>
          </p:cNvPr>
          <p:cNvSpPr txBox="1"/>
          <p:nvPr/>
        </p:nvSpPr>
        <p:spPr>
          <a:xfrm>
            <a:off x="5946323" y="1602756"/>
            <a:ext cx="5569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Debido al avance tecnológico han sido necesarias nuevas medidas de seguridad para la protección e integridad de la información.</a:t>
            </a:r>
            <a:endParaRPr lang="es-EC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EF3783-F8CA-4934-AAAD-967D9B36BFB1}"/>
              </a:ext>
            </a:extLst>
          </p:cNvPr>
          <p:cNvSpPr txBox="1"/>
          <p:nvPr/>
        </p:nvSpPr>
        <p:spPr>
          <a:xfrm>
            <a:off x="258413" y="2839683"/>
            <a:ext cx="5569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Las vulnerabilidades en un sistema financiero pueden perjudicar a las personas que la conforman, tanto dueños como clientes.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85571E-05ED-4754-906E-9CA80619D7BB}"/>
              </a:ext>
            </a:extLst>
          </p:cNvPr>
          <p:cNvSpPr txBox="1"/>
          <p:nvPr/>
        </p:nvSpPr>
        <p:spPr>
          <a:xfrm>
            <a:off x="5946323" y="4059226"/>
            <a:ext cx="6012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La desinformación y desconocimiento acerca de los métodos usados para fraudes informáticos puede resultar una fatalidad, las personas caen con mas facilidad en estas estafas. 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1C55353-8526-41CD-8161-E7514AFAC2D2}"/>
              </a:ext>
            </a:extLst>
          </p:cNvPr>
          <p:cNvSpPr txBox="1"/>
          <p:nvPr/>
        </p:nvSpPr>
        <p:spPr>
          <a:xfrm>
            <a:off x="444716" y="4818344"/>
            <a:ext cx="556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BdP posee un sistema informático puntual para mantener de forma integra la información de sus clientes.</a:t>
            </a:r>
            <a:endParaRPr lang="es-EC" dirty="0"/>
          </a:p>
        </p:txBody>
      </p:sp>
      <p:pic>
        <p:nvPicPr>
          <p:cNvPr id="2050" name="Picture 2" descr="4 documentos en pdf para aprender sobre seguridad informática">
            <a:extLst>
              <a:ext uri="{FF2B5EF4-FFF2-40B4-BE49-F238E27FC236}">
                <a16:creationId xmlns:a16="http://schemas.microsoft.com/office/drawing/2014/main" id="{115D0A88-B27B-47A0-9E4D-A1807C30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507" y="231960"/>
            <a:ext cx="3279432" cy="11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berasesor financiero: la transformación digital de los bancos | Blog">
            <a:extLst>
              <a:ext uri="{FF2B5EF4-FFF2-40B4-BE49-F238E27FC236}">
                <a16:creationId xmlns:a16="http://schemas.microsoft.com/office/drawing/2014/main" id="{1A5105F7-B841-42BA-AFCB-6269543B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46" y="5464675"/>
            <a:ext cx="4354595" cy="12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ólar digital: la carrera de las grandes potencias por crear su moneda  virtual &quot;oficial&quot;">
            <a:extLst>
              <a:ext uri="{FF2B5EF4-FFF2-40B4-BE49-F238E27FC236}">
                <a16:creationId xmlns:a16="http://schemas.microsoft.com/office/drawing/2014/main" id="{D3CC194B-C8F9-449A-984E-00E0C2DD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73" y="1503939"/>
            <a:ext cx="2549140" cy="119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C103BBFC-4DE5-408C-942E-584108ECE88E}"/>
              </a:ext>
            </a:extLst>
          </p:cNvPr>
          <p:cNvSpPr/>
          <p:nvPr/>
        </p:nvSpPr>
        <p:spPr>
          <a:xfrm rot="2233817">
            <a:off x="5242988" y="1142260"/>
            <a:ext cx="737191" cy="445714"/>
          </a:xfrm>
          <a:prstGeom prst="rightArrow">
            <a:avLst>
              <a:gd name="adj1" fmla="val 50000"/>
              <a:gd name="adj2" fmla="val 873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346460AA-8024-456E-908F-B1184CF67BE5}"/>
              </a:ext>
            </a:extLst>
          </p:cNvPr>
          <p:cNvSpPr/>
          <p:nvPr/>
        </p:nvSpPr>
        <p:spPr>
          <a:xfrm rot="7934382">
            <a:off x="5399727" y="2328894"/>
            <a:ext cx="737191" cy="445714"/>
          </a:xfrm>
          <a:prstGeom prst="rightArrow">
            <a:avLst>
              <a:gd name="adj1" fmla="val 50000"/>
              <a:gd name="adj2" fmla="val 873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95C97C2-4BD5-4024-A550-EAA7BD9E9EDA}"/>
              </a:ext>
            </a:extLst>
          </p:cNvPr>
          <p:cNvSpPr/>
          <p:nvPr/>
        </p:nvSpPr>
        <p:spPr>
          <a:xfrm rot="2233817">
            <a:off x="5420151" y="3679707"/>
            <a:ext cx="737191" cy="445714"/>
          </a:xfrm>
          <a:prstGeom prst="rightArrow">
            <a:avLst>
              <a:gd name="adj1" fmla="val 50000"/>
              <a:gd name="adj2" fmla="val 873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6" name="Picture 8" descr="Imagen">
            <a:extLst>
              <a:ext uri="{FF2B5EF4-FFF2-40B4-BE49-F238E27FC236}">
                <a16:creationId xmlns:a16="http://schemas.microsoft.com/office/drawing/2014/main" id="{BE631454-BE74-4F6A-B811-BB523CB0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84" y="2614096"/>
            <a:ext cx="3477000" cy="12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B3F3E36D-0700-4F92-B9E1-966F2641A4B5}"/>
              </a:ext>
            </a:extLst>
          </p:cNvPr>
          <p:cNvSpPr/>
          <p:nvPr/>
        </p:nvSpPr>
        <p:spPr>
          <a:xfrm>
            <a:off x="627012" y="4887331"/>
            <a:ext cx="247076" cy="2437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11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3" name="Imagen 1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0D3DD3F-3AF6-4A6C-8397-9FA0A15B82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"/>
          <a:stretch/>
        </p:blipFill>
        <p:spPr bwMode="auto">
          <a:xfrm>
            <a:off x="6905836" y="302599"/>
            <a:ext cx="4979828" cy="2928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C5FAD9-4340-4831-B282-317A7E821E67}"/>
              </a:ext>
            </a:extLst>
          </p:cNvPr>
          <p:cNvSpPr txBox="1"/>
          <p:nvPr/>
        </p:nvSpPr>
        <p:spPr>
          <a:xfrm>
            <a:off x="650702" y="651795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Phishing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5AB2A-64BE-42C8-B008-CD6671222D1C}"/>
              </a:ext>
            </a:extLst>
          </p:cNvPr>
          <p:cNvSpPr txBox="1"/>
          <p:nvPr/>
        </p:nvSpPr>
        <p:spPr>
          <a:xfrm>
            <a:off x="671028" y="912954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KeyLogger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6D64D2-ABB4-4577-9248-16C0B6399BDD}"/>
              </a:ext>
            </a:extLst>
          </p:cNvPr>
          <p:cNvSpPr txBox="1"/>
          <p:nvPr/>
        </p:nvSpPr>
        <p:spPr>
          <a:xfrm>
            <a:off x="1949691" y="912954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Fuerza Bruta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67D67E-BC0E-4AF2-BFC2-B2869570FE8B}"/>
              </a:ext>
            </a:extLst>
          </p:cNvPr>
          <p:cNvSpPr txBox="1"/>
          <p:nvPr/>
        </p:nvSpPr>
        <p:spPr>
          <a:xfrm>
            <a:off x="687018" y="1192135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Spoofing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318959-F7B6-4CF3-B492-18A6E454C589}"/>
              </a:ext>
            </a:extLst>
          </p:cNvPr>
          <p:cNvSpPr txBox="1"/>
          <p:nvPr/>
        </p:nvSpPr>
        <p:spPr>
          <a:xfrm>
            <a:off x="1960941" y="66981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Skimming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EAB1F4-D524-47B0-8B1C-E03535405E11}"/>
              </a:ext>
            </a:extLst>
          </p:cNvPr>
          <p:cNvSpPr txBox="1"/>
          <p:nvPr/>
        </p:nvSpPr>
        <p:spPr>
          <a:xfrm>
            <a:off x="646029" y="205970"/>
            <a:ext cx="360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Técnicas fraudulentas comunes.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8D2ECE-79F7-404A-A588-A6CEB489469F}"/>
              </a:ext>
            </a:extLst>
          </p:cNvPr>
          <p:cNvSpPr txBox="1"/>
          <p:nvPr/>
        </p:nvSpPr>
        <p:spPr>
          <a:xfrm>
            <a:off x="64483" y="2905116"/>
            <a:ext cx="439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Para una recolección oportuna de datos se realizó una encuesta de 5 preguntas clave.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B2DA7318-E44B-4E8F-A2EB-EFE1577A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533638"/>
              </p:ext>
            </p:extLst>
          </p:nvPr>
        </p:nvGraphicFramePr>
        <p:xfrm>
          <a:off x="328652" y="3551448"/>
          <a:ext cx="3933825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6663666A-2C94-4FD9-BC4C-5C8D2F9EC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517365"/>
              </p:ext>
            </p:extLst>
          </p:nvPr>
        </p:nvGraphicFramePr>
        <p:xfrm>
          <a:off x="4451136" y="4024266"/>
          <a:ext cx="2162906" cy="169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E49D1131-5362-4CE6-B846-9A23EFB19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587001"/>
              </p:ext>
            </p:extLst>
          </p:nvPr>
        </p:nvGraphicFramePr>
        <p:xfrm>
          <a:off x="6814904" y="4024266"/>
          <a:ext cx="2162906" cy="169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AECC4D8-B17C-46EC-AF96-6E04E0D16287}"/>
              </a:ext>
            </a:extLst>
          </p:cNvPr>
          <p:cNvSpPr txBox="1"/>
          <p:nvPr/>
        </p:nvSpPr>
        <p:spPr>
          <a:xfrm>
            <a:off x="4723775" y="5726429"/>
            <a:ext cx="393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/>
              <a:t>Análisis y reconocimiento de un medio oficial de la institución bancaria.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6C95F0-88BC-4A5B-94E5-7D6B451C3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224012" y="3551447"/>
            <a:ext cx="1800225" cy="2638426"/>
          </a:xfrm>
          <a:prstGeom prst="rect">
            <a:avLst/>
          </a:prstGeom>
        </p:spPr>
      </p:pic>
      <p:pic>
        <p:nvPicPr>
          <p:cNvPr id="3078" name="Picture 6" descr="Hombre de dibujos animados pensando - Descargar PNG/SVG transparente">
            <a:extLst>
              <a:ext uri="{FF2B5EF4-FFF2-40B4-BE49-F238E27FC236}">
                <a16:creationId xmlns:a16="http://schemas.microsoft.com/office/drawing/2014/main" id="{CBB05898-DB55-4963-96D5-C2C8E3F7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78" y="292605"/>
            <a:ext cx="2376664" cy="23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81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B699EBA-24E5-456B-962C-1FECF541B30C}"/>
              </a:ext>
            </a:extLst>
          </p:cNvPr>
          <p:cNvSpPr txBox="1"/>
          <p:nvPr/>
        </p:nvSpPr>
        <p:spPr>
          <a:xfrm>
            <a:off x="910879" y="652271"/>
            <a:ext cx="325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La institución financiera BdP ha sufrido ataques cibernéticos con posterioridad.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1C886-6AB3-4EB9-9C4C-F2BE1E9226B3}"/>
              </a:ext>
            </a:extLst>
          </p:cNvPr>
          <p:cNvSpPr txBox="1"/>
          <p:nvPr/>
        </p:nvSpPr>
        <p:spPr>
          <a:xfrm>
            <a:off x="910879" y="1769461"/>
            <a:ext cx="325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El BdP fue elogiado por poseer uno de los mejores sistemas de seguridad del país.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FCD783A-61E5-4F47-A923-65EE0957EBB5}"/>
              </a:ext>
            </a:extLst>
          </p:cNvPr>
          <p:cNvSpPr txBox="1"/>
          <p:nvPr/>
        </p:nvSpPr>
        <p:spPr>
          <a:xfrm>
            <a:off x="5586424" y="1330444"/>
            <a:ext cx="325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Promueve estrategias por la seguridad para las varias empresas financieras.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9A5F13-BD1B-4DCC-A4CF-07D5088EEDAC}"/>
              </a:ext>
            </a:extLst>
          </p:cNvPr>
          <p:cNvSpPr txBox="1"/>
          <p:nvPr/>
        </p:nvSpPr>
        <p:spPr>
          <a:xfrm>
            <a:off x="5754211" y="3309045"/>
            <a:ext cx="4778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i="1" dirty="0">
                <a:effectLst/>
                <a:ea typeface="Times" panose="02020603050405020304" pitchFamily="18" charset="0"/>
              </a:rPr>
              <a:t>La principal debilidad y vulnerabilidad que se halla presente es la desinformación que existe en los usuarios de la ya mencionada institución.</a:t>
            </a:r>
            <a:endParaRPr lang="es-EC" i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43F052-8589-436F-9F57-C9F1DB6A5C6B}"/>
              </a:ext>
            </a:extLst>
          </p:cNvPr>
          <p:cNvSpPr txBox="1"/>
          <p:nvPr/>
        </p:nvSpPr>
        <p:spPr>
          <a:xfrm>
            <a:off x="2423722" y="4327227"/>
            <a:ext cx="325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A pesar de poseer uno de los mejores sistemas, la institución no es inmune a los ataque cibernéticos.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FB77B9-DCE2-4BC0-B8B7-AE946E58CA46}"/>
              </a:ext>
            </a:extLst>
          </p:cNvPr>
          <p:cNvSpPr txBox="1"/>
          <p:nvPr/>
        </p:nvSpPr>
        <p:spPr>
          <a:xfrm>
            <a:off x="6044548" y="5287647"/>
            <a:ext cx="356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Optimizar procesos y buscar nuevas soluciones para mantener la integridad de la información. </a:t>
            </a:r>
          </a:p>
        </p:txBody>
      </p:sp>
      <p:sp>
        <p:nvSpPr>
          <p:cNvPr id="4" name="Flecha: curvada hacia la derecha 3">
            <a:extLst>
              <a:ext uri="{FF2B5EF4-FFF2-40B4-BE49-F238E27FC236}">
                <a16:creationId xmlns:a16="http://schemas.microsoft.com/office/drawing/2014/main" id="{E5C5874F-B0C7-484F-8042-BC5C93857F8A}"/>
              </a:ext>
            </a:extLst>
          </p:cNvPr>
          <p:cNvSpPr/>
          <p:nvPr/>
        </p:nvSpPr>
        <p:spPr>
          <a:xfrm>
            <a:off x="34603" y="875593"/>
            <a:ext cx="879570" cy="1400016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CAC0D66-C21F-4325-9289-BAE071E3D627}"/>
              </a:ext>
            </a:extLst>
          </p:cNvPr>
          <p:cNvSpPr/>
          <p:nvPr/>
        </p:nvSpPr>
        <p:spPr>
          <a:xfrm>
            <a:off x="4049900" y="1792109"/>
            <a:ext cx="1911928" cy="396170"/>
          </a:xfrm>
          <a:custGeom>
            <a:avLst/>
            <a:gdLst>
              <a:gd name="connsiteX0" fmla="*/ 0 w 1911928"/>
              <a:gd name="connsiteY0" fmla="*/ 396170 h 396170"/>
              <a:gd name="connsiteX1" fmla="*/ 716973 w 1911928"/>
              <a:gd name="connsiteY1" fmla="*/ 1316 h 396170"/>
              <a:gd name="connsiteX2" fmla="*/ 1340428 w 1911928"/>
              <a:gd name="connsiteY2" fmla="*/ 261088 h 396170"/>
              <a:gd name="connsiteX3" fmla="*/ 1859973 w 1911928"/>
              <a:gd name="connsiteY3" fmla="*/ 53270 h 396170"/>
              <a:gd name="connsiteX4" fmla="*/ 1911928 w 1911928"/>
              <a:gd name="connsiteY4" fmla="*/ 32488 h 39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28" h="396170">
                <a:moveTo>
                  <a:pt x="0" y="396170"/>
                </a:moveTo>
                <a:cubicBezTo>
                  <a:pt x="246784" y="210000"/>
                  <a:pt x="493568" y="23830"/>
                  <a:pt x="716973" y="1316"/>
                </a:cubicBezTo>
                <a:cubicBezTo>
                  <a:pt x="940378" y="-21198"/>
                  <a:pt x="1149928" y="252429"/>
                  <a:pt x="1340428" y="261088"/>
                </a:cubicBezTo>
                <a:cubicBezTo>
                  <a:pt x="1530928" y="269747"/>
                  <a:pt x="1859973" y="53270"/>
                  <a:pt x="1859973" y="53270"/>
                </a:cubicBezTo>
                <a:lnTo>
                  <a:pt x="1911928" y="32488"/>
                </a:lnTo>
              </a:path>
            </a:pathLst>
          </a:cu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F60BA536-63A7-40D4-9E63-CEC41E3B7721}"/>
              </a:ext>
            </a:extLst>
          </p:cNvPr>
          <p:cNvSpPr/>
          <p:nvPr/>
        </p:nvSpPr>
        <p:spPr>
          <a:xfrm>
            <a:off x="2157501" y="4818056"/>
            <a:ext cx="4100468" cy="1320121"/>
          </a:xfrm>
          <a:custGeom>
            <a:avLst/>
            <a:gdLst>
              <a:gd name="connsiteX0" fmla="*/ 390913 w 4100468"/>
              <a:gd name="connsiteY0" fmla="*/ 0 h 1320121"/>
              <a:gd name="connsiteX1" fmla="*/ 6449 w 4100468"/>
              <a:gd name="connsiteY1" fmla="*/ 249381 h 1320121"/>
              <a:gd name="connsiteX2" fmla="*/ 671468 w 4100468"/>
              <a:gd name="connsiteY2" fmla="*/ 1278081 h 1320121"/>
              <a:gd name="connsiteX3" fmla="*/ 1554695 w 4100468"/>
              <a:gd name="connsiteY3" fmla="*/ 1039091 h 1320121"/>
              <a:gd name="connsiteX4" fmla="*/ 2178149 w 4100468"/>
              <a:gd name="connsiteY4" fmla="*/ 1236518 h 1320121"/>
              <a:gd name="connsiteX5" fmla="*/ 2926295 w 4100468"/>
              <a:gd name="connsiteY5" fmla="*/ 1153391 h 1320121"/>
              <a:gd name="connsiteX6" fmla="*/ 3539359 w 4100468"/>
              <a:gd name="connsiteY6" fmla="*/ 1319645 h 1320121"/>
              <a:gd name="connsiteX7" fmla="*/ 4100468 w 4100468"/>
              <a:gd name="connsiteY7" fmla="*/ 1091045 h 1320121"/>
              <a:gd name="connsiteX8" fmla="*/ 4100468 w 4100468"/>
              <a:gd name="connsiteY8" fmla="*/ 1091045 h 13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0468" h="1320121">
                <a:moveTo>
                  <a:pt x="390913" y="0"/>
                </a:moveTo>
                <a:cubicBezTo>
                  <a:pt x="175301" y="18184"/>
                  <a:pt x="-40310" y="36368"/>
                  <a:pt x="6449" y="249381"/>
                </a:cubicBezTo>
                <a:cubicBezTo>
                  <a:pt x="53208" y="462395"/>
                  <a:pt x="413427" y="1146463"/>
                  <a:pt x="671468" y="1278081"/>
                </a:cubicBezTo>
                <a:cubicBezTo>
                  <a:pt x="929509" y="1409699"/>
                  <a:pt x="1303582" y="1046018"/>
                  <a:pt x="1554695" y="1039091"/>
                </a:cubicBezTo>
                <a:cubicBezTo>
                  <a:pt x="1805808" y="1032164"/>
                  <a:pt x="1949549" y="1217468"/>
                  <a:pt x="2178149" y="1236518"/>
                </a:cubicBezTo>
                <a:cubicBezTo>
                  <a:pt x="2406749" y="1255568"/>
                  <a:pt x="2699427" y="1139537"/>
                  <a:pt x="2926295" y="1153391"/>
                </a:cubicBezTo>
                <a:cubicBezTo>
                  <a:pt x="3153163" y="1167245"/>
                  <a:pt x="3343664" y="1330036"/>
                  <a:pt x="3539359" y="1319645"/>
                </a:cubicBezTo>
                <a:cubicBezTo>
                  <a:pt x="3735054" y="1309254"/>
                  <a:pt x="4100468" y="1091045"/>
                  <a:pt x="4100468" y="1091045"/>
                </a:cubicBezTo>
                <a:lnTo>
                  <a:pt x="4100468" y="1091045"/>
                </a:lnTo>
              </a:path>
            </a:pathLst>
          </a:cu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80AD71D4-F86D-4568-8D70-161A4BED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69" y="157322"/>
            <a:ext cx="3551182" cy="168015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92C81F9-8F8B-4A33-8410-0191C815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48" y="4585977"/>
            <a:ext cx="2496908" cy="227842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DA1EE6-215B-4184-8935-F9F94590A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19" y="3006721"/>
            <a:ext cx="1635911" cy="15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353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Vulnerabilidad Informática en el Banco del Pacifico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</dc:title>
  <dc:creator>Gato</dc:creator>
  <cp:lastModifiedBy>Gato</cp:lastModifiedBy>
  <cp:revision>15</cp:revision>
  <dcterms:created xsi:type="dcterms:W3CDTF">2021-03-05T00:24:57Z</dcterms:created>
  <dcterms:modified xsi:type="dcterms:W3CDTF">2021-03-06T04:13:00Z</dcterms:modified>
</cp:coreProperties>
</file>