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1" r:id="rId4"/>
    <p:sldId id="262"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3" autoAdjust="0"/>
    <p:restoredTop sz="94660"/>
  </p:normalViewPr>
  <p:slideViewPr>
    <p:cSldViewPr snapToGrid="0">
      <p:cViewPr varScale="1">
        <p:scale>
          <a:sx n="95" d="100"/>
          <a:sy n="95"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A4785-FF66-476E-B102-1DF760AF5067}" type="doc">
      <dgm:prSet loTypeId="urn:microsoft.com/office/officeart/2005/8/layout/chevron1" loCatId="process" qsTypeId="urn:microsoft.com/office/officeart/2005/8/quickstyle/simple1" qsCatId="simple" csTypeId="urn:microsoft.com/office/officeart/2005/8/colors/accent1_2" csCatId="accent1" phldr="1"/>
      <dgm:spPr/>
    </dgm:pt>
    <dgm:pt modelId="{711BC56F-E252-43F7-A66E-AACC702C3E3C}">
      <dgm:prSet phldrT="[Texto]" custT="1"/>
      <dgm:spPr/>
      <dgm:t>
        <a:bodyPr/>
        <a:lstStyle/>
        <a:p>
          <a:r>
            <a:rPr lang="es-ES" sz="1400" b="1" dirty="0">
              <a:latin typeface="Source Sans Pro" panose="020B0503030403020204" pitchFamily="34" charset="0"/>
              <a:ea typeface="Source Sans Pro" panose="020B0503030403020204" pitchFamily="34" charset="0"/>
            </a:rPr>
            <a:t>Planteamiento</a:t>
          </a:r>
          <a:endParaRPr lang="es-EC" sz="1200" dirty="0">
            <a:latin typeface="Source Sans Pro" panose="020B0503030403020204" pitchFamily="34" charset="0"/>
            <a:ea typeface="Source Sans Pro" panose="020B0503030403020204" pitchFamily="34" charset="0"/>
          </a:endParaRPr>
        </a:p>
      </dgm:t>
    </dgm:pt>
    <dgm:pt modelId="{C333CE27-50E4-4734-8D2D-1AF7BB65F2C0}" type="parTrans" cxnId="{DE5DEC33-E584-426F-87A5-7D595A4154CD}">
      <dgm:prSet/>
      <dgm:spPr/>
      <dgm:t>
        <a:bodyPr/>
        <a:lstStyle/>
        <a:p>
          <a:endParaRPr lang="es-EC"/>
        </a:p>
      </dgm:t>
    </dgm:pt>
    <dgm:pt modelId="{A656C39C-41D6-4FE9-96F5-1E5FD7AB4721}" type="sibTrans" cxnId="{DE5DEC33-E584-426F-87A5-7D595A4154CD}">
      <dgm:prSet/>
      <dgm:spPr/>
      <dgm:t>
        <a:bodyPr/>
        <a:lstStyle/>
        <a:p>
          <a:endParaRPr lang="es-EC"/>
        </a:p>
      </dgm:t>
    </dgm:pt>
    <dgm:pt modelId="{EAD46284-B012-4F12-B5E9-1D8F91017DAC}">
      <dgm:prSet phldrT="[Texto]" custT="1"/>
      <dgm:spPr/>
      <dgm:t>
        <a:bodyPr/>
        <a:lstStyle/>
        <a:p>
          <a:r>
            <a:rPr lang="es-ES" sz="1400" b="1" dirty="0">
              <a:latin typeface="Source Sans Pro" panose="020B0503030403020204" pitchFamily="34" charset="0"/>
              <a:ea typeface="Source Sans Pro" panose="020B0503030403020204" pitchFamily="34" charset="0"/>
            </a:rPr>
            <a:t>Resultados</a:t>
          </a:r>
          <a:endParaRPr lang="es-EC" sz="1600" dirty="0">
            <a:latin typeface="Source Sans Pro" panose="020B0503030403020204" pitchFamily="34" charset="0"/>
            <a:ea typeface="Source Sans Pro" panose="020B0503030403020204" pitchFamily="34" charset="0"/>
          </a:endParaRPr>
        </a:p>
      </dgm:t>
    </dgm:pt>
    <dgm:pt modelId="{2E4A00EC-C099-4B7A-AD7C-A87933CAB98E}" type="parTrans" cxnId="{C9326931-25B1-4E3F-A9D8-AFEFC1E6C5DF}">
      <dgm:prSet/>
      <dgm:spPr/>
      <dgm:t>
        <a:bodyPr/>
        <a:lstStyle/>
        <a:p>
          <a:endParaRPr lang="es-EC"/>
        </a:p>
      </dgm:t>
    </dgm:pt>
    <dgm:pt modelId="{4A0657C6-B7CD-4FDE-AC15-647EB10A5DF8}" type="sibTrans" cxnId="{C9326931-25B1-4E3F-A9D8-AFEFC1E6C5DF}">
      <dgm:prSet/>
      <dgm:spPr/>
      <dgm:t>
        <a:bodyPr/>
        <a:lstStyle/>
        <a:p>
          <a:endParaRPr lang="es-EC"/>
        </a:p>
      </dgm:t>
    </dgm:pt>
    <dgm:pt modelId="{9CCD745B-9234-485B-B062-07358FA2F75E}">
      <dgm:prSet phldrT="[Texto]" custT="1"/>
      <dgm:spPr/>
      <dgm:t>
        <a:bodyPr/>
        <a:lstStyle/>
        <a:p>
          <a:r>
            <a:rPr lang="es-ES" sz="1400" b="1" dirty="0">
              <a:latin typeface="Source Sans Pro" panose="020B0503030403020204" pitchFamily="34" charset="0"/>
              <a:ea typeface="Source Sans Pro" panose="020B0503030403020204" pitchFamily="34" charset="0"/>
            </a:rPr>
            <a:t>Metodología</a:t>
          </a:r>
          <a:endParaRPr lang="es-EC" sz="1200" dirty="0">
            <a:latin typeface="Source Sans Pro" panose="020B0503030403020204" pitchFamily="34" charset="0"/>
            <a:ea typeface="Source Sans Pro" panose="020B0503030403020204" pitchFamily="34" charset="0"/>
          </a:endParaRPr>
        </a:p>
      </dgm:t>
    </dgm:pt>
    <dgm:pt modelId="{D75AD673-4AD1-4712-B164-231BE5A6C3C7}" type="sibTrans" cxnId="{43E5F199-6A8E-4969-95E9-C370BAE3C5DE}">
      <dgm:prSet/>
      <dgm:spPr/>
      <dgm:t>
        <a:bodyPr/>
        <a:lstStyle/>
        <a:p>
          <a:endParaRPr lang="es-EC"/>
        </a:p>
      </dgm:t>
    </dgm:pt>
    <dgm:pt modelId="{771848AC-C041-44E8-B355-3F94B9EE52DB}" type="parTrans" cxnId="{43E5F199-6A8E-4969-95E9-C370BAE3C5DE}">
      <dgm:prSet/>
      <dgm:spPr/>
      <dgm:t>
        <a:bodyPr/>
        <a:lstStyle/>
        <a:p>
          <a:endParaRPr lang="es-EC"/>
        </a:p>
      </dgm:t>
    </dgm:pt>
    <dgm:pt modelId="{3B7B6131-17CF-45BA-B71B-FF75F78A367E}" type="pres">
      <dgm:prSet presAssocID="{239A4785-FF66-476E-B102-1DF760AF5067}" presName="Name0" presStyleCnt="0">
        <dgm:presLayoutVars>
          <dgm:dir/>
          <dgm:animLvl val="lvl"/>
          <dgm:resizeHandles val="exact"/>
        </dgm:presLayoutVars>
      </dgm:prSet>
      <dgm:spPr/>
    </dgm:pt>
    <dgm:pt modelId="{CD15121E-48E6-4242-B0CF-E94983DEC3B2}" type="pres">
      <dgm:prSet presAssocID="{9CCD745B-9234-485B-B062-07358FA2F75E}" presName="parTxOnly" presStyleLbl="node1" presStyleIdx="0" presStyleCnt="3" custScaleX="122746">
        <dgm:presLayoutVars>
          <dgm:chMax val="0"/>
          <dgm:chPref val="0"/>
          <dgm:bulletEnabled val="1"/>
        </dgm:presLayoutVars>
      </dgm:prSet>
      <dgm:spPr/>
    </dgm:pt>
    <dgm:pt modelId="{9DF3A877-2027-4026-B9A7-73E31063A275}" type="pres">
      <dgm:prSet presAssocID="{D75AD673-4AD1-4712-B164-231BE5A6C3C7}" presName="parTxOnlySpace" presStyleCnt="0"/>
      <dgm:spPr/>
    </dgm:pt>
    <dgm:pt modelId="{04763011-BA13-439D-B08E-9BE77308ED12}" type="pres">
      <dgm:prSet presAssocID="{711BC56F-E252-43F7-A66E-AACC702C3E3C}" presName="parTxOnly" presStyleLbl="node1" presStyleIdx="1" presStyleCnt="3" custScaleX="124246">
        <dgm:presLayoutVars>
          <dgm:chMax val="0"/>
          <dgm:chPref val="0"/>
          <dgm:bulletEnabled val="1"/>
        </dgm:presLayoutVars>
      </dgm:prSet>
      <dgm:spPr/>
    </dgm:pt>
    <dgm:pt modelId="{3FE38012-3495-479C-8FB9-BDFE964FEFD3}" type="pres">
      <dgm:prSet presAssocID="{A656C39C-41D6-4FE9-96F5-1E5FD7AB4721}" presName="parTxOnlySpace" presStyleCnt="0"/>
      <dgm:spPr/>
    </dgm:pt>
    <dgm:pt modelId="{8EB630C5-0F6D-4AA7-A225-B5E0B2D59612}" type="pres">
      <dgm:prSet presAssocID="{EAD46284-B012-4F12-B5E9-1D8F91017DAC}" presName="parTxOnly" presStyleLbl="node1" presStyleIdx="2" presStyleCnt="3" custScaleX="114606">
        <dgm:presLayoutVars>
          <dgm:chMax val="0"/>
          <dgm:chPref val="0"/>
          <dgm:bulletEnabled val="1"/>
        </dgm:presLayoutVars>
      </dgm:prSet>
      <dgm:spPr/>
    </dgm:pt>
  </dgm:ptLst>
  <dgm:cxnLst>
    <dgm:cxn modelId="{6C573E10-E774-412C-A824-F2A9C02AF82E}" type="presOf" srcId="{239A4785-FF66-476E-B102-1DF760AF5067}" destId="{3B7B6131-17CF-45BA-B71B-FF75F78A367E}" srcOrd="0" destOrd="0" presId="urn:microsoft.com/office/officeart/2005/8/layout/chevron1"/>
    <dgm:cxn modelId="{C9326931-25B1-4E3F-A9D8-AFEFC1E6C5DF}" srcId="{239A4785-FF66-476E-B102-1DF760AF5067}" destId="{EAD46284-B012-4F12-B5E9-1D8F91017DAC}" srcOrd="2" destOrd="0" parTransId="{2E4A00EC-C099-4B7A-AD7C-A87933CAB98E}" sibTransId="{4A0657C6-B7CD-4FDE-AC15-647EB10A5DF8}"/>
    <dgm:cxn modelId="{DE5DEC33-E584-426F-87A5-7D595A4154CD}" srcId="{239A4785-FF66-476E-B102-1DF760AF5067}" destId="{711BC56F-E252-43F7-A66E-AACC702C3E3C}" srcOrd="1" destOrd="0" parTransId="{C333CE27-50E4-4734-8D2D-1AF7BB65F2C0}" sibTransId="{A656C39C-41D6-4FE9-96F5-1E5FD7AB4721}"/>
    <dgm:cxn modelId="{CA01BE80-16B4-4D05-A4B8-C4425A0A7B60}" type="presOf" srcId="{9CCD745B-9234-485B-B062-07358FA2F75E}" destId="{CD15121E-48E6-4242-B0CF-E94983DEC3B2}" srcOrd="0" destOrd="0" presId="urn:microsoft.com/office/officeart/2005/8/layout/chevron1"/>
    <dgm:cxn modelId="{43E5F199-6A8E-4969-95E9-C370BAE3C5DE}" srcId="{239A4785-FF66-476E-B102-1DF760AF5067}" destId="{9CCD745B-9234-485B-B062-07358FA2F75E}" srcOrd="0" destOrd="0" parTransId="{771848AC-C041-44E8-B355-3F94B9EE52DB}" sibTransId="{D75AD673-4AD1-4712-B164-231BE5A6C3C7}"/>
    <dgm:cxn modelId="{A6225C9B-164B-40CF-992B-9AD3C09237CE}" type="presOf" srcId="{711BC56F-E252-43F7-A66E-AACC702C3E3C}" destId="{04763011-BA13-439D-B08E-9BE77308ED12}" srcOrd="0" destOrd="0" presId="urn:microsoft.com/office/officeart/2005/8/layout/chevron1"/>
    <dgm:cxn modelId="{F671D89F-36DA-443B-B318-2CC6637B3CC9}" type="presOf" srcId="{EAD46284-B012-4F12-B5E9-1D8F91017DAC}" destId="{8EB630C5-0F6D-4AA7-A225-B5E0B2D59612}" srcOrd="0" destOrd="0" presId="urn:microsoft.com/office/officeart/2005/8/layout/chevron1"/>
    <dgm:cxn modelId="{14B1CD35-9417-42EB-863C-71E2F6676DF7}" type="presParOf" srcId="{3B7B6131-17CF-45BA-B71B-FF75F78A367E}" destId="{CD15121E-48E6-4242-B0CF-E94983DEC3B2}" srcOrd="0" destOrd="0" presId="urn:microsoft.com/office/officeart/2005/8/layout/chevron1"/>
    <dgm:cxn modelId="{A997D76E-1A83-4616-BB16-11214649060A}" type="presParOf" srcId="{3B7B6131-17CF-45BA-B71B-FF75F78A367E}" destId="{9DF3A877-2027-4026-B9A7-73E31063A275}" srcOrd="1" destOrd="0" presId="urn:microsoft.com/office/officeart/2005/8/layout/chevron1"/>
    <dgm:cxn modelId="{3A88651F-5A7C-4ADF-982A-A538705BA0D5}" type="presParOf" srcId="{3B7B6131-17CF-45BA-B71B-FF75F78A367E}" destId="{04763011-BA13-439D-B08E-9BE77308ED12}" srcOrd="2" destOrd="0" presId="urn:microsoft.com/office/officeart/2005/8/layout/chevron1"/>
    <dgm:cxn modelId="{77F9F139-63BA-4A89-91CC-5D2C0D5C0240}" type="presParOf" srcId="{3B7B6131-17CF-45BA-B71B-FF75F78A367E}" destId="{3FE38012-3495-479C-8FB9-BDFE964FEFD3}" srcOrd="3" destOrd="0" presId="urn:microsoft.com/office/officeart/2005/8/layout/chevron1"/>
    <dgm:cxn modelId="{075C1677-1509-455C-A2A7-EE0BF8244590}" type="presParOf" srcId="{3B7B6131-17CF-45BA-B71B-FF75F78A367E}" destId="{8EB630C5-0F6D-4AA7-A225-B5E0B2D5961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121E-48E6-4242-B0CF-E94983DEC3B2}">
      <dsp:nvSpPr>
        <dsp:cNvPr id="0" name=""/>
        <dsp:cNvSpPr/>
      </dsp:nvSpPr>
      <dsp:spPr>
        <a:xfrm>
          <a:off x="2684" y="1033973"/>
          <a:ext cx="2159851" cy="7038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Source Sans Pro" panose="020B0503030403020204" pitchFamily="34" charset="0"/>
              <a:ea typeface="Source Sans Pro" panose="020B0503030403020204" pitchFamily="34" charset="0"/>
            </a:rPr>
            <a:t>Metodología</a:t>
          </a:r>
          <a:endParaRPr lang="es-EC" sz="1200" kern="1200" dirty="0">
            <a:latin typeface="Source Sans Pro" panose="020B0503030403020204" pitchFamily="34" charset="0"/>
            <a:ea typeface="Source Sans Pro" panose="020B0503030403020204" pitchFamily="34" charset="0"/>
          </a:endParaRPr>
        </a:p>
      </dsp:txBody>
      <dsp:txXfrm>
        <a:off x="354606" y="1033973"/>
        <a:ext cx="1456007" cy="703844"/>
      </dsp:txXfrm>
    </dsp:sp>
    <dsp:sp modelId="{04763011-BA13-439D-B08E-9BE77308ED12}">
      <dsp:nvSpPr>
        <dsp:cNvPr id="0" name=""/>
        <dsp:cNvSpPr/>
      </dsp:nvSpPr>
      <dsp:spPr>
        <a:xfrm>
          <a:off x="1986575" y="1033973"/>
          <a:ext cx="2186245" cy="7038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Source Sans Pro" panose="020B0503030403020204" pitchFamily="34" charset="0"/>
              <a:ea typeface="Source Sans Pro" panose="020B0503030403020204" pitchFamily="34" charset="0"/>
            </a:rPr>
            <a:t>Planteamiento</a:t>
          </a:r>
          <a:endParaRPr lang="es-EC" sz="1200" kern="1200" dirty="0">
            <a:latin typeface="Source Sans Pro" panose="020B0503030403020204" pitchFamily="34" charset="0"/>
            <a:ea typeface="Source Sans Pro" panose="020B0503030403020204" pitchFamily="34" charset="0"/>
          </a:endParaRPr>
        </a:p>
      </dsp:txBody>
      <dsp:txXfrm>
        <a:off x="2338497" y="1033973"/>
        <a:ext cx="1482401" cy="703844"/>
      </dsp:txXfrm>
    </dsp:sp>
    <dsp:sp modelId="{8EB630C5-0F6D-4AA7-A225-B5E0B2D59612}">
      <dsp:nvSpPr>
        <dsp:cNvPr id="0" name=""/>
        <dsp:cNvSpPr/>
      </dsp:nvSpPr>
      <dsp:spPr>
        <a:xfrm>
          <a:off x="3996859" y="1033973"/>
          <a:ext cx="2016618" cy="7038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Source Sans Pro" panose="020B0503030403020204" pitchFamily="34" charset="0"/>
              <a:ea typeface="Source Sans Pro" panose="020B0503030403020204" pitchFamily="34" charset="0"/>
            </a:rPr>
            <a:t>Resultados</a:t>
          </a:r>
          <a:endParaRPr lang="es-EC" sz="1600" kern="1200" dirty="0">
            <a:latin typeface="Source Sans Pro" panose="020B0503030403020204" pitchFamily="34" charset="0"/>
            <a:ea typeface="Source Sans Pro" panose="020B0503030403020204" pitchFamily="34" charset="0"/>
          </a:endParaRPr>
        </a:p>
      </dsp:txBody>
      <dsp:txXfrm>
        <a:off x="4348781" y="1033973"/>
        <a:ext cx="1312774" cy="7038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s-ES"/>
              <a:t>Haga clic para modificar el estilo de título del patrón</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262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0372-BB7F-489B-9238-8DE7F754EA7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0DCD7B1E-B370-455B-A740-525A520EB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AB7931AB-DBD4-4E30-9EBC-DEA1BD6F6D48}"/>
              </a:ext>
            </a:extLst>
          </p:cNvPr>
          <p:cNvSpPr>
            <a:spLocks noGrp="1"/>
          </p:cNvSpPr>
          <p:nvPr>
            <p:ph type="dt" sz="half" idx="10"/>
          </p:nvPr>
        </p:nvSpPr>
        <p:spPr/>
        <p:txBody>
          <a:bodyPr/>
          <a:lstStyle/>
          <a:p>
            <a:fld id="{8A12911C-81F3-4E4D-BC0F-5250C7C6B57E}" type="datetimeFigureOut">
              <a:rPr lang="es-EC" smtClean="0"/>
              <a:t>7/3/2021</a:t>
            </a:fld>
            <a:endParaRPr lang="es-EC"/>
          </a:p>
        </p:txBody>
      </p:sp>
      <p:sp>
        <p:nvSpPr>
          <p:cNvPr id="5" name="Marcador de pie de página 4">
            <a:extLst>
              <a:ext uri="{FF2B5EF4-FFF2-40B4-BE49-F238E27FC236}">
                <a16:creationId xmlns:a16="http://schemas.microsoft.com/office/drawing/2014/main" id="{D0B7E9D2-D95B-406C-BDA1-DE446C33F1AF}"/>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9A26D4A-129D-40AF-A521-FC92DB1171A1}"/>
              </a:ext>
            </a:extLst>
          </p:cNvPr>
          <p:cNvSpPr>
            <a:spLocks noGrp="1"/>
          </p:cNvSpPr>
          <p:nvPr>
            <p:ph type="sldNum" sz="quarter" idx="12"/>
          </p:nvPr>
        </p:nvSpPr>
        <p:spPr/>
        <p:txBody>
          <a:bodyPr/>
          <a:lstStyle/>
          <a:p>
            <a:fld id="{131F3373-2A7D-4B06-B536-EA831D2819B6}" type="slidenum">
              <a:rPr lang="es-EC" smtClean="0"/>
              <a:t>‹Nº›</a:t>
            </a:fld>
            <a:endParaRPr lang="es-EC"/>
          </a:p>
        </p:txBody>
      </p:sp>
    </p:spTree>
    <p:extLst>
      <p:ext uri="{BB962C8B-B14F-4D97-AF65-F5344CB8AC3E}">
        <p14:creationId xmlns:p14="http://schemas.microsoft.com/office/powerpoint/2010/main" val="108981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2E6AF-9EC3-46C3-9E0B-EA17D0B5B31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DE284E-A0BD-45A3-A5A3-F7A2FFA070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65832A-90A5-47F0-8089-A9AB78F9660E}"/>
              </a:ext>
            </a:extLst>
          </p:cNvPr>
          <p:cNvSpPr>
            <a:spLocks noGrp="1"/>
          </p:cNvSpPr>
          <p:nvPr>
            <p:ph type="dt" sz="half" idx="10"/>
          </p:nvPr>
        </p:nvSpPr>
        <p:spPr/>
        <p:txBody>
          <a:bodyPr/>
          <a:lstStyle/>
          <a:p>
            <a:fld id="{40D3278B-F64B-4241-93B0-3C33A4CC6CFF}" type="datetimeFigureOut">
              <a:rPr lang="es-ES" smtClean="0"/>
              <a:t>07/03/2021</a:t>
            </a:fld>
            <a:endParaRPr lang="es-ES"/>
          </a:p>
        </p:txBody>
      </p:sp>
      <p:sp>
        <p:nvSpPr>
          <p:cNvPr id="5" name="Marcador de pie de página 4">
            <a:extLst>
              <a:ext uri="{FF2B5EF4-FFF2-40B4-BE49-F238E27FC236}">
                <a16:creationId xmlns:a16="http://schemas.microsoft.com/office/drawing/2014/main" id="{3F3CD461-904D-413D-A6FE-10ADED3B0A8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416A86-35B1-4947-9EFA-73F91E8E286A}"/>
              </a:ext>
            </a:extLst>
          </p:cNvPr>
          <p:cNvSpPr>
            <a:spLocks noGrp="1"/>
          </p:cNvSpPr>
          <p:nvPr>
            <p:ph type="sldNum" sz="quarter" idx="12"/>
          </p:nvPr>
        </p:nvSpPr>
        <p:spPr/>
        <p:txBody>
          <a:bodyPr/>
          <a:lstStyle/>
          <a:p>
            <a:fld id="{7CF3B6ED-42FC-4B4B-A4C3-4848B2630532}" type="slidenum">
              <a:rPr lang="es-ES" smtClean="0"/>
              <a:t>‹Nº›</a:t>
            </a:fld>
            <a:endParaRPr lang="es-ES"/>
          </a:p>
        </p:txBody>
      </p:sp>
    </p:spTree>
    <p:extLst>
      <p:ext uri="{BB962C8B-B14F-4D97-AF65-F5344CB8AC3E}">
        <p14:creationId xmlns:p14="http://schemas.microsoft.com/office/powerpoint/2010/main" val="328829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s-ES"/>
              <a:t>Haga clic para modificar los estilos de texto del patrón</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197655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s-ES"/>
              <a:t>Haga clic para modificar los estilos de texto del patrón</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369838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a:t>Haga clic para modificar los estilos de texto del patrón</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230320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s-ES"/>
              <a:t>Haga clic para modificar los estilos de texto del patrón</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385520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s-ES"/>
              <a:t>Haga clic para modificar el estilo de título del patrón</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302212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s-ES"/>
              <a:t>Haga clic para modificar los estilos de texto del patrón</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313521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284321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415178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131F3373-2A7D-4B06-B536-EA831D2819B6}" type="slidenum">
              <a:rPr lang="es-EC" smtClean="0"/>
              <a:t>‹Nº›</a:t>
            </a:fld>
            <a:endParaRPr lang="es-EC"/>
          </a:p>
        </p:txBody>
      </p:sp>
    </p:spTree>
    <p:extLst>
      <p:ext uri="{BB962C8B-B14F-4D97-AF65-F5344CB8AC3E}">
        <p14:creationId xmlns:p14="http://schemas.microsoft.com/office/powerpoint/2010/main" val="246136578"/>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84"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gif"/><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0.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237D9-C7F7-4344-A9E1-29ED84A517A7}"/>
              </a:ext>
            </a:extLst>
          </p:cNvPr>
          <p:cNvSpPr>
            <a:spLocks noGrp="1"/>
          </p:cNvSpPr>
          <p:nvPr>
            <p:ph type="ctrTitle"/>
          </p:nvPr>
        </p:nvSpPr>
        <p:spPr>
          <a:xfrm>
            <a:off x="1240861" y="1011178"/>
            <a:ext cx="9306560" cy="1351979"/>
          </a:xfrm>
        </p:spPr>
        <p:txBody>
          <a:bodyPr/>
          <a:lstStyle/>
          <a:p>
            <a:r>
              <a:rPr lang="es-ES" sz="5400" dirty="0"/>
              <a:t>UNIVERSIDAD LAICA ELOY ALFARO DE MANABÍ</a:t>
            </a:r>
            <a:endParaRPr lang="es-EC" sz="5400" dirty="0"/>
          </a:p>
        </p:txBody>
      </p:sp>
      <p:sp>
        <p:nvSpPr>
          <p:cNvPr id="3" name="Subtítulo 2">
            <a:extLst>
              <a:ext uri="{FF2B5EF4-FFF2-40B4-BE49-F238E27FC236}">
                <a16:creationId xmlns:a16="http://schemas.microsoft.com/office/drawing/2014/main" id="{5B10D6B5-EF98-4C84-98F3-152FBC5F0093}"/>
              </a:ext>
            </a:extLst>
          </p:cNvPr>
          <p:cNvSpPr>
            <a:spLocks noGrp="1"/>
          </p:cNvSpPr>
          <p:nvPr>
            <p:ph type="subTitle" idx="1"/>
          </p:nvPr>
        </p:nvSpPr>
        <p:spPr>
          <a:xfrm>
            <a:off x="213056" y="2822674"/>
            <a:ext cx="1916779" cy="1990222"/>
          </a:xfrm>
        </p:spPr>
        <p:txBody>
          <a:bodyPr/>
          <a:lstStyle/>
          <a:p>
            <a:r>
              <a:rPr lang="es-ES" sz="1600" b="1" dirty="0">
                <a:solidFill>
                  <a:schemeClr val="accent1"/>
                </a:solidFill>
              </a:rPr>
              <a:t>Integrantes:</a:t>
            </a:r>
          </a:p>
          <a:p>
            <a:pPr algn="just"/>
            <a:r>
              <a:rPr lang="es-ES" sz="1400" dirty="0"/>
              <a:t>Cruz Roger</a:t>
            </a:r>
          </a:p>
          <a:p>
            <a:pPr algn="just"/>
            <a:r>
              <a:rPr lang="es-ES" sz="1400" dirty="0"/>
              <a:t>Delgado Steven</a:t>
            </a:r>
          </a:p>
          <a:p>
            <a:pPr algn="just"/>
            <a:r>
              <a:rPr lang="es-ES" sz="1400" dirty="0"/>
              <a:t>Delgado </a:t>
            </a:r>
            <a:r>
              <a:rPr lang="es-ES" sz="1400" dirty="0" err="1"/>
              <a:t>Gemberth</a:t>
            </a:r>
            <a:endParaRPr lang="es-ES" sz="1400" dirty="0"/>
          </a:p>
          <a:p>
            <a:pPr algn="just"/>
            <a:r>
              <a:rPr lang="es-ES" sz="1400" dirty="0"/>
              <a:t>Eras Romina</a:t>
            </a:r>
          </a:p>
          <a:p>
            <a:pPr algn="just"/>
            <a:r>
              <a:rPr lang="es-ES" sz="1400" dirty="0"/>
              <a:t>Espinales Wendy</a:t>
            </a:r>
            <a:endParaRPr lang="es-EC" sz="1400" dirty="0"/>
          </a:p>
        </p:txBody>
      </p:sp>
      <p:pic>
        <p:nvPicPr>
          <p:cNvPr id="4" name="Imagen 3" descr="Resultado de imagen para LOGO FACCI">
            <a:extLst>
              <a:ext uri="{FF2B5EF4-FFF2-40B4-BE49-F238E27FC236}">
                <a16:creationId xmlns:a16="http://schemas.microsoft.com/office/drawing/2014/main" id="{ED102B59-BFEA-41D0-A693-6C1F480D9C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483" y="1146210"/>
            <a:ext cx="1552934" cy="654620"/>
          </a:xfrm>
          <a:prstGeom prst="rect">
            <a:avLst/>
          </a:prstGeom>
          <a:noFill/>
        </p:spPr>
      </p:pic>
      <p:pic>
        <p:nvPicPr>
          <p:cNvPr id="6" name="Imagen 5" descr="Resultado de imagen para ULEAM LOGO">
            <a:extLst>
              <a:ext uri="{FF2B5EF4-FFF2-40B4-BE49-F238E27FC236}">
                <a16:creationId xmlns:a16="http://schemas.microsoft.com/office/drawing/2014/main" id="{8509B464-FBBC-432C-958F-1A083B0F13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47421" y="1146209"/>
            <a:ext cx="1524000" cy="654621"/>
          </a:xfrm>
          <a:prstGeom prst="rect">
            <a:avLst/>
          </a:prstGeom>
          <a:noFill/>
        </p:spPr>
      </p:pic>
      <p:sp>
        <p:nvSpPr>
          <p:cNvPr id="7" name="Subtítulo 2">
            <a:extLst>
              <a:ext uri="{FF2B5EF4-FFF2-40B4-BE49-F238E27FC236}">
                <a16:creationId xmlns:a16="http://schemas.microsoft.com/office/drawing/2014/main" id="{AD88A638-9AC9-4341-85C0-24E6AAA0A735}"/>
              </a:ext>
            </a:extLst>
          </p:cNvPr>
          <p:cNvSpPr txBox="1">
            <a:spLocks/>
          </p:cNvSpPr>
          <p:nvPr/>
        </p:nvSpPr>
        <p:spPr>
          <a:xfrm>
            <a:off x="3026010" y="2550109"/>
            <a:ext cx="2578637" cy="166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600"/>
              </a:spcBef>
              <a:spcAft>
                <a:spcPts val="0"/>
              </a:spcAft>
              <a:buClr>
                <a:schemeClr val="accent4"/>
              </a:buClr>
              <a:buSzPts val="3000"/>
              <a:buFont typeface="Source Sans Pro"/>
              <a:buNone/>
              <a:defRPr sz="2400" b="0" i="0" u="none" strike="noStrike" cap="none">
                <a:solidFill>
                  <a:schemeClr val="dk1"/>
                </a:solidFill>
                <a:latin typeface="Source Sans Pro"/>
                <a:ea typeface="Source Sans Pro"/>
                <a:cs typeface="Source Sans Pro"/>
                <a:sym typeface="Source Sans Pro"/>
              </a:defRPr>
            </a:lvl1pPr>
            <a:lvl2pPr marL="457200" marR="0" lvl="1" indent="0" algn="ctr" rtl="0" eaLnBrk="1" hangingPunct="1">
              <a:lnSpc>
                <a:spcPct val="100000"/>
              </a:lnSpc>
              <a:spcBef>
                <a:spcPts val="0"/>
              </a:spcBef>
              <a:spcAft>
                <a:spcPts val="0"/>
              </a:spcAft>
              <a:buClr>
                <a:schemeClr val="accent4"/>
              </a:buClr>
              <a:buSzPts val="2400"/>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ctr" rtl="0" eaLnBrk="1" hangingPunct="1">
              <a:lnSpc>
                <a:spcPct val="100000"/>
              </a:lnSpc>
              <a:spcBef>
                <a:spcPts val="0"/>
              </a:spcBef>
              <a:spcAft>
                <a:spcPts val="0"/>
              </a:spcAft>
              <a:buClr>
                <a:schemeClr val="accent4"/>
              </a:buClr>
              <a:buSzPts val="2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4pPr>
            <a:lvl5pPr marL="1828800" marR="0" lvl="4"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5pPr>
            <a:lvl6pPr marL="2286000" marR="0" lvl="5"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6pPr>
            <a:lvl7pPr marL="2743200" marR="0" lvl="6"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7pPr>
            <a:lvl8pPr marL="3200400" marR="0" lvl="7"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8pPr>
            <a:lvl9pPr marL="3657600" marR="0" lvl="8"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9pPr>
          </a:lstStyle>
          <a:p>
            <a:r>
              <a:rPr lang="es-ES" sz="1600" b="1" dirty="0">
                <a:solidFill>
                  <a:schemeClr val="accent1"/>
                </a:solidFill>
              </a:rPr>
              <a:t>Finalidad</a:t>
            </a:r>
          </a:p>
          <a:p>
            <a:r>
              <a:rPr lang="es-ES" sz="1400" dirty="0">
                <a:solidFill>
                  <a:schemeClr val="tx2">
                    <a:lumMod val="10000"/>
                  </a:schemeClr>
                </a:solidFill>
              </a:rPr>
              <a:t>Identificar las herramientas mas usadas por los niños, y cual es su influencia sobre ellos, así mismo analizar el impacto que tiene el mismo</a:t>
            </a:r>
            <a:r>
              <a:rPr lang="es-ES" sz="1400" dirty="0">
                <a:solidFill>
                  <a:schemeClr val="accent1"/>
                </a:solidFill>
              </a:rPr>
              <a:t>.</a:t>
            </a:r>
          </a:p>
        </p:txBody>
      </p:sp>
      <p:sp>
        <p:nvSpPr>
          <p:cNvPr id="8" name="Subtítulo 2">
            <a:extLst>
              <a:ext uri="{FF2B5EF4-FFF2-40B4-BE49-F238E27FC236}">
                <a16:creationId xmlns:a16="http://schemas.microsoft.com/office/drawing/2014/main" id="{238F0C48-6B8D-4E7C-8518-636D33A783B0}"/>
              </a:ext>
            </a:extLst>
          </p:cNvPr>
          <p:cNvSpPr txBox="1">
            <a:spLocks/>
          </p:cNvSpPr>
          <p:nvPr/>
        </p:nvSpPr>
        <p:spPr>
          <a:xfrm>
            <a:off x="8575704" y="2397890"/>
            <a:ext cx="2956476" cy="1335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600"/>
              </a:spcBef>
              <a:spcAft>
                <a:spcPts val="0"/>
              </a:spcAft>
              <a:buClr>
                <a:schemeClr val="accent4"/>
              </a:buClr>
              <a:buSzPts val="3000"/>
              <a:buFont typeface="Source Sans Pro"/>
              <a:buNone/>
              <a:defRPr sz="2400" b="0" i="0" u="none" strike="noStrike" cap="none">
                <a:solidFill>
                  <a:schemeClr val="dk1"/>
                </a:solidFill>
                <a:latin typeface="Source Sans Pro"/>
                <a:ea typeface="Source Sans Pro"/>
                <a:cs typeface="Source Sans Pro"/>
                <a:sym typeface="Source Sans Pro"/>
              </a:defRPr>
            </a:lvl1pPr>
            <a:lvl2pPr marL="457200" marR="0" lvl="1" indent="0" algn="ctr" rtl="0" eaLnBrk="1" hangingPunct="1">
              <a:lnSpc>
                <a:spcPct val="100000"/>
              </a:lnSpc>
              <a:spcBef>
                <a:spcPts val="0"/>
              </a:spcBef>
              <a:spcAft>
                <a:spcPts val="0"/>
              </a:spcAft>
              <a:buClr>
                <a:schemeClr val="accent4"/>
              </a:buClr>
              <a:buSzPts val="2400"/>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ctr" rtl="0" eaLnBrk="1" hangingPunct="1">
              <a:lnSpc>
                <a:spcPct val="100000"/>
              </a:lnSpc>
              <a:spcBef>
                <a:spcPts val="0"/>
              </a:spcBef>
              <a:spcAft>
                <a:spcPts val="0"/>
              </a:spcAft>
              <a:buClr>
                <a:schemeClr val="accent4"/>
              </a:buClr>
              <a:buSzPts val="2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4pPr>
            <a:lvl5pPr marL="1828800" marR="0" lvl="4"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5pPr>
            <a:lvl6pPr marL="2286000" marR="0" lvl="5"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6pPr>
            <a:lvl7pPr marL="2743200" marR="0" lvl="6"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7pPr>
            <a:lvl8pPr marL="3200400" marR="0" lvl="7"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8pPr>
            <a:lvl9pPr marL="3657600" marR="0" lvl="8"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9pPr>
          </a:lstStyle>
          <a:p>
            <a:r>
              <a:rPr lang="es-ES" sz="1600" b="1" dirty="0">
                <a:solidFill>
                  <a:schemeClr val="accent1"/>
                </a:solidFill>
              </a:rPr>
              <a:t>Problemática</a:t>
            </a:r>
          </a:p>
          <a:p>
            <a:r>
              <a:rPr lang="es-ES" sz="1400" dirty="0">
                <a:solidFill>
                  <a:schemeClr val="tx2">
                    <a:lumMod val="10000"/>
                  </a:schemeClr>
                </a:solidFill>
              </a:rPr>
              <a:t>Falta de conocimiento de las aplicaciones web para el aprendizaje de niños de 5 años.</a:t>
            </a:r>
          </a:p>
        </p:txBody>
      </p:sp>
      <p:sp>
        <p:nvSpPr>
          <p:cNvPr id="9" name="Subtítulo 2">
            <a:extLst>
              <a:ext uri="{FF2B5EF4-FFF2-40B4-BE49-F238E27FC236}">
                <a16:creationId xmlns:a16="http://schemas.microsoft.com/office/drawing/2014/main" id="{25798BA5-2062-4186-9C8B-CB847FFD175E}"/>
              </a:ext>
            </a:extLst>
          </p:cNvPr>
          <p:cNvSpPr txBox="1">
            <a:spLocks/>
          </p:cNvSpPr>
          <p:nvPr/>
        </p:nvSpPr>
        <p:spPr>
          <a:xfrm>
            <a:off x="8357236" y="4414267"/>
            <a:ext cx="3393412" cy="1774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600"/>
              </a:spcBef>
              <a:spcAft>
                <a:spcPts val="0"/>
              </a:spcAft>
              <a:buClr>
                <a:schemeClr val="accent4"/>
              </a:buClr>
              <a:buSzPts val="3000"/>
              <a:buFont typeface="Source Sans Pro"/>
              <a:buNone/>
              <a:defRPr sz="2400" b="0" i="0" u="none" strike="noStrike" cap="none">
                <a:solidFill>
                  <a:schemeClr val="dk1"/>
                </a:solidFill>
                <a:latin typeface="Source Sans Pro"/>
                <a:ea typeface="Source Sans Pro"/>
                <a:cs typeface="Source Sans Pro"/>
                <a:sym typeface="Source Sans Pro"/>
              </a:defRPr>
            </a:lvl1pPr>
            <a:lvl2pPr marL="457200" marR="0" lvl="1" indent="0" algn="ctr" rtl="0" eaLnBrk="1" hangingPunct="1">
              <a:lnSpc>
                <a:spcPct val="100000"/>
              </a:lnSpc>
              <a:spcBef>
                <a:spcPts val="0"/>
              </a:spcBef>
              <a:spcAft>
                <a:spcPts val="0"/>
              </a:spcAft>
              <a:buClr>
                <a:schemeClr val="accent4"/>
              </a:buClr>
              <a:buSzPts val="2400"/>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ctr" rtl="0" eaLnBrk="1" hangingPunct="1">
              <a:lnSpc>
                <a:spcPct val="100000"/>
              </a:lnSpc>
              <a:spcBef>
                <a:spcPts val="0"/>
              </a:spcBef>
              <a:spcAft>
                <a:spcPts val="0"/>
              </a:spcAft>
              <a:buClr>
                <a:schemeClr val="accent4"/>
              </a:buClr>
              <a:buSzPts val="2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4pPr>
            <a:lvl5pPr marL="1828800" marR="0" lvl="4"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5pPr>
            <a:lvl6pPr marL="2286000" marR="0" lvl="5"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6pPr>
            <a:lvl7pPr marL="2743200" marR="0" lvl="6"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7pPr>
            <a:lvl8pPr marL="3200400" marR="0" lvl="7"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8pPr>
            <a:lvl9pPr marL="3657600" marR="0" lvl="8"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9pPr>
          </a:lstStyle>
          <a:p>
            <a:r>
              <a:rPr lang="es-ES" sz="1600" b="1" dirty="0">
                <a:solidFill>
                  <a:schemeClr val="accent1"/>
                </a:solidFill>
              </a:rPr>
              <a:t>Objetivos</a:t>
            </a:r>
          </a:p>
          <a:p>
            <a:pPr algn="just"/>
            <a:r>
              <a:rPr lang="es-ES" sz="1400" dirty="0">
                <a:solidFill>
                  <a:schemeClr val="tx2">
                    <a:lumMod val="10000"/>
                  </a:schemeClr>
                </a:solidFill>
              </a:rPr>
              <a:t>El objetivo es lograr nuevas formas de aprendizaje mediante aplicaciones que sirvan para el desarrollo cognitivo de los niños la cual impulsara el interés de aprender mas, utilizando otras técnicas de aprendizaje mas divertidas para el infante.</a:t>
            </a:r>
          </a:p>
        </p:txBody>
      </p:sp>
      <p:sp>
        <p:nvSpPr>
          <p:cNvPr id="10" name="Subtítulo 2">
            <a:extLst>
              <a:ext uri="{FF2B5EF4-FFF2-40B4-BE49-F238E27FC236}">
                <a16:creationId xmlns:a16="http://schemas.microsoft.com/office/drawing/2014/main" id="{0A3F2130-915A-4307-BE66-8C0DD7C8E0DA}"/>
              </a:ext>
            </a:extLst>
          </p:cNvPr>
          <p:cNvSpPr txBox="1">
            <a:spLocks/>
          </p:cNvSpPr>
          <p:nvPr/>
        </p:nvSpPr>
        <p:spPr>
          <a:xfrm>
            <a:off x="3078982" y="5054614"/>
            <a:ext cx="2472691" cy="10589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eaLnBrk="1" hangingPunct="1">
              <a:lnSpc>
                <a:spcPct val="100000"/>
              </a:lnSpc>
              <a:spcBef>
                <a:spcPts val="600"/>
              </a:spcBef>
              <a:spcAft>
                <a:spcPts val="0"/>
              </a:spcAft>
              <a:buClr>
                <a:schemeClr val="accent4"/>
              </a:buClr>
              <a:buSzPts val="3000"/>
              <a:buFont typeface="Source Sans Pro"/>
              <a:buNone/>
              <a:defRPr sz="2400" b="0" i="0" u="none" strike="noStrike" cap="none">
                <a:solidFill>
                  <a:schemeClr val="dk1"/>
                </a:solidFill>
                <a:latin typeface="Source Sans Pro"/>
                <a:ea typeface="Source Sans Pro"/>
                <a:cs typeface="Source Sans Pro"/>
                <a:sym typeface="Source Sans Pro"/>
              </a:defRPr>
            </a:lvl1pPr>
            <a:lvl2pPr marL="457200" marR="0" lvl="1" indent="0" algn="ctr" rtl="0" eaLnBrk="1" hangingPunct="1">
              <a:lnSpc>
                <a:spcPct val="100000"/>
              </a:lnSpc>
              <a:spcBef>
                <a:spcPts val="0"/>
              </a:spcBef>
              <a:spcAft>
                <a:spcPts val="0"/>
              </a:spcAft>
              <a:buClr>
                <a:schemeClr val="accent4"/>
              </a:buClr>
              <a:buSzPts val="2400"/>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ctr" rtl="0" eaLnBrk="1" hangingPunct="1">
              <a:lnSpc>
                <a:spcPct val="100000"/>
              </a:lnSpc>
              <a:spcBef>
                <a:spcPts val="0"/>
              </a:spcBef>
              <a:spcAft>
                <a:spcPts val="0"/>
              </a:spcAft>
              <a:buClr>
                <a:schemeClr val="accent4"/>
              </a:buClr>
              <a:buSzPts val="2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4pPr>
            <a:lvl5pPr marL="1828800" marR="0" lvl="4"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5pPr>
            <a:lvl6pPr marL="2286000" marR="0" lvl="5"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6pPr>
            <a:lvl7pPr marL="2743200" marR="0" lvl="6"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7pPr>
            <a:lvl8pPr marL="3200400" marR="0" lvl="7"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8pPr>
            <a:lvl9pPr marL="3657600" marR="0" lvl="8" indent="0" algn="ctr" rtl="0" eaLnBrk="1" hangingPunct="1">
              <a:lnSpc>
                <a:spcPct val="100000"/>
              </a:lnSpc>
              <a:spcBef>
                <a:spcPts val="0"/>
              </a:spcBef>
              <a:spcAft>
                <a:spcPts val="0"/>
              </a:spcAft>
              <a:buClr>
                <a:schemeClr val="dk1"/>
              </a:buClr>
              <a:buSzPts val="1800"/>
              <a:buFont typeface="Source Sans Pro"/>
              <a:buNone/>
              <a:defRPr sz="1600" b="0" i="0" u="none" strike="noStrike" cap="none">
                <a:solidFill>
                  <a:schemeClr val="dk1"/>
                </a:solidFill>
                <a:latin typeface="Source Sans Pro"/>
                <a:ea typeface="Source Sans Pro"/>
                <a:cs typeface="Source Sans Pro"/>
                <a:sym typeface="Source Sans Pro"/>
              </a:defRPr>
            </a:lvl9pPr>
          </a:lstStyle>
          <a:p>
            <a:r>
              <a:rPr lang="es-ES" sz="1600" b="1" dirty="0">
                <a:solidFill>
                  <a:schemeClr val="accent1"/>
                </a:solidFill>
              </a:rPr>
              <a:t>Propuesta</a:t>
            </a:r>
          </a:p>
          <a:p>
            <a:r>
              <a:rPr lang="es-ES" sz="1400" dirty="0">
                <a:solidFill>
                  <a:schemeClr val="tx2">
                    <a:lumMod val="10000"/>
                  </a:schemeClr>
                </a:solidFill>
              </a:rPr>
              <a:t>Tecnología para mejorar el aprendizaje en infantes.</a:t>
            </a:r>
          </a:p>
        </p:txBody>
      </p:sp>
      <p:pic>
        <p:nvPicPr>
          <p:cNvPr id="14" name="Imagen 13" descr="Icono&#10;&#10;Descripción generada automáticamente">
            <a:extLst>
              <a:ext uri="{FF2B5EF4-FFF2-40B4-BE49-F238E27FC236}">
                <a16:creationId xmlns:a16="http://schemas.microsoft.com/office/drawing/2014/main" id="{EA15F3D3-B483-43C4-B8FC-A58FBC2A2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7727" y="5216946"/>
            <a:ext cx="979584" cy="986434"/>
          </a:xfrm>
          <a:prstGeom prst="rect">
            <a:avLst/>
          </a:prstGeom>
        </p:spPr>
      </p:pic>
      <p:pic>
        <p:nvPicPr>
          <p:cNvPr id="16" name="Imagen 15" descr="Icono&#10;&#10;Descripción generada automáticamente">
            <a:extLst>
              <a:ext uri="{FF2B5EF4-FFF2-40B4-BE49-F238E27FC236}">
                <a16:creationId xmlns:a16="http://schemas.microsoft.com/office/drawing/2014/main" id="{A7853A2B-C19E-4734-A1DB-3F13F248B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652" y="2742679"/>
            <a:ext cx="979584" cy="990931"/>
          </a:xfrm>
          <a:prstGeom prst="rect">
            <a:avLst/>
          </a:prstGeom>
        </p:spPr>
      </p:pic>
      <p:pic>
        <p:nvPicPr>
          <p:cNvPr id="18" name="Imagen 17" descr="Icono&#10;&#10;Descripción generada automáticamente">
            <a:extLst>
              <a:ext uri="{FF2B5EF4-FFF2-40B4-BE49-F238E27FC236}">
                <a16:creationId xmlns:a16="http://schemas.microsoft.com/office/drawing/2014/main" id="{8D78D49A-264D-4671-85B2-599F85CBF5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805" y="4930788"/>
            <a:ext cx="1061170" cy="1045846"/>
          </a:xfrm>
          <a:prstGeom prst="rect">
            <a:avLst/>
          </a:prstGeom>
        </p:spPr>
      </p:pic>
      <p:pic>
        <p:nvPicPr>
          <p:cNvPr id="20" name="Imagen 19" descr="Un letrero de color blanco&#10;&#10;Descripción generada automáticamente con confianza media">
            <a:extLst>
              <a:ext uri="{FF2B5EF4-FFF2-40B4-BE49-F238E27FC236}">
                <a16:creationId xmlns:a16="http://schemas.microsoft.com/office/drawing/2014/main" id="{5CA23BF0-7922-470D-AC85-8A5475FF7D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7651" y="4930788"/>
            <a:ext cx="979585" cy="982773"/>
          </a:xfrm>
          <a:prstGeom prst="rect">
            <a:avLst/>
          </a:prstGeom>
        </p:spPr>
      </p:pic>
      <p:pic>
        <p:nvPicPr>
          <p:cNvPr id="22" name="Imagen 21" descr="Icono&#10;&#10;Descripción generada automáticamente">
            <a:extLst>
              <a:ext uri="{FF2B5EF4-FFF2-40B4-BE49-F238E27FC236}">
                <a16:creationId xmlns:a16="http://schemas.microsoft.com/office/drawing/2014/main" id="{58B61697-6B3C-46D2-ABFE-798CE3FE84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7727" y="2983944"/>
            <a:ext cx="990448" cy="986435"/>
          </a:xfrm>
          <a:prstGeom prst="rect">
            <a:avLst/>
          </a:prstGeom>
        </p:spPr>
      </p:pic>
      <p:sp>
        <p:nvSpPr>
          <p:cNvPr id="17" name="CuadroTexto 16">
            <a:extLst>
              <a:ext uri="{FF2B5EF4-FFF2-40B4-BE49-F238E27FC236}">
                <a16:creationId xmlns:a16="http://schemas.microsoft.com/office/drawing/2014/main" id="{A332F7EF-01EF-4223-9469-453CE4BE28FE}"/>
              </a:ext>
            </a:extLst>
          </p:cNvPr>
          <p:cNvSpPr txBox="1"/>
          <p:nvPr/>
        </p:nvSpPr>
        <p:spPr>
          <a:xfrm>
            <a:off x="55693" y="145227"/>
            <a:ext cx="6099348" cy="280654"/>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Lst>
              <a:defRPr/>
            </a:pPr>
            <a:r>
              <a:rPr kumimoji="0" lang="es-ES_tradnl"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Times New Roman" panose="02020603050405020304" pitchFamily="18" charset="0"/>
              </a:rPr>
              <a:t>Gr03-Informe final-Documento académico-parcial 2—5B-2020-2 07 de mazo de 2021</a:t>
            </a:r>
            <a:endParaRPr kumimoji="0" lang="es-EC"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9CE4F779-3008-4232-AB58-7C09E18BB82F}"/>
              </a:ext>
            </a:extLst>
          </p:cNvPr>
          <p:cNvSpPr txBox="1"/>
          <p:nvPr/>
        </p:nvSpPr>
        <p:spPr>
          <a:xfrm>
            <a:off x="7587343" y="74148"/>
            <a:ext cx="4604657" cy="478272"/>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 pos="3068320" algn="ctr"/>
                <a:tab pos="5400040" algn="r"/>
              </a:tabLst>
              <a:defRPr/>
            </a:pPr>
            <a:r>
              <a:rPr kumimoji="0" lang="es-ES_tradnl" sz="1200" b="1"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Título corto: Tecnologías para mejorar el aprendizaje en infantes</a:t>
            </a:r>
          </a:p>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 pos="3068320" algn="ctr"/>
                <a:tab pos="5400040" algn="r"/>
              </a:tabLst>
              <a:defRPr/>
            </a:pPr>
            <a:r>
              <a:rPr kumimoji="0" lang="es-ES_tradnl" sz="1200" b="1"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Autores</a:t>
            </a:r>
            <a:r>
              <a:rPr lang="es-ES_tradnl" sz="1200" kern="1200" dirty="0">
                <a:solidFill>
                  <a:schemeClr val="tx2">
                    <a:lumMod val="10000"/>
                  </a:schemeClr>
                </a:solidFill>
                <a:latin typeface="Source Sans Pro" panose="020B0503030403020204" pitchFamily="34" charset="0"/>
                <a:ea typeface="Source Sans Pro" panose="020B0503030403020204" pitchFamily="34" charset="0"/>
                <a:cs typeface="+mn-cs"/>
              </a:rPr>
              <a:t>. Delgado-Eras-Espinales-Delgado Steven-Cruz</a:t>
            </a:r>
            <a:endParaRPr kumimoji="0" lang="es-EC"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62925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BCC52C2-99C8-4D9F-8613-826807EFCB1F}"/>
              </a:ext>
            </a:extLst>
          </p:cNvPr>
          <p:cNvSpPr/>
          <p:nvPr/>
        </p:nvSpPr>
        <p:spPr>
          <a:xfrm>
            <a:off x="211016" y="2001614"/>
            <a:ext cx="11816862" cy="185696"/>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entury Gothic (Cuerpo)"/>
              <a:ea typeface="+mn-ea"/>
              <a:cs typeface="+mn-cs"/>
            </a:endParaRPr>
          </a:p>
        </p:txBody>
      </p:sp>
      <p:sp>
        <p:nvSpPr>
          <p:cNvPr id="9" name="CuadroTexto 8">
            <a:extLst>
              <a:ext uri="{FF2B5EF4-FFF2-40B4-BE49-F238E27FC236}">
                <a16:creationId xmlns:a16="http://schemas.microsoft.com/office/drawing/2014/main" id="{B06872DA-A2ED-4732-A44D-17FE61F1D8C3}"/>
              </a:ext>
            </a:extLst>
          </p:cNvPr>
          <p:cNvSpPr txBox="1"/>
          <p:nvPr/>
        </p:nvSpPr>
        <p:spPr>
          <a:xfrm>
            <a:off x="1684132" y="474928"/>
            <a:ext cx="229118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a:ln>
                  <a:noFill/>
                </a:ln>
                <a:solidFill>
                  <a:srgbClr val="00B0F0"/>
                </a:solidFill>
                <a:effectLst/>
                <a:uLnTx/>
                <a:uFillTx/>
                <a:latin typeface="Century Gothic (Cuerpo)"/>
                <a:ea typeface="+mn-ea"/>
                <a:cs typeface="+mn-cs"/>
              </a:rPr>
              <a:t>Fines</a:t>
            </a:r>
            <a:endParaRPr kumimoji="0" lang="es-PE" sz="1400" b="1" i="0" u="none" strike="noStrike" kern="1200" cap="none" spc="0" normalizeH="0" baseline="0" noProof="0" dirty="0">
              <a:ln>
                <a:noFill/>
              </a:ln>
              <a:solidFill>
                <a:srgbClr val="00B0F0"/>
              </a:solidFill>
              <a:effectLst/>
              <a:uLnTx/>
              <a:uFillTx/>
              <a:latin typeface="Century Gothic (Cuerpo)"/>
              <a:ea typeface="+mn-ea"/>
              <a:cs typeface="+mn-cs"/>
            </a:endParaRPr>
          </a:p>
        </p:txBody>
      </p:sp>
      <p:sp>
        <p:nvSpPr>
          <p:cNvPr id="10" name="CuadroTexto 9">
            <a:extLst>
              <a:ext uri="{FF2B5EF4-FFF2-40B4-BE49-F238E27FC236}">
                <a16:creationId xmlns:a16="http://schemas.microsoft.com/office/drawing/2014/main" id="{B46272FF-117C-4054-ABBC-10CAB292B8F8}"/>
              </a:ext>
            </a:extLst>
          </p:cNvPr>
          <p:cNvSpPr txBox="1"/>
          <p:nvPr/>
        </p:nvSpPr>
        <p:spPr>
          <a:xfrm>
            <a:off x="211016" y="861703"/>
            <a:ext cx="4852674" cy="738664"/>
          </a:xfrm>
          <a:prstGeom prst="rect">
            <a:avLst/>
          </a:prstGeom>
          <a:solidFill>
            <a:schemeClr val="tx1">
              <a:alpha val="40000"/>
            </a:schemeClr>
          </a:solidFill>
          <a:ln>
            <a:solidFill>
              <a:schemeClr val="accent1"/>
            </a:solidFill>
          </a:ln>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Contribuir con información pertinente sobre el uso de tecnologías específicas para el desarrollo de las capacidades cognitivas de las niñas y niños menores de edad.</a:t>
            </a:r>
            <a:endParaRPr kumimoji="0" lang="es-ES" sz="16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endParaRPr>
          </a:p>
        </p:txBody>
      </p:sp>
      <p:cxnSp>
        <p:nvCxnSpPr>
          <p:cNvPr id="15" name="Conector recto 14">
            <a:extLst>
              <a:ext uri="{FF2B5EF4-FFF2-40B4-BE49-F238E27FC236}">
                <a16:creationId xmlns:a16="http://schemas.microsoft.com/office/drawing/2014/main" id="{DC8EDA13-1A1F-40BD-8E77-79A51484DDDF}"/>
              </a:ext>
            </a:extLst>
          </p:cNvPr>
          <p:cNvCxnSpPr>
            <a:cxnSpLocks/>
          </p:cNvCxnSpPr>
          <p:nvPr/>
        </p:nvCxnSpPr>
        <p:spPr>
          <a:xfrm>
            <a:off x="2537138" y="2145615"/>
            <a:ext cx="0" cy="365765"/>
          </a:xfrm>
          <a:prstGeom prst="line">
            <a:avLst/>
          </a:prstGeom>
          <a:ln>
            <a:solidFill>
              <a:srgbClr val="FFC000"/>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630FB37B-72FB-4E2F-8E08-586338CDB060}"/>
              </a:ext>
            </a:extLst>
          </p:cNvPr>
          <p:cNvSpPr txBox="1"/>
          <p:nvPr/>
        </p:nvSpPr>
        <p:spPr>
          <a:xfrm>
            <a:off x="862056" y="2924054"/>
            <a:ext cx="4852674" cy="954107"/>
          </a:xfrm>
          <a:prstGeom prst="rect">
            <a:avLst/>
          </a:prstGeom>
          <a:solidFill>
            <a:schemeClr val="tx1">
              <a:alpha val="40000"/>
            </a:schemeClr>
          </a:solidFill>
          <a:ln>
            <a:solidFill>
              <a:schemeClr val="accent1"/>
            </a:solidFill>
          </a:ln>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Se presenta una metodología descriptiva donde se especifica  se especifica o recomienda el uso de ciertas aplicaciones móviles que estimulan la capacidad de raciocinio de las niña y niños. </a:t>
            </a:r>
          </a:p>
        </p:txBody>
      </p:sp>
      <p:sp>
        <p:nvSpPr>
          <p:cNvPr id="32" name="CuadroTexto 31">
            <a:extLst>
              <a:ext uri="{FF2B5EF4-FFF2-40B4-BE49-F238E27FC236}">
                <a16:creationId xmlns:a16="http://schemas.microsoft.com/office/drawing/2014/main" id="{1F900DEC-04C7-4928-9537-B759E57B622B}"/>
              </a:ext>
            </a:extLst>
          </p:cNvPr>
          <p:cNvSpPr txBox="1"/>
          <p:nvPr/>
        </p:nvSpPr>
        <p:spPr>
          <a:xfrm>
            <a:off x="6870534" y="752631"/>
            <a:ext cx="171449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a:ln>
                  <a:noFill/>
                </a:ln>
                <a:solidFill>
                  <a:srgbClr val="00B0F0"/>
                </a:solidFill>
                <a:effectLst/>
                <a:uLnTx/>
                <a:uFillTx/>
                <a:latin typeface="Century Gothic (Cuerpo)"/>
                <a:ea typeface="+mn-ea"/>
                <a:cs typeface="+mn-cs"/>
              </a:rPr>
              <a:t>Dirigido a:</a:t>
            </a:r>
          </a:p>
        </p:txBody>
      </p:sp>
      <p:sp>
        <p:nvSpPr>
          <p:cNvPr id="33" name="CuadroTexto 32">
            <a:extLst>
              <a:ext uri="{FF2B5EF4-FFF2-40B4-BE49-F238E27FC236}">
                <a16:creationId xmlns:a16="http://schemas.microsoft.com/office/drawing/2014/main" id="{52FBBF96-5340-42F5-B625-B2AA51C94BEC}"/>
              </a:ext>
            </a:extLst>
          </p:cNvPr>
          <p:cNvSpPr txBox="1"/>
          <p:nvPr/>
        </p:nvSpPr>
        <p:spPr>
          <a:xfrm>
            <a:off x="5964595" y="1127835"/>
            <a:ext cx="4630733" cy="523220"/>
          </a:xfrm>
          <a:prstGeom prst="rect">
            <a:avLst/>
          </a:prstGeom>
          <a:solidFill>
            <a:schemeClr val="tx1">
              <a:alpha val="40000"/>
            </a:schemeClr>
          </a:solidFill>
          <a:ln>
            <a:solidFill>
              <a:schemeClr val="accent1"/>
            </a:solidFill>
          </a:ln>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Esta investigación esta dirigida a padres con niños menores de 6 años .</a:t>
            </a:r>
          </a:p>
        </p:txBody>
      </p:sp>
      <p:cxnSp>
        <p:nvCxnSpPr>
          <p:cNvPr id="44" name="Conector recto 43">
            <a:extLst>
              <a:ext uri="{FF2B5EF4-FFF2-40B4-BE49-F238E27FC236}">
                <a16:creationId xmlns:a16="http://schemas.microsoft.com/office/drawing/2014/main" id="{1FBE921A-14FF-457E-B499-AB262DE20804}"/>
              </a:ext>
            </a:extLst>
          </p:cNvPr>
          <p:cNvCxnSpPr>
            <a:cxnSpLocks/>
          </p:cNvCxnSpPr>
          <p:nvPr/>
        </p:nvCxnSpPr>
        <p:spPr>
          <a:xfrm>
            <a:off x="8286660" y="2146003"/>
            <a:ext cx="0" cy="365377"/>
          </a:xfrm>
          <a:prstGeom prst="line">
            <a:avLst/>
          </a:prstGeom>
          <a:ln>
            <a:solidFill>
              <a:srgbClr val="00B0F0"/>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B91CA888-5F81-48C9-A45F-07AAE7B16A6D}"/>
              </a:ext>
            </a:extLst>
          </p:cNvPr>
          <p:cNvSpPr txBox="1"/>
          <p:nvPr/>
        </p:nvSpPr>
        <p:spPr>
          <a:xfrm>
            <a:off x="7279236" y="2494253"/>
            <a:ext cx="39984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a:ln>
                  <a:noFill/>
                </a:ln>
                <a:solidFill>
                  <a:srgbClr val="00B0F0"/>
                </a:solidFill>
                <a:effectLst/>
                <a:uLnTx/>
                <a:uFillTx/>
                <a:latin typeface="Century Gothic (Cuerpo)"/>
                <a:ea typeface="+mn-ea"/>
                <a:cs typeface="+mn-cs"/>
              </a:rPr>
              <a:t>Alcance del proyecto:</a:t>
            </a:r>
          </a:p>
        </p:txBody>
      </p:sp>
      <p:sp>
        <p:nvSpPr>
          <p:cNvPr id="46" name="CuadroTexto 45">
            <a:extLst>
              <a:ext uri="{FF2B5EF4-FFF2-40B4-BE49-F238E27FC236}">
                <a16:creationId xmlns:a16="http://schemas.microsoft.com/office/drawing/2014/main" id="{34967CED-E649-41D2-8AF3-A01AB58B4283}"/>
              </a:ext>
            </a:extLst>
          </p:cNvPr>
          <p:cNvSpPr txBox="1"/>
          <p:nvPr/>
        </p:nvSpPr>
        <p:spPr>
          <a:xfrm>
            <a:off x="6555754" y="3002099"/>
            <a:ext cx="4630733" cy="523220"/>
          </a:xfrm>
          <a:prstGeom prst="rect">
            <a:avLst/>
          </a:prstGeom>
          <a:solidFill>
            <a:schemeClr val="tx1">
              <a:alpha val="40000"/>
            </a:schemeClr>
          </a:solidFill>
          <a:ln>
            <a:solidFill>
              <a:schemeClr val="accent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Por el momento se busca alcanzar a la población de niños  de kínder a 5to de básica.</a:t>
            </a:r>
          </a:p>
        </p:txBody>
      </p:sp>
      <p:sp>
        <p:nvSpPr>
          <p:cNvPr id="21" name="CuadroTexto 20">
            <a:extLst>
              <a:ext uri="{FF2B5EF4-FFF2-40B4-BE49-F238E27FC236}">
                <a16:creationId xmlns:a16="http://schemas.microsoft.com/office/drawing/2014/main" id="{5564B50D-D135-40C0-8B6D-CB1D3443AB01}"/>
              </a:ext>
            </a:extLst>
          </p:cNvPr>
          <p:cNvSpPr txBox="1"/>
          <p:nvPr/>
        </p:nvSpPr>
        <p:spPr>
          <a:xfrm>
            <a:off x="7350251" y="71675"/>
            <a:ext cx="4630733" cy="478272"/>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 pos="3068320" algn="ctr"/>
                <a:tab pos="5400040" algn="r"/>
              </a:tabLst>
              <a:defRPr/>
            </a:pPr>
            <a:r>
              <a:rPr kumimoji="0" lang="es-ES_tradnl" sz="1200" b="1"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Título corto: Tecnologías para mejorar el aprendizaje en infantes</a:t>
            </a:r>
          </a:p>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 pos="3068320" algn="ctr"/>
                <a:tab pos="5400040" algn="r"/>
              </a:tabLst>
              <a:defRPr/>
            </a:pPr>
            <a:r>
              <a:rPr kumimoji="0" lang="es-ES_tradnl" sz="1200" b="1"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Autores</a:t>
            </a:r>
            <a:r>
              <a:rPr lang="es-ES_tradnl" sz="1200" kern="1200" dirty="0">
                <a:solidFill>
                  <a:schemeClr val="tx2">
                    <a:lumMod val="10000"/>
                  </a:schemeClr>
                </a:solidFill>
                <a:latin typeface="Source Sans Pro" panose="020B0503030403020204" pitchFamily="34" charset="0"/>
                <a:ea typeface="Source Sans Pro" panose="020B0503030403020204" pitchFamily="34" charset="0"/>
                <a:cs typeface="+mn-cs"/>
              </a:rPr>
              <a:t>. Delgado-Eras-Espinales-Delgado Steven-Cruz</a:t>
            </a:r>
            <a:endParaRPr kumimoji="0" lang="es-EC"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endParaRPr>
          </a:p>
        </p:txBody>
      </p:sp>
      <p:cxnSp>
        <p:nvCxnSpPr>
          <p:cNvPr id="8" name="Conector recto 7">
            <a:extLst>
              <a:ext uri="{FF2B5EF4-FFF2-40B4-BE49-F238E27FC236}">
                <a16:creationId xmlns:a16="http://schemas.microsoft.com/office/drawing/2014/main" id="{EF1CA7EF-963C-4849-980A-1C66EA521B2D}"/>
              </a:ext>
            </a:extLst>
          </p:cNvPr>
          <p:cNvCxnSpPr>
            <a:cxnSpLocks/>
          </p:cNvCxnSpPr>
          <p:nvPr/>
        </p:nvCxnSpPr>
        <p:spPr>
          <a:xfrm flipV="1">
            <a:off x="1396721" y="1815810"/>
            <a:ext cx="1" cy="390274"/>
          </a:xfrm>
          <a:prstGeom prst="line">
            <a:avLst/>
          </a:prstGeom>
          <a:ln>
            <a:solidFill>
              <a:srgbClr val="FFC000"/>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DF87E94-5A3F-4A8F-8D2D-94626BBEE097}"/>
              </a:ext>
            </a:extLst>
          </p:cNvPr>
          <p:cNvCxnSpPr>
            <a:cxnSpLocks/>
          </p:cNvCxnSpPr>
          <p:nvPr/>
        </p:nvCxnSpPr>
        <p:spPr>
          <a:xfrm flipV="1">
            <a:off x="7727781" y="1718268"/>
            <a:ext cx="0" cy="283348"/>
          </a:xfrm>
          <a:prstGeom prst="line">
            <a:avLst/>
          </a:prstGeom>
          <a:ln>
            <a:solidFill>
              <a:srgbClr val="00B0F0"/>
            </a:solidFill>
            <a:prstDash val="dash"/>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30" name="Diagrama 29">
            <a:extLst>
              <a:ext uri="{FF2B5EF4-FFF2-40B4-BE49-F238E27FC236}">
                <a16:creationId xmlns:a16="http://schemas.microsoft.com/office/drawing/2014/main" id="{DA09A44F-409B-4500-8B03-E371AF261B47}"/>
              </a:ext>
            </a:extLst>
          </p:cNvPr>
          <p:cNvGraphicFramePr/>
          <p:nvPr>
            <p:extLst>
              <p:ext uri="{D42A27DB-BD31-4B8C-83A1-F6EECF244321}">
                <p14:modId xmlns:p14="http://schemas.microsoft.com/office/powerpoint/2010/main" val="3854458315"/>
              </p:ext>
            </p:extLst>
          </p:nvPr>
        </p:nvGraphicFramePr>
        <p:xfrm>
          <a:off x="318081" y="4086208"/>
          <a:ext cx="6016163" cy="2771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CuadroTexto 33">
            <a:extLst>
              <a:ext uri="{FF2B5EF4-FFF2-40B4-BE49-F238E27FC236}">
                <a16:creationId xmlns:a16="http://schemas.microsoft.com/office/drawing/2014/main" id="{B917E9CB-A0E5-47AA-ADC8-CBC8CBC4F7B4}"/>
              </a:ext>
            </a:extLst>
          </p:cNvPr>
          <p:cNvSpPr txBox="1"/>
          <p:nvPr/>
        </p:nvSpPr>
        <p:spPr>
          <a:xfrm>
            <a:off x="2301444" y="4471944"/>
            <a:ext cx="204943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00B0F0"/>
                </a:solidFill>
                <a:effectLst/>
                <a:uLnTx/>
                <a:uFillTx/>
                <a:latin typeface="Century Gothic" panose="020B0502020202020204"/>
                <a:ea typeface="+mn-ea"/>
                <a:cs typeface="+mn-cs"/>
              </a:rPr>
              <a:t>Etapas</a:t>
            </a:r>
            <a:r>
              <a:rPr kumimoji="0" lang="es-ES" sz="2000" b="1" i="0" u="none" strike="noStrike" kern="1200" cap="none" spc="0" normalizeH="0" baseline="0" noProof="0" dirty="0">
                <a:ln>
                  <a:noFill/>
                </a:ln>
                <a:solidFill>
                  <a:srgbClr val="00B0F0"/>
                </a:solidFill>
                <a:effectLst/>
                <a:uLnTx/>
                <a:uFillTx/>
                <a:latin typeface="Century Gothic" panose="020B0502020202020204"/>
                <a:ea typeface="+mn-ea"/>
                <a:cs typeface="+mn-cs"/>
              </a:rPr>
              <a:t>:</a:t>
            </a:r>
            <a:endParaRPr kumimoji="0" lang="es-ES" sz="2000" b="0" i="0" u="none" strike="noStrike" kern="1200" cap="none" spc="0" normalizeH="0" baseline="0" noProof="0" dirty="0">
              <a:ln>
                <a:noFill/>
              </a:ln>
              <a:solidFill>
                <a:srgbClr val="00B0F0"/>
              </a:solidFill>
              <a:effectLst/>
              <a:uLnTx/>
              <a:uFillTx/>
              <a:latin typeface="Century Gothic" panose="020B0502020202020204"/>
              <a:ea typeface="+mn-ea"/>
              <a:cs typeface="+mn-cs"/>
            </a:endParaRPr>
          </a:p>
        </p:txBody>
      </p:sp>
      <p:sp>
        <p:nvSpPr>
          <p:cNvPr id="37" name="CuadroTexto 36">
            <a:extLst>
              <a:ext uri="{FF2B5EF4-FFF2-40B4-BE49-F238E27FC236}">
                <a16:creationId xmlns:a16="http://schemas.microsoft.com/office/drawing/2014/main" id="{B8327711-C9AD-44C1-806F-8ED7A6C90782}"/>
              </a:ext>
            </a:extLst>
          </p:cNvPr>
          <p:cNvSpPr txBox="1"/>
          <p:nvPr/>
        </p:nvSpPr>
        <p:spPr>
          <a:xfrm>
            <a:off x="211016" y="169676"/>
            <a:ext cx="5947946" cy="280654"/>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0"/>
              </a:spcAft>
              <a:buClrTx/>
              <a:buSzTx/>
              <a:buFontTx/>
              <a:buNone/>
              <a:tabLst>
                <a:tab pos="2700020" algn="ctr"/>
                <a:tab pos="5400040" algn="r"/>
              </a:tabLst>
              <a:defRPr/>
            </a:pPr>
            <a:r>
              <a:rPr kumimoji="0" lang="es-ES_tradnl"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mn-cs"/>
              </a:rPr>
              <a:t>Gr03-Informe final-Documento académico-parcial 2—5B-2020-2 07 de mazo de 2021</a:t>
            </a:r>
            <a:endParaRPr kumimoji="0" lang="es-EC" sz="1200" b="0" i="0" u="none" strike="noStrike" kern="1200" cap="none" spc="0" normalizeH="0" baseline="0" noProof="0" dirty="0">
              <a:ln>
                <a:noFill/>
              </a:ln>
              <a:solidFill>
                <a:schemeClr val="tx2">
                  <a:lumMod val="10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A94F968D-D5D5-4BF9-9F5B-68B8CCDF1D0E}"/>
              </a:ext>
            </a:extLst>
          </p:cNvPr>
          <p:cNvPicPr>
            <a:picLocks noChangeAspect="1"/>
          </p:cNvPicPr>
          <p:nvPr/>
        </p:nvPicPr>
        <p:blipFill>
          <a:blip r:embed="rId7"/>
          <a:stretch>
            <a:fillRect/>
          </a:stretch>
        </p:blipFill>
        <p:spPr>
          <a:xfrm>
            <a:off x="7634739" y="4062369"/>
            <a:ext cx="2960589" cy="2217845"/>
          </a:xfrm>
          <a:prstGeom prst="rect">
            <a:avLst/>
          </a:prstGeom>
        </p:spPr>
      </p:pic>
      <p:sp>
        <p:nvSpPr>
          <p:cNvPr id="23" name="CuadroTexto 22">
            <a:extLst>
              <a:ext uri="{FF2B5EF4-FFF2-40B4-BE49-F238E27FC236}">
                <a16:creationId xmlns:a16="http://schemas.microsoft.com/office/drawing/2014/main" id="{A556C0B3-3E08-4B05-9485-2C1637E40C97}"/>
              </a:ext>
            </a:extLst>
          </p:cNvPr>
          <p:cNvSpPr txBox="1"/>
          <p:nvPr/>
        </p:nvSpPr>
        <p:spPr>
          <a:xfrm>
            <a:off x="914349" y="2551227"/>
            <a:ext cx="3436533"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00B0F0"/>
                </a:solidFill>
                <a:effectLst/>
                <a:uLnTx/>
                <a:uFillTx/>
                <a:latin typeface="Century Gothic (Cuerpo)"/>
                <a:ea typeface="+mn-ea"/>
                <a:cs typeface="+mn-cs"/>
              </a:rPr>
              <a:t>¿De qué se trata su estudio? </a:t>
            </a:r>
          </a:p>
        </p:txBody>
      </p:sp>
    </p:spTree>
    <p:extLst>
      <p:ext uri="{BB962C8B-B14F-4D97-AF65-F5344CB8AC3E}">
        <p14:creationId xmlns:p14="http://schemas.microsoft.com/office/powerpoint/2010/main" val="203110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0A2D4A0A-D870-422B-9A49-DEC9C1BF9EDD}"/>
              </a:ext>
            </a:extLst>
          </p:cNvPr>
          <p:cNvSpPr/>
          <p:nvPr/>
        </p:nvSpPr>
        <p:spPr>
          <a:xfrm>
            <a:off x="604242" y="668423"/>
            <a:ext cx="2487705" cy="7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Source Sans Pro" panose="020B0503030403020204" pitchFamily="34" charset="0"/>
                <a:ea typeface="Source Sans Pro" panose="020B0503030403020204" pitchFamily="34" charset="0"/>
              </a:rPr>
              <a:t>FINALIDAD DE LA INVESTIGACION</a:t>
            </a:r>
            <a:endParaRPr lang="es-EC" sz="1600" dirty="0">
              <a:latin typeface="Source Sans Pro" panose="020B0503030403020204" pitchFamily="34" charset="0"/>
              <a:ea typeface="Source Sans Pro" panose="020B0503030403020204" pitchFamily="34" charset="0"/>
            </a:endParaRPr>
          </a:p>
        </p:txBody>
      </p:sp>
      <p:sp>
        <p:nvSpPr>
          <p:cNvPr id="7" name="Rectángulo: esquinas redondeadas 6">
            <a:extLst>
              <a:ext uri="{FF2B5EF4-FFF2-40B4-BE49-F238E27FC236}">
                <a16:creationId xmlns:a16="http://schemas.microsoft.com/office/drawing/2014/main" id="{EEE7DE24-4070-4D96-A4E7-CD090D924942}"/>
              </a:ext>
            </a:extLst>
          </p:cNvPr>
          <p:cNvSpPr/>
          <p:nvPr/>
        </p:nvSpPr>
        <p:spPr>
          <a:xfrm>
            <a:off x="4580763" y="691925"/>
            <a:ext cx="2487705" cy="7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Source Sans Pro" panose="020B0503030403020204" pitchFamily="34" charset="0"/>
                <a:ea typeface="Source Sans Pro" panose="020B0503030403020204" pitchFamily="34" charset="0"/>
              </a:rPr>
              <a:t>OBTENCION DE DATOS </a:t>
            </a:r>
            <a:endParaRPr lang="es-EC" sz="1600" dirty="0">
              <a:latin typeface="Source Sans Pro" panose="020B0503030403020204" pitchFamily="34" charset="0"/>
              <a:ea typeface="Source Sans Pro" panose="020B0503030403020204" pitchFamily="34" charset="0"/>
            </a:endParaRPr>
          </a:p>
        </p:txBody>
      </p:sp>
      <p:sp>
        <p:nvSpPr>
          <p:cNvPr id="8" name="Rectángulo: esquinas redondeadas 7">
            <a:extLst>
              <a:ext uri="{FF2B5EF4-FFF2-40B4-BE49-F238E27FC236}">
                <a16:creationId xmlns:a16="http://schemas.microsoft.com/office/drawing/2014/main" id="{B3FD3076-73D2-44E1-BC32-0146F8B482E7}"/>
              </a:ext>
            </a:extLst>
          </p:cNvPr>
          <p:cNvSpPr/>
          <p:nvPr/>
        </p:nvSpPr>
        <p:spPr>
          <a:xfrm>
            <a:off x="8800676" y="691925"/>
            <a:ext cx="2487705" cy="7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Source Sans Pro" panose="020B0503030403020204" pitchFamily="34" charset="0"/>
                <a:ea typeface="Source Sans Pro" panose="020B0503030403020204" pitchFamily="34" charset="0"/>
              </a:rPr>
              <a:t>DISEÑO DE LA INVESTIGACION</a:t>
            </a:r>
            <a:endParaRPr lang="es-EC" sz="1600" dirty="0">
              <a:latin typeface="Source Sans Pro" panose="020B0503030403020204" pitchFamily="34" charset="0"/>
              <a:ea typeface="Source Sans Pro" panose="020B0503030403020204" pitchFamily="34" charset="0"/>
            </a:endParaRPr>
          </a:p>
        </p:txBody>
      </p:sp>
      <p:sp>
        <p:nvSpPr>
          <p:cNvPr id="9" name="Rectángulo 8">
            <a:extLst>
              <a:ext uri="{FF2B5EF4-FFF2-40B4-BE49-F238E27FC236}">
                <a16:creationId xmlns:a16="http://schemas.microsoft.com/office/drawing/2014/main" id="{79E84DFC-F2F8-4989-96F6-C3D5FB5DF1BB}"/>
              </a:ext>
            </a:extLst>
          </p:cNvPr>
          <p:cNvSpPr/>
          <p:nvPr/>
        </p:nvSpPr>
        <p:spPr>
          <a:xfrm>
            <a:off x="8381469" y="2366684"/>
            <a:ext cx="3379695" cy="2293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b="0" i="0" dirty="0">
                <a:solidFill>
                  <a:srgbClr val="000000"/>
                </a:solidFill>
                <a:effectLst/>
                <a:latin typeface="Source Sans Pro" panose="020B0503030403020204" pitchFamily="34" charset="0"/>
                <a:ea typeface="Source Sans Pro" panose="020B0503030403020204" pitchFamily="34" charset="0"/>
              </a:rPr>
              <a:t>En el marco del método científico, la investigación se realizo con una serie de encuesta dirigidas a los padres de familia cullos hijos sean menores de 7 años, dentro de la zona urbana y rural de la ciudad de Manta.</a:t>
            </a:r>
            <a:endParaRPr lang="es-EC" sz="1200" dirty="0">
              <a:latin typeface="Source Sans Pro" panose="020B0503030403020204" pitchFamily="34" charset="0"/>
              <a:ea typeface="Source Sans Pro" panose="020B0503030403020204" pitchFamily="34" charset="0"/>
            </a:endParaRPr>
          </a:p>
        </p:txBody>
      </p:sp>
      <p:sp>
        <p:nvSpPr>
          <p:cNvPr id="12" name="Rectángulo 11">
            <a:extLst>
              <a:ext uri="{FF2B5EF4-FFF2-40B4-BE49-F238E27FC236}">
                <a16:creationId xmlns:a16="http://schemas.microsoft.com/office/drawing/2014/main" id="{B81B19AC-EDB3-4CCE-8464-FF6763838C5C}"/>
              </a:ext>
            </a:extLst>
          </p:cNvPr>
          <p:cNvSpPr/>
          <p:nvPr/>
        </p:nvSpPr>
        <p:spPr>
          <a:xfrm>
            <a:off x="217486" y="2366684"/>
            <a:ext cx="3379695" cy="2299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b="0" i="0" dirty="0">
                <a:solidFill>
                  <a:srgbClr val="000000"/>
                </a:solidFill>
                <a:effectLst/>
                <a:latin typeface="Source Sans Pro" panose="020B0503030403020204" pitchFamily="34" charset="0"/>
                <a:ea typeface="Source Sans Pro" panose="020B0503030403020204" pitchFamily="34" charset="0"/>
              </a:rPr>
              <a:t>Dar a conocer diversas tecnologías que pueden ayudar a los infantes a tener un mayor interés de aprender y se utilizaran técnicas divertidas en el cual su uso se basara en aplicaciones que fomenten un mayor conocimiento cognitivo.</a:t>
            </a:r>
            <a:endParaRPr lang="es-EC" sz="1600" dirty="0">
              <a:latin typeface="Source Sans Pro" panose="020B0503030403020204" pitchFamily="34" charset="0"/>
              <a:ea typeface="Source Sans Pro" panose="020B0503030403020204" pitchFamily="34" charset="0"/>
            </a:endParaRPr>
          </a:p>
        </p:txBody>
      </p:sp>
      <p:sp>
        <p:nvSpPr>
          <p:cNvPr id="15" name="Rectángulo 14">
            <a:extLst>
              <a:ext uri="{FF2B5EF4-FFF2-40B4-BE49-F238E27FC236}">
                <a16:creationId xmlns:a16="http://schemas.microsoft.com/office/drawing/2014/main" id="{E0B31CBC-9974-44A5-93FF-CFBF1ADC0869}"/>
              </a:ext>
            </a:extLst>
          </p:cNvPr>
          <p:cNvSpPr/>
          <p:nvPr/>
        </p:nvSpPr>
        <p:spPr>
          <a:xfrm>
            <a:off x="4134771" y="2372607"/>
            <a:ext cx="3379695" cy="2293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600" b="0" i="0" dirty="0">
                <a:solidFill>
                  <a:srgbClr val="000000"/>
                </a:solidFill>
                <a:effectLst/>
                <a:latin typeface="Source Sans Pro" panose="020B0503030403020204" pitchFamily="34" charset="0"/>
                <a:ea typeface="Source Sans Pro" panose="020B0503030403020204" pitchFamily="34" charset="0"/>
              </a:rPr>
              <a:t>La encuesta se llevó a cabo entre familias de zonas urbanas y rurales de la localidad, se escogió una muestra de entre 30 familias de ambas zonas de la periferia local, la metodología de la encuesta descriptiva fue la que se utilizó este estudio.</a:t>
            </a:r>
            <a:endParaRPr lang="es-EC" sz="1600" dirty="0">
              <a:latin typeface="Source Sans Pro" panose="020B0503030403020204" pitchFamily="34" charset="0"/>
              <a:ea typeface="Source Sans Pro" panose="020B0503030403020204" pitchFamily="34" charset="0"/>
            </a:endParaRPr>
          </a:p>
        </p:txBody>
      </p:sp>
      <p:sp>
        <p:nvSpPr>
          <p:cNvPr id="16" name="Flecha: hacia abajo 15">
            <a:extLst>
              <a:ext uri="{FF2B5EF4-FFF2-40B4-BE49-F238E27FC236}">
                <a16:creationId xmlns:a16="http://schemas.microsoft.com/office/drawing/2014/main" id="{B8E3D66C-2929-4E0A-9456-FBC12CEBC833}"/>
              </a:ext>
            </a:extLst>
          </p:cNvPr>
          <p:cNvSpPr/>
          <p:nvPr/>
        </p:nvSpPr>
        <p:spPr>
          <a:xfrm>
            <a:off x="1524093" y="1522879"/>
            <a:ext cx="484094" cy="779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C"/>
          </a:p>
        </p:txBody>
      </p:sp>
      <p:sp>
        <p:nvSpPr>
          <p:cNvPr id="17" name="Flecha: hacia abajo 16">
            <a:extLst>
              <a:ext uri="{FF2B5EF4-FFF2-40B4-BE49-F238E27FC236}">
                <a16:creationId xmlns:a16="http://schemas.microsoft.com/office/drawing/2014/main" id="{2C1B640F-9EA7-4F4D-99A7-B3548F9C092C}"/>
              </a:ext>
            </a:extLst>
          </p:cNvPr>
          <p:cNvSpPr/>
          <p:nvPr/>
        </p:nvSpPr>
        <p:spPr>
          <a:xfrm>
            <a:off x="9829269" y="1542478"/>
            <a:ext cx="484094" cy="779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C"/>
          </a:p>
        </p:txBody>
      </p:sp>
      <p:sp>
        <p:nvSpPr>
          <p:cNvPr id="18" name="Flecha: hacia abajo 17">
            <a:extLst>
              <a:ext uri="{FF2B5EF4-FFF2-40B4-BE49-F238E27FC236}">
                <a16:creationId xmlns:a16="http://schemas.microsoft.com/office/drawing/2014/main" id="{84D99F50-AA9B-4D8E-A922-6EB79F7A5572}"/>
              </a:ext>
            </a:extLst>
          </p:cNvPr>
          <p:cNvSpPr/>
          <p:nvPr/>
        </p:nvSpPr>
        <p:spPr>
          <a:xfrm>
            <a:off x="5582571" y="1561915"/>
            <a:ext cx="484094" cy="779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C"/>
          </a:p>
        </p:txBody>
      </p:sp>
      <p:pic>
        <p:nvPicPr>
          <p:cNvPr id="1026" name="Picture 2" descr="Aplicaciones De Aprendizaje Para Niños De Preescolar - Nueva Aplicación">
            <a:extLst>
              <a:ext uri="{FF2B5EF4-FFF2-40B4-BE49-F238E27FC236}">
                <a16:creationId xmlns:a16="http://schemas.microsoft.com/office/drawing/2014/main" id="{F78F5381-6FC2-4CE0-A894-070A17C04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6" y="5051961"/>
            <a:ext cx="3010399" cy="1621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ómo redactar una encuesta más eficiente para tu estudio de usuarios - Blog  IDA Chile | Estrategia para el éxito de tu negocio">
            <a:extLst>
              <a:ext uri="{FF2B5EF4-FFF2-40B4-BE49-F238E27FC236}">
                <a16:creationId xmlns:a16="http://schemas.microsoft.com/office/drawing/2014/main" id="{EB0A0892-655C-46E5-AA4B-0C44F1BF9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0676" y="4850229"/>
            <a:ext cx="2541280" cy="1823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o de encuestas para crear una estrategia ganadora de RRPP">
            <a:extLst>
              <a:ext uri="{FF2B5EF4-FFF2-40B4-BE49-F238E27FC236}">
                <a16:creationId xmlns:a16="http://schemas.microsoft.com/office/drawing/2014/main" id="{FD78481F-9990-49FA-BA05-ED90CB4AF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193" y="4850229"/>
            <a:ext cx="2832847" cy="182364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B1F0694-AEF3-4127-A270-3E864E44C2EC}"/>
              </a:ext>
            </a:extLst>
          </p:cNvPr>
          <p:cNvSpPr/>
          <p:nvPr/>
        </p:nvSpPr>
        <p:spPr>
          <a:xfrm>
            <a:off x="103185" y="127088"/>
            <a:ext cx="6096000" cy="280654"/>
          </a:xfrm>
          <a:prstGeom prst="rect">
            <a:avLst/>
          </a:prstGeom>
        </p:spPr>
        <p:txBody>
          <a:bodyPr wrap="square">
            <a:spAutoFit/>
          </a:bodyPr>
          <a:lstStyle/>
          <a:p>
            <a:pPr lvl="0" defTabSz="457200">
              <a:lnSpc>
                <a:spcPct val="107000"/>
              </a:lnSpc>
              <a:buClrTx/>
              <a:tabLst>
                <a:tab pos="2700020" algn="ctr"/>
                <a:tab pos="5400040" algn="r"/>
              </a:tabLst>
              <a:defRPr/>
            </a:pPr>
            <a:r>
              <a:rPr lang="es-ES_tradnl" sz="1200" kern="1200" dirty="0">
                <a:solidFill>
                  <a:schemeClr val="tx2">
                    <a:lumMod val="10000"/>
                  </a:schemeClr>
                </a:solidFill>
                <a:latin typeface="Source Sans Pro" panose="020B0503030403020204" pitchFamily="34" charset="0"/>
                <a:ea typeface="Source Sans Pro" panose="020B0503030403020204" pitchFamily="34" charset="0"/>
              </a:rPr>
              <a:t>Gr03-Informe final-Documento académico-parcial 2—5B-2020-2 07 de mazo de 2021</a:t>
            </a:r>
            <a:endParaRPr lang="es-EC" sz="1200" kern="1200" dirty="0">
              <a:solidFill>
                <a:schemeClr val="tx2">
                  <a:lumMod val="10000"/>
                </a:schemeClr>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BB1F614E-CA8B-4462-BA23-21D432E13B90}"/>
              </a:ext>
            </a:extLst>
          </p:cNvPr>
          <p:cNvSpPr/>
          <p:nvPr/>
        </p:nvSpPr>
        <p:spPr>
          <a:xfrm>
            <a:off x="7401456" y="75813"/>
            <a:ext cx="4546682" cy="478272"/>
          </a:xfrm>
          <a:prstGeom prst="rect">
            <a:avLst/>
          </a:prstGeom>
        </p:spPr>
        <p:txBody>
          <a:bodyPr wrap="square">
            <a:spAutoFit/>
          </a:bodyPr>
          <a:lstStyle/>
          <a:p>
            <a:pPr lvl="0" defTabSz="457200">
              <a:lnSpc>
                <a:spcPct val="107000"/>
              </a:lnSpc>
              <a:buClrTx/>
              <a:tabLst>
                <a:tab pos="2700020" algn="ctr"/>
                <a:tab pos="5400040" algn="r"/>
                <a:tab pos="3068320" algn="ctr"/>
                <a:tab pos="5400040" algn="r"/>
              </a:tabLst>
              <a:defRPr/>
            </a:pPr>
            <a:r>
              <a:rPr lang="es-ES_tradnl" sz="1200" b="1" kern="1200" dirty="0">
                <a:solidFill>
                  <a:schemeClr val="tx2">
                    <a:lumMod val="10000"/>
                  </a:schemeClr>
                </a:solidFill>
                <a:latin typeface="Source Sans Pro" panose="020B0503030403020204" pitchFamily="34" charset="0"/>
                <a:ea typeface="Source Sans Pro" panose="020B0503030403020204" pitchFamily="34" charset="0"/>
              </a:rPr>
              <a:t>Título corto: Tecnologías para mejorar el aprendizaje en infantes</a:t>
            </a:r>
          </a:p>
          <a:p>
            <a:pPr lvl="0" defTabSz="457200">
              <a:lnSpc>
                <a:spcPct val="107000"/>
              </a:lnSpc>
              <a:buClrTx/>
              <a:tabLst>
                <a:tab pos="2700020" algn="ctr"/>
                <a:tab pos="5400040" algn="r"/>
                <a:tab pos="3068320" algn="ctr"/>
                <a:tab pos="5400040" algn="r"/>
              </a:tabLst>
              <a:defRPr/>
            </a:pPr>
            <a:r>
              <a:rPr lang="es-ES_tradnl" sz="1200" b="1" kern="1200" dirty="0">
                <a:solidFill>
                  <a:schemeClr val="tx2">
                    <a:lumMod val="10000"/>
                  </a:schemeClr>
                </a:solidFill>
                <a:latin typeface="Source Sans Pro" panose="020B0503030403020204" pitchFamily="34" charset="0"/>
                <a:ea typeface="Source Sans Pro" panose="020B0503030403020204" pitchFamily="34" charset="0"/>
              </a:rPr>
              <a:t>Autores</a:t>
            </a:r>
            <a:r>
              <a:rPr lang="es-ES_tradnl" sz="1200" kern="1200" dirty="0">
                <a:solidFill>
                  <a:schemeClr val="tx2">
                    <a:lumMod val="10000"/>
                  </a:schemeClr>
                </a:solidFill>
                <a:latin typeface="Source Sans Pro" panose="020B0503030403020204" pitchFamily="34" charset="0"/>
                <a:ea typeface="Source Sans Pro" panose="020B0503030403020204" pitchFamily="34" charset="0"/>
              </a:rPr>
              <a:t>. Delgado-Eras-Espinales-Delgado Steven-Cruz</a:t>
            </a:r>
            <a:endParaRPr lang="es-EC" sz="1200" kern="1200" dirty="0">
              <a:solidFill>
                <a:schemeClr val="tx2">
                  <a:lumMod val="10000"/>
                </a:schemeClr>
              </a:solidFill>
              <a:latin typeface="Source Sans Pro" panose="020B0503030403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51369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237D9-C7F7-4344-A9E1-29ED84A517A7}"/>
              </a:ext>
            </a:extLst>
          </p:cNvPr>
          <p:cNvSpPr>
            <a:spLocks noGrp="1"/>
          </p:cNvSpPr>
          <p:nvPr>
            <p:ph type="ctrTitle"/>
          </p:nvPr>
        </p:nvSpPr>
        <p:spPr>
          <a:xfrm>
            <a:off x="271669" y="723220"/>
            <a:ext cx="2928731" cy="479416"/>
          </a:xfrm>
        </p:spPr>
        <p:txBody>
          <a:bodyPr/>
          <a:lstStyle/>
          <a:p>
            <a:r>
              <a:rPr lang="es-EC" sz="2800" dirty="0"/>
              <a:t>RESULTADOS</a:t>
            </a:r>
          </a:p>
        </p:txBody>
      </p:sp>
      <p:sp>
        <p:nvSpPr>
          <p:cNvPr id="3" name="Subtítulo 2">
            <a:extLst>
              <a:ext uri="{FF2B5EF4-FFF2-40B4-BE49-F238E27FC236}">
                <a16:creationId xmlns:a16="http://schemas.microsoft.com/office/drawing/2014/main" id="{5B10D6B5-EF98-4C84-98F3-152FBC5F0093}"/>
              </a:ext>
            </a:extLst>
          </p:cNvPr>
          <p:cNvSpPr>
            <a:spLocks noGrp="1"/>
          </p:cNvSpPr>
          <p:nvPr>
            <p:ph type="subTitle" idx="1"/>
          </p:nvPr>
        </p:nvSpPr>
        <p:spPr>
          <a:xfrm>
            <a:off x="8836304" y="4697285"/>
            <a:ext cx="2690191" cy="635808"/>
          </a:xfrm>
        </p:spPr>
        <p:txBody>
          <a:bodyPr/>
          <a:lstStyle/>
          <a:p>
            <a:r>
              <a:rPr lang="es-EC" sz="2800" dirty="0">
                <a:solidFill>
                  <a:schemeClr val="accent1"/>
                </a:solidFill>
              </a:rPr>
              <a:t>CONCLUSIONES</a:t>
            </a:r>
          </a:p>
        </p:txBody>
      </p:sp>
      <p:sp>
        <p:nvSpPr>
          <p:cNvPr id="4" name="Flecha: a la derecha 3">
            <a:extLst>
              <a:ext uri="{FF2B5EF4-FFF2-40B4-BE49-F238E27FC236}">
                <a16:creationId xmlns:a16="http://schemas.microsoft.com/office/drawing/2014/main" id="{60D548C8-E061-4EB9-B325-B9E31B350F3F}"/>
              </a:ext>
            </a:extLst>
          </p:cNvPr>
          <p:cNvSpPr/>
          <p:nvPr/>
        </p:nvSpPr>
        <p:spPr>
          <a:xfrm>
            <a:off x="3200400" y="765609"/>
            <a:ext cx="695739" cy="387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42EE61F8-DFF6-46D9-BB3E-B6DB4C284B61}"/>
              </a:ext>
            </a:extLst>
          </p:cNvPr>
          <p:cNvSpPr/>
          <p:nvPr/>
        </p:nvSpPr>
        <p:spPr>
          <a:xfrm>
            <a:off x="3977986" y="594203"/>
            <a:ext cx="7800559" cy="1168720"/>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sz="1600" dirty="0">
                <a:latin typeface="Source Sans Pro" panose="020B0503030403020204" pitchFamily="34" charset="0"/>
                <a:ea typeface="Source Sans Pro" panose="020B0503030403020204" pitchFamily="34" charset="0"/>
                <a:cs typeface="Times New Roman" panose="02020603050405020304" pitchFamily="18" charset="0"/>
              </a:rPr>
              <a:t>Uno de los principales hallazgos que se obtuvo a la hora de realizar esta investigación, fue que la tecnología influye de manera considerable en el desempeño de un infante, ya sea de buena forma, o incluso mala, esto se debe a que un niño nace con la tecnología.</a:t>
            </a:r>
          </a:p>
        </p:txBody>
      </p:sp>
      <p:sp>
        <p:nvSpPr>
          <p:cNvPr id="7" name="Flecha: hacia abajo 6">
            <a:extLst>
              <a:ext uri="{FF2B5EF4-FFF2-40B4-BE49-F238E27FC236}">
                <a16:creationId xmlns:a16="http://schemas.microsoft.com/office/drawing/2014/main" id="{572AB173-E686-47B6-BE82-76D9AF0B6FF7}"/>
              </a:ext>
            </a:extLst>
          </p:cNvPr>
          <p:cNvSpPr/>
          <p:nvPr/>
        </p:nvSpPr>
        <p:spPr>
          <a:xfrm>
            <a:off x="1249017" y="1148967"/>
            <a:ext cx="487017" cy="7053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A7C8A3FE-4A56-4E3C-AD2F-4B58B31FF45D}"/>
              </a:ext>
            </a:extLst>
          </p:cNvPr>
          <p:cNvSpPr/>
          <p:nvPr/>
        </p:nvSpPr>
        <p:spPr>
          <a:xfrm>
            <a:off x="513522" y="1890244"/>
            <a:ext cx="8474765" cy="1168721"/>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sz="1600" dirty="0">
                <a:latin typeface="Source Sans Pro" panose="020B0503030403020204" pitchFamily="34" charset="0"/>
                <a:ea typeface="Source Sans Pro" panose="020B0503030403020204" pitchFamily="34" charset="0"/>
                <a:cs typeface="Times New Roman" panose="02020603050405020304" pitchFamily="18" charset="0"/>
              </a:rPr>
              <a:t>La tecnología influye en el rendimiento escolar, es decir que si ellos pasan ese tiempo jugando o aprendiendo con aplicaciones adecuadas su rendimiento y capacidad cognitiva se desarrollara un poco más rápido.</a:t>
            </a:r>
          </a:p>
        </p:txBody>
      </p:sp>
      <p:cxnSp>
        <p:nvCxnSpPr>
          <p:cNvPr id="15" name="Conector recto 14">
            <a:extLst>
              <a:ext uri="{FF2B5EF4-FFF2-40B4-BE49-F238E27FC236}">
                <a16:creationId xmlns:a16="http://schemas.microsoft.com/office/drawing/2014/main" id="{A8DC5783-B462-4E45-87E6-0206BC414AC4}"/>
              </a:ext>
            </a:extLst>
          </p:cNvPr>
          <p:cNvCxnSpPr>
            <a:cxnSpLocks/>
          </p:cNvCxnSpPr>
          <p:nvPr/>
        </p:nvCxnSpPr>
        <p:spPr>
          <a:xfrm flipH="1" flipV="1">
            <a:off x="7623317" y="4469541"/>
            <a:ext cx="1061003" cy="534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26082FFF-04DA-43B3-89F3-0B9DB5B5EAA8}"/>
              </a:ext>
            </a:extLst>
          </p:cNvPr>
          <p:cNvCxnSpPr>
            <a:cxnSpLocks/>
            <a:endCxn id="21" idx="3"/>
          </p:cNvCxnSpPr>
          <p:nvPr/>
        </p:nvCxnSpPr>
        <p:spPr>
          <a:xfrm flipH="1">
            <a:off x="7623317" y="5325351"/>
            <a:ext cx="1061004" cy="568521"/>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A55CBF32-C46F-4D60-A671-2E3577148DCD}"/>
              </a:ext>
            </a:extLst>
          </p:cNvPr>
          <p:cNvSpPr/>
          <p:nvPr/>
        </p:nvSpPr>
        <p:spPr>
          <a:xfrm>
            <a:off x="513523" y="3429000"/>
            <a:ext cx="7109794" cy="1586189"/>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sz="1600" dirty="0">
                <a:latin typeface="Source Sans Pro" panose="020B0503030403020204" pitchFamily="34" charset="0"/>
                <a:ea typeface="Source Sans Pro" panose="020B0503030403020204" pitchFamily="34" charset="0"/>
                <a:cs typeface="Times New Roman" panose="02020603050405020304" pitchFamily="18" charset="0"/>
              </a:rPr>
              <a:t>Las nuevas tecnologías pueden convertirse en una buena opción de aprendizaje, inculcar a niños a hacer usos de herramientas tecnológicas es buena forma de buscar fomentar nuevas estrategias de aprendizaje y una gran forma de innovar en la enseñanza.</a:t>
            </a:r>
          </a:p>
        </p:txBody>
      </p:sp>
      <p:sp>
        <p:nvSpPr>
          <p:cNvPr id="21" name="Rectángulo 20">
            <a:extLst>
              <a:ext uri="{FF2B5EF4-FFF2-40B4-BE49-F238E27FC236}">
                <a16:creationId xmlns:a16="http://schemas.microsoft.com/office/drawing/2014/main" id="{899AAF67-7B0D-4684-ADD0-727B99E6DB8E}"/>
              </a:ext>
            </a:extLst>
          </p:cNvPr>
          <p:cNvSpPr/>
          <p:nvPr/>
        </p:nvSpPr>
        <p:spPr>
          <a:xfrm>
            <a:off x="513522" y="5219973"/>
            <a:ext cx="7109795" cy="1347797"/>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MX" sz="1600" dirty="0">
                <a:latin typeface="Source Sans Pro" panose="020B0503030403020204" pitchFamily="34" charset="0"/>
                <a:ea typeface="Source Sans Pro" panose="020B0503030403020204" pitchFamily="34" charset="0"/>
                <a:cs typeface="Times New Roman" panose="02020603050405020304" pitchFamily="18" charset="0"/>
              </a:rPr>
              <a:t>Se llegó a la conclusión de que las tecnologías necesarias para que un niño pueda mejorar su aprendizaje y tener mejor dominio sobre ciertos temas, son las aplicaciones web, y así mismo el internet que servirá de herramienta para brindar nuevos conocimientos.</a:t>
            </a:r>
          </a:p>
        </p:txBody>
      </p:sp>
      <p:sp>
        <p:nvSpPr>
          <p:cNvPr id="23" name="Rectángulo: esquinas redondeadas 22">
            <a:extLst>
              <a:ext uri="{FF2B5EF4-FFF2-40B4-BE49-F238E27FC236}">
                <a16:creationId xmlns:a16="http://schemas.microsoft.com/office/drawing/2014/main" id="{AD8FB128-B1CE-47D8-82F9-2B92B4F320FC}"/>
              </a:ext>
            </a:extLst>
          </p:cNvPr>
          <p:cNvSpPr/>
          <p:nvPr/>
        </p:nvSpPr>
        <p:spPr>
          <a:xfrm>
            <a:off x="477077" y="638288"/>
            <a:ext cx="2723323" cy="472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dirty="0">
                <a:solidFill>
                  <a:schemeClr val="accent1">
                    <a:lumMod val="60000"/>
                    <a:lumOff val="40000"/>
                  </a:schemeClr>
                </a:solidFill>
                <a:latin typeface="Source Sans Pro" panose="020B0503030403020204" pitchFamily="34" charset="0"/>
                <a:ea typeface="Source Sans Pro" panose="020B0503030403020204" pitchFamily="34" charset="0"/>
              </a:rPr>
              <a:t>RESULTADOS</a:t>
            </a:r>
            <a:endParaRPr lang="es-MX" sz="2800" dirty="0">
              <a:solidFill>
                <a:schemeClr val="accent1">
                  <a:lumMod val="60000"/>
                  <a:lumOff val="40000"/>
                </a:schemeClr>
              </a:solidFill>
              <a:latin typeface="Source Sans Pro" panose="020B0503030403020204" pitchFamily="34" charset="0"/>
              <a:ea typeface="Source Sans Pro" panose="020B0503030403020204" pitchFamily="34" charset="0"/>
            </a:endParaRPr>
          </a:p>
        </p:txBody>
      </p:sp>
      <p:sp>
        <p:nvSpPr>
          <p:cNvPr id="24" name="Rectángulo: esquinas redondeadas 23">
            <a:extLst>
              <a:ext uri="{FF2B5EF4-FFF2-40B4-BE49-F238E27FC236}">
                <a16:creationId xmlns:a16="http://schemas.microsoft.com/office/drawing/2014/main" id="{3C3C21FD-56E6-4912-8B43-3F74F48B0D73}"/>
              </a:ext>
            </a:extLst>
          </p:cNvPr>
          <p:cNvSpPr/>
          <p:nvPr/>
        </p:nvSpPr>
        <p:spPr>
          <a:xfrm>
            <a:off x="8684320" y="4922201"/>
            <a:ext cx="2842175" cy="451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400" dirty="0">
                <a:solidFill>
                  <a:schemeClr val="accent1">
                    <a:lumMod val="60000"/>
                    <a:lumOff val="40000"/>
                  </a:schemeClr>
                </a:solidFill>
                <a:latin typeface="Source Sans Pro" panose="020B0503030403020204" pitchFamily="34" charset="0"/>
                <a:ea typeface="Source Sans Pro" panose="020B0503030403020204" pitchFamily="34" charset="0"/>
              </a:rPr>
              <a:t>CONCLUSIONES</a:t>
            </a:r>
          </a:p>
        </p:txBody>
      </p:sp>
      <p:sp>
        <p:nvSpPr>
          <p:cNvPr id="29" name="Rectángulo 28">
            <a:extLst>
              <a:ext uri="{FF2B5EF4-FFF2-40B4-BE49-F238E27FC236}">
                <a16:creationId xmlns:a16="http://schemas.microsoft.com/office/drawing/2014/main" id="{3E3C7BF6-E25F-4F93-AFD7-CAA9543C8310}"/>
              </a:ext>
            </a:extLst>
          </p:cNvPr>
          <p:cNvSpPr/>
          <p:nvPr/>
        </p:nvSpPr>
        <p:spPr>
          <a:xfrm>
            <a:off x="152400" y="99164"/>
            <a:ext cx="5625402" cy="280654"/>
          </a:xfrm>
          <a:prstGeom prst="rect">
            <a:avLst/>
          </a:prstGeom>
        </p:spPr>
        <p:txBody>
          <a:bodyPr wrap="square">
            <a:spAutoFit/>
          </a:bodyPr>
          <a:lstStyle/>
          <a:p>
            <a:pPr lvl="0" defTabSz="457200">
              <a:lnSpc>
                <a:spcPct val="107000"/>
              </a:lnSpc>
              <a:buClrTx/>
              <a:tabLst>
                <a:tab pos="2700020" algn="ctr"/>
                <a:tab pos="5400040" algn="r"/>
              </a:tabLst>
              <a:defRPr/>
            </a:pPr>
            <a:r>
              <a:rPr lang="es-ES_tradnl" sz="1200" kern="1200" dirty="0">
                <a:solidFill>
                  <a:schemeClr val="tx2">
                    <a:lumMod val="10000"/>
                  </a:schemeClr>
                </a:solidFill>
                <a:latin typeface="Source Sans Pro" panose="020B0503030403020204" pitchFamily="34" charset="0"/>
                <a:ea typeface="Source Sans Pro" panose="020B0503030403020204" pitchFamily="34" charset="0"/>
              </a:rPr>
              <a:t>Gr03-Informe final-Documento académico-parcial 2—5B-2020-2 07 de mazo de 2021</a:t>
            </a:r>
            <a:endParaRPr lang="es-EC" sz="1200" kern="1200" dirty="0">
              <a:solidFill>
                <a:schemeClr val="tx2">
                  <a:lumMod val="10000"/>
                </a:schemeClr>
              </a:solidFill>
              <a:latin typeface="Source Sans Pro" panose="020B0503030403020204" pitchFamily="34" charset="0"/>
              <a:ea typeface="Source Sans Pro" panose="020B0503030403020204" pitchFamily="34" charset="0"/>
              <a:cs typeface="Arial" panose="020B0604020202020204" pitchFamily="34" charset="0"/>
            </a:endParaRPr>
          </a:p>
        </p:txBody>
      </p:sp>
      <p:sp>
        <p:nvSpPr>
          <p:cNvPr id="30" name="Rectángulo 29">
            <a:extLst>
              <a:ext uri="{FF2B5EF4-FFF2-40B4-BE49-F238E27FC236}">
                <a16:creationId xmlns:a16="http://schemas.microsoft.com/office/drawing/2014/main" id="{0E29AC01-08B8-49EB-8245-49C65552CD81}"/>
              </a:ext>
            </a:extLst>
          </p:cNvPr>
          <p:cNvSpPr/>
          <p:nvPr/>
        </p:nvSpPr>
        <p:spPr>
          <a:xfrm>
            <a:off x="7500729" y="37370"/>
            <a:ext cx="4691271" cy="478272"/>
          </a:xfrm>
          <a:prstGeom prst="rect">
            <a:avLst/>
          </a:prstGeom>
        </p:spPr>
        <p:txBody>
          <a:bodyPr wrap="square">
            <a:spAutoFit/>
          </a:bodyPr>
          <a:lstStyle/>
          <a:p>
            <a:pPr lvl="0" defTabSz="457200">
              <a:lnSpc>
                <a:spcPct val="107000"/>
              </a:lnSpc>
              <a:buClrTx/>
              <a:tabLst>
                <a:tab pos="2700020" algn="ctr"/>
                <a:tab pos="5400040" algn="r"/>
                <a:tab pos="3068320" algn="ctr"/>
                <a:tab pos="5400040" algn="r"/>
              </a:tabLst>
              <a:defRPr/>
            </a:pPr>
            <a:r>
              <a:rPr lang="es-ES_tradnl" sz="1200" b="1" kern="1200" dirty="0">
                <a:solidFill>
                  <a:schemeClr val="tx2">
                    <a:lumMod val="10000"/>
                  </a:schemeClr>
                </a:solidFill>
                <a:latin typeface="Source Sans Pro" panose="020B0503030403020204" pitchFamily="34" charset="0"/>
                <a:ea typeface="Source Sans Pro" panose="020B0503030403020204" pitchFamily="34" charset="0"/>
              </a:rPr>
              <a:t>Título corto: Tecnologías para mejorar el aprendizaje en infantes</a:t>
            </a:r>
          </a:p>
          <a:p>
            <a:pPr lvl="0" defTabSz="457200">
              <a:lnSpc>
                <a:spcPct val="107000"/>
              </a:lnSpc>
              <a:buClrTx/>
              <a:tabLst>
                <a:tab pos="2700020" algn="ctr"/>
                <a:tab pos="5400040" algn="r"/>
                <a:tab pos="3068320" algn="ctr"/>
                <a:tab pos="5400040" algn="r"/>
              </a:tabLst>
              <a:defRPr/>
            </a:pPr>
            <a:r>
              <a:rPr lang="es-ES_tradnl" sz="1200" b="1" kern="1200" dirty="0">
                <a:solidFill>
                  <a:schemeClr val="tx2">
                    <a:lumMod val="10000"/>
                  </a:schemeClr>
                </a:solidFill>
                <a:latin typeface="Source Sans Pro" panose="020B0503030403020204" pitchFamily="34" charset="0"/>
                <a:ea typeface="Source Sans Pro" panose="020B0503030403020204" pitchFamily="34" charset="0"/>
              </a:rPr>
              <a:t>Autores</a:t>
            </a:r>
            <a:r>
              <a:rPr lang="es-ES_tradnl" sz="1200" kern="1200" dirty="0">
                <a:solidFill>
                  <a:schemeClr val="tx2">
                    <a:lumMod val="10000"/>
                  </a:schemeClr>
                </a:solidFill>
                <a:latin typeface="Source Sans Pro" panose="020B0503030403020204" pitchFamily="34" charset="0"/>
                <a:ea typeface="Source Sans Pro" panose="020B0503030403020204" pitchFamily="34" charset="0"/>
              </a:rPr>
              <a:t>. Delgado-Eras-Espinales-Delgado Steven-Cruz</a:t>
            </a:r>
            <a:endParaRPr lang="es-EC" sz="1200" kern="1200" dirty="0">
              <a:solidFill>
                <a:schemeClr val="tx2">
                  <a:lumMod val="10000"/>
                </a:schemeClr>
              </a:solidFill>
              <a:latin typeface="Source Sans Pro" panose="020B0503030403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224571087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Cordelia · SlidesCarnival</Template>
  <TotalTime>212</TotalTime>
  <Words>629</Words>
  <Application>Microsoft Office PowerPoint</Application>
  <PresentationFormat>Panorámica</PresentationFormat>
  <Paragraphs>53</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Century Gothic</vt:lpstr>
      <vt:lpstr>Century Gothic (Cuerpo)</vt:lpstr>
      <vt:lpstr>Roboto Slab</vt:lpstr>
      <vt:lpstr>Source Sans Pro</vt:lpstr>
      <vt:lpstr>Cordelia template</vt:lpstr>
      <vt:lpstr>UNIVERSIDAD LAICA ELOY ALFARO DE MANABÍ</vt:lpstr>
      <vt:lpstr>Presentación de PowerPoint</vt:lpstr>
      <vt:lpstr>Presentación de PowerPoint</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hdhdhdhdh</dc:title>
  <dc:creator>Roger Cruz</dc:creator>
  <cp:lastModifiedBy>Roger Cruz</cp:lastModifiedBy>
  <cp:revision>31</cp:revision>
  <dcterms:created xsi:type="dcterms:W3CDTF">2021-03-06T17:11:00Z</dcterms:created>
  <dcterms:modified xsi:type="dcterms:W3CDTF">2021-03-07T15:54:14Z</dcterms:modified>
</cp:coreProperties>
</file>