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1" r:id="rId4"/>
  </p:sldMasterIdLst>
  <p:notesMasterIdLst>
    <p:notesMasterId r:id="rId9"/>
  </p:notesMasterIdLst>
  <p:sldIdLst>
    <p:sldId id="257" r:id="rId5"/>
    <p:sldId id="258" r:id="rId6"/>
    <p:sldId id="256" r:id="rId7"/>
    <p:sldId id="261" r:id="rId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Fira Sans Extra Condensed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Signika" panose="020B0604020202020204" charset="0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2FA"/>
    <a:srgbClr val="F5F951"/>
    <a:srgbClr val="D46AA9"/>
    <a:srgbClr val="0BBDE7"/>
    <a:srgbClr val="CD7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13F950-1915-440A-AEE5-7D4A61813125}">
  <a:tblStyle styleId="{A913F950-1915-440A-AEE5-7D4A618131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8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sz="1500"/>
              <a:t>Sistema web de veterinarias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08E-493E-A413-14501CC620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08E-493E-A413-14501CC620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08E-493E-A413-14501CC620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08E-493E-A413-14501CC620F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Hoja1!$D$4:$D$7</c:f>
              <c:strCache>
                <c:ptCount val="4"/>
                <c:pt idx="0">
                  <c:v>Totalmente de acuerdo</c:v>
                </c:pt>
                <c:pt idx="1">
                  <c:v>Parcialmente de acuerdo</c:v>
                </c:pt>
                <c:pt idx="2">
                  <c:v>Totalmente desacuerdo</c:v>
                </c:pt>
                <c:pt idx="3">
                  <c:v>Parcialmente desacuerdo</c:v>
                </c:pt>
              </c:strCache>
            </c:strRef>
          </c:cat>
          <c:val>
            <c:numRef>
              <c:f>Hoja1!$E$4:$E$7</c:f>
              <c:numCache>
                <c:formatCode>General</c:formatCode>
                <c:ptCount val="4"/>
                <c:pt idx="0">
                  <c:v>36</c:v>
                </c:pt>
                <c:pt idx="1">
                  <c:v>14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8E-493E-A413-14501CC620F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4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07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75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7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42202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76358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3156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4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11127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7846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74041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1513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03257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13458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19548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1789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E708-3F0D-4E33-9C7D-F300E6AA2F86}" type="datetimeFigureOut">
              <a:rPr lang="es-EC" smtClean="0"/>
              <a:t>7/3/2021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514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arreras.uleam.edu.ec/facc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arreras.uleam.edu.ec/facc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arreras.uleam.edu.ec/facc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arreras.uleam.edu.ec/facc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6F244742-6772-4E1B-B75E-56768F9E4342}"/>
              </a:ext>
            </a:extLst>
          </p:cNvPr>
          <p:cNvSpPr/>
          <p:nvPr/>
        </p:nvSpPr>
        <p:spPr>
          <a:xfrm>
            <a:off x="-4699" y="109596"/>
            <a:ext cx="9144000" cy="534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F9AD74-6E4C-4163-AA12-469C0DEF7E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" y="87100"/>
            <a:ext cx="1729240" cy="647857"/>
          </a:xfrm>
          <a:prstGeom prst="rect">
            <a:avLst/>
          </a:prstGeom>
        </p:spPr>
      </p:pic>
      <p:sp>
        <p:nvSpPr>
          <p:cNvPr id="10" name="Google Shape;622;p28">
            <a:extLst>
              <a:ext uri="{FF2B5EF4-FFF2-40B4-BE49-F238E27FC236}">
                <a16:creationId xmlns:a16="http://schemas.microsoft.com/office/drawing/2014/main" id="{4F6A03EE-BF66-43A2-849C-188C92F77362}"/>
              </a:ext>
            </a:extLst>
          </p:cNvPr>
          <p:cNvSpPr txBox="1">
            <a:spLocks/>
          </p:cNvSpPr>
          <p:nvPr/>
        </p:nvSpPr>
        <p:spPr>
          <a:xfrm>
            <a:off x="1723883" y="167742"/>
            <a:ext cx="3588266" cy="469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Gr05-Informe 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Final-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s-419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2-5B-2020-2</a:t>
            </a:r>
          </a:p>
          <a:p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07 de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Marzo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</a:p>
        </p:txBody>
      </p:sp>
      <p:pic>
        <p:nvPicPr>
          <p:cNvPr id="4" name="Imagen 3" descr="Resultado de imagen para facci uleam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>
            <a:avLst/>
          </a:prstGeom>
          <a:noFill/>
        </p:spPr>
      </p:pic>
      <p:sp>
        <p:nvSpPr>
          <p:cNvPr id="15" name="Google Shape;622;p28">
            <a:extLst>
              <a:ext uri="{FF2B5EF4-FFF2-40B4-BE49-F238E27FC236}">
                <a16:creationId xmlns:a16="http://schemas.microsoft.com/office/drawing/2014/main" id="{83E6AD14-2201-4C47-BE76-126F8D61A840}"/>
              </a:ext>
            </a:extLst>
          </p:cNvPr>
          <p:cNvSpPr txBox="1">
            <a:spLocks/>
          </p:cNvSpPr>
          <p:nvPr/>
        </p:nvSpPr>
        <p:spPr>
          <a:xfrm>
            <a:off x="5239498" y="12193"/>
            <a:ext cx="3061568" cy="624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Sistemas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Gestión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Mastín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Macías-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-Mendoza-Mendoza-Menéndez-Mero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46" name="Google Shape;56;p15">
            <a:extLst>
              <a:ext uri="{FF2B5EF4-FFF2-40B4-BE49-F238E27FC236}">
                <a16:creationId xmlns:a16="http://schemas.microsoft.com/office/drawing/2014/main" id="{88EEED0A-D819-49C1-BFAC-39E32CA65683}"/>
              </a:ext>
            </a:extLst>
          </p:cNvPr>
          <p:cNvGrpSpPr/>
          <p:nvPr/>
        </p:nvGrpSpPr>
        <p:grpSpPr>
          <a:xfrm>
            <a:off x="209285" y="1973193"/>
            <a:ext cx="3854517" cy="923350"/>
            <a:chOff x="1251900" y="1837425"/>
            <a:chExt cx="5219738" cy="923350"/>
          </a:xfrm>
        </p:grpSpPr>
        <p:sp>
          <p:nvSpPr>
            <p:cNvPr id="48" name="Google Shape;57;p15">
              <a:extLst>
                <a:ext uri="{FF2B5EF4-FFF2-40B4-BE49-F238E27FC236}">
                  <a16:creationId xmlns:a16="http://schemas.microsoft.com/office/drawing/2014/main" id="{7F09B8E3-3D34-4029-865B-4C8B30564AC7}"/>
                </a:ext>
              </a:extLst>
            </p:cNvPr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5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" name="Google Shape;58;p15">
              <a:extLst>
                <a:ext uri="{FF2B5EF4-FFF2-40B4-BE49-F238E27FC236}">
                  <a16:creationId xmlns:a16="http://schemas.microsoft.com/office/drawing/2014/main" id="{88225581-192D-4A66-BDD9-EBC9DC9E0BF1}"/>
                </a:ext>
              </a:extLst>
            </p:cNvPr>
            <p:cNvSpPr/>
            <p:nvPr/>
          </p:nvSpPr>
          <p:spPr>
            <a:xfrm>
              <a:off x="5111825" y="1837425"/>
              <a:ext cx="565850" cy="923350"/>
            </a:xfrm>
            <a:custGeom>
              <a:avLst/>
              <a:gdLst/>
              <a:ahLst/>
              <a:cxnLst/>
              <a:rect l="l" t="t" r="r" b="b"/>
              <a:pathLst>
                <a:path w="22634" h="36934" extrusionOk="0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;p15">
              <a:extLst>
                <a:ext uri="{FF2B5EF4-FFF2-40B4-BE49-F238E27FC236}">
                  <a16:creationId xmlns:a16="http://schemas.microsoft.com/office/drawing/2014/main" id="{3E28C332-8F90-42CD-B439-B503E73225CF}"/>
                </a:ext>
              </a:extLst>
            </p:cNvPr>
            <p:cNvSpPr/>
            <p:nvPr/>
          </p:nvSpPr>
          <p:spPr>
            <a:xfrm>
              <a:off x="5438650" y="214982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;p15">
              <a:extLst>
                <a:ext uri="{FF2B5EF4-FFF2-40B4-BE49-F238E27FC236}">
                  <a16:creationId xmlns:a16="http://schemas.microsoft.com/office/drawing/2014/main" id="{0147A1FD-6B99-48FF-85B2-51F03270E1B3}"/>
                </a:ext>
              </a:extLst>
            </p:cNvPr>
            <p:cNvSpPr/>
            <p:nvPr/>
          </p:nvSpPr>
          <p:spPr>
            <a:xfrm>
              <a:off x="2610900" y="1922425"/>
              <a:ext cx="2853075" cy="753375"/>
            </a:xfrm>
            <a:custGeom>
              <a:avLst/>
              <a:gdLst/>
              <a:ahLst/>
              <a:cxnLst/>
              <a:rect l="l" t="t" r="r" b="b"/>
              <a:pathLst>
                <a:path w="114123" h="30135" extrusionOk="0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C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Sistema informático para consultas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61;p15">
              <a:extLst>
                <a:ext uri="{FF2B5EF4-FFF2-40B4-BE49-F238E27FC236}">
                  <a16:creationId xmlns:a16="http://schemas.microsoft.com/office/drawing/2014/main" id="{2291776F-DBB7-4A0E-9830-D00B6159FC1E}"/>
                </a:ext>
              </a:extLst>
            </p:cNvPr>
            <p:cNvSpPr txBox="1"/>
            <p:nvPr/>
          </p:nvSpPr>
          <p:spPr>
            <a:xfrm>
              <a:off x="1251900" y="208430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Caso de estudio</a:t>
              </a:r>
              <a:endParaRPr sz="11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62;p15">
            <a:extLst>
              <a:ext uri="{FF2B5EF4-FFF2-40B4-BE49-F238E27FC236}">
                <a16:creationId xmlns:a16="http://schemas.microsoft.com/office/drawing/2014/main" id="{E6F2E06B-20E6-49F0-8D94-ECF465E4DCDA}"/>
              </a:ext>
            </a:extLst>
          </p:cNvPr>
          <p:cNvGrpSpPr/>
          <p:nvPr/>
        </p:nvGrpSpPr>
        <p:grpSpPr>
          <a:xfrm>
            <a:off x="209284" y="2850473"/>
            <a:ext cx="3854516" cy="923350"/>
            <a:chOff x="2673613" y="2780700"/>
            <a:chExt cx="5218537" cy="923350"/>
          </a:xfrm>
        </p:grpSpPr>
        <p:sp>
          <p:nvSpPr>
            <p:cNvPr id="79" name="Google Shape;63;p15">
              <a:extLst>
                <a:ext uri="{FF2B5EF4-FFF2-40B4-BE49-F238E27FC236}">
                  <a16:creationId xmlns:a16="http://schemas.microsoft.com/office/drawing/2014/main" id="{E9069635-895B-476D-AA11-D2CD65A0E29F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5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" name="Google Shape;64;p15">
              <a:extLst>
                <a:ext uri="{FF2B5EF4-FFF2-40B4-BE49-F238E27FC236}">
                  <a16:creationId xmlns:a16="http://schemas.microsoft.com/office/drawing/2014/main" id="{1E7EB04A-C62E-4BE5-9ECF-243B5025067B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;p15">
              <a:extLst>
                <a:ext uri="{FF2B5EF4-FFF2-40B4-BE49-F238E27FC236}">
                  <a16:creationId xmlns:a16="http://schemas.microsoft.com/office/drawing/2014/main" id="{A1362D9C-8C9A-4747-B390-1DFABA9F06C0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6;p15">
              <a:extLst>
                <a:ext uri="{FF2B5EF4-FFF2-40B4-BE49-F238E27FC236}">
                  <a16:creationId xmlns:a16="http://schemas.microsoft.com/office/drawing/2014/main" id="{10A94AFB-5281-4419-8FAF-89BA514B320D}"/>
                </a:ext>
              </a:extLst>
            </p:cNvPr>
            <p:cNvSpPr/>
            <p:nvPr/>
          </p:nvSpPr>
          <p:spPr>
            <a:xfrm>
              <a:off x="3680101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Importancia de sistema de gestión para consultas de una veterinaria 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67;p15">
              <a:extLst>
                <a:ext uri="{FF2B5EF4-FFF2-40B4-BE49-F238E27FC236}">
                  <a16:creationId xmlns:a16="http://schemas.microsoft.com/office/drawing/2014/main" id="{EAFF5782-E725-4949-AB52-14BDE489A518}"/>
                </a:ext>
              </a:extLst>
            </p:cNvPr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Título Largo</a:t>
              </a:r>
              <a:endParaRPr sz="11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" name="Google Shape;68;p15">
            <a:extLst>
              <a:ext uri="{FF2B5EF4-FFF2-40B4-BE49-F238E27FC236}">
                <a16:creationId xmlns:a16="http://schemas.microsoft.com/office/drawing/2014/main" id="{BF5F7B22-BC31-405A-97F9-8448A391091A}"/>
              </a:ext>
            </a:extLst>
          </p:cNvPr>
          <p:cNvGrpSpPr/>
          <p:nvPr/>
        </p:nvGrpSpPr>
        <p:grpSpPr>
          <a:xfrm>
            <a:off x="209285" y="3961491"/>
            <a:ext cx="3854517" cy="923575"/>
            <a:chOff x="1251900" y="3683275"/>
            <a:chExt cx="5218825" cy="923575"/>
          </a:xfrm>
        </p:grpSpPr>
        <p:sp>
          <p:nvSpPr>
            <p:cNvPr id="85" name="Google Shape;69;p15">
              <a:extLst>
                <a:ext uri="{FF2B5EF4-FFF2-40B4-BE49-F238E27FC236}">
                  <a16:creationId xmlns:a16="http://schemas.microsoft.com/office/drawing/2014/main" id="{B1B6ED6C-A3C9-4EAD-9446-70D50F77D6D0}"/>
                </a:ext>
              </a:extLst>
            </p:cNvPr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5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" name="Google Shape;70;p15">
              <a:extLst>
                <a:ext uri="{FF2B5EF4-FFF2-40B4-BE49-F238E27FC236}">
                  <a16:creationId xmlns:a16="http://schemas.microsoft.com/office/drawing/2014/main" id="{D9CA19A4-DDBE-4B58-BC74-3C27D4C558C7}"/>
                </a:ext>
              </a:extLst>
            </p:cNvPr>
            <p:cNvSpPr/>
            <p:nvPr/>
          </p:nvSpPr>
          <p:spPr>
            <a:xfrm>
              <a:off x="5111825" y="3683275"/>
              <a:ext cx="565850" cy="923575"/>
            </a:xfrm>
            <a:custGeom>
              <a:avLst/>
              <a:gdLst/>
              <a:ahLst/>
              <a:cxnLst/>
              <a:rect l="l" t="t" r="r" b="b"/>
              <a:pathLst>
                <a:path w="22634" h="36943" extrusionOk="0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;p15">
              <a:extLst>
                <a:ext uri="{FF2B5EF4-FFF2-40B4-BE49-F238E27FC236}">
                  <a16:creationId xmlns:a16="http://schemas.microsoft.com/office/drawing/2014/main" id="{CE4A4853-E915-4BC2-9E38-9F92D2809767}"/>
                </a:ext>
              </a:extLst>
            </p:cNvPr>
            <p:cNvSpPr/>
            <p:nvPr/>
          </p:nvSpPr>
          <p:spPr>
            <a:xfrm>
              <a:off x="5438650" y="399587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2;p15">
              <a:extLst>
                <a:ext uri="{FF2B5EF4-FFF2-40B4-BE49-F238E27FC236}">
                  <a16:creationId xmlns:a16="http://schemas.microsoft.com/office/drawing/2014/main" id="{04EA7A7F-1B9D-4660-BBEC-474469AC5D66}"/>
                </a:ext>
              </a:extLst>
            </p:cNvPr>
            <p:cNvSpPr/>
            <p:nvPr/>
          </p:nvSpPr>
          <p:spPr>
            <a:xfrm>
              <a:off x="2610900" y="3768475"/>
              <a:ext cx="2853075" cy="753400"/>
            </a:xfrm>
            <a:custGeom>
              <a:avLst/>
              <a:gdLst/>
              <a:ahLst/>
              <a:cxnLst/>
              <a:rect l="l" t="t" r="r" b="b"/>
              <a:pathLst>
                <a:path w="114123" h="30136" extrusionOk="0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C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Sistema Gestión, veterinaria Mastín.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73;p15">
              <a:extLst>
                <a:ext uri="{FF2B5EF4-FFF2-40B4-BE49-F238E27FC236}">
                  <a16:creationId xmlns:a16="http://schemas.microsoft.com/office/drawing/2014/main" id="{8195A9A4-99A6-49CE-8D7B-243BEF8FE3B1}"/>
                </a:ext>
              </a:extLst>
            </p:cNvPr>
            <p:cNvSpPr txBox="1"/>
            <p:nvPr/>
          </p:nvSpPr>
          <p:spPr>
            <a:xfrm>
              <a:off x="1251900" y="393453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Título Corto</a:t>
              </a:r>
              <a:endParaRPr sz="11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" name="Google Shape;74;p15">
            <a:extLst>
              <a:ext uri="{FF2B5EF4-FFF2-40B4-BE49-F238E27FC236}">
                <a16:creationId xmlns:a16="http://schemas.microsoft.com/office/drawing/2014/main" id="{0D4923CB-B8F5-4ABD-9FDF-66F451835B17}"/>
              </a:ext>
            </a:extLst>
          </p:cNvPr>
          <p:cNvGrpSpPr/>
          <p:nvPr/>
        </p:nvGrpSpPr>
        <p:grpSpPr>
          <a:xfrm>
            <a:off x="-54584" y="985142"/>
            <a:ext cx="4161590" cy="923575"/>
            <a:chOff x="2673625" y="934650"/>
            <a:chExt cx="5344394" cy="923575"/>
          </a:xfrm>
        </p:grpSpPr>
        <p:sp>
          <p:nvSpPr>
            <p:cNvPr id="91" name="Google Shape;75;p15">
              <a:extLst>
                <a:ext uri="{FF2B5EF4-FFF2-40B4-BE49-F238E27FC236}">
                  <a16:creationId xmlns:a16="http://schemas.microsoft.com/office/drawing/2014/main" id="{96B06608-B050-4DD6-901C-31173C7B3D67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" name="Google Shape;76;p15">
              <a:extLst>
                <a:ext uri="{FF2B5EF4-FFF2-40B4-BE49-F238E27FC236}">
                  <a16:creationId xmlns:a16="http://schemas.microsoft.com/office/drawing/2014/main" id="{FEAD5FCE-E09E-4C9F-A0AB-9DD8142F3F70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;p15">
              <a:extLst>
                <a:ext uri="{FF2B5EF4-FFF2-40B4-BE49-F238E27FC236}">
                  <a16:creationId xmlns:a16="http://schemas.microsoft.com/office/drawing/2014/main" id="{652620FE-C27E-4E18-AAD1-C5CAE56B773E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8;p15">
              <a:extLst>
                <a:ext uri="{FF2B5EF4-FFF2-40B4-BE49-F238E27FC236}">
                  <a16:creationId xmlns:a16="http://schemas.microsoft.com/office/drawing/2014/main" id="{BDCE4D34-B689-4A8A-A19D-6555EAF74550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Aplicación de un sistema de gestión para una veterinaria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79;p15">
              <a:extLst>
                <a:ext uri="{FF2B5EF4-FFF2-40B4-BE49-F238E27FC236}">
                  <a16:creationId xmlns:a16="http://schemas.microsoft.com/office/drawing/2014/main" id="{0D07E8E3-5772-45E3-8857-8323ED1765E0}"/>
                </a:ext>
              </a:extLst>
            </p:cNvPr>
            <p:cNvSpPr txBox="1"/>
            <p:nvPr/>
          </p:nvSpPr>
          <p:spPr>
            <a:xfrm>
              <a:off x="6533150" y="1170650"/>
              <a:ext cx="148486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Tema del trabajo de investigaci</a:t>
              </a:r>
              <a:r>
                <a:rPr lang="es-EC" sz="1100" dirty="0" err="1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ó</a:t>
              </a:r>
              <a:r>
                <a:rPr lang="en" sz="11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</a:t>
              </a:r>
              <a:endParaRPr sz="11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5" name="Google Shape;185;p18">
            <a:extLst>
              <a:ext uri="{FF2B5EF4-FFF2-40B4-BE49-F238E27FC236}">
                <a16:creationId xmlns:a16="http://schemas.microsoft.com/office/drawing/2014/main" id="{9D3BD518-4994-4204-9927-AD670FDA06C7}"/>
              </a:ext>
            </a:extLst>
          </p:cNvPr>
          <p:cNvGrpSpPr/>
          <p:nvPr/>
        </p:nvGrpSpPr>
        <p:grpSpPr>
          <a:xfrm>
            <a:off x="4325241" y="3368441"/>
            <a:ext cx="3247835" cy="923575"/>
            <a:chOff x="2168636" y="3387413"/>
            <a:chExt cx="3216889" cy="909950"/>
          </a:xfrm>
          <a:solidFill>
            <a:schemeClr val="accent1">
              <a:lumMod val="75000"/>
            </a:schemeClr>
          </a:solidFill>
        </p:grpSpPr>
        <p:sp>
          <p:nvSpPr>
            <p:cNvPr id="336" name="Google Shape;186;p18">
              <a:extLst>
                <a:ext uri="{FF2B5EF4-FFF2-40B4-BE49-F238E27FC236}">
                  <a16:creationId xmlns:a16="http://schemas.microsoft.com/office/drawing/2014/main" id="{24D5ABD1-D6D8-4094-B843-C8E8CD827A34}"/>
                </a:ext>
              </a:extLst>
            </p:cNvPr>
            <p:cNvSpPr/>
            <p:nvPr/>
          </p:nvSpPr>
          <p:spPr>
            <a:xfrm>
              <a:off x="2168636" y="3387413"/>
              <a:ext cx="2765940" cy="909950"/>
            </a:xfrm>
            <a:custGeom>
              <a:avLst/>
              <a:gdLst/>
              <a:ahLst/>
              <a:cxnLst/>
              <a:rect l="l" t="t" r="r" b="b"/>
              <a:pathLst>
                <a:path w="102193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 contribución del estudio será ayudar a dar un mejor servicio para los animales domésticos, </a:t>
              </a: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187;p18">
              <a:extLst>
                <a:ext uri="{FF2B5EF4-FFF2-40B4-BE49-F238E27FC236}">
                  <a16:creationId xmlns:a16="http://schemas.microsoft.com/office/drawing/2014/main" id="{ACD42BB5-21FB-4F52-8F5E-C5AE0C216041}"/>
                </a:ext>
              </a:extLst>
            </p:cNvPr>
            <p:cNvSpPr/>
            <p:nvPr/>
          </p:nvSpPr>
          <p:spPr>
            <a:xfrm>
              <a:off x="4475550" y="3387413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189;p18">
            <a:extLst>
              <a:ext uri="{FF2B5EF4-FFF2-40B4-BE49-F238E27FC236}">
                <a16:creationId xmlns:a16="http://schemas.microsoft.com/office/drawing/2014/main" id="{DED77A81-7CCD-4C1B-A9EB-672AFFCCAE80}"/>
              </a:ext>
            </a:extLst>
          </p:cNvPr>
          <p:cNvGrpSpPr/>
          <p:nvPr/>
        </p:nvGrpSpPr>
        <p:grpSpPr>
          <a:xfrm>
            <a:off x="5976301" y="2596437"/>
            <a:ext cx="3163000" cy="923600"/>
            <a:chOff x="3758200" y="2648613"/>
            <a:chExt cx="3193550" cy="909975"/>
          </a:xfrm>
        </p:grpSpPr>
        <p:sp>
          <p:nvSpPr>
            <p:cNvPr id="339" name="Google Shape;190;p18">
              <a:extLst>
                <a:ext uri="{FF2B5EF4-FFF2-40B4-BE49-F238E27FC236}">
                  <a16:creationId xmlns:a16="http://schemas.microsoft.com/office/drawing/2014/main" id="{D9E679EB-ADFB-4888-9D68-47F9C2D11001}"/>
                </a:ext>
              </a:extLst>
            </p:cNvPr>
            <p:cNvSpPr/>
            <p:nvPr/>
          </p:nvSpPr>
          <p:spPr>
            <a:xfrm>
              <a:off x="4209450" y="2648613"/>
              <a:ext cx="2742300" cy="909975"/>
            </a:xfrm>
            <a:custGeom>
              <a:avLst/>
              <a:gdLst/>
              <a:ahLst/>
              <a:cxnLst/>
              <a:rect l="l" t="t" r="r" b="b"/>
              <a:pathLst>
                <a:path w="102192" h="36399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 unidad de análisis es el cuidado de las mascotas domésticas.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191;p18">
              <a:extLst>
                <a:ext uri="{FF2B5EF4-FFF2-40B4-BE49-F238E27FC236}">
                  <a16:creationId xmlns:a16="http://schemas.microsoft.com/office/drawing/2014/main" id="{090F617A-D1E1-4DC7-B517-0A67FE8FE62B}"/>
                </a:ext>
              </a:extLst>
            </p:cNvPr>
            <p:cNvSpPr/>
            <p:nvPr/>
          </p:nvSpPr>
          <p:spPr>
            <a:xfrm>
              <a:off x="3758200" y="2648613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192;p18">
            <a:extLst>
              <a:ext uri="{FF2B5EF4-FFF2-40B4-BE49-F238E27FC236}">
                <a16:creationId xmlns:a16="http://schemas.microsoft.com/office/drawing/2014/main" id="{A423A995-A6B6-48E9-B5CC-9D41BAD3AEAE}"/>
              </a:ext>
            </a:extLst>
          </p:cNvPr>
          <p:cNvGrpSpPr/>
          <p:nvPr/>
        </p:nvGrpSpPr>
        <p:grpSpPr>
          <a:xfrm>
            <a:off x="5945751" y="1192266"/>
            <a:ext cx="3193550" cy="923575"/>
            <a:chOff x="3758200" y="1211238"/>
            <a:chExt cx="3006050" cy="909950"/>
          </a:xfrm>
        </p:grpSpPr>
        <p:sp>
          <p:nvSpPr>
            <p:cNvPr id="342" name="Google Shape;193;p18">
              <a:extLst>
                <a:ext uri="{FF2B5EF4-FFF2-40B4-BE49-F238E27FC236}">
                  <a16:creationId xmlns:a16="http://schemas.microsoft.com/office/drawing/2014/main" id="{E277322B-172A-4512-9FD9-53FDF02F6E2A}"/>
                </a:ext>
              </a:extLst>
            </p:cNvPr>
            <p:cNvSpPr/>
            <p:nvPr/>
          </p:nvSpPr>
          <p:spPr>
            <a:xfrm>
              <a:off x="4242781" y="1211238"/>
              <a:ext cx="2521469" cy="909950"/>
            </a:xfrm>
            <a:custGeom>
              <a:avLst/>
              <a:gdLst/>
              <a:ahLst/>
              <a:cxnLst/>
              <a:rect l="l" t="t" r="r" b="b"/>
              <a:pathLst>
                <a:path w="102192" h="36398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 objetivo principal sería agilitar el Servicio y hacerlo más accesible para los usuarios</a:t>
              </a: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194;p18">
              <a:extLst>
                <a:ext uri="{FF2B5EF4-FFF2-40B4-BE49-F238E27FC236}">
                  <a16:creationId xmlns:a16="http://schemas.microsoft.com/office/drawing/2014/main" id="{92BC34B3-444C-4BC3-A5E0-71026CFABB35}"/>
                </a:ext>
              </a:extLst>
            </p:cNvPr>
            <p:cNvSpPr/>
            <p:nvPr/>
          </p:nvSpPr>
          <p:spPr>
            <a:xfrm>
              <a:off x="3758200" y="1211238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195;p18">
            <a:extLst>
              <a:ext uri="{FF2B5EF4-FFF2-40B4-BE49-F238E27FC236}">
                <a16:creationId xmlns:a16="http://schemas.microsoft.com/office/drawing/2014/main" id="{42883441-84FF-4E9C-A1D5-0BB036C82AFE}"/>
              </a:ext>
            </a:extLst>
          </p:cNvPr>
          <p:cNvGrpSpPr/>
          <p:nvPr/>
        </p:nvGrpSpPr>
        <p:grpSpPr>
          <a:xfrm>
            <a:off x="4248905" y="1908717"/>
            <a:ext cx="3324171" cy="923601"/>
            <a:chOff x="2379749" y="1927688"/>
            <a:chExt cx="3005776" cy="909976"/>
          </a:xfrm>
        </p:grpSpPr>
        <p:sp>
          <p:nvSpPr>
            <p:cNvPr id="345" name="Google Shape;196;p18">
              <a:extLst>
                <a:ext uri="{FF2B5EF4-FFF2-40B4-BE49-F238E27FC236}">
                  <a16:creationId xmlns:a16="http://schemas.microsoft.com/office/drawing/2014/main" id="{48D3F17D-3156-4F59-913F-7240E9E5E459}"/>
                </a:ext>
              </a:extLst>
            </p:cNvPr>
            <p:cNvSpPr/>
            <p:nvPr/>
          </p:nvSpPr>
          <p:spPr>
            <a:xfrm>
              <a:off x="2379749" y="1927689"/>
              <a:ext cx="2521862" cy="909975"/>
            </a:xfrm>
            <a:custGeom>
              <a:avLst/>
              <a:gdLst/>
              <a:ahLst/>
              <a:cxnLst/>
              <a:rect l="l" t="t" r="r" b="b"/>
              <a:pathLst>
                <a:path w="102193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 contexto en que se aplica es en la administración de una veterinaria.</a:t>
              </a:r>
            </a:p>
          </p:txBody>
        </p:sp>
        <p:sp>
          <p:nvSpPr>
            <p:cNvPr id="346" name="Google Shape;197;p18">
              <a:extLst>
                <a:ext uri="{FF2B5EF4-FFF2-40B4-BE49-F238E27FC236}">
                  <a16:creationId xmlns:a16="http://schemas.microsoft.com/office/drawing/2014/main" id="{5ED3D25C-82A5-4CC6-863B-0154F24062D3}"/>
                </a:ext>
              </a:extLst>
            </p:cNvPr>
            <p:cNvSpPr/>
            <p:nvPr/>
          </p:nvSpPr>
          <p:spPr>
            <a:xfrm>
              <a:off x="4475550" y="1927688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198;p18">
            <a:extLst>
              <a:ext uri="{FF2B5EF4-FFF2-40B4-BE49-F238E27FC236}">
                <a16:creationId xmlns:a16="http://schemas.microsoft.com/office/drawing/2014/main" id="{84FB245E-D412-4AE7-A3E2-48B0303F75B6}"/>
              </a:ext>
            </a:extLst>
          </p:cNvPr>
          <p:cNvSpPr/>
          <p:nvPr/>
        </p:nvSpPr>
        <p:spPr>
          <a:xfrm>
            <a:off x="6094876" y="1320640"/>
            <a:ext cx="1342300" cy="2814826"/>
          </a:xfrm>
          <a:custGeom>
            <a:avLst/>
            <a:gdLst/>
            <a:ahLst/>
            <a:cxnLst/>
            <a:rect l="l" t="t" r="r" b="b"/>
            <a:pathLst>
              <a:path w="53692" h="110932" extrusionOk="0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199;p18">
            <a:extLst>
              <a:ext uri="{FF2B5EF4-FFF2-40B4-BE49-F238E27FC236}">
                <a16:creationId xmlns:a16="http://schemas.microsoft.com/office/drawing/2014/main" id="{FB3318DC-5464-4758-9317-5B4BC4175B38}"/>
              </a:ext>
            </a:extLst>
          </p:cNvPr>
          <p:cNvGrpSpPr/>
          <p:nvPr/>
        </p:nvGrpSpPr>
        <p:grpSpPr>
          <a:xfrm>
            <a:off x="6949327" y="3646032"/>
            <a:ext cx="337522" cy="376463"/>
            <a:chOff x="-39998250" y="3605325"/>
            <a:chExt cx="288875" cy="317450"/>
          </a:xfrm>
        </p:grpSpPr>
        <p:sp>
          <p:nvSpPr>
            <p:cNvPr id="349" name="Google Shape;200;p18">
              <a:extLst>
                <a:ext uri="{FF2B5EF4-FFF2-40B4-BE49-F238E27FC236}">
                  <a16:creationId xmlns:a16="http://schemas.microsoft.com/office/drawing/2014/main" id="{F1DC0C63-F2F1-48C2-A059-5CED1B1B09C5}"/>
                </a:ext>
              </a:extLst>
            </p:cNvPr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1;p18">
              <a:extLst>
                <a:ext uri="{FF2B5EF4-FFF2-40B4-BE49-F238E27FC236}">
                  <a16:creationId xmlns:a16="http://schemas.microsoft.com/office/drawing/2014/main" id="{A6D1F074-95A7-47CC-88AE-300F80A1B881}"/>
                </a:ext>
              </a:extLst>
            </p:cNvPr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202;p18">
            <a:extLst>
              <a:ext uri="{FF2B5EF4-FFF2-40B4-BE49-F238E27FC236}">
                <a16:creationId xmlns:a16="http://schemas.microsoft.com/office/drawing/2014/main" id="{4190D0B2-5798-427F-A5EE-513FE6C1DF61}"/>
              </a:ext>
            </a:extLst>
          </p:cNvPr>
          <p:cNvGrpSpPr/>
          <p:nvPr/>
        </p:nvGrpSpPr>
        <p:grpSpPr>
          <a:xfrm>
            <a:off x="6267274" y="1470820"/>
            <a:ext cx="266921" cy="374565"/>
            <a:chOff x="-38129425" y="3222550"/>
            <a:chExt cx="228450" cy="315850"/>
          </a:xfrm>
        </p:grpSpPr>
        <p:sp>
          <p:nvSpPr>
            <p:cNvPr id="352" name="Google Shape;203;p18">
              <a:extLst>
                <a:ext uri="{FF2B5EF4-FFF2-40B4-BE49-F238E27FC236}">
                  <a16:creationId xmlns:a16="http://schemas.microsoft.com/office/drawing/2014/main" id="{84D0B0E9-AD50-4064-957C-FF31C11BA94F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204;p18">
              <a:extLst>
                <a:ext uri="{FF2B5EF4-FFF2-40B4-BE49-F238E27FC236}">
                  <a16:creationId xmlns:a16="http://schemas.microsoft.com/office/drawing/2014/main" id="{D31599B2-D4BB-4073-9466-632D726665B9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205;p18">
            <a:extLst>
              <a:ext uri="{FF2B5EF4-FFF2-40B4-BE49-F238E27FC236}">
                <a16:creationId xmlns:a16="http://schemas.microsoft.com/office/drawing/2014/main" id="{9587BC23-0FAC-4C39-85A7-1ED36CEE59C6}"/>
              </a:ext>
            </a:extLst>
          </p:cNvPr>
          <p:cNvSpPr/>
          <p:nvPr/>
        </p:nvSpPr>
        <p:spPr>
          <a:xfrm>
            <a:off x="6926193" y="2186651"/>
            <a:ext cx="383790" cy="375810"/>
          </a:xfrm>
          <a:custGeom>
            <a:avLst/>
            <a:gdLst/>
            <a:ahLst/>
            <a:cxnLst/>
            <a:rect l="l" t="t" r="r" b="b"/>
            <a:pathLst>
              <a:path w="13139" h="12676" extrusionOk="0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206;p18">
            <a:extLst>
              <a:ext uri="{FF2B5EF4-FFF2-40B4-BE49-F238E27FC236}">
                <a16:creationId xmlns:a16="http://schemas.microsoft.com/office/drawing/2014/main" id="{4036C099-2233-4EA1-A060-AC819B6CE31D}"/>
              </a:ext>
            </a:extLst>
          </p:cNvPr>
          <p:cNvGrpSpPr/>
          <p:nvPr/>
        </p:nvGrpSpPr>
        <p:grpSpPr>
          <a:xfrm>
            <a:off x="6217588" y="2907486"/>
            <a:ext cx="366293" cy="375988"/>
            <a:chOff x="-39647175" y="3972000"/>
            <a:chExt cx="313500" cy="317050"/>
          </a:xfrm>
        </p:grpSpPr>
        <p:sp>
          <p:nvSpPr>
            <p:cNvPr id="356" name="Google Shape;207;p18">
              <a:extLst>
                <a:ext uri="{FF2B5EF4-FFF2-40B4-BE49-F238E27FC236}">
                  <a16:creationId xmlns:a16="http://schemas.microsoft.com/office/drawing/2014/main" id="{51B80A27-0ECD-49FB-9827-91B90BCCA808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08;p18">
              <a:extLst>
                <a:ext uri="{FF2B5EF4-FFF2-40B4-BE49-F238E27FC236}">
                  <a16:creationId xmlns:a16="http://schemas.microsoft.com/office/drawing/2014/main" id="{8C415614-BB41-42A8-BEFF-AB95C9C80AA2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09;p18">
              <a:extLst>
                <a:ext uri="{FF2B5EF4-FFF2-40B4-BE49-F238E27FC236}">
                  <a16:creationId xmlns:a16="http://schemas.microsoft.com/office/drawing/2014/main" id="{DB6B6041-BCA5-4B09-9AC6-8E4096278067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CuadroTexto 358">
            <a:extLst>
              <a:ext uri="{FF2B5EF4-FFF2-40B4-BE49-F238E27FC236}">
                <a16:creationId xmlns:a16="http://schemas.microsoft.com/office/drawing/2014/main" id="{0343029A-7BB4-43EB-BA74-4E2A280EA06C}"/>
              </a:ext>
            </a:extLst>
          </p:cNvPr>
          <p:cNvSpPr txBox="1"/>
          <p:nvPr/>
        </p:nvSpPr>
        <p:spPr>
          <a:xfrm>
            <a:off x="4567301" y="1269867"/>
            <a:ext cx="184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818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6F244742-6772-4E1B-B75E-56768F9E4342}"/>
              </a:ext>
            </a:extLst>
          </p:cNvPr>
          <p:cNvSpPr/>
          <p:nvPr/>
        </p:nvSpPr>
        <p:spPr>
          <a:xfrm>
            <a:off x="-4699" y="109596"/>
            <a:ext cx="9144000" cy="534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F9AD74-6E4C-4163-AA12-469C0DEF7E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" y="87100"/>
            <a:ext cx="1729240" cy="647857"/>
          </a:xfrm>
          <a:prstGeom prst="rect">
            <a:avLst/>
          </a:prstGeom>
        </p:spPr>
      </p:pic>
      <p:sp>
        <p:nvSpPr>
          <p:cNvPr id="10" name="Google Shape;622;p28">
            <a:extLst>
              <a:ext uri="{FF2B5EF4-FFF2-40B4-BE49-F238E27FC236}">
                <a16:creationId xmlns:a16="http://schemas.microsoft.com/office/drawing/2014/main" id="{4F6A03EE-BF66-43A2-849C-188C92F77362}"/>
              </a:ext>
            </a:extLst>
          </p:cNvPr>
          <p:cNvSpPr txBox="1">
            <a:spLocks/>
          </p:cNvSpPr>
          <p:nvPr/>
        </p:nvSpPr>
        <p:spPr>
          <a:xfrm>
            <a:off x="1723883" y="167742"/>
            <a:ext cx="3588266" cy="469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Gr05-Informe Final-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s-419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2-5B-2020-2</a:t>
            </a:r>
          </a:p>
          <a:p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07 de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Marzo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</a:p>
          <a:p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4" name="Imagen 3" descr="Resultado de imagen para facci uleam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>
            <a:avLst/>
          </a:prstGeom>
          <a:noFill/>
        </p:spPr>
      </p:pic>
      <p:sp>
        <p:nvSpPr>
          <p:cNvPr id="15" name="Google Shape;622;p28">
            <a:extLst>
              <a:ext uri="{FF2B5EF4-FFF2-40B4-BE49-F238E27FC236}">
                <a16:creationId xmlns:a16="http://schemas.microsoft.com/office/drawing/2014/main" id="{83E6AD14-2201-4C47-BE76-126F8D61A840}"/>
              </a:ext>
            </a:extLst>
          </p:cNvPr>
          <p:cNvSpPr txBox="1">
            <a:spLocks/>
          </p:cNvSpPr>
          <p:nvPr/>
        </p:nvSpPr>
        <p:spPr>
          <a:xfrm>
            <a:off x="5239498" y="12193"/>
            <a:ext cx="3061568" cy="624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Sistemas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Gestión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Mastín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Macías-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-Mendoza-Mendoza-Menéndez-Mero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68" name="Google Shape;1540;p37">
            <a:extLst>
              <a:ext uri="{FF2B5EF4-FFF2-40B4-BE49-F238E27FC236}">
                <a16:creationId xmlns:a16="http://schemas.microsoft.com/office/drawing/2014/main" id="{57BE79E7-3D82-4F74-8CC8-7706E47546BD}"/>
              </a:ext>
            </a:extLst>
          </p:cNvPr>
          <p:cNvGrpSpPr/>
          <p:nvPr/>
        </p:nvGrpSpPr>
        <p:grpSpPr>
          <a:xfrm>
            <a:off x="4622325" y="2837788"/>
            <a:ext cx="3678741" cy="1583838"/>
            <a:chOff x="4622325" y="2837788"/>
            <a:chExt cx="2499875" cy="1583838"/>
          </a:xfrm>
        </p:grpSpPr>
        <p:sp>
          <p:nvSpPr>
            <p:cNvPr id="69" name="Google Shape;1541;p37">
              <a:extLst>
                <a:ext uri="{FF2B5EF4-FFF2-40B4-BE49-F238E27FC236}">
                  <a16:creationId xmlns:a16="http://schemas.microsoft.com/office/drawing/2014/main" id="{B8452F82-28C8-409E-8781-0F53CCE66033}"/>
                </a:ext>
              </a:extLst>
            </p:cNvPr>
            <p:cNvSpPr/>
            <p:nvPr/>
          </p:nvSpPr>
          <p:spPr>
            <a:xfrm>
              <a:off x="5237600" y="3668925"/>
              <a:ext cx="1884600" cy="752700"/>
            </a:xfrm>
            <a:prstGeom prst="roundRect">
              <a:avLst>
                <a:gd name="adj" fmla="val 2097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 tiene como objetivo conocer la opinión y análisis que tienen los usuarios hacia el servicio web</a:t>
              </a: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1542;p37">
              <a:extLst>
                <a:ext uri="{FF2B5EF4-FFF2-40B4-BE49-F238E27FC236}">
                  <a16:creationId xmlns:a16="http://schemas.microsoft.com/office/drawing/2014/main" id="{B73E6AE0-8D28-44C7-AD8E-15A887A27765}"/>
                </a:ext>
              </a:extLst>
            </p:cNvPr>
            <p:cNvSpPr/>
            <p:nvPr/>
          </p:nvSpPr>
          <p:spPr>
            <a:xfrm>
              <a:off x="4652975" y="2837788"/>
              <a:ext cx="518850" cy="1215950"/>
            </a:xfrm>
            <a:custGeom>
              <a:avLst/>
              <a:gdLst/>
              <a:ahLst/>
              <a:cxnLst/>
              <a:rect l="l" t="t" r="r" b="b"/>
              <a:pathLst>
                <a:path w="20754" h="48638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39970"/>
                  </a:lnTo>
                  <a:cubicBezTo>
                    <a:pt x="1" y="44756"/>
                    <a:pt x="4037" y="48637"/>
                    <a:pt x="8990" y="48637"/>
                  </a:cubicBezTo>
                  <a:lnTo>
                    <a:pt x="20408" y="48637"/>
                  </a:lnTo>
                  <a:cubicBezTo>
                    <a:pt x="20598" y="48637"/>
                    <a:pt x="20753" y="48494"/>
                    <a:pt x="20753" y="48304"/>
                  </a:cubicBezTo>
                  <a:cubicBezTo>
                    <a:pt x="20753" y="48113"/>
                    <a:pt x="20598" y="47959"/>
                    <a:pt x="20408" y="47959"/>
                  </a:cubicBezTo>
                  <a:lnTo>
                    <a:pt x="8990" y="47959"/>
                  </a:lnTo>
                  <a:cubicBezTo>
                    <a:pt x="4406" y="47959"/>
                    <a:pt x="679" y="44375"/>
                    <a:pt x="679" y="39970"/>
                  </a:cubicBezTo>
                  <a:lnTo>
                    <a:pt x="679" y="346"/>
                  </a:lnTo>
                  <a:cubicBezTo>
                    <a:pt x="679" y="155"/>
                    <a:pt x="525" y="0"/>
                    <a:pt x="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3;p37">
              <a:extLst>
                <a:ext uri="{FF2B5EF4-FFF2-40B4-BE49-F238E27FC236}">
                  <a16:creationId xmlns:a16="http://schemas.microsoft.com/office/drawing/2014/main" id="{551F34F7-CCB6-4121-9792-8194CFBE5305}"/>
                </a:ext>
              </a:extLst>
            </p:cNvPr>
            <p:cNvSpPr/>
            <p:nvPr/>
          </p:nvSpPr>
          <p:spPr>
            <a:xfrm>
              <a:off x="4622325" y="3140663"/>
              <a:ext cx="450675" cy="276975"/>
            </a:xfrm>
            <a:custGeom>
              <a:avLst/>
              <a:gdLst/>
              <a:ahLst/>
              <a:cxnLst/>
              <a:rect l="l" t="t" r="r" b="b"/>
              <a:pathLst>
                <a:path w="18027" h="11079" extrusionOk="0">
                  <a:moveTo>
                    <a:pt x="17451" y="1"/>
                  </a:moveTo>
                  <a:cubicBezTo>
                    <a:pt x="17306" y="1"/>
                    <a:pt x="17162" y="65"/>
                    <a:pt x="17062" y="185"/>
                  </a:cubicBezTo>
                  <a:cubicBezTo>
                    <a:pt x="16312" y="1078"/>
                    <a:pt x="15431" y="1828"/>
                    <a:pt x="14419" y="2411"/>
                  </a:cubicBezTo>
                  <a:lnTo>
                    <a:pt x="2905" y="9067"/>
                  </a:lnTo>
                  <a:cubicBezTo>
                    <a:pt x="2132" y="9507"/>
                    <a:pt x="1298" y="9841"/>
                    <a:pt x="441" y="10067"/>
                  </a:cubicBezTo>
                  <a:cubicBezTo>
                    <a:pt x="167" y="10138"/>
                    <a:pt x="0" y="10412"/>
                    <a:pt x="72" y="10686"/>
                  </a:cubicBezTo>
                  <a:cubicBezTo>
                    <a:pt x="131" y="10924"/>
                    <a:pt x="346" y="11079"/>
                    <a:pt x="572" y="11079"/>
                  </a:cubicBezTo>
                  <a:cubicBezTo>
                    <a:pt x="608" y="11079"/>
                    <a:pt x="655" y="11067"/>
                    <a:pt x="703" y="11055"/>
                  </a:cubicBezTo>
                  <a:cubicBezTo>
                    <a:pt x="1643" y="10817"/>
                    <a:pt x="2560" y="10448"/>
                    <a:pt x="3417" y="9948"/>
                  </a:cubicBezTo>
                  <a:lnTo>
                    <a:pt x="14943" y="3304"/>
                  </a:lnTo>
                  <a:cubicBezTo>
                    <a:pt x="16050" y="2661"/>
                    <a:pt x="17026" y="1828"/>
                    <a:pt x="17848" y="839"/>
                  </a:cubicBezTo>
                  <a:cubicBezTo>
                    <a:pt x="18026" y="625"/>
                    <a:pt x="18003" y="304"/>
                    <a:pt x="17776" y="125"/>
                  </a:cubicBezTo>
                  <a:cubicBezTo>
                    <a:pt x="17682" y="41"/>
                    <a:pt x="17566" y="1"/>
                    <a:pt x="1745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4;p37">
              <a:extLst>
                <a:ext uri="{FF2B5EF4-FFF2-40B4-BE49-F238E27FC236}">
                  <a16:creationId xmlns:a16="http://schemas.microsoft.com/office/drawing/2014/main" id="{0B589118-6C13-4A97-8C6F-4D943FD09D59}"/>
                </a:ext>
              </a:extLst>
            </p:cNvPr>
            <p:cNvSpPr/>
            <p:nvPr/>
          </p:nvSpPr>
          <p:spPr>
            <a:xfrm>
              <a:off x="4936650" y="3793488"/>
              <a:ext cx="453350" cy="503500"/>
            </a:xfrm>
            <a:custGeom>
              <a:avLst/>
              <a:gdLst/>
              <a:ahLst/>
              <a:cxnLst/>
              <a:rect l="l" t="t" r="r" b="b"/>
              <a:pathLst>
                <a:path w="18134" h="20140" extrusionOk="0">
                  <a:moveTo>
                    <a:pt x="9067" y="0"/>
                  </a:moveTo>
                  <a:cubicBezTo>
                    <a:pt x="8620" y="0"/>
                    <a:pt x="8174" y="116"/>
                    <a:pt x="7775" y="349"/>
                  </a:cubicBezTo>
                  <a:lnTo>
                    <a:pt x="1286" y="4087"/>
                  </a:lnTo>
                  <a:cubicBezTo>
                    <a:pt x="488" y="4552"/>
                    <a:pt x="0" y="5409"/>
                    <a:pt x="0" y="6326"/>
                  </a:cubicBezTo>
                  <a:lnTo>
                    <a:pt x="0" y="13815"/>
                  </a:lnTo>
                  <a:cubicBezTo>
                    <a:pt x="0" y="14743"/>
                    <a:pt x="488" y="15589"/>
                    <a:pt x="1286" y="16053"/>
                  </a:cubicBezTo>
                  <a:lnTo>
                    <a:pt x="7775" y="19791"/>
                  </a:lnTo>
                  <a:cubicBezTo>
                    <a:pt x="8174" y="20024"/>
                    <a:pt x="8620" y="20140"/>
                    <a:pt x="9067" y="20140"/>
                  </a:cubicBezTo>
                  <a:cubicBezTo>
                    <a:pt x="9513" y="20140"/>
                    <a:pt x="9960" y="20024"/>
                    <a:pt x="10359" y="19791"/>
                  </a:cubicBezTo>
                  <a:lnTo>
                    <a:pt x="16836" y="16053"/>
                  </a:lnTo>
                  <a:cubicBezTo>
                    <a:pt x="17633" y="15589"/>
                    <a:pt x="18134" y="14743"/>
                    <a:pt x="18134" y="13815"/>
                  </a:cubicBezTo>
                  <a:lnTo>
                    <a:pt x="18134" y="6326"/>
                  </a:lnTo>
                  <a:cubicBezTo>
                    <a:pt x="18134" y="5409"/>
                    <a:pt x="17633" y="4552"/>
                    <a:pt x="16836" y="4087"/>
                  </a:cubicBezTo>
                  <a:lnTo>
                    <a:pt x="10359" y="349"/>
                  </a:lnTo>
                  <a:cubicBezTo>
                    <a:pt x="9960" y="116"/>
                    <a:pt x="9513" y="0"/>
                    <a:pt x="906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5;p37">
              <a:extLst>
                <a:ext uri="{FF2B5EF4-FFF2-40B4-BE49-F238E27FC236}">
                  <a16:creationId xmlns:a16="http://schemas.microsoft.com/office/drawing/2014/main" id="{3122B46A-3A02-40B2-A2F8-9ED02F1B222F}"/>
                </a:ext>
              </a:extLst>
            </p:cNvPr>
            <p:cNvSpPr/>
            <p:nvPr/>
          </p:nvSpPr>
          <p:spPr>
            <a:xfrm>
              <a:off x="4965825" y="3827413"/>
              <a:ext cx="394700" cy="435725"/>
            </a:xfrm>
            <a:custGeom>
              <a:avLst/>
              <a:gdLst/>
              <a:ahLst/>
              <a:cxnLst/>
              <a:rect l="l" t="t" r="r" b="b"/>
              <a:pathLst>
                <a:path w="15788" h="17429" extrusionOk="0">
                  <a:moveTo>
                    <a:pt x="7900" y="1"/>
                  </a:moveTo>
                  <a:cubicBezTo>
                    <a:pt x="7453" y="1"/>
                    <a:pt x="7007" y="117"/>
                    <a:pt x="6608" y="349"/>
                  </a:cubicBezTo>
                  <a:lnTo>
                    <a:pt x="1298" y="3409"/>
                  </a:lnTo>
                  <a:cubicBezTo>
                    <a:pt x="500" y="3873"/>
                    <a:pt x="0" y="4730"/>
                    <a:pt x="0" y="5647"/>
                  </a:cubicBezTo>
                  <a:lnTo>
                    <a:pt x="0" y="11779"/>
                  </a:lnTo>
                  <a:cubicBezTo>
                    <a:pt x="0" y="12708"/>
                    <a:pt x="500" y="13553"/>
                    <a:pt x="1298" y="14017"/>
                  </a:cubicBezTo>
                  <a:lnTo>
                    <a:pt x="6608" y="17089"/>
                  </a:lnTo>
                  <a:cubicBezTo>
                    <a:pt x="7007" y="17315"/>
                    <a:pt x="7453" y="17428"/>
                    <a:pt x="7900" y="17428"/>
                  </a:cubicBezTo>
                  <a:cubicBezTo>
                    <a:pt x="8346" y="17428"/>
                    <a:pt x="8793" y="17315"/>
                    <a:pt x="9192" y="17089"/>
                  </a:cubicBezTo>
                  <a:lnTo>
                    <a:pt x="14502" y="14017"/>
                  </a:lnTo>
                  <a:cubicBezTo>
                    <a:pt x="15300" y="13553"/>
                    <a:pt x="15788" y="12708"/>
                    <a:pt x="15788" y="11779"/>
                  </a:cubicBezTo>
                  <a:lnTo>
                    <a:pt x="15788" y="5647"/>
                  </a:lnTo>
                  <a:cubicBezTo>
                    <a:pt x="15788" y="4730"/>
                    <a:pt x="15300" y="3873"/>
                    <a:pt x="14502" y="3409"/>
                  </a:cubicBezTo>
                  <a:lnTo>
                    <a:pt x="9192" y="349"/>
                  </a:lnTo>
                  <a:cubicBezTo>
                    <a:pt x="8793" y="117"/>
                    <a:pt x="8346" y="1"/>
                    <a:pt x="7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cs typeface="Fira Sans Extra Condensed Medium"/>
                  <a:sym typeface="Fira Sans Extra Condensed Medium"/>
                </a:rPr>
                <a:t>M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4" name="Google Shape;1546;p37">
            <a:extLst>
              <a:ext uri="{FF2B5EF4-FFF2-40B4-BE49-F238E27FC236}">
                <a16:creationId xmlns:a16="http://schemas.microsoft.com/office/drawing/2014/main" id="{F793F4E0-FF3E-41B2-A431-E5800EA1B81B}"/>
              </a:ext>
            </a:extLst>
          </p:cNvPr>
          <p:cNvGrpSpPr/>
          <p:nvPr/>
        </p:nvGrpSpPr>
        <p:grpSpPr>
          <a:xfrm>
            <a:off x="656444" y="2837788"/>
            <a:ext cx="3875106" cy="1583838"/>
            <a:chOff x="2021850" y="2837788"/>
            <a:chExt cx="2509700" cy="1583838"/>
          </a:xfrm>
        </p:grpSpPr>
        <p:sp>
          <p:nvSpPr>
            <p:cNvPr id="75" name="Google Shape;1547;p37">
              <a:extLst>
                <a:ext uri="{FF2B5EF4-FFF2-40B4-BE49-F238E27FC236}">
                  <a16:creationId xmlns:a16="http://schemas.microsoft.com/office/drawing/2014/main" id="{4B66E7FF-8B58-4FC2-B124-D0A4C26951B9}"/>
                </a:ext>
              </a:extLst>
            </p:cNvPr>
            <p:cNvSpPr/>
            <p:nvPr/>
          </p:nvSpPr>
          <p:spPr>
            <a:xfrm>
              <a:off x="2021850" y="3668925"/>
              <a:ext cx="1884600" cy="752700"/>
            </a:xfrm>
            <a:prstGeom prst="roundRect">
              <a:avLst>
                <a:gd name="adj" fmla="val 2097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 el marco de la teoría sociológica, la investigación se realizó en base al análisis que se puede observar en la zona urbana de Manta</a:t>
              </a: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es-MX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1548;p37">
              <a:extLst>
                <a:ext uri="{FF2B5EF4-FFF2-40B4-BE49-F238E27FC236}">
                  <a16:creationId xmlns:a16="http://schemas.microsoft.com/office/drawing/2014/main" id="{D8F2020B-6A56-4D23-B103-12F04E27AD03}"/>
                </a:ext>
              </a:extLst>
            </p:cNvPr>
            <p:cNvSpPr/>
            <p:nvPr/>
          </p:nvSpPr>
          <p:spPr>
            <a:xfrm>
              <a:off x="3966275" y="2837788"/>
              <a:ext cx="529850" cy="1215950"/>
            </a:xfrm>
            <a:custGeom>
              <a:avLst/>
              <a:gdLst/>
              <a:ahLst/>
              <a:cxnLst/>
              <a:rect l="l" t="t" r="r" b="b"/>
              <a:pathLst>
                <a:path w="21194" h="48638" extrusionOk="0">
                  <a:moveTo>
                    <a:pt x="20849" y="0"/>
                  </a:moveTo>
                  <a:cubicBezTo>
                    <a:pt x="20658" y="0"/>
                    <a:pt x="20504" y="155"/>
                    <a:pt x="20504" y="346"/>
                  </a:cubicBezTo>
                  <a:lnTo>
                    <a:pt x="20504" y="39970"/>
                  </a:lnTo>
                  <a:cubicBezTo>
                    <a:pt x="20504" y="44375"/>
                    <a:pt x="16777" y="47959"/>
                    <a:pt x="12193" y="47959"/>
                  </a:cubicBezTo>
                  <a:lnTo>
                    <a:pt x="334" y="47959"/>
                  </a:lnTo>
                  <a:cubicBezTo>
                    <a:pt x="144" y="47959"/>
                    <a:pt x="1" y="48113"/>
                    <a:pt x="1" y="48304"/>
                  </a:cubicBezTo>
                  <a:cubicBezTo>
                    <a:pt x="1" y="48494"/>
                    <a:pt x="144" y="48637"/>
                    <a:pt x="334" y="48637"/>
                  </a:cubicBezTo>
                  <a:lnTo>
                    <a:pt x="12193" y="48637"/>
                  </a:lnTo>
                  <a:cubicBezTo>
                    <a:pt x="17158" y="48637"/>
                    <a:pt x="21194" y="44756"/>
                    <a:pt x="21194" y="39970"/>
                  </a:cubicBezTo>
                  <a:lnTo>
                    <a:pt x="21194" y="346"/>
                  </a:lnTo>
                  <a:cubicBezTo>
                    <a:pt x="21194" y="155"/>
                    <a:pt x="21039" y="0"/>
                    <a:pt x="20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9;p37">
              <a:extLst>
                <a:ext uri="{FF2B5EF4-FFF2-40B4-BE49-F238E27FC236}">
                  <a16:creationId xmlns:a16="http://schemas.microsoft.com/office/drawing/2014/main" id="{751D05E5-7B82-4618-8A4C-EEE9C0ACC968}"/>
                </a:ext>
              </a:extLst>
            </p:cNvPr>
            <p:cNvSpPr/>
            <p:nvPr/>
          </p:nvSpPr>
          <p:spPr>
            <a:xfrm>
              <a:off x="4077025" y="3145913"/>
              <a:ext cx="454525" cy="273825"/>
            </a:xfrm>
            <a:custGeom>
              <a:avLst/>
              <a:gdLst/>
              <a:ahLst/>
              <a:cxnLst/>
              <a:rect l="l" t="t" r="r" b="b"/>
              <a:pathLst>
                <a:path w="18181" h="10953" extrusionOk="0">
                  <a:moveTo>
                    <a:pt x="564" y="0"/>
                  </a:moveTo>
                  <a:cubicBezTo>
                    <a:pt x="444" y="0"/>
                    <a:pt x="324" y="42"/>
                    <a:pt x="226" y="129"/>
                  </a:cubicBezTo>
                  <a:cubicBezTo>
                    <a:pt x="12" y="320"/>
                    <a:pt x="0" y="641"/>
                    <a:pt x="179" y="856"/>
                  </a:cubicBezTo>
                  <a:cubicBezTo>
                    <a:pt x="964" y="1737"/>
                    <a:pt x="1881" y="2499"/>
                    <a:pt x="2905" y="3094"/>
                  </a:cubicBezTo>
                  <a:lnTo>
                    <a:pt x="14430" y="9738"/>
                  </a:lnTo>
                  <a:cubicBezTo>
                    <a:pt x="15383" y="10297"/>
                    <a:pt x="16419" y="10702"/>
                    <a:pt x="17502" y="10940"/>
                  </a:cubicBezTo>
                  <a:cubicBezTo>
                    <a:pt x="17538" y="10940"/>
                    <a:pt x="17574" y="10952"/>
                    <a:pt x="17621" y="10952"/>
                  </a:cubicBezTo>
                  <a:cubicBezTo>
                    <a:pt x="17848" y="10952"/>
                    <a:pt x="18062" y="10785"/>
                    <a:pt x="18121" y="10547"/>
                  </a:cubicBezTo>
                  <a:cubicBezTo>
                    <a:pt x="18181" y="10273"/>
                    <a:pt x="18002" y="10000"/>
                    <a:pt x="17728" y="9940"/>
                  </a:cubicBezTo>
                  <a:cubicBezTo>
                    <a:pt x="16752" y="9714"/>
                    <a:pt x="15812" y="9357"/>
                    <a:pt x="14942" y="8857"/>
                  </a:cubicBezTo>
                  <a:lnTo>
                    <a:pt x="3417" y="2201"/>
                  </a:lnTo>
                  <a:cubicBezTo>
                    <a:pt x="2488" y="1665"/>
                    <a:pt x="1655" y="987"/>
                    <a:pt x="953" y="177"/>
                  </a:cubicBezTo>
                  <a:cubicBezTo>
                    <a:pt x="849" y="60"/>
                    <a:pt x="707" y="0"/>
                    <a:pt x="56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0;p37">
              <a:extLst>
                <a:ext uri="{FF2B5EF4-FFF2-40B4-BE49-F238E27FC236}">
                  <a16:creationId xmlns:a16="http://schemas.microsoft.com/office/drawing/2014/main" id="{B7B6786A-1CB0-4AE5-A28A-F61E0ABCB070}"/>
                </a:ext>
              </a:extLst>
            </p:cNvPr>
            <p:cNvSpPr/>
            <p:nvPr/>
          </p:nvSpPr>
          <p:spPr>
            <a:xfrm>
              <a:off x="3754050" y="3793488"/>
              <a:ext cx="453350" cy="503500"/>
            </a:xfrm>
            <a:custGeom>
              <a:avLst/>
              <a:gdLst/>
              <a:ahLst/>
              <a:cxnLst/>
              <a:rect l="l" t="t" r="r" b="b"/>
              <a:pathLst>
                <a:path w="18134" h="20140" extrusionOk="0">
                  <a:moveTo>
                    <a:pt x="9067" y="0"/>
                  </a:moveTo>
                  <a:cubicBezTo>
                    <a:pt x="8621" y="0"/>
                    <a:pt x="8174" y="116"/>
                    <a:pt x="7776" y="349"/>
                  </a:cubicBezTo>
                  <a:lnTo>
                    <a:pt x="1299" y="4087"/>
                  </a:lnTo>
                  <a:cubicBezTo>
                    <a:pt x="501" y="4552"/>
                    <a:pt x="1" y="5409"/>
                    <a:pt x="1" y="6326"/>
                  </a:cubicBezTo>
                  <a:lnTo>
                    <a:pt x="1" y="13815"/>
                  </a:lnTo>
                  <a:cubicBezTo>
                    <a:pt x="1" y="14743"/>
                    <a:pt x="501" y="15589"/>
                    <a:pt x="1299" y="16053"/>
                  </a:cubicBezTo>
                  <a:lnTo>
                    <a:pt x="7776" y="19791"/>
                  </a:lnTo>
                  <a:cubicBezTo>
                    <a:pt x="8174" y="20024"/>
                    <a:pt x="8621" y="20140"/>
                    <a:pt x="9067" y="20140"/>
                  </a:cubicBezTo>
                  <a:cubicBezTo>
                    <a:pt x="9514" y="20140"/>
                    <a:pt x="9960" y="20024"/>
                    <a:pt x="10359" y="19791"/>
                  </a:cubicBezTo>
                  <a:lnTo>
                    <a:pt x="16848" y="16053"/>
                  </a:lnTo>
                  <a:cubicBezTo>
                    <a:pt x="17646" y="15589"/>
                    <a:pt x="18134" y="14743"/>
                    <a:pt x="18134" y="13815"/>
                  </a:cubicBezTo>
                  <a:lnTo>
                    <a:pt x="18134" y="6326"/>
                  </a:lnTo>
                  <a:cubicBezTo>
                    <a:pt x="18134" y="5409"/>
                    <a:pt x="17646" y="4552"/>
                    <a:pt x="16848" y="4087"/>
                  </a:cubicBezTo>
                  <a:lnTo>
                    <a:pt x="10359" y="349"/>
                  </a:lnTo>
                  <a:cubicBezTo>
                    <a:pt x="9960" y="116"/>
                    <a:pt x="9514" y="0"/>
                    <a:pt x="906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1;p37">
              <a:extLst>
                <a:ext uri="{FF2B5EF4-FFF2-40B4-BE49-F238E27FC236}">
                  <a16:creationId xmlns:a16="http://schemas.microsoft.com/office/drawing/2014/main" id="{AE14D421-C554-4E5A-9A6C-2B3031ECAA13}"/>
                </a:ext>
              </a:extLst>
            </p:cNvPr>
            <p:cNvSpPr/>
            <p:nvPr/>
          </p:nvSpPr>
          <p:spPr>
            <a:xfrm>
              <a:off x="3784725" y="3827413"/>
              <a:ext cx="394700" cy="435725"/>
            </a:xfrm>
            <a:custGeom>
              <a:avLst/>
              <a:gdLst/>
              <a:ahLst/>
              <a:cxnLst/>
              <a:rect l="l" t="t" r="r" b="b"/>
              <a:pathLst>
                <a:path w="15788" h="17429" extrusionOk="0">
                  <a:moveTo>
                    <a:pt x="7900" y="1"/>
                  </a:moveTo>
                  <a:cubicBezTo>
                    <a:pt x="7453" y="1"/>
                    <a:pt x="7007" y="117"/>
                    <a:pt x="6608" y="349"/>
                  </a:cubicBezTo>
                  <a:lnTo>
                    <a:pt x="1298" y="3409"/>
                  </a:lnTo>
                  <a:cubicBezTo>
                    <a:pt x="500" y="3873"/>
                    <a:pt x="0" y="4730"/>
                    <a:pt x="0" y="5647"/>
                  </a:cubicBezTo>
                  <a:lnTo>
                    <a:pt x="0" y="11779"/>
                  </a:lnTo>
                  <a:cubicBezTo>
                    <a:pt x="0" y="12708"/>
                    <a:pt x="500" y="13553"/>
                    <a:pt x="1298" y="14017"/>
                  </a:cubicBezTo>
                  <a:lnTo>
                    <a:pt x="6608" y="17089"/>
                  </a:lnTo>
                  <a:cubicBezTo>
                    <a:pt x="7007" y="17315"/>
                    <a:pt x="7453" y="17428"/>
                    <a:pt x="7900" y="17428"/>
                  </a:cubicBezTo>
                  <a:cubicBezTo>
                    <a:pt x="8346" y="17428"/>
                    <a:pt x="8793" y="17315"/>
                    <a:pt x="9192" y="17089"/>
                  </a:cubicBezTo>
                  <a:lnTo>
                    <a:pt x="14502" y="14017"/>
                  </a:lnTo>
                  <a:cubicBezTo>
                    <a:pt x="15300" y="13553"/>
                    <a:pt x="15788" y="12708"/>
                    <a:pt x="15788" y="11779"/>
                  </a:cubicBezTo>
                  <a:lnTo>
                    <a:pt x="15788" y="5647"/>
                  </a:lnTo>
                  <a:cubicBezTo>
                    <a:pt x="15788" y="4730"/>
                    <a:pt x="15300" y="3873"/>
                    <a:pt x="14502" y="3409"/>
                  </a:cubicBezTo>
                  <a:lnTo>
                    <a:pt x="9192" y="349"/>
                  </a:lnTo>
                  <a:cubicBezTo>
                    <a:pt x="8793" y="117"/>
                    <a:pt x="8346" y="1"/>
                    <a:pt x="7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80" name="Google Shape;1552;p37">
            <a:extLst>
              <a:ext uri="{FF2B5EF4-FFF2-40B4-BE49-F238E27FC236}">
                <a16:creationId xmlns:a16="http://schemas.microsoft.com/office/drawing/2014/main" id="{47BE44FB-AC02-4846-AB8F-6F1374D23D48}"/>
              </a:ext>
            </a:extLst>
          </p:cNvPr>
          <p:cNvGrpSpPr/>
          <p:nvPr/>
        </p:nvGrpSpPr>
        <p:grpSpPr>
          <a:xfrm>
            <a:off x="656444" y="2446725"/>
            <a:ext cx="3850106" cy="752700"/>
            <a:chOff x="1689400" y="2446725"/>
            <a:chExt cx="2817150" cy="752700"/>
          </a:xfrm>
        </p:grpSpPr>
        <p:sp>
          <p:nvSpPr>
            <p:cNvPr id="81" name="Google Shape;1553;p37">
              <a:extLst>
                <a:ext uri="{FF2B5EF4-FFF2-40B4-BE49-F238E27FC236}">
                  <a16:creationId xmlns:a16="http://schemas.microsoft.com/office/drawing/2014/main" id="{6C7CB121-81A6-4DEF-8152-B512D4CB0940}"/>
                </a:ext>
              </a:extLst>
            </p:cNvPr>
            <p:cNvSpPr/>
            <p:nvPr/>
          </p:nvSpPr>
          <p:spPr>
            <a:xfrm>
              <a:off x="1689400" y="2446725"/>
              <a:ext cx="1884600" cy="752700"/>
            </a:xfrm>
            <a:prstGeom prst="roundRect">
              <a:avLst>
                <a:gd name="adj" fmla="val 2097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Para analizar la problemática, la causa, la cual es la de no contar con un sistema que agilite los procesos de gestión en la veterinaria Mastín </a:t>
              </a:r>
              <a:endParaRPr sz="1000" dirty="0"/>
            </a:p>
          </p:txBody>
        </p:sp>
        <p:sp>
          <p:nvSpPr>
            <p:cNvPr id="82" name="Google Shape;1554;p37">
              <a:extLst>
                <a:ext uri="{FF2B5EF4-FFF2-40B4-BE49-F238E27FC236}">
                  <a16:creationId xmlns:a16="http://schemas.microsoft.com/office/drawing/2014/main" id="{1A0DC198-9589-4320-88BC-AE23A4BDC790}"/>
                </a:ext>
              </a:extLst>
            </p:cNvPr>
            <p:cNvSpPr/>
            <p:nvPr/>
          </p:nvSpPr>
          <p:spPr>
            <a:xfrm>
              <a:off x="3615650" y="2814438"/>
              <a:ext cx="890900" cy="17275"/>
            </a:xfrm>
            <a:custGeom>
              <a:avLst/>
              <a:gdLst/>
              <a:ahLst/>
              <a:cxnLst/>
              <a:rect l="l" t="t" r="r" b="b"/>
              <a:pathLst>
                <a:path w="35636" h="691" extrusionOk="0">
                  <a:moveTo>
                    <a:pt x="346" y="0"/>
                  </a:moveTo>
                  <a:cubicBezTo>
                    <a:pt x="155" y="0"/>
                    <a:pt x="0" y="155"/>
                    <a:pt x="0" y="346"/>
                  </a:cubicBezTo>
                  <a:cubicBezTo>
                    <a:pt x="0" y="536"/>
                    <a:pt x="155" y="691"/>
                    <a:pt x="346" y="691"/>
                  </a:cubicBezTo>
                  <a:lnTo>
                    <a:pt x="35291" y="691"/>
                  </a:lnTo>
                  <a:cubicBezTo>
                    <a:pt x="35481" y="691"/>
                    <a:pt x="35636" y="536"/>
                    <a:pt x="35636" y="346"/>
                  </a:cubicBezTo>
                  <a:cubicBezTo>
                    <a:pt x="35636" y="155"/>
                    <a:pt x="35481" y="0"/>
                    <a:pt x="35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5;p37">
              <a:extLst>
                <a:ext uri="{FF2B5EF4-FFF2-40B4-BE49-F238E27FC236}">
                  <a16:creationId xmlns:a16="http://schemas.microsoft.com/office/drawing/2014/main" id="{C95F8B0E-54E8-42D9-B2D9-FD4E028DD747}"/>
                </a:ext>
              </a:extLst>
            </p:cNvPr>
            <p:cNvSpPr/>
            <p:nvPr/>
          </p:nvSpPr>
          <p:spPr>
            <a:xfrm>
              <a:off x="4014800" y="2556338"/>
              <a:ext cx="44975" cy="533475"/>
            </a:xfrm>
            <a:custGeom>
              <a:avLst/>
              <a:gdLst/>
              <a:ahLst/>
              <a:cxnLst/>
              <a:rect l="l" t="t" r="r" b="b"/>
              <a:pathLst>
                <a:path w="1799" h="21339" extrusionOk="0">
                  <a:moveTo>
                    <a:pt x="1216" y="0"/>
                  </a:moveTo>
                  <a:cubicBezTo>
                    <a:pt x="1013" y="0"/>
                    <a:pt x="821" y="124"/>
                    <a:pt x="739" y="324"/>
                  </a:cubicBezTo>
                  <a:cubicBezTo>
                    <a:pt x="251" y="1586"/>
                    <a:pt x="1" y="2919"/>
                    <a:pt x="1" y="4276"/>
                  </a:cubicBezTo>
                  <a:lnTo>
                    <a:pt x="1" y="17576"/>
                  </a:lnTo>
                  <a:cubicBezTo>
                    <a:pt x="1" y="18743"/>
                    <a:pt x="179" y="19886"/>
                    <a:pt x="548" y="20993"/>
                  </a:cubicBezTo>
                  <a:cubicBezTo>
                    <a:pt x="620" y="21207"/>
                    <a:pt x="822" y="21338"/>
                    <a:pt x="1037" y="21338"/>
                  </a:cubicBezTo>
                  <a:cubicBezTo>
                    <a:pt x="1084" y="21338"/>
                    <a:pt x="1144" y="21338"/>
                    <a:pt x="1203" y="21314"/>
                  </a:cubicBezTo>
                  <a:cubicBezTo>
                    <a:pt x="1465" y="21231"/>
                    <a:pt x="1608" y="20933"/>
                    <a:pt x="1525" y="20671"/>
                  </a:cubicBezTo>
                  <a:cubicBezTo>
                    <a:pt x="1191" y="19671"/>
                    <a:pt x="1025" y="18635"/>
                    <a:pt x="1025" y="17576"/>
                  </a:cubicBezTo>
                  <a:lnTo>
                    <a:pt x="1025" y="4276"/>
                  </a:lnTo>
                  <a:cubicBezTo>
                    <a:pt x="1025" y="3050"/>
                    <a:pt x="1251" y="1848"/>
                    <a:pt x="1691" y="705"/>
                  </a:cubicBezTo>
                  <a:cubicBezTo>
                    <a:pt x="1799" y="443"/>
                    <a:pt x="1668" y="145"/>
                    <a:pt x="1406" y="38"/>
                  </a:cubicBezTo>
                  <a:cubicBezTo>
                    <a:pt x="1343" y="12"/>
                    <a:pt x="1279" y="0"/>
                    <a:pt x="121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6;p37">
              <a:extLst>
                <a:ext uri="{FF2B5EF4-FFF2-40B4-BE49-F238E27FC236}">
                  <a16:creationId xmlns:a16="http://schemas.microsoft.com/office/drawing/2014/main" id="{6B3CEE3E-683A-4499-98D8-CB4B0924949B}"/>
                </a:ext>
              </a:extLst>
            </p:cNvPr>
            <p:cNvSpPr/>
            <p:nvPr/>
          </p:nvSpPr>
          <p:spPr>
            <a:xfrm>
              <a:off x="3423950" y="2571425"/>
              <a:ext cx="453050" cy="503300"/>
            </a:xfrm>
            <a:custGeom>
              <a:avLst/>
              <a:gdLst/>
              <a:ahLst/>
              <a:cxnLst/>
              <a:rect l="l" t="t" r="r" b="b"/>
              <a:pathLst>
                <a:path w="18122" h="20132" extrusionOk="0">
                  <a:moveTo>
                    <a:pt x="9063" y="1"/>
                  </a:moveTo>
                  <a:cubicBezTo>
                    <a:pt x="8618" y="1"/>
                    <a:pt x="8174" y="114"/>
                    <a:pt x="7776" y="340"/>
                  </a:cubicBezTo>
                  <a:lnTo>
                    <a:pt x="1287" y="4091"/>
                  </a:lnTo>
                  <a:cubicBezTo>
                    <a:pt x="489" y="4543"/>
                    <a:pt x="1" y="5400"/>
                    <a:pt x="1" y="6329"/>
                  </a:cubicBezTo>
                  <a:lnTo>
                    <a:pt x="1" y="13806"/>
                  </a:lnTo>
                  <a:cubicBezTo>
                    <a:pt x="1" y="14735"/>
                    <a:pt x="489" y="15580"/>
                    <a:pt x="1287" y="16045"/>
                  </a:cubicBezTo>
                  <a:lnTo>
                    <a:pt x="7776" y="19783"/>
                  </a:lnTo>
                  <a:cubicBezTo>
                    <a:pt x="8174" y="20015"/>
                    <a:pt x="8618" y="20131"/>
                    <a:pt x="9063" y="20131"/>
                  </a:cubicBezTo>
                  <a:cubicBezTo>
                    <a:pt x="9508" y="20131"/>
                    <a:pt x="9954" y="20015"/>
                    <a:pt x="10359" y="19783"/>
                  </a:cubicBezTo>
                  <a:lnTo>
                    <a:pt x="16836" y="16045"/>
                  </a:lnTo>
                  <a:cubicBezTo>
                    <a:pt x="17634" y="15580"/>
                    <a:pt x="18122" y="14735"/>
                    <a:pt x="18122" y="13806"/>
                  </a:cubicBezTo>
                  <a:lnTo>
                    <a:pt x="18122" y="6329"/>
                  </a:lnTo>
                  <a:cubicBezTo>
                    <a:pt x="18122" y="5400"/>
                    <a:pt x="17634" y="4543"/>
                    <a:pt x="16836" y="4091"/>
                  </a:cubicBezTo>
                  <a:lnTo>
                    <a:pt x="10359" y="340"/>
                  </a:lnTo>
                  <a:cubicBezTo>
                    <a:pt x="9954" y="114"/>
                    <a:pt x="9508" y="1"/>
                    <a:pt x="906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7;p37">
              <a:extLst>
                <a:ext uri="{FF2B5EF4-FFF2-40B4-BE49-F238E27FC236}">
                  <a16:creationId xmlns:a16="http://schemas.microsoft.com/office/drawing/2014/main" id="{19DFBAB8-06C8-4924-9845-9B26E029BEC5}"/>
                </a:ext>
              </a:extLst>
            </p:cNvPr>
            <p:cNvSpPr/>
            <p:nvPr/>
          </p:nvSpPr>
          <p:spPr>
            <a:xfrm>
              <a:off x="3453125" y="2605213"/>
              <a:ext cx="394725" cy="435725"/>
            </a:xfrm>
            <a:custGeom>
              <a:avLst/>
              <a:gdLst/>
              <a:ahLst/>
              <a:cxnLst/>
              <a:rect l="l" t="t" r="r" b="b"/>
              <a:pathLst>
                <a:path w="15789" h="17429" extrusionOk="0">
                  <a:moveTo>
                    <a:pt x="7896" y="0"/>
                  </a:moveTo>
                  <a:cubicBezTo>
                    <a:pt x="7451" y="0"/>
                    <a:pt x="7007" y="116"/>
                    <a:pt x="6609" y="349"/>
                  </a:cubicBezTo>
                  <a:lnTo>
                    <a:pt x="1298" y="3409"/>
                  </a:lnTo>
                  <a:cubicBezTo>
                    <a:pt x="501" y="3873"/>
                    <a:pt x="1" y="4730"/>
                    <a:pt x="1" y="5647"/>
                  </a:cubicBezTo>
                  <a:lnTo>
                    <a:pt x="1" y="11779"/>
                  </a:lnTo>
                  <a:cubicBezTo>
                    <a:pt x="1" y="12707"/>
                    <a:pt x="501" y="13553"/>
                    <a:pt x="1298" y="14017"/>
                  </a:cubicBezTo>
                  <a:lnTo>
                    <a:pt x="6609" y="17089"/>
                  </a:lnTo>
                  <a:cubicBezTo>
                    <a:pt x="7007" y="17315"/>
                    <a:pt x="7451" y="17428"/>
                    <a:pt x="7896" y="17428"/>
                  </a:cubicBezTo>
                  <a:cubicBezTo>
                    <a:pt x="8341" y="17428"/>
                    <a:pt x="8787" y="17315"/>
                    <a:pt x="9192" y="17089"/>
                  </a:cubicBezTo>
                  <a:lnTo>
                    <a:pt x="14490" y="14017"/>
                  </a:lnTo>
                  <a:cubicBezTo>
                    <a:pt x="15300" y="13553"/>
                    <a:pt x="15788" y="12707"/>
                    <a:pt x="15788" y="11779"/>
                  </a:cubicBezTo>
                  <a:lnTo>
                    <a:pt x="15788" y="5647"/>
                  </a:lnTo>
                  <a:cubicBezTo>
                    <a:pt x="15788" y="4730"/>
                    <a:pt x="15300" y="3873"/>
                    <a:pt x="14490" y="3409"/>
                  </a:cubicBezTo>
                  <a:lnTo>
                    <a:pt x="9192" y="349"/>
                  </a:lnTo>
                  <a:cubicBezTo>
                    <a:pt x="8787" y="116"/>
                    <a:pt x="8341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6" name="Google Shape;1558;p37">
            <a:extLst>
              <a:ext uri="{FF2B5EF4-FFF2-40B4-BE49-F238E27FC236}">
                <a16:creationId xmlns:a16="http://schemas.microsoft.com/office/drawing/2014/main" id="{1E326264-6934-4FDF-B64D-F9B6C7038860}"/>
              </a:ext>
            </a:extLst>
          </p:cNvPr>
          <p:cNvGrpSpPr/>
          <p:nvPr/>
        </p:nvGrpSpPr>
        <p:grpSpPr>
          <a:xfrm>
            <a:off x="656444" y="1239588"/>
            <a:ext cx="3880482" cy="1615475"/>
            <a:chOff x="2021850" y="1239588"/>
            <a:chExt cx="2515075" cy="1615475"/>
          </a:xfrm>
        </p:grpSpPr>
        <p:sp>
          <p:nvSpPr>
            <p:cNvPr id="87" name="Google Shape;1559;p37">
              <a:extLst>
                <a:ext uri="{FF2B5EF4-FFF2-40B4-BE49-F238E27FC236}">
                  <a16:creationId xmlns:a16="http://schemas.microsoft.com/office/drawing/2014/main" id="{90142382-64D4-4600-91CA-80CEDDFA470A}"/>
                </a:ext>
              </a:extLst>
            </p:cNvPr>
            <p:cNvSpPr/>
            <p:nvPr/>
          </p:nvSpPr>
          <p:spPr>
            <a:xfrm>
              <a:off x="2021850" y="1239588"/>
              <a:ext cx="1884600" cy="752700"/>
            </a:xfrm>
            <a:prstGeom prst="roundRect">
              <a:avLst>
                <a:gd name="adj" fmla="val 2097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 presente investigación se refiere a un sistema de veterinaria enfocado en el área de ventas y citas </a:t>
              </a: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1560;p37">
              <a:extLst>
                <a:ext uri="{FF2B5EF4-FFF2-40B4-BE49-F238E27FC236}">
                  <a16:creationId xmlns:a16="http://schemas.microsoft.com/office/drawing/2014/main" id="{0BC133F2-7D9C-41C7-884F-6FACE1DB4415}"/>
                </a:ext>
              </a:extLst>
            </p:cNvPr>
            <p:cNvSpPr/>
            <p:nvPr/>
          </p:nvSpPr>
          <p:spPr>
            <a:xfrm>
              <a:off x="3970450" y="1607288"/>
              <a:ext cx="525675" cy="1247775"/>
            </a:xfrm>
            <a:custGeom>
              <a:avLst/>
              <a:gdLst/>
              <a:ahLst/>
              <a:cxnLst/>
              <a:rect l="l" t="t" r="r" b="b"/>
              <a:pathLst>
                <a:path w="21027" h="49911" extrusionOk="0">
                  <a:moveTo>
                    <a:pt x="346" y="0"/>
                  </a:moveTo>
                  <a:cubicBezTo>
                    <a:pt x="155" y="0"/>
                    <a:pt x="1" y="155"/>
                    <a:pt x="1" y="345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12026" y="691"/>
                  </a:lnTo>
                  <a:cubicBezTo>
                    <a:pt x="16610" y="691"/>
                    <a:pt x="20337" y="4274"/>
                    <a:pt x="20337" y="8680"/>
                  </a:cubicBezTo>
                  <a:lnTo>
                    <a:pt x="20337" y="49566"/>
                  </a:lnTo>
                  <a:cubicBezTo>
                    <a:pt x="20337" y="49756"/>
                    <a:pt x="20491" y="49911"/>
                    <a:pt x="20682" y="49911"/>
                  </a:cubicBezTo>
                  <a:cubicBezTo>
                    <a:pt x="20872" y="49911"/>
                    <a:pt x="21027" y="49756"/>
                    <a:pt x="21027" y="49566"/>
                  </a:cubicBezTo>
                  <a:lnTo>
                    <a:pt x="21027" y="8680"/>
                  </a:lnTo>
                  <a:cubicBezTo>
                    <a:pt x="21027" y="3893"/>
                    <a:pt x="16991" y="0"/>
                    <a:pt x="120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1;p37">
              <a:extLst>
                <a:ext uri="{FF2B5EF4-FFF2-40B4-BE49-F238E27FC236}">
                  <a16:creationId xmlns:a16="http://schemas.microsoft.com/office/drawing/2014/main" id="{AF17C08A-C608-4C84-8F13-D79596691AC8}"/>
                </a:ext>
              </a:extLst>
            </p:cNvPr>
            <p:cNvSpPr/>
            <p:nvPr/>
          </p:nvSpPr>
          <p:spPr>
            <a:xfrm>
              <a:off x="4082075" y="2225238"/>
              <a:ext cx="454850" cy="269375"/>
            </a:xfrm>
            <a:custGeom>
              <a:avLst/>
              <a:gdLst/>
              <a:ahLst/>
              <a:cxnLst/>
              <a:rect l="l" t="t" r="r" b="b"/>
              <a:pathLst>
                <a:path w="18194" h="10775" extrusionOk="0">
                  <a:moveTo>
                    <a:pt x="17640" y="0"/>
                  </a:moveTo>
                  <a:cubicBezTo>
                    <a:pt x="17606" y="0"/>
                    <a:pt x="17572" y="4"/>
                    <a:pt x="17538" y="11"/>
                  </a:cubicBezTo>
                  <a:cubicBezTo>
                    <a:pt x="16372" y="238"/>
                    <a:pt x="15252" y="666"/>
                    <a:pt x="14228" y="1261"/>
                  </a:cubicBezTo>
                  <a:lnTo>
                    <a:pt x="2703" y="7905"/>
                  </a:lnTo>
                  <a:cubicBezTo>
                    <a:pt x="1775" y="8453"/>
                    <a:pt x="929" y="9120"/>
                    <a:pt x="191" y="9905"/>
                  </a:cubicBezTo>
                  <a:cubicBezTo>
                    <a:pt x="0" y="10120"/>
                    <a:pt x="12" y="10441"/>
                    <a:pt x="215" y="10632"/>
                  </a:cubicBezTo>
                  <a:cubicBezTo>
                    <a:pt x="322" y="10727"/>
                    <a:pt x="441" y="10775"/>
                    <a:pt x="572" y="10775"/>
                  </a:cubicBezTo>
                  <a:cubicBezTo>
                    <a:pt x="703" y="10775"/>
                    <a:pt x="846" y="10715"/>
                    <a:pt x="941" y="10608"/>
                  </a:cubicBezTo>
                  <a:cubicBezTo>
                    <a:pt x="1608" y="9894"/>
                    <a:pt x="2370" y="9286"/>
                    <a:pt x="3215" y="8798"/>
                  </a:cubicBezTo>
                  <a:lnTo>
                    <a:pt x="14740" y="2143"/>
                  </a:lnTo>
                  <a:cubicBezTo>
                    <a:pt x="15669" y="1607"/>
                    <a:pt x="16681" y="1226"/>
                    <a:pt x="17741" y="1023"/>
                  </a:cubicBezTo>
                  <a:cubicBezTo>
                    <a:pt x="18015" y="964"/>
                    <a:pt x="18193" y="690"/>
                    <a:pt x="18146" y="416"/>
                  </a:cubicBezTo>
                  <a:cubicBezTo>
                    <a:pt x="18093" y="176"/>
                    <a:pt x="17877" y="0"/>
                    <a:pt x="1764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2;p37">
              <a:extLst>
                <a:ext uri="{FF2B5EF4-FFF2-40B4-BE49-F238E27FC236}">
                  <a16:creationId xmlns:a16="http://schemas.microsoft.com/office/drawing/2014/main" id="{CF2AA5AA-C6B3-4E64-8639-8CB97F9A5265}"/>
                </a:ext>
              </a:extLst>
            </p:cNvPr>
            <p:cNvSpPr/>
            <p:nvPr/>
          </p:nvSpPr>
          <p:spPr>
            <a:xfrm>
              <a:off x="3754050" y="1364238"/>
              <a:ext cx="453350" cy="503375"/>
            </a:xfrm>
            <a:custGeom>
              <a:avLst/>
              <a:gdLst/>
              <a:ahLst/>
              <a:cxnLst/>
              <a:rect l="l" t="t" r="r" b="b"/>
              <a:pathLst>
                <a:path w="18134" h="20135" extrusionOk="0">
                  <a:moveTo>
                    <a:pt x="9067" y="1"/>
                  </a:moveTo>
                  <a:cubicBezTo>
                    <a:pt x="8621" y="1"/>
                    <a:pt x="8174" y="114"/>
                    <a:pt x="7776" y="340"/>
                  </a:cubicBezTo>
                  <a:lnTo>
                    <a:pt x="1299" y="4090"/>
                  </a:lnTo>
                  <a:cubicBezTo>
                    <a:pt x="501" y="4555"/>
                    <a:pt x="1" y="5400"/>
                    <a:pt x="1" y="6329"/>
                  </a:cubicBezTo>
                  <a:lnTo>
                    <a:pt x="1" y="13806"/>
                  </a:lnTo>
                  <a:cubicBezTo>
                    <a:pt x="1" y="14735"/>
                    <a:pt x="501" y="15580"/>
                    <a:pt x="1299" y="16044"/>
                  </a:cubicBezTo>
                  <a:lnTo>
                    <a:pt x="7776" y="19795"/>
                  </a:lnTo>
                  <a:cubicBezTo>
                    <a:pt x="8174" y="20021"/>
                    <a:pt x="8621" y="20134"/>
                    <a:pt x="9067" y="20134"/>
                  </a:cubicBezTo>
                  <a:cubicBezTo>
                    <a:pt x="9514" y="20134"/>
                    <a:pt x="9960" y="20021"/>
                    <a:pt x="10359" y="19795"/>
                  </a:cubicBezTo>
                  <a:lnTo>
                    <a:pt x="16848" y="16044"/>
                  </a:lnTo>
                  <a:cubicBezTo>
                    <a:pt x="17646" y="15580"/>
                    <a:pt x="18134" y="14735"/>
                    <a:pt x="18134" y="13806"/>
                  </a:cubicBezTo>
                  <a:lnTo>
                    <a:pt x="18134" y="6329"/>
                  </a:lnTo>
                  <a:cubicBezTo>
                    <a:pt x="18134" y="5400"/>
                    <a:pt x="17646" y="4555"/>
                    <a:pt x="16848" y="4090"/>
                  </a:cubicBezTo>
                  <a:lnTo>
                    <a:pt x="10359" y="340"/>
                  </a:lnTo>
                  <a:cubicBezTo>
                    <a:pt x="9960" y="114"/>
                    <a:pt x="9514" y="1"/>
                    <a:pt x="906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3;p37">
              <a:extLst>
                <a:ext uri="{FF2B5EF4-FFF2-40B4-BE49-F238E27FC236}">
                  <a16:creationId xmlns:a16="http://schemas.microsoft.com/office/drawing/2014/main" id="{12D055F2-1F72-4846-924A-CD10EA30BEEC}"/>
                </a:ext>
              </a:extLst>
            </p:cNvPr>
            <p:cNvSpPr/>
            <p:nvPr/>
          </p:nvSpPr>
          <p:spPr>
            <a:xfrm>
              <a:off x="3783525" y="1397963"/>
              <a:ext cx="394725" cy="435925"/>
            </a:xfrm>
            <a:custGeom>
              <a:avLst/>
              <a:gdLst/>
              <a:ahLst/>
              <a:cxnLst/>
              <a:rect l="l" t="t" r="r" b="b"/>
              <a:pathLst>
                <a:path w="15789" h="17437" extrusionOk="0">
                  <a:moveTo>
                    <a:pt x="7888" y="0"/>
                  </a:moveTo>
                  <a:cubicBezTo>
                    <a:pt x="7442" y="0"/>
                    <a:pt x="6995" y="116"/>
                    <a:pt x="6597" y="348"/>
                  </a:cubicBezTo>
                  <a:lnTo>
                    <a:pt x="1286" y="3420"/>
                  </a:lnTo>
                  <a:cubicBezTo>
                    <a:pt x="489" y="3873"/>
                    <a:pt x="1" y="4730"/>
                    <a:pt x="1" y="5658"/>
                  </a:cubicBezTo>
                  <a:lnTo>
                    <a:pt x="1" y="11778"/>
                  </a:lnTo>
                  <a:cubicBezTo>
                    <a:pt x="1" y="12707"/>
                    <a:pt x="489" y="13564"/>
                    <a:pt x="1286" y="14017"/>
                  </a:cubicBezTo>
                  <a:lnTo>
                    <a:pt x="6597" y="17088"/>
                  </a:lnTo>
                  <a:cubicBezTo>
                    <a:pt x="6995" y="17321"/>
                    <a:pt x="7442" y="17437"/>
                    <a:pt x="7888" y="17437"/>
                  </a:cubicBezTo>
                  <a:cubicBezTo>
                    <a:pt x="8335" y="17437"/>
                    <a:pt x="8781" y="17321"/>
                    <a:pt x="9180" y="17088"/>
                  </a:cubicBezTo>
                  <a:lnTo>
                    <a:pt x="14490" y="14017"/>
                  </a:lnTo>
                  <a:cubicBezTo>
                    <a:pt x="15288" y="13564"/>
                    <a:pt x="15788" y="12707"/>
                    <a:pt x="15788" y="11778"/>
                  </a:cubicBezTo>
                  <a:lnTo>
                    <a:pt x="15788" y="5658"/>
                  </a:lnTo>
                  <a:cubicBezTo>
                    <a:pt x="15788" y="4730"/>
                    <a:pt x="15288" y="3873"/>
                    <a:pt x="14490" y="3420"/>
                  </a:cubicBezTo>
                  <a:lnTo>
                    <a:pt x="9180" y="348"/>
                  </a:lnTo>
                  <a:cubicBezTo>
                    <a:pt x="8781" y="116"/>
                    <a:pt x="8335" y="0"/>
                    <a:pt x="7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cs typeface="Fira Sans Extra Condensed Medium"/>
                  <a:sym typeface="Fira Sans Extra Condensed Medium"/>
                </a:rPr>
                <a:t>I</a:t>
              </a:r>
              <a:endParaRPr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Google Shape;1564;p37">
            <a:extLst>
              <a:ext uri="{FF2B5EF4-FFF2-40B4-BE49-F238E27FC236}">
                <a16:creationId xmlns:a16="http://schemas.microsoft.com/office/drawing/2014/main" id="{EEC70EDD-7DB9-4ACA-A3C6-9745F7E29E92}"/>
              </a:ext>
            </a:extLst>
          </p:cNvPr>
          <p:cNvGrpSpPr/>
          <p:nvPr/>
        </p:nvGrpSpPr>
        <p:grpSpPr>
          <a:xfrm>
            <a:off x="4615475" y="1239588"/>
            <a:ext cx="3685591" cy="1615475"/>
            <a:chOff x="4615475" y="1239588"/>
            <a:chExt cx="2506725" cy="1615475"/>
          </a:xfrm>
        </p:grpSpPr>
        <p:sp>
          <p:nvSpPr>
            <p:cNvPr id="93" name="Google Shape;1565;p37">
              <a:extLst>
                <a:ext uri="{FF2B5EF4-FFF2-40B4-BE49-F238E27FC236}">
                  <a16:creationId xmlns:a16="http://schemas.microsoft.com/office/drawing/2014/main" id="{24FA2F20-5891-465E-9890-DBCEC83B2A0A}"/>
                </a:ext>
              </a:extLst>
            </p:cNvPr>
            <p:cNvSpPr/>
            <p:nvPr/>
          </p:nvSpPr>
          <p:spPr>
            <a:xfrm>
              <a:off x="4652975" y="1607288"/>
              <a:ext cx="526275" cy="1247775"/>
            </a:xfrm>
            <a:custGeom>
              <a:avLst/>
              <a:gdLst/>
              <a:ahLst/>
              <a:cxnLst/>
              <a:rect l="l" t="t" r="r" b="b"/>
              <a:pathLst>
                <a:path w="21051" h="49911" extrusionOk="0">
                  <a:moveTo>
                    <a:pt x="8990" y="0"/>
                  </a:moveTo>
                  <a:cubicBezTo>
                    <a:pt x="4037" y="0"/>
                    <a:pt x="1" y="3893"/>
                    <a:pt x="1" y="8680"/>
                  </a:cubicBezTo>
                  <a:lnTo>
                    <a:pt x="1" y="49566"/>
                  </a:lnTo>
                  <a:cubicBezTo>
                    <a:pt x="1" y="49756"/>
                    <a:pt x="155" y="49911"/>
                    <a:pt x="346" y="49911"/>
                  </a:cubicBezTo>
                  <a:cubicBezTo>
                    <a:pt x="525" y="49911"/>
                    <a:pt x="679" y="49756"/>
                    <a:pt x="679" y="49566"/>
                  </a:cubicBezTo>
                  <a:lnTo>
                    <a:pt x="679" y="8680"/>
                  </a:lnTo>
                  <a:cubicBezTo>
                    <a:pt x="679" y="4274"/>
                    <a:pt x="4406" y="691"/>
                    <a:pt x="8990" y="691"/>
                  </a:cubicBezTo>
                  <a:lnTo>
                    <a:pt x="20706" y="691"/>
                  </a:lnTo>
                  <a:cubicBezTo>
                    <a:pt x="20896" y="691"/>
                    <a:pt x="21051" y="536"/>
                    <a:pt x="21051" y="345"/>
                  </a:cubicBezTo>
                  <a:cubicBezTo>
                    <a:pt x="21051" y="155"/>
                    <a:pt x="20896" y="0"/>
                    <a:pt x="20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6;p37">
              <a:extLst>
                <a:ext uri="{FF2B5EF4-FFF2-40B4-BE49-F238E27FC236}">
                  <a16:creationId xmlns:a16="http://schemas.microsoft.com/office/drawing/2014/main" id="{1A688309-AF03-412B-977A-9D625DEFB40F}"/>
                </a:ext>
              </a:extLst>
            </p:cNvPr>
            <p:cNvSpPr/>
            <p:nvPr/>
          </p:nvSpPr>
          <p:spPr>
            <a:xfrm>
              <a:off x="4615475" y="2226713"/>
              <a:ext cx="453350" cy="273850"/>
            </a:xfrm>
            <a:custGeom>
              <a:avLst/>
              <a:gdLst/>
              <a:ahLst/>
              <a:cxnLst/>
              <a:rect l="l" t="t" r="r" b="b"/>
              <a:pathLst>
                <a:path w="18134" h="10954" extrusionOk="0">
                  <a:moveTo>
                    <a:pt x="561" y="0"/>
                  </a:moveTo>
                  <a:cubicBezTo>
                    <a:pt x="326" y="0"/>
                    <a:pt x="112" y="167"/>
                    <a:pt x="60" y="405"/>
                  </a:cubicBezTo>
                  <a:cubicBezTo>
                    <a:pt x="0" y="679"/>
                    <a:pt x="167" y="952"/>
                    <a:pt x="441" y="1012"/>
                  </a:cubicBezTo>
                  <a:cubicBezTo>
                    <a:pt x="1405" y="1238"/>
                    <a:pt x="2322" y="1595"/>
                    <a:pt x="3179" y="2084"/>
                  </a:cubicBezTo>
                  <a:lnTo>
                    <a:pt x="14693" y="8739"/>
                  </a:lnTo>
                  <a:cubicBezTo>
                    <a:pt x="15633" y="9275"/>
                    <a:pt x="16467" y="9965"/>
                    <a:pt x="17169" y="10775"/>
                  </a:cubicBezTo>
                  <a:cubicBezTo>
                    <a:pt x="17276" y="10894"/>
                    <a:pt x="17419" y="10954"/>
                    <a:pt x="17562" y="10954"/>
                  </a:cubicBezTo>
                  <a:cubicBezTo>
                    <a:pt x="17681" y="10954"/>
                    <a:pt x="17800" y="10906"/>
                    <a:pt x="17896" y="10823"/>
                  </a:cubicBezTo>
                  <a:cubicBezTo>
                    <a:pt x="18110" y="10632"/>
                    <a:pt x="18134" y="10311"/>
                    <a:pt x="17943" y="10096"/>
                  </a:cubicBezTo>
                  <a:cubicBezTo>
                    <a:pt x="17157" y="9203"/>
                    <a:pt x="16241" y="8441"/>
                    <a:pt x="15217" y="7846"/>
                  </a:cubicBezTo>
                  <a:lnTo>
                    <a:pt x="3691" y="1191"/>
                  </a:lnTo>
                  <a:cubicBezTo>
                    <a:pt x="2751" y="655"/>
                    <a:pt x="1727" y="250"/>
                    <a:pt x="667" y="12"/>
                  </a:cubicBezTo>
                  <a:cubicBezTo>
                    <a:pt x="632" y="4"/>
                    <a:pt x="596" y="0"/>
                    <a:pt x="5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7;p37">
              <a:extLst>
                <a:ext uri="{FF2B5EF4-FFF2-40B4-BE49-F238E27FC236}">
                  <a16:creationId xmlns:a16="http://schemas.microsoft.com/office/drawing/2014/main" id="{5D7BB9BE-FF6C-4A2A-B130-A0658E697080}"/>
                </a:ext>
              </a:extLst>
            </p:cNvPr>
            <p:cNvSpPr/>
            <p:nvPr/>
          </p:nvSpPr>
          <p:spPr>
            <a:xfrm>
              <a:off x="5237600" y="1239588"/>
              <a:ext cx="1884600" cy="752700"/>
            </a:xfrm>
            <a:prstGeom prst="roundRect">
              <a:avLst>
                <a:gd name="adj" fmla="val 2097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método para implementar tiene un enfoque cualitativo.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1568;p37">
              <a:extLst>
                <a:ext uri="{FF2B5EF4-FFF2-40B4-BE49-F238E27FC236}">
                  <a16:creationId xmlns:a16="http://schemas.microsoft.com/office/drawing/2014/main" id="{6EA7F1F3-8083-4CEA-8957-D874D70F9101}"/>
                </a:ext>
              </a:extLst>
            </p:cNvPr>
            <p:cNvSpPr/>
            <p:nvPr/>
          </p:nvSpPr>
          <p:spPr>
            <a:xfrm>
              <a:off x="4936650" y="1362463"/>
              <a:ext cx="453350" cy="503275"/>
            </a:xfrm>
            <a:custGeom>
              <a:avLst/>
              <a:gdLst/>
              <a:ahLst/>
              <a:cxnLst/>
              <a:rect l="l" t="t" r="r" b="b"/>
              <a:pathLst>
                <a:path w="18134" h="20131" extrusionOk="0">
                  <a:moveTo>
                    <a:pt x="9067" y="0"/>
                  </a:moveTo>
                  <a:cubicBezTo>
                    <a:pt x="8620" y="0"/>
                    <a:pt x="8174" y="113"/>
                    <a:pt x="7775" y="340"/>
                  </a:cubicBezTo>
                  <a:lnTo>
                    <a:pt x="1286" y="4090"/>
                  </a:lnTo>
                  <a:cubicBezTo>
                    <a:pt x="488" y="4542"/>
                    <a:pt x="0" y="5400"/>
                    <a:pt x="0" y="6328"/>
                  </a:cubicBezTo>
                  <a:lnTo>
                    <a:pt x="0" y="13806"/>
                  </a:lnTo>
                  <a:cubicBezTo>
                    <a:pt x="0" y="14734"/>
                    <a:pt x="488" y="15580"/>
                    <a:pt x="1286" y="16044"/>
                  </a:cubicBezTo>
                  <a:lnTo>
                    <a:pt x="7775" y="19782"/>
                  </a:lnTo>
                  <a:cubicBezTo>
                    <a:pt x="8174" y="20015"/>
                    <a:pt x="8620" y="20131"/>
                    <a:pt x="9067" y="20131"/>
                  </a:cubicBezTo>
                  <a:cubicBezTo>
                    <a:pt x="9513" y="20131"/>
                    <a:pt x="9960" y="20015"/>
                    <a:pt x="10359" y="19782"/>
                  </a:cubicBezTo>
                  <a:lnTo>
                    <a:pt x="16836" y="16044"/>
                  </a:lnTo>
                  <a:cubicBezTo>
                    <a:pt x="17633" y="15580"/>
                    <a:pt x="18134" y="14734"/>
                    <a:pt x="18134" y="13806"/>
                  </a:cubicBezTo>
                  <a:lnTo>
                    <a:pt x="18134" y="6328"/>
                  </a:lnTo>
                  <a:cubicBezTo>
                    <a:pt x="18134" y="5400"/>
                    <a:pt x="17633" y="4542"/>
                    <a:pt x="16836" y="4090"/>
                  </a:cubicBezTo>
                  <a:lnTo>
                    <a:pt x="10359" y="340"/>
                  </a:lnTo>
                  <a:cubicBezTo>
                    <a:pt x="9960" y="113"/>
                    <a:pt x="9513" y="0"/>
                    <a:pt x="906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9;p37">
              <a:extLst>
                <a:ext uri="{FF2B5EF4-FFF2-40B4-BE49-F238E27FC236}">
                  <a16:creationId xmlns:a16="http://schemas.microsoft.com/office/drawing/2014/main" id="{2E59FEDC-909C-4451-861D-8B923FF70A08}"/>
                </a:ext>
              </a:extLst>
            </p:cNvPr>
            <p:cNvSpPr/>
            <p:nvPr/>
          </p:nvSpPr>
          <p:spPr>
            <a:xfrm>
              <a:off x="4965825" y="1396163"/>
              <a:ext cx="394700" cy="435725"/>
            </a:xfrm>
            <a:custGeom>
              <a:avLst/>
              <a:gdLst/>
              <a:ahLst/>
              <a:cxnLst/>
              <a:rect l="l" t="t" r="r" b="b"/>
              <a:pathLst>
                <a:path w="15788" h="17429" extrusionOk="0">
                  <a:moveTo>
                    <a:pt x="7900" y="1"/>
                  </a:moveTo>
                  <a:cubicBezTo>
                    <a:pt x="7453" y="1"/>
                    <a:pt x="7007" y="117"/>
                    <a:pt x="6608" y="349"/>
                  </a:cubicBezTo>
                  <a:lnTo>
                    <a:pt x="1298" y="3409"/>
                  </a:lnTo>
                  <a:cubicBezTo>
                    <a:pt x="500" y="3873"/>
                    <a:pt x="0" y="4730"/>
                    <a:pt x="0" y="5647"/>
                  </a:cubicBezTo>
                  <a:lnTo>
                    <a:pt x="0" y="11779"/>
                  </a:lnTo>
                  <a:cubicBezTo>
                    <a:pt x="0" y="12708"/>
                    <a:pt x="500" y="13553"/>
                    <a:pt x="1298" y="14017"/>
                  </a:cubicBezTo>
                  <a:lnTo>
                    <a:pt x="6608" y="17089"/>
                  </a:lnTo>
                  <a:cubicBezTo>
                    <a:pt x="7007" y="17315"/>
                    <a:pt x="7453" y="17428"/>
                    <a:pt x="7900" y="17428"/>
                  </a:cubicBezTo>
                  <a:cubicBezTo>
                    <a:pt x="8346" y="17428"/>
                    <a:pt x="8793" y="17315"/>
                    <a:pt x="9192" y="17089"/>
                  </a:cubicBezTo>
                  <a:lnTo>
                    <a:pt x="14502" y="14017"/>
                  </a:lnTo>
                  <a:cubicBezTo>
                    <a:pt x="15300" y="13553"/>
                    <a:pt x="15788" y="12708"/>
                    <a:pt x="15788" y="11779"/>
                  </a:cubicBezTo>
                  <a:lnTo>
                    <a:pt x="15788" y="5647"/>
                  </a:lnTo>
                  <a:cubicBezTo>
                    <a:pt x="15788" y="4730"/>
                    <a:pt x="15300" y="3873"/>
                    <a:pt x="14502" y="3409"/>
                  </a:cubicBezTo>
                  <a:lnTo>
                    <a:pt x="9192" y="349"/>
                  </a:lnTo>
                  <a:cubicBezTo>
                    <a:pt x="8793" y="117"/>
                    <a:pt x="8346" y="1"/>
                    <a:pt x="7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cs typeface="Fira Sans Extra Condensed Medium"/>
                  <a:sym typeface="Fira Sans Extra Condensed Medium"/>
                </a:rPr>
                <a:t>M</a:t>
              </a:r>
              <a:endParaRPr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8" name="Google Shape;1570;p37">
            <a:extLst>
              <a:ext uri="{FF2B5EF4-FFF2-40B4-BE49-F238E27FC236}">
                <a16:creationId xmlns:a16="http://schemas.microsoft.com/office/drawing/2014/main" id="{50E2E65B-3AFD-43DA-AEA4-0C9BE9B70347}"/>
              </a:ext>
            </a:extLst>
          </p:cNvPr>
          <p:cNvGrpSpPr/>
          <p:nvPr/>
        </p:nvGrpSpPr>
        <p:grpSpPr>
          <a:xfrm>
            <a:off x="4642275" y="2446725"/>
            <a:ext cx="3658791" cy="752700"/>
            <a:chOff x="4642275" y="2446725"/>
            <a:chExt cx="2802575" cy="752700"/>
          </a:xfrm>
        </p:grpSpPr>
        <p:sp>
          <p:nvSpPr>
            <p:cNvPr id="99" name="Google Shape;1571;p37">
              <a:extLst>
                <a:ext uri="{FF2B5EF4-FFF2-40B4-BE49-F238E27FC236}">
                  <a16:creationId xmlns:a16="http://schemas.microsoft.com/office/drawing/2014/main" id="{263690CB-AA53-4424-B705-BEA1B9AABB81}"/>
                </a:ext>
              </a:extLst>
            </p:cNvPr>
            <p:cNvSpPr/>
            <p:nvPr/>
          </p:nvSpPr>
          <p:spPr>
            <a:xfrm>
              <a:off x="5560250" y="2446725"/>
              <a:ext cx="1884600" cy="752700"/>
            </a:xfrm>
            <a:prstGeom prst="roundRect">
              <a:avLst>
                <a:gd name="adj" fmla="val 2097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 encuesta estará implementada en una página web que permite crear un formulario de preguntas con respuestas.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572;p37">
              <a:extLst>
                <a:ext uri="{FF2B5EF4-FFF2-40B4-BE49-F238E27FC236}">
                  <a16:creationId xmlns:a16="http://schemas.microsoft.com/office/drawing/2014/main" id="{46B84DD9-EB7B-4838-96E9-709BD09B217A}"/>
                </a:ext>
              </a:extLst>
            </p:cNvPr>
            <p:cNvSpPr/>
            <p:nvPr/>
          </p:nvSpPr>
          <p:spPr>
            <a:xfrm>
              <a:off x="4642275" y="2814438"/>
              <a:ext cx="890900" cy="17275"/>
            </a:xfrm>
            <a:custGeom>
              <a:avLst/>
              <a:gdLst/>
              <a:ahLst/>
              <a:cxnLst/>
              <a:rect l="l" t="t" r="r" b="b"/>
              <a:pathLst>
                <a:path w="35636" h="691" extrusionOk="0">
                  <a:moveTo>
                    <a:pt x="345" y="0"/>
                  </a:moveTo>
                  <a:cubicBezTo>
                    <a:pt x="155" y="0"/>
                    <a:pt x="0" y="155"/>
                    <a:pt x="0" y="346"/>
                  </a:cubicBezTo>
                  <a:cubicBezTo>
                    <a:pt x="0" y="536"/>
                    <a:pt x="155" y="691"/>
                    <a:pt x="345" y="691"/>
                  </a:cubicBezTo>
                  <a:lnTo>
                    <a:pt x="35302" y="691"/>
                  </a:lnTo>
                  <a:cubicBezTo>
                    <a:pt x="35481" y="691"/>
                    <a:pt x="35635" y="536"/>
                    <a:pt x="35635" y="346"/>
                  </a:cubicBezTo>
                  <a:cubicBezTo>
                    <a:pt x="35635" y="155"/>
                    <a:pt x="35481" y="0"/>
                    <a:pt x="35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3;p37">
              <a:extLst>
                <a:ext uri="{FF2B5EF4-FFF2-40B4-BE49-F238E27FC236}">
                  <a16:creationId xmlns:a16="http://schemas.microsoft.com/office/drawing/2014/main" id="{9A41AFCE-5F02-4D64-A160-D1901D788363}"/>
                </a:ext>
              </a:extLst>
            </p:cNvPr>
            <p:cNvSpPr/>
            <p:nvPr/>
          </p:nvSpPr>
          <p:spPr>
            <a:xfrm>
              <a:off x="5088450" y="2564713"/>
              <a:ext cx="42300" cy="516725"/>
            </a:xfrm>
            <a:custGeom>
              <a:avLst/>
              <a:gdLst/>
              <a:ahLst/>
              <a:cxnLst/>
              <a:rect l="l" t="t" r="r" b="b"/>
              <a:pathLst>
                <a:path w="1692" h="20669" extrusionOk="0">
                  <a:moveTo>
                    <a:pt x="777" y="0"/>
                  </a:moveTo>
                  <a:cubicBezTo>
                    <a:pt x="728" y="0"/>
                    <a:pt x="680" y="8"/>
                    <a:pt x="632" y="23"/>
                  </a:cubicBezTo>
                  <a:cubicBezTo>
                    <a:pt x="358" y="94"/>
                    <a:pt x="203" y="380"/>
                    <a:pt x="274" y="654"/>
                  </a:cubicBezTo>
                  <a:cubicBezTo>
                    <a:pt x="536" y="1535"/>
                    <a:pt x="667" y="2452"/>
                    <a:pt x="667" y="3380"/>
                  </a:cubicBezTo>
                  <a:lnTo>
                    <a:pt x="667" y="16680"/>
                  </a:lnTo>
                  <a:cubicBezTo>
                    <a:pt x="667" y="17811"/>
                    <a:pt x="477" y="18918"/>
                    <a:pt x="96" y="19978"/>
                  </a:cubicBezTo>
                  <a:cubicBezTo>
                    <a:pt x="1" y="20252"/>
                    <a:pt x="131" y="20537"/>
                    <a:pt x="405" y="20633"/>
                  </a:cubicBezTo>
                  <a:cubicBezTo>
                    <a:pt x="453" y="20656"/>
                    <a:pt x="512" y="20668"/>
                    <a:pt x="572" y="20668"/>
                  </a:cubicBezTo>
                  <a:cubicBezTo>
                    <a:pt x="786" y="20668"/>
                    <a:pt x="977" y="20537"/>
                    <a:pt x="1060" y="20323"/>
                  </a:cubicBezTo>
                  <a:cubicBezTo>
                    <a:pt x="1477" y="19156"/>
                    <a:pt x="1691" y="17930"/>
                    <a:pt x="1691" y="16680"/>
                  </a:cubicBezTo>
                  <a:lnTo>
                    <a:pt x="1691" y="3380"/>
                  </a:lnTo>
                  <a:cubicBezTo>
                    <a:pt x="1691" y="2357"/>
                    <a:pt x="1548" y="1344"/>
                    <a:pt x="1263" y="368"/>
                  </a:cubicBezTo>
                  <a:cubicBezTo>
                    <a:pt x="1195" y="145"/>
                    <a:pt x="991" y="0"/>
                    <a:pt x="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4;p37">
              <a:extLst>
                <a:ext uri="{FF2B5EF4-FFF2-40B4-BE49-F238E27FC236}">
                  <a16:creationId xmlns:a16="http://schemas.microsoft.com/office/drawing/2014/main" id="{810A6A3C-B7D0-48CF-8A16-1234A6D02A22}"/>
                </a:ext>
              </a:extLst>
            </p:cNvPr>
            <p:cNvSpPr/>
            <p:nvPr/>
          </p:nvSpPr>
          <p:spPr>
            <a:xfrm>
              <a:off x="5266750" y="2571425"/>
              <a:ext cx="453350" cy="503300"/>
            </a:xfrm>
            <a:custGeom>
              <a:avLst/>
              <a:gdLst/>
              <a:ahLst/>
              <a:cxnLst/>
              <a:rect l="l" t="t" r="r" b="b"/>
              <a:pathLst>
                <a:path w="18134" h="20132" extrusionOk="0">
                  <a:moveTo>
                    <a:pt x="9071" y="1"/>
                  </a:moveTo>
                  <a:cubicBezTo>
                    <a:pt x="8626" y="1"/>
                    <a:pt x="8180" y="114"/>
                    <a:pt x="7775" y="340"/>
                  </a:cubicBezTo>
                  <a:lnTo>
                    <a:pt x="1298" y="4091"/>
                  </a:lnTo>
                  <a:cubicBezTo>
                    <a:pt x="500" y="4543"/>
                    <a:pt x="0" y="5400"/>
                    <a:pt x="0" y="6329"/>
                  </a:cubicBezTo>
                  <a:lnTo>
                    <a:pt x="0" y="13806"/>
                  </a:lnTo>
                  <a:cubicBezTo>
                    <a:pt x="0" y="14735"/>
                    <a:pt x="500" y="15580"/>
                    <a:pt x="1298" y="16045"/>
                  </a:cubicBezTo>
                  <a:lnTo>
                    <a:pt x="7775" y="19783"/>
                  </a:lnTo>
                  <a:cubicBezTo>
                    <a:pt x="8180" y="20015"/>
                    <a:pt x="8626" y="20131"/>
                    <a:pt x="9071" y="20131"/>
                  </a:cubicBezTo>
                  <a:cubicBezTo>
                    <a:pt x="9516" y="20131"/>
                    <a:pt x="9960" y="20015"/>
                    <a:pt x="10359" y="19783"/>
                  </a:cubicBezTo>
                  <a:lnTo>
                    <a:pt x="16848" y="16045"/>
                  </a:lnTo>
                  <a:cubicBezTo>
                    <a:pt x="17645" y="15580"/>
                    <a:pt x="18134" y="14735"/>
                    <a:pt x="18134" y="13806"/>
                  </a:cubicBezTo>
                  <a:lnTo>
                    <a:pt x="18134" y="6329"/>
                  </a:lnTo>
                  <a:cubicBezTo>
                    <a:pt x="18134" y="5400"/>
                    <a:pt x="17645" y="4543"/>
                    <a:pt x="16848" y="4091"/>
                  </a:cubicBezTo>
                  <a:lnTo>
                    <a:pt x="10359" y="340"/>
                  </a:lnTo>
                  <a:cubicBezTo>
                    <a:pt x="9960" y="114"/>
                    <a:pt x="9516" y="1"/>
                    <a:pt x="907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5;p37">
              <a:extLst>
                <a:ext uri="{FF2B5EF4-FFF2-40B4-BE49-F238E27FC236}">
                  <a16:creationId xmlns:a16="http://schemas.microsoft.com/office/drawing/2014/main" id="{6B631F96-9E3A-4901-979F-6E5E3E2FC070}"/>
                </a:ext>
              </a:extLst>
            </p:cNvPr>
            <p:cNvSpPr/>
            <p:nvPr/>
          </p:nvSpPr>
          <p:spPr>
            <a:xfrm>
              <a:off x="5296225" y="2605213"/>
              <a:ext cx="394700" cy="435725"/>
            </a:xfrm>
            <a:custGeom>
              <a:avLst/>
              <a:gdLst/>
              <a:ahLst/>
              <a:cxnLst/>
              <a:rect l="l" t="t" r="r" b="b"/>
              <a:pathLst>
                <a:path w="15788" h="17429" extrusionOk="0">
                  <a:moveTo>
                    <a:pt x="7892" y="0"/>
                  </a:moveTo>
                  <a:cubicBezTo>
                    <a:pt x="7447" y="0"/>
                    <a:pt x="7001" y="116"/>
                    <a:pt x="6596" y="349"/>
                  </a:cubicBezTo>
                  <a:lnTo>
                    <a:pt x="1286" y="3409"/>
                  </a:lnTo>
                  <a:cubicBezTo>
                    <a:pt x="488" y="3873"/>
                    <a:pt x="0" y="4730"/>
                    <a:pt x="0" y="5647"/>
                  </a:cubicBezTo>
                  <a:lnTo>
                    <a:pt x="0" y="11779"/>
                  </a:lnTo>
                  <a:cubicBezTo>
                    <a:pt x="0" y="12707"/>
                    <a:pt x="488" y="13553"/>
                    <a:pt x="1286" y="14017"/>
                  </a:cubicBezTo>
                  <a:lnTo>
                    <a:pt x="6596" y="17089"/>
                  </a:lnTo>
                  <a:cubicBezTo>
                    <a:pt x="7001" y="17315"/>
                    <a:pt x="7447" y="17428"/>
                    <a:pt x="7892" y="17428"/>
                  </a:cubicBezTo>
                  <a:cubicBezTo>
                    <a:pt x="8337" y="17428"/>
                    <a:pt x="8781" y="17315"/>
                    <a:pt x="9180" y="17089"/>
                  </a:cubicBezTo>
                  <a:lnTo>
                    <a:pt x="14490" y="14017"/>
                  </a:lnTo>
                  <a:cubicBezTo>
                    <a:pt x="15288" y="13553"/>
                    <a:pt x="15788" y="12707"/>
                    <a:pt x="15788" y="11779"/>
                  </a:cubicBezTo>
                  <a:lnTo>
                    <a:pt x="15788" y="5647"/>
                  </a:lnTo>
                  <a:cubicBezTo>
                    <a:pt x="15788" y="4730"/>
                    <a:pt x="15288" y="3873"/>
                    <a:pt x="14490" y="3409"/>
                  </a:cubicBezTo>
                  <a:lnTo>
                    <a:pt x="9180" y="349"/>
                  </a:lnTo>
                  <a:cubicBezTo>
                    <a:pt x="8781" y="116"/>
                    <a:pt x="8337" y="0"/>
                    <a:pt x="7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cs typeface="Fira Sans Extra Condensed Medium"/>
                  <a:sym typeface="Fira Sans Extra Condensed Medium"/>
                </a:rPr>
                <a:t>M</a:t>
              </a:r>
              <a:endParaRPr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04" name="Google Shape;1576;p37">
            <a:extLst>
              <a:ext uri="{FF2B5EF4-FFF2-40B4-BE49-F238E27FC236}">
                <a16:creationId xmlns:a16="http://schemas.microsoft.com/office/drawing/2014/main" id="{7B9E6482-E036-4859-925D-4D2EE98C1D6E}"/>
              </a:ext>
            </a:extLst>
          </p:cNvPr>
          <p:cNvSpPr/>
          <p:nvPr/>
        </p:nvSpPr>
        <p:spPr>
          <a:xfrm>
            <a:off x="4082975" y="2296288"/>
            <a:ext cx="979600" cy="1053575"/>
          </a:xfrm>
          <a:custGeom>
            <a:avLst/>
            <a:gdLst/>
            <a:ahLst/>
            <a:cxnLst/>
            <a:rect l="l" t="t" r="r" b="b"/>
            <a:pathLst>
              <a:path w="39184" h="42143" extrusionOk="0">
                <a:moveTo>
                  <a:pt x="19586" y="0"/>
                </a:moveTo>
                <a:cubicBezTo>
                  <a:pt x="17851" y="0"/>
                  <a:pt x="16115" y="449"/>
                  <a:pt x="14562" y="1348"/>
                </a:cubicBezTo>
                <a:lnTo>
                  <a:pt x="5025" y="6861"/>
                </a:lnTo>
                <a:cubicBezTo>
                  <a:pt x="1917" y="8659"/>
                  <a:pt x="0" y="11969"/>
                  <a:pt x="0" y="15564"/>
                </a:cubicBezTo>
                <a:lnTo>
                  <a:pt x="0" y="26578"/>
                </a:lnTo>
                <a:cubicBezTo>
                  <a:pt x="0" y="30173"/>
                  <a:pt x="1917" y="33483"/>
                  <a:pt x="5025" y="35281"/>
                </a:cubicBezTo>
                <a:lnTo>
                  <a:pt x="14562" y="40794"/>
                </a:lnTo>
                <a:cubicBezTo>
                  <a:pt x="16115" y="41693"/>
                  <a:pt x="17851" y="42142"/>
                  <a:pt x="19586" y="42142"/>
                </a:cubicBezTo>
                <a:cubicBezTo>
                  <a:pt x="21321" y="42142"/>
                  <a:pt x="23057" y="41693"/>
                  <a:pt x="24610" y="40794"/>
                </a:cubicBezTo>
                <a:lnTo>
                  <a:pt x="34159" y="35281"/>
                </a:lnTo>
                <a:cubicBezTo>
                  <a:pt x="37267" y="33483"/>
                  <a:pt x="39184" y="30173"/>
                  <a:pt x="39184" y="26578"/>
                </a:cubicBezTo>
                <a:lnTo>
                  <a:pt x="39184" y="15564"/>
                </a:lnTo>
                <a:cubicBezTo>
                  <a:pt x="39184" y="11969"/>
                  <a:pt x="37267" y="8659"/>
                  <a:pt x="34159" y="6861"/>
                </a:cubicBezTo>
                <a:lnTo>
                  <a:pt x="24610" y="1348"/>
                </a:lnTo>
                <a:cubicBezTo>
                  <a:pt x="23057" y="449"/>
                  <a:pt x="21321" y="0"/>
                  <a:pt x="19586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577;p37">
            <a:extLst>
              <a:ext uri="{FF2B5EF4-FFF2-40B4-BE49-F238E27FC236}">
                <a16:creationId xmlns:a16="http://schemas.microsoft.com/office/drawing/2014/main" id="{2D4A8A55-7674-4DE4-AE80-4E06E8B72DCC}"/>
              </a:ext>
            </a:extLst>
          </p:cNvPr>
          <p:cNvGrpSpPr/>
          <p:nvPr/>
        </p:nvGrpSpPr>
        <p:grpSpPr>
          <a:xfrm>
            <a:off x="4394475" y="2601917"/>
            <a:ext cx="356253" cy="442649"/>
            <a:chOff x="-2310650" y="3525775"/>
            <a:chExt cx="292250" cy="363125"/>
          </a:xfrm>
        </p:grpSpPr>
        <p:sp>
          <p:nvSpPr>
            <p:cNvPr id="106" name="Google Shape;1578;p37">
              <a:extLst>
                <a:ext uri="{FF2B5EF4-FFF2-40B4-BE49-F238E27FC236}">
                  <a16:creationId xmlns:a16="http://schemas.microsoft.com/office/drawing/2014/main" id="{A9119517-E085-4CF4-A60E-F236A08AF507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9;p37">
              <a:extLst>
                <a:ext uri="{FF2B5EF4-FFF2-40B4-BE49-F238E27FC236}">
                  <a16:creationId xmlns:a16="http://schemas.microsoft.com/office/drawing/2014/main" id="{5889BA33-34C6-40A5-B61C-100A2E8FA581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80;p37">
              <a:extLst>
                <a:ext uri="{FF2B5EF4-FFF2-40B4-BE49-F238E27FC236}">
                  <a16:creationId xmlns:a16="http://schemas.microsoft.com/office/drawing/2014/main" id="{18AD4F4B-6EC2-48E0-9AA8-326426EDD8A4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81;p37">
              <a:extLst>
                <a:ext uri="{FF2B5EF4-FFF2-40B4-BE49-F238E27FC236}">
                  <a16:creationId xmlns:a16="http://schemas.microsoft.com/office/drawing/2014/main" id="{AD54579F-D277-4F03-A4AD-28EFFA44B48E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5D85102-B87C-4F62-AE4C-22AD7C73DD69}"/>
              </a:ext>
            </a:extLst>
          </p:cNvPr>
          <p:cNvSpPr txBox="1"/>
          <p:nvPr/>
        </p:nvSpPr>
        <p:spPr>
          <a:xfrm>
            <a:off x="875530" y="898400"/>
            <a:ext cx="2161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500" b="1" dirty="0">
                <a:solidFill>
                  <a:srgbClr val="00B0F0"/>
                </a:solidFill>
                <a:latin typeface="Arial Narrow" panose="020B0606020202030204" pitchFamily="34" charset="0"/>
                <a:cs typeface="Roboto" panose="020B0604020202020204" charset="0"/>
              </a:rPr>
              <a:t>INTRODUCCIÓN</a:t>
            </a:r>
          </a:p>
          <a:p>
            <a:endParaRPr lang="es-EC" sz="1500" b="1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D8FFF77-6E3B-4830-8BD9-402A278BD58C}"/>
              </a:ext>
            </a:extLst>
          </p:cNvPr>
          <p:cNvSpPr txBox="1"/>
          <p:nvPr/>
        </p:nvSpPr>
        <p:spPr>
          <a:xfrm>
            <a:off x="5689758" y="921068"/>
            <a:ext cx="2161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500" b="1" dirty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21071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6F244742-6772-4E1B-B75E-56768F9E4342}"/>
              </a:ext>
            </a:extLst>
          </p:cNvPr>
          <p:cNvSpPr/>
          <p:nvPr/>
        </p:nvSpPr>
        <p:spPr>
          <a:xfrm>
            <a:off x="-4699" y="109596"/>
            <a:ext cx="9144000" cy="534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F9AD74-6E4C-4163-AA12-469C0DEF7E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" y="87100"/>
            <a:ext cx="1729240" cy="647857"/>
          </a:xfrm>
          <a:prstGeom prst="rect">
            <a:avLst/>
          </a:prstGeom>
        </p:spPr>
      </p:pic>
      <p:sp>
        <p:nvSpPr>
          <p:cNvPr id="10" name="Google Shape;622;p28">
            <a:extLst>
              <a:ext uri="{FF2B5EF4-FFF2-40B4-BE49-F238E27FC236}">
                <a16:creationId xmlns:a16="http://schemas.microsoft.com/office/drawing/2014/main" id="{4F6A03EE-BF66-43A2-849C-188C92F77362}"/>
              </a:ext>
            </a:extLst>
          </p:cNvPr>
          <p:cNvSpPr txBox="1">
            <a:spLocks/>
          </p:cNvSpPr>
          <p:nvPr/>
        </p:nvSpPr>
        <p:spPr>
          <a:xfrm>
            <a:off x="1723883" y="167742"/>
            <a:ext cx="3588266" cy="469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Gr05-Informe Final-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s-419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2-5B-2020-2 07 de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Marzo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</a:p>
          <a:p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4" name="Imagen 3" descr="Resultado de imagen para facci uleam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>
            <a:avLst/>
          </a:prstGeom>
          <a:noFill/>
        </p:spPr>
      </p:pic>
      <p:sp>
        <p:nvSpPr>
          <p:cNvPr id="15" name="Google Shape;622;p28">
            <a:extLst>
              <a:ext uri="{FF2B5EF4-FFF2-40B4-BE49-F238E27FC236}">
                <a16:creationId xmlns:a16="http://schemas.microsoft.com/office/drawing/2014/main" id="{83E6AD14-2201-4C47-BE76-126F8D61A840}"/>
              </a:ext>
            </a:extLst>
          </p:cNvPr>
          <p:cNvSpPr txBox="1">
            <a:spLocks/>
          </p:cNvSpPr>
          <p:nvPr/>
        </p:nvSpPr>
        <p:spPr>
          <a:xfrm>
            <a:off x="5239498" y="12193"/>
            <a:ext cx="3061568" cy="624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Sistemas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Gestión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Mastín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Macías-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-Mendoza-Mendoza-Menéndez-Mero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7" name="Google Shape;1068;p37">
            <a:extLst>
              <a:ext uri="{FF2B5EF4-FFF2-40B4-BE49-F238E27FC236}">
                <a16:creationId xmlns:a16="http://schemas.microsoft.com/office/drawing/2014/main" id="{383B2518-664F-433C-997F-D7F0EB170833}"/>
              </a:ext>
            </a:extLst>
          </p:cNvPr>
          <p:cNvGrpSpPr/>
          <p:nvPr/>
        </p:nvGrpSpPr>
        <p:grpSpPr>
          <a:xfrm>
            <a:off x="3152762" y="863342"/>
            <a:ext cx="2838475" cy="1262675"/>
            <a:chOff x="2016463" y="1215125"/>
            <a:chExt cx="2838475" cy="1262675"/>
          </a:xfrm>
        </p:grpSpPr>
        <p:sp>
          <p:nvSpPr>
            <p:cNvPr id="8" name="Google Shape;1069;p37">
              <a:extLst>
                <a:ext uri="{FF2B5EF4-FFF2-40B4-BE49-F238E27FC236}">
                  <a16:creationId xmlns:a16="http://schemas.microsoft.com/office/drawing/2014/main" id="{9A99E34C-798C-43AB-BADB-403DBE36DEFB}"/>
                </a:ext>
              </a:extLst>
            </p:cNvPr>
            <p:cNvSpPr/>
            <p:nvPr/>
          </p:nvSpPr>
          <p:spPr>
            <a:xfrm>
              <a:off x="2016463" y="1865200"/>
              <a:ext cx="2838475" cy="612600"/>
            </a:xfrm>
            <a:custGeom>
              <a:avLst/>
              <a:gdLst/>
              <a:ahLst/>
              <a:cxnLst/>
              <a:rect l="l" t="t" r="r" b="b"/>
              <a:pathLst>
                <a:path w="113539" h="24504" extrusionOk="0">
                  <a:moveTo>
                    <a:pt x="113539" y="1"/>
                  </a:moveTo>
                  <a:lnTo>
                    <a:pt x="92429" y="20944"/>
                  </a:lnTo>
                  <a:cubicBezTo>
                    <a:pt x="90131" y="23230"/>
                    <a:pt x="87035" y="24504"/>
                    <a:pt x="83797" y="24504"/>
                  </a:cubicBezTo>
                  <a:lnTo>
                    <a:pt x="12252" y="24504"/>
                  </a:lnTo>
                  <a:cubicBezTo>
                    <a:pt x="5477" y="24504"/>
                    <a:pt x="1" y="19015"/>
                    <a:pt x="1" y="12252"/>
                  </a:cubicBezTo>
                  <a:lnTo>
                    <a:pt x="1" y="12252"/>
                  </a:lnTo>
                  <a:cubicBezTo>
                    <a:pt x="1" y="5478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¿Cómo calificaría el sistema web de las veterinarias?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1070;p37">
              <a:extLst>
                <a:ext uri="{FF2B5EF4-FFF2-40B4-BE49-F238E27FC236}">
                  <a16:creationId xmlns:a16="http://schemas.microsoft.com/office/drawing/2014/main" id="{208C8845-7BAD-4CAF-B323-8F3F00FC1652}"/>
                </a:ext>
              </a:extLst>
            </p:cNvPr>
            <p:cNvSpPr/>
            <p:nvPr/>
          </p:nvSpPr>
          <p:spPr>
            <a:xfrm>
              <a:off x="3741988" y="1215125"/>
              <a:ext cx="1112950" cy="612900"/>
            </a:xfrm>
            <a:custGeom>
              <a:avLst/>
              <a:gdLst/>
              <a:ahLst/>
              <a:cxnLst/>
              <a:rect l="l" t="t" r="r" b="b"/>
              <a:pathLst>
                <a:path w="44518" h="24516" extrusionOk="0">
                  <a:moveTo>
                    <a:pt x="0" y="12252"/>
                  </a:moveTo>
                  <a:lnTo>
                    <a:pt x="0" y="12252"/>
                  </a:lnTo>
                  <a:cubicBezTo>
                    <a:pt x="0" y="19027"/>
                    <a:pt x="5489" y="24516"/>
                    <a:pt x="12252" y="24516"/>
                  </a:cubicBezTo>
                  <a:lnTo>
                    <a:pt x="44518" y="24516"/>
                  </a:lnTo>
                  <a:lnTo>
                    <a:pt x="23408" y="3561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89"/>
                    <a:pt x="0" y="1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" name="Google Shape;1071;p37">
              <a:extLst>
                <a:ext uri="{FF2B5EF4-FFF2-40B4-BE49-F238E27FC236}">
                  <a16:creationId xmlns:a16="http://schemas.microsoft.com/office/drawing/2014/main" id="{F5036531-CD37-4407-BEE7-D761C2EE9CE6}"/>
                </a:ext>
              </a:extLst>
            </p:cNvPr>
            <p:cNvSpPr/>
            <p:nvPr/>
          </p:nvSpPr>
          <p:spPr>
            <a:xfrm>
              <a:off x="3814013" y="1287150"/>
              <a:ext cx="865900" cy="468550"/>
            </a:xfrm>
            <a:custGeom>
              <a:avLst/>
              <a:gdLst/>
              <a:ahLst/>
              <a:cxnLst/>
              <a:rect l="l" t="t" r="r" b="b"/>
              <a:pathLst>
                <a:path w="34636" h="18742" extrusionOk="0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27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O1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" name="Google Shape;1072;p37">
              <a:extLst>
                <a:ext uri="{FF2B5EF4-FFF2-40B4-BE49-F238E27FC236}">
                  <a16:creationId xmlns:a16="http://schemas.microsoft.com/office/drawing/2014/main" id="{A685B1B9-0DEB-4448-A024-C51ADD5D6EB1}"/>
                </a:ext>
              </a:extLst>
            </p:cNvPr>
            <p:cNvSpPr txBox="1"/>
            <p:nvPr/>
          </p:nvSpPr>
          <p:spPr>
            <a:xfrm>
              <a:off x="2016475" y="149262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" name="Google Shape;1078;p37">
            <a:extLst>
              <a:ext uri="{FF2B5EF4-FFF2-40B4-BE49-F238E27FC236}">
                <a16:creationId xmlns:a16="http://schemas.microsoft.com/office/drawing/2014/main" id="{24933E93-528B-44AC-A148-E4EE6AC44E86}"/>
              </a:ext>
            </a:extLst>
          </p:cNvPr>
          <p:cNvGrpSpPr/>
          <p:nvPr/>
        </p:nvGrpSpPr>
        <p:grpSpPr>
          <a:xfrm>
            <a:off x="5550920" y="1475942"/>
            <a:ext cx="2838775" cy="1262975"/>
            <a:chOff x="4288763" y="1924450"/>
            <a:chExt cx="2838775" cy="1262975"/>
          </a:xfrm>
        </p:grpSpPr>
        <p:sp>
          <p:nvSpPr>
            <p:cNvPr id="21" name="Google Shape;1079;p37">
              <a:extLst>
                <a:ext uri="{FF2B5EF4-FFF2-40B4-BE49-F238E27FC236}">
                  <a16:creationId xmlns:a16="http://schemas.microsoft.com/office/drawing/2014/main" id="{2B689781-48A1-4D10-9285-A92C038A2857}"/>
                </a:ext>
              </a:extLst>
            </p:cNvPr>
            <p:cNvSpPr/>
            <p:nvPr/>
          </p:nvSpPr>
          <p:spPr>
            <a:xfrm>
              <a:off x="4288763" y="2574525"/>
              <a:ext cx="2838775" cy="612900"/>
            </a:xfrm>
            <a:custGeom>
              <a:avLst/>
              <a:gdLst/>
              <a:ahLst/>
              <a:cxnLst/>
              <a:rect l="l" t="t" r="r" b="b"/>
              <a:pathLst>
                <a:path w="113551" h="24516" extrusionOk="0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15"/>
                    <a:pt x="29743" y="24515"/>
                  </a:cubicBezTo>
                  <a:lnTo>
                    <a:pt x="101287" y="24515"/>
                  </a:lnTo>
                  <a:cubicBezTo>
                    <a:pt x="108062" y="24515"/>
                    <a:pt x="113551" y="19027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¿Está de acuerdo que se implemente un sistema web para una veterinaria?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1080;p37">
              <a:extLst>
                <a:ext uri="{FF2B5EF4-FFF2-40B4-BE49-F238E27FC236}">
                  <a16:creationId xmlns:a16="http://schemas.microsoft.com/office/drawing/2014/main" id="{7C802AB1-C47B-4EF1-80DC-D2D12FBAF88E}"/>
                </a:ext>
              </a:extLst>
            </p:cNvPr>
            <p:cNvSpPr/>
            <p:nvPr/>
          </p:nvSpPr>
          <p:spPr>
            <a:xfrm>
              <a:off x="4288763" y="1924450"/>
              <a:ext cx="1112975" cy="612900"/>
            </a:xfrm>
            <a:custGeom>
              <a:avLst/>
              <a:gdLst/>
              <a:ahLst/>
              <a:cxnLst/>
              <a:rect l="l" t="t" r="r" b="b"/>
              <a:pathLst>
                <a:path w="44519" h="24516" extrusionOk="0">
                  <a:moveTo>
                    <a:pt x="44518" y="12264"/>
                  </a:moveTo>
                  <a:lnTo>
                    <a:pt x="44518" y="12264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86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081;p37">
              <a:extLst>
                <a:ext uri="{FF2B5EF4-FFF2-40B4-BE49-F238E27FC236}">
                  <a16:creationId xmlns:a16="http://schemas.microsoft.com/office/drawing/2014/main" id="{A740C7CD-E4F7-49E4-9800-B5C0E8937239}"/>
                </a:ext>
              </a:extLst>
            </p:cNvPr>
            <p:cNvSpPr/>
            <p:nvPr/>
          </p:nvSpPr>
          <p:spPr>
            <a:xfrm>
              <a:off x="4463788" y="1996475"/>
              <a:ext cx="865900" cy="468825"/>
            </a:xfrm>
            <a:custGeom>
              <a:avLst/>
              <a:gdLst/>
              <a:ahLst/>
              <a:cxnLst/>
              <a:rect l="l" t="t" r="r" b="b"/>
              <a:pathLst>
                <a:path w="34636" h="18753" extrusionOk="0">
                  <a:moveTo>
                    <a:pt x="22742" y="0"/>
                  </a:moveTo>
                  <a:cubicBezTo>
                    <a:pt x="20253" y="0"/>
                    <a:pt x="17908" y="977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50"/>
                    <a:pt x="34636" y="9383"/>
                  </a:cubicBezTo>
                  <a:cubicBezTo>
                    <a:pt x="34636" y="4215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1" name="Picture 1142902631">
            <a:extLst>
              <a:ext uri="{FF2B5EF4-FFF2-40B4-BE49-F238E27FC236}">
                <a16:creationId xmlns:a16="http://schemas.microsoft.com/office/drawing/2014/main" id="{7DD7CD11-49F4-47E9-A1A3-EFFEC9C3727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70" y="2432467"/>
            <a:ext cx="3371850" cy="2027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4" name="Google Shape;1121;p38">
            <a:extLst>
              <a:ext uri="{FF2B5EF4-FFF2-40B4-BE49-F238E27FC236}">
                <a16:creationId xmlns:a16="http://schemas.microsoft.com/office/drawing/2014/main" id="{E8013D62-A6C1-4C26-9452-E8BD5EA14F53}"/>
              </a:ext>
            </a:extLst>
          </p:cNvPr>
          <p:cNvGrpSpPr/>
          <p:nvPr/>
        </p:nvGrpSpPr>
        <p:grpSpPr>
          <a:xfrm>
            <a:off x="457263" y="863341"/>
            <a:ext cx="1577865" cy="4112417"/>
            <a:chOff x="4672087" y="1392018"/>
            <a:chExt cx="1577865" cy="3269987"/>
          </a:xfrm>
        </p:grpSpPr>
        <p:sp>
          <p:nvSpPr>
            <p:cNvPr id="35" name="Google Shape;1122;p38">
              <a:extLst>
                <a:ext uri="{FF2B5EF4-FFF2-40B4-BE49-F238E27FC236}">
                  <a16:creationId xmlns:a16="http://schemas.microsoft.com/office/drawing/2014/main" id="{0CF56F1C-622E-4387-98AA-91A9232618A7}"/>
                </a:ext>
              </a:extLst>
            </p:cNvPr>
            <p:cNvSpPr/>
            <p:nvPr/>
          </p:nvSpPr>
          <p:spPr>
            <a:xfrm>
              <a:off x="4774316" y="1494246"/>
              <a:ext cx="1229466" cy="3032708"/>
            </a:xfrm>
            <a:custGeom>
              <a:avLst/>
              <a:gdLst/>
              <a:ahLst/>
              <a:cxnLst/>
              <a:rect l="l" t="t" r="r" b="b"/>
              <a:pathLst>
                <a:path w="84210" h="195505" extrusionOk="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1123;p38">
              <a:extLst>
                <a:ext uri="{FF2B5EF4-FFF2-40B4-BE49-F238E27FC236}">
                  <a16:creationId xmlns:a16="http://schemas.microsoft.com/office/drawing/2014/main" id="{063DFF37-0D6D-4B6E-8CCF-7C245D0EA63B}"/>
                </a:ext>
              </a:extLst>
            </p:cNvPr>
            <p:cNvGrpSpPr/>
            <p:nvPr/>
          </p:nvGrpSpPr>
          <p:grpSpPr>
            <a:xfrm>
              <a:off x="4672087" y="1392018"/>
              <a:ext cx="1478877" cy="3269987"/>
              <a:chOff x="4672087" y="1392018"/>
              <a:chExt cx="1478877" cy="3269987"/>
            </a:xfrm>
          </p:grpSpPr>
          <p:sp>
            <p:nvSpPr>
              <p:cNvPr id="47" name="Google Shape;1124;p38">
                <a:extLst>
                  <a:ext uri="{FF2B5EF4-FFF2-40B4-BE49-F238E27FC236}">
                    <a16:creationId xmlns:a16="http://schemas.microsoft.com/office/drawing/2014/main" id="{56AB5A4D-B487-48AD-A34E-9A13E5D84C30}"/>
                  </a:ext>
                </a:extLst>
              </p:cNvPr>
              <p:cNvSpPr/>
              <p:nvPr/>
            </p:nvSpPr>
            <p:spPr>
              <a:xfrm>
                <a:off x="4672087" y="1392018"/>
                <a:ext cx="1433924" cy="3269987"/>
              </a:xfrm>
              <a:custGeom>
                <a:avLst/>
                <a:gdLst/>
                <a:ahLst/>
                <a:cxnLst/>
                <a:rect l="l" t="t" r="r" b="b"/>
                <a:pathLst>
                  <a:path w="98214" h="209510" extrusionOk="0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1125;p38">
                <a:extLst>
                  <a:ext uri="{FF2B5EF4-FFF2-40B4-BE49-F238E27FC236}">
                    <a16:creationId xmlns:a16="http://schemas.microsoft.com/office/drawing/2014/main" id="{883238F6-60E1-4A09-8C90-3370262B07C3}"/>
                  </a:ext>
                </a:extLst>
              </p:cNvPr>
              <p:cNvSpPr/>
              <p:nvPr/>
            </p:nvSpPr>
            <p:spPr>
              <a:xfrm>
                <a:off x="6041698" y="2068378"/>
                <a:ext cx="109266" cy="109281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7485" extrusionOk="0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126;p38">
              <a:extLst>
                <a:ext uri="{FF2B5EF4-FFF2-40B4-BE49-F238E27FC236}">
                  <a16:creationId xmlns:a16="http://schemas.microsoft.com/office/drawing/2014/main" id="{7241244B-80B0-49A9-9D46-BC3B72DF999A}"/>
                </a:ext>
              </a:extLst>
            </p:cNvPr>
            <p:cNvGrpSpPr/>
            <p:nvPr/>
          </p:nvGrpSpPr>
          <p:grpSpPr>
            <a:xfrm>
              <a:off x="4858645" y="1565248"/>
              <a:ext cx="1391307" cy="1038905"/>
              <a:chOff x="4858645" y="1565248"/>
              <a:chExt cx="1391307" cy="1038905"/>
            </a:xfrm>
          </p:grpSpPr>
          <p:sp>
            <p:nvSpPr>
              <p:cNvPr id="45" name="Google Shape;1127;p38">
                <a:extLst>
                  <a:ext uri="{FF2B5EF4-FFF2-40B4-BE49-F238E27FC236}">
                    <a16:creationId xmlns:a16="http://schemas.microsoft.com/office/drawing/2014/main" id="{CC25D1BD-E7D2-45F4-B747-1ECA37BBF6D4}"/>
                  </a:ext>
                </a:extLst>
              </p:cNvPr>
              <p:cNvSpPr/>
              <p:nvPr/>
            </p:nvSpPr>
            <p:spPr>
              <a:xfrm>
                <a:off x="4858645" y="1565248"/>
                <a:ext cx="1352646" cy="938167"/>
              </a:xfrm>
              <a:custGeom>
                <a:avLst/>
                <a:gdLst/>
                <a:ahLst/>
                <a:cxnLst/>
                <a:rect l="l" t="t" r="r" b="b"/>
                <a:pathLst>
                  <a:path w="92647" h="72656" extrusionOk="0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28;p38">
                <a:extLst>
                  <a:ext uri="{FF2B5EF4-FFF2-40B4-BE49-F238E27FC236}">
                    <a16:creationId xmlns:a16="http://schemas.microsoft.com/office/drawing/2014/main" id="{0E6FE423-9D17-4D62-95D1-4943C53E25C0}"/>
                  </a:ext>
                </a:extLst>
              </p:cNvPr>
              <p:cNvSpPr/>
              <p:nvPr/>
            </p:nvSpPr>
            <p:spPr>
              <a:xfrm>
                <a:off x="6121151" y="2375765"/>
                <a:ext cx="128801" cy="228388"/>
              </a:xfrm>
              <a:custGeom>
                <a:avLst/>
                <a:gdLst/>
                <a:ahLst/>
                <a:cxnLst/>
                <a:rect l="l" t="t" r="r" b="b"/>
                <a:pathLst>
                  <a:path w="8822" h="15643" extrusionOk="0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" name="Google Shape;1129;p38">
              <a:extLst>
                <a:ext uri="{FF2B5EF4-FFF2-40B4-BE49-F238E27FC236}">
                  <a16:creationId xmlns:a16="http://schemas.microsoft.com/office/drawing/2014/main" id="{EDCC78CD-1631-41F7-BD3C-80798517BEEF}"/>
                </a:ext>
              </a:extLst>
            </p:cNvPr>
            <p:cNvSpPr txBox="1"/>
            <p:nvPr/>
          </p:nvSpPr>
          <p:spPr>
            <a:xfrm>
              <a:off x="4903717" y="1657303"/>
              <a:ext cx="10026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00B0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RESULTADOS</a:t>
              </a:r>
              <a:endParaRPr sz="900" b="1" dirty="0">
                <a:solidFill>
                  <a:srgbClr val="00B0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" name="Google Shape;1130;p38">
              <a:extLst>
                <a:ext uri="{FF2B5EF4-FFF2-40B4-BE49-F238E27FC236}">
                  <a16:creationId xmlns:a16="http://schemas.microsoft.com/office/drawing/2014/main" id="{E36AB2D3-27A0-4FB4-ADDC-1C9027553E15}"/>
                </a:ext>
              </a:extLst>
            </p:cNvPr>
            <p:cNvSpPr txBox="1"/>
            <p:nvPr/>
          </p:nvSpPr>
          <p:spPr>
            <a:xfrm>
              <a:off x="4854895" y="2781153"/>
              <a:ext cx="1083811" cy="122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 investigación se ha realizado a través de la búsqueda de información sobre como se implementaría un sistema de gestión en las veterinarias</a:t>
              </a:r>
              <a:endParaRPr lang="en-US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" name="Google Shape;1131;p38">
              <a:extLst>
                <a:ext uri="{FF2B5EF4-FFF2-40B4-BE49-F238E27FC236}">
                  <a16:creationId xmlns:a16="http://schemas.microsoft.com/office/drawing/2014/main" id="{6EF15781-8BCF-4322-874C-B92845346319}"/>
                </a:ext>
              </a:extLst>
            </p:cNvPr>
            <p:cNvGrpSpPr/>
            <p:nvPr/>
          </p:nvGrpSpPr>
          <p:grpSpPr>
            <a:xfrm>
              <a:off x="5171303" y="1950213"/>
              <a:ext cx="435507" cy="396642"/>
              <a:chOff x="-40378075" y="3267449"/>
              <a:chExt cx="317425" cy="289076"/>
            </a:xfrm>
          </p:grpSpPr>
          <p:sp>
            <p:nvSpPr>
              <p:cNvPr id="41" name="Google Shape;1132;p38">
                <a:extLst>
                  <a:ext uri="{FF2B5EF4-FFF2-40B4-BE49-F238E27FC236}">
                    <a16:creationId xmlns:a16="http://schemas.microsoft.com/office/drawing/2014/main" id="{825CFBE5-D076-4813-BE21-A609F7140200}"/>
                  </a:ext>
                </a:extLst>
              </p:cNvPr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9925" extrusionOk="0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33;p38">
                <a:extLst>
                  <a:ext uri="{FF2B5EF4-FFF2-40B4-BE49-F238E27FC236}">
                    <a16:creationId xmlns:a16="http://schemas.microsoft.com/office/drawing/2014/main" id="{361AD761-40F9-4DD0-80CA-7CF6F2120B98}"/>
                  </a:ext>
                </a:extLst>
              </p:cNvPr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0303" extrusionOk="0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34;p38">
                <a:extLst>
                  <a:ext uri="{FF2B5EF4-FFF2-40B4-BE49-F238E27FC236}">
                    <a16:creationId xmlns:a16="http://schemas.microsoft.com/office/drawing/2014/main" id="{38C73051-9114-4139-9BC4-7F71683A0F8D}"/>
                  </a:ext>
                </a:extLst>
              </p:cNvPr>
              <p:cNvSpPr/>
              <p:nvPr/>
            </p:nvSpPr>
            <p:spPr>
              <a:xfrm>
                <a:off x="-40209525" y="3267449"/>
                <a:ext cx="866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03" extrusionOk="0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35;p38">
                <a:extLst>
                  <a:ext uri="{FF2B5EF4-FFF2-40B4-BE49-F238E27FC236}">
                    <a16:creationId xmlns:a16="http://schemas.microsoft.com/office/drawing/2014/main" id="{EC9883CA-1F6C-4702-B6C7-6798A3C9D4F5}"/>
                  </a:ext>
                </a:extLst>
              </p:cNvPr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9925" extrusionOk="0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9" name="Gráfico 48">
            <a:extLst>
              <a:ext uri="{FF2B5EF4-FFF2-40B4-BE49-F238E27FC236}">
                <a16:creationId xmlns:a16="http://schemas.microsoft.com/office/drawing/2014/main" id="{745D1EEE-9773-430D-BF0E-088C83846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63336"/>
              </p:ext>
            </p:extLst>
          </p:nvPr>
        </p:nvGraphicFramePr>
        <p:xfrm>
          <a:off x="5725945" y="2919549"/>
          <a:ext cx="3379428" cy="202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6F244742-6772-4E1B-B75E-56768F9E4342}"/>
              </a:ext>
            </a:extLst>
          </p:cNvPr>
          <p:cNvSpPr/>
          <p:nvPr/>
        </p:nvSpPr>
        <p:spPr>
          <a:xfrm>
            <a:off x="-4699" y="109596"/>
            <a:ext cx="9144000" cy="534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F9AD74-6E4C-4163-AA12-469C0DEF7E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" y="87100"/>
            <a:ext cx="1729240" cy="647857"/>
          </a:xfrm>
          <a:prstGeom prst="rect">
            <a:avLst/>
          </a:prstGeom>
        </p:spPr>
      </p:pic>
      <p:sp>
        <p:nvSpPr>
          <p:cNvPr id="10" name="Google Shape;622;p28">
            <a:extLst>
              <a:ext uri="{FF2B5EF4-FFF2-40B4-BE49-F238E27FC236}">
                <a16:creationId xmlns:a16="http://schemas.microsoft.com/office/drawing/2014/main" id="{4F6A03EE-BF66-43A2-849C-188C92F77362}"/>
              </a:ext>
            </a:extLst>
          </p:cNvPr>
          <p:cNvSpPr txBox="1">
            <a:spLocks/>
          </p:cNvSpPr>
          <p:nvPr/>
        </p:nvSpPr>
        <p:spPr>
          <a:xfrm>
            <a:off x="1723883" y="167742"/>
            <a:ext cx="3588266" cy="469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Gr05-Informe Final-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Documento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s-419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académico-parcial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2-5B-2020-2 07 de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Marzo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de 2021</a:t>
            </a:r>
          </a:p>
          <a:p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4" name="Imagen 3" descr="Resultado de imagen para facci uleam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"/>
          <a:stretch>
            <a:fillRect/>
          </a:stretch>
        </p:blipFill>
        <p:spPr bwMode="auto">
          <a:xfrm>
            <a:off x="8224039" y="176121"/>
            <a:ext cx="918966" cy="207815"/>
          </a:xfrm>
          <a:prstGeom prst="rect">
            <a:avLst/>
          </a:prstGeom>
          <a:noFill/>
        </p:spPr>
      </p:pic>
      <p:sp>
        <p:nvSpPr>
          <p:cNvPr id="15" name="Google Shape;622;p28">
            <a:extLst>
              <a:ext uri="{FF2B5EF4-FFF2-40B4-BE49-F238E27FC236}">
                <a16:creationId xmlns:a16="http://schemas.microsoft.com/office/drawing/2014/main" id="{83E6AD14-2201-4C47-BE76-126F8D61A840}"/>
              </a:ext>
            </a:extLst>
          </p:cNvPr>
          <p:cNvSpPr txBox="1">
            <a:spLocks/>
          </p:cNvSpPr>
          <p:nvPr/>
        </p:nvSpPr>
        <p:spPr>
          <a:xfrm>
            <a:off x="5239498" y="12193"/>
            <a:ext cx="3061568" cy="624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Título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corto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App: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Sistemas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Gestión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Veterinaria</a:t>
            </a:r>
            <a:r>
              <a:rPr lang="en-US" sz="900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Mastín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  <a:p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Autores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: Macías-</a:t>
            </a:r>
            <a:r>
              <a:rPr lang="en-US" sz="900" b="1" dirty="0" err="1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Marcillo</a:t>
            </a:r>
            <a:r>
              <a:rPr lang="en-US" sz="900" b="1" dirty="0">
                <a:solidFill>
                  <a:schemeClr val="tx1"/>
                </a:solidFill>
                <a:latin typeface="Signika"/>
                <a:ea typeface="Signika"/>
                <a:cs typeface="Signika"/>
                <a:sym typeface="Signika"/>
              </a:rPr>
              <a:t>-Mendoza-Mendoza-Menéndez-Mero</a:t>
            </a:r>
            <a:endParaRPr lang="en-US" sz="900" dirty="0">
              <a:solidFill>
                <a:schemeClr val="tx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" name="Google Shape;336;p19">
            <a:extLst>
              <a:ext uri="{FF2B5EF4-FFF2-40B4-BE49-F238E27FC236}">
                <a16:creationId xmlns:a16="http://schemas.microsoft.com/office/drawing/2014/main" id="{2ED95C74-6DD7-4A6D-80C4-773414682678}"/>
              </a:ext>
            </a:extLst>
          </p:cNvPr>
          <p:cNvSpPr/>
          <p:nvPr/>
        </p:nvSpPr>
        <p:spPr>
          <a:xfrm>
            <a:off x="4210622" y="659002"/>
            <a:ext cx="55606" cy="4468422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" name="Google Shape;338;p19">
            <a:extLst>
              <a:ext uri="{FF2B5EF4-FFF2-40B4-BE49-F238E27FC236}">
                <a16:creationId xmlns:a16="http://schemas.microsoft.com/office/drawing/2014/main" id="{F2A9C42C-EE74-4B74-8E38-7C6F81FFB18C}"/>
              </a:ext>
            </a:extLst>
          </p:cNvPr>
          <p:cNvGrpSpPr/>
          <p:nvPr/>
        </p:nvGrpSpPr>
        <p:grpSpPr>
          <a:xfrm>
            <a:off x="4110731" y="4123339"/>
            <a:ext cx="3452308" cy="1101591"/>
            <a:chOff x="2723278" y="3623609"/>
            <a:chExt cx="2078594" cy="979496"/>
          </a:xfrm>
        </p:grpSpPr>
        <p:sp>
          <p:nvSpPr>
            <p:cNvPr id="9" name="Google Shape;339;p19">
              <a:extLst>
                <a:ext uri="{FF2B5EF4-FFF2-40B4-BE49-F238E27FC236}">
                  <a16:creationId xmlns:a16="http://schemas.microsoft.com/office/drawing/2014/main" id="{80462DD8-72B6-4CF7-97AB-FAEA9F6A23BE}"/>
                </a:ext>
              </a:extLst>
            </p:cNvPr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340;p19">
              <a:extLst>
                <a:ext uri="{FF2B5EF4-FFF2-40B4-BE49-F238E27FC236}">
                  <a16:creationId xmlns:a16="http://schemas.microsoft.com/office/drawing/2014/main" id="{02164837-5371-468D-947A-BD17FB25A9F1}"/>
                </a:ext>
              </a:extLst>
            </p:cNvPr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41;p19">
              <a:extLst>
                <a:ext uri="{FF2B5EF4-FFF2-40B4-BE49-F238E27FC236}">
                  <a16:creationId xmlns:a16="http://schemas.microsoft.com/office/drawing/2014/main" id="{E6A5950C-C1AC-4048-8C52-CB3447F3E314}"/>
                </a:ext>
              </a:extLst>
            </p:cNvPr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42;p19">
              <a:extLst>
                <a:ext uri="{FF2B5EF4-FFF2-40B4-BE49-F238E27FC236}">
                  <a16:creationId xmlns:a16="http://schemas.microsoft.com/office/drawing/2014/main" id="{7355BEC2-CB67-410C-BC83-4DB2C45278C0}"/>
                </a:ext>
              </a:extLst>
            </p:cNvPr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43;p19">
              <a:extLst>
                <a:ext uri="{FF2B5EF4-FFF2-40B4-BE49-F238E27FC236}">
                  <a16:creationId xmlns:a16="http://schemas.microsoft.com/office/drawing/2014/main" id="{1225E2E4-F701-4D81-B8F6-8F8A0FA7010F}"/>
                </a:ext>
              </a:extLst>
            </p:cNvPr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344;p19">
              <a:extLst>
                <a:ext uri="{FF2B5EF4-FFF2-40B4-BE49-F238E27FC236}">
                  <a16:creationId xmlns:a16="http://schemas.microsoft.com/office/drawing/2014/main" id="{08E8AAF5-0F8A-4815-9340-5D71D0CEF61A}"/>
                </a:ext>
              </a:extLst>
            </p:cNvPr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" name="Google Shape;345;p19">
              <a:extLst>
                <a:ext uri="{FF2B5EF4-FFF2-40B4-BE49-F238E27FC236}">
                  <a16:creationId xmlns:a16="http://schemas.microsoft.com/office/drawing/2014/main" id="{B67E6C68-7F36-41A6-BF28-71C464A87538}"/>
                </a:ext>
              </a:extLst>
            </p:cNvPr>
            <p:cNvSpPr txBox="1"/>
            <p:nvPr/>
          </p:nvSpPr>
          <p:spPr>
            <a:xfrm>
              <a:off x="3312338" y="385722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Culminado </a:t>
              </a:r>
              <a:r>
                <a:rPr lang="es-MX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el informe en su totalidad </a:t>
              </a: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 podrá contar con un documento que ayude a veterinarias futuras a tener noción sobre la importancia que tendría un software dentro de su negocio</a:t>
              </a: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346;p19">
              <a:extLst>
                <a:ext uri="{FF2B5EF4-FFF2-40B4-BE49-F238E27FC236}">
                  <a16:creationId xmlns:a16="http://schemas.microsoft.com/office/drawing/2014/main" id="{33F9C114-0AF2-4A7F-BE0C-94DF78C95604}"/>
                </a:ext>
              </a:extLst>
            </p:cNvPr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" name="Google Shape;347;p19">
            <a:extLst>
              <a:ext uri="{FF2B5EF4-FFF2-40B4-BE49-F238E27FC236}">
                <a16:creationId xmlns:a16="http://schemas.microsoft.com/office/drawing/2014/main" id="{AFBC77AF-3030-431F-9CBF-3CED7A0EA1D0}"/>
              </a:ext>
            </a:extLst>
          </p:cNvPr>
          <p:cNvGrpSpPr/>
          <p:nvPr/>
        </p:nvGrpSpPr>
        <p:grpSpPr>
          <a:xfrm>
            <a:off x="4110731" y="2887156"/>
            <a:ext cx="3452305" cy="979041"/>
            <a:chOff x="2723278" y="2387425"/>
            <a:chExt cx="2078594" cy="979041"/>
          </a:xfrm>
        </p:grpSpPr>
        <p:sp>
          <p:nvSpPr>
            <p:cNvPr id="21" name="Google Shape;348;p19">
              <a:extLst>
                <a:ext uri="{FF2B5EF4-FFF2-40B4-BE49-F238E27FC236}">
                  <a16:creationId xmlns:a16="http://schemas.microsoft.com/office/drawing/2014/main" id="{EEA239BF-519E-414E-96F3-F95C16ADDDA6}"/>
                </a:ext>
              </a:extLst>
            </p:cNvPr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49;p19">
              <a:extLst>
                <a:ext uri="{FF2B5EF4-FFF2-40B4-BE49-F238E27FC236}">
                  <a16:creationId xmlns:a16="http://schemas.microsoft.com/office/drawing/2014/main" id="{8B15CD63-DB50-444A-9780-0044B858C1A9}"/>
                </a:ext>
              </a:extLst>
            </p:cNvPr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0;p19">
              <a:extLst>
                <a:ext uri="{FF2B5EF4-FFF2-40B4-BE49-F238E27FC236}">
                  <a16:creationId xmlns:a16="http://schemas.microsoft.com/office/drawing/2014/main" id="{5CC163B0-B124-4A49-9D01-E8F99E0925EE}"/>
                </a:ext>
              </a:extLst>
            </p:cNvPr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351;p19">
              <a:extLst>
                <a:ext uri="{FF2B5EF4-FFF2-40B4-BE49-F238E27FC236}">
                  <a16:creationId xmlns:a16="http://schemas.microsoft.com/office/drawing/2014/main" id="{0FD79D63-3909-4F85-87FE-C9BDFA38D85F}"/>
                </a:ext>
              </a:extLst>
            </p:cNvPr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352;p19">
              <a:extLst>
                <a:ext uri="{FF2B5EF4-FFF2-40B4-BE49-F238E27FC236}">
                  <a16:creationId xmlns:a16="http://schemas.microsoft.com/office/drawing/2014/main" id="{76DE968B-8996-4251-BF8D-1CB523983D3D}"/>
                </a:ext>
              </a:extLst>
            </p:cNvPr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353;p19">
              <a:extLst>
                <a:ext uri="{FF2B5EF4-FFF2-40B4-BE49-F238E27FC236}">
                  <a16:creationId xmlns:a16="http://schemas.microsoft.com/office/drawing/2014/main" id="{AEF371E1-9C38-4E64-9C41-4D1276EF946D}"/>
                </a:ext>
              </a:extLst>
            </p:cNvPr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" name="Google Shape;354;p19">
              <a:extLst>
                <a:ext uri="{FF2B5EF4-FFF2-40B4-BE49-F238E27FC236}">
                  <a16:creationId xmlns:a16="http://schemas.microsoft.com/office/drawing/2014/main" id="{024A3687-B59D-4AE3-AE30-FADC568F9653}"/>
                </a:ext>
              </a:extLst>
            </p:cNvPr>
            <p:cNvSpPr txBox="1"/>
            <p:nvPr/>
          </p:nvSpPr>
          <p:spPr>
            <a:xfrm>
              <a:off x="3274948" y="2598204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De acuerdo a  el objetivo de la </a:t>
              </a: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investigación planteado se logró cumplirlo, no solo por medio de resultados, sino también abarcando el contenido de desarrollo del informe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" name="Google Shape;355;p19">
              <a:extLst>
                <a:ext uri="{FF2B5EF4-FFF2-40B4-BE49-F238E27FC236}">
                  <a16:creationId xmlns:a16="http://schemas.microsoft.com/office/drawing/2014/main" id="{ACF8144E-2081-4AFC-A4BC-463B6703AF5D}"/>
                </a:ext>
              </a:extLst>
            </p:cNvPr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" name="Google Shape;356;p19">
            <a:extLst>
              <a:ext uri="{FF2B5EF4-FFF2-40B4-BE49-F238E27FC236}">
                <a16:creationId xmlns:a16="http://schemas.microsoft.com/office/drawing/2014/main" id="{3C0830FB-481F-45AB-882C-C9EE3D10F5A7}"/>
              </a:ext>
            </a:extLst>
          </p:cNvPr>
          <p:cNvGrpSpPr/>
          <p:nvPr/>
        </p:nvGrpSpPr>
        <p:grpSpPr>
          <a:xfrm>
            <a:off x="4110731" y="1650481"/>
            <a:ext cx="3452302" cy="1085312"/>
            <a:chOff x="2723278" y="1150750"/>
            <a:chExt cx="2078594" cy="979497"/>
          </a:xfrm>
        </p:grpSpPr>
        <p:sp>
          <p:nvSpPr>
            <p:cNvPr id="30" name="Google Shape;357;p19">
              <a:extLst>
                <a:ext uri="{FF2B5EF4-FFF2-40B4-BE49-F238E27FC236}">
                  <a16:creationId xmlns:a16="http://schemas.microsoft.com/office/drawing/2014/main" id="{AF3BD632-D558-4E4D-A1E2-021373ADE94B}"/>
                </a:ext>
              </a:extLst>
            </p:cNvPr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58;p19">
              <a:extLst>
                <a:ext uri="{FF2B5EF4-FFF2-40B4-BE49-F238E27FC236}">
                  <a16:creationId xmlns:a16="http://schemas.microsoft.com/office/drawing/2014/main" id="{A4ADA1D5-8FAA-4FD7-A113-D1FC28267946}"/>
                </a:ext>
              </a:extLst>
            </p:cNvPr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59;p19">
              <a:extLst>
                <a:ext uri="{FF2B5EF4-FFF2-40B4-BE49-F238E27FC236}">
                  <a16:creationId xmlns:a16="http://schemas.microsoft.com/office/drawing/2014/main" id="{0175D05B-6D98-44AB-907F-59356E3B006F}"/>
                </a:ext>
              </a:extLst>
            </p:cNvPr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60;p19">
              <a:extLst>
                <a:ext uri="{FF2B5EF4-FFF2-40B4-BE49-F238E27FC236}">
                  <a16:creationId xmlns:a16="http://schemas.microsoft.com/office/drawing/2014/main" id="{5BBE8C86-7636-49C2-9BF4-3570C47988E4}"/>
                </a:ext>
              </a:extLst>
            </p:cNvPr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" name="Google Shape;361;p19">
              <a:extLst>
                <a:ext uri="{FF2B5EF4-FFF2-40B4-BE49-F238E27FC236}">
                  <a16:creationId xmlns:a16="http://schemas.microsoft.com/office/drawing/2014/main" id="{46D5659F-9950-4277-9269-AE67870AF8E0}"/>
                </a:ext>
              </a:extLst>
            </p:cNvPr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" name="Google Shape;362;p19">
              <a:extLst>
                <a:ext uri="{FF2B5EF4-FFF2-40B4-BE49-F238E27FC236}">
                  <a16:creationId xmlns:a16="http://schemas.microsoft.com/office/drawing/2014/main" id="{967F377D-41D2-479D-AA11-D2491D9D66A6}"/>
                </a:ext>
              </a:extLst>
            </p:cNvPr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" name="Google Shape;363;p19">
              <a:extLst>
                <a:ext uri="{FF2B5EF4-FFF2-40B4-BE49-F238E27FC236}">
                  <a16:creationId xmlns:a16="http://schemas.microsoft.com/office/drawing/2014/main" id="{E4C59884-B3CA-4264-BBAA-C59F7A51F399}"/>
                </a:ext>
              </a:extLst>
            </p:cNvPr>
            <p:cNvSpPr txBox="1"/>
            <p:nvPr/>
          </p:nvSpPr>
          <p:spPr>
            <a:xfrm>
              <a:off x="3262536" y="1377036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El servicio en línea que brinda la </a:t>
              </a: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Veterinaria Mastín se califica positivamente, ya que sus propietarios se encuentran altamente preparados en lo que respecta la atención al cliente.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Google Shape;364;p19">
              <a:extLst>
                <a:ext uri="{FF2B5EF4-FFF2-40B4-BE49-F238E27FC236}">
                  <a16:creationId xmlns:a16="http://schemas.microsoft.com/office/drawing/2014/main" id="{B499978C-27CD-4AA9-BAAA-20CE3069D287}"/>
                </a:ext>
              </a:extLst>
            </p:cNvPr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365;p19">
            <a:extLst>
              <a:ext uri="{FF2B5EF4-FFF2-40B4-BE49-F238E27FC236}">
                <a16:creationId xmlns:a16="http://schemas.microsoft.com/office/drawing/2014/main" id="{43FFC6BC-BCC7-4B3E-BC3E-A205705D097D}"/>
              </a:ext>
            </a:extLst>
          </p:cNvPr>
          <p:cNvGrpSpPr/>
          <p:nvPr/>
        </p:nvGrpSpPr>
        <p:grpSpPr>
          <a:xfrm>
            <a:off x="1265275" y="1032631"/>
            <a:ext cx="3135989" cy="979046"/>
            <a:chOff x="933838" y="532900"/>
            <a:chExt cx="2079971" cy="979046"/>
          </a:xfrm>
        </p:grpSpPr>
        <p:sp>
          <p:nvSpPr>
            <p:cNvPr id="39" name="Google Shape;366;p19">
              <a:extLst>
                <a:ext uri="{FF2B5EF4-FFF2-40B4-BE49-F238E27FC236}">
                  <a16:creationId xmlns:a16="http://schemas.microsoft.com/office/drawing/2014/main" id="{51E5E8FB-9FC8-4A51-8342-AE9577501FD1}"/>
                </a:ext>
              </a:extLst>
            </p:cNvPr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67;p19">
              <a:extLst>
                <a:ext uri="{FF2B5EF4-FFF2-40B4-BE49-F238E27FC236}">
                  <a16:creationId xmlns:a16="http://schemas.microsoft.com/office/drawing/2014/main" id="{0B0360E0-72BC-421D-B7F1-BB078DBB8A71}"/>
                </a:ext>
              </a:extLst>
            </p:cNvPr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68;p19">
              <a:extLst>
                <a:ext uri="{FF2B5EF4-FFF2-40B4-BE49-F238E27FC236}">
                  <a16:creationId xmlns:a16="http://schemas.microsoft.com/office/drawing/2014/main" id="{55790E31-70A7-4684-98B7-91F002CCA9A8}"/>
                </a:ext>
              </a:extLst>
            </p:cNvPr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69;p19">
              <a:extLst>
                <a:ext uri="{FF2B5EF4-FFF2-40B4-BE49-F238E27FC236}">
                  <a16:creationId xmlns:a16="http://schemas.microsoft.com/office/drawing/2014/main" id="{E656ABFC-3FFC-4C9D-8D40-667F8200AF81}"/>
                </a:ext>
              </a:extLst>
            </p:cNvPr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" name="Google Shape;370;p19">
              <a:extLst>
                <a:ext uri="{FF2B5EF4-FFF2-40B4-BE49-F238E27FC236}">
                  <a16:creationId xmlns:a16="http://schemas.microsoft.com/office/drawing/2014/main" id="{A30A16D2-AB41-41DF-ABAD-A2230A7C8BB0}"/>
                </a:ext>
              </a:extLst>
            </p:cNvPr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" name="Google Shape;371;p19">
              <a:extLst>
                <a:ext uri="{FF2B5EF4-FFF2-40B4-BE49-F238E27FC236}">
                  <a16:creationId xmlns:a16="http://schemas.microsoft.com/office/drawing/2014/main" id="{A777C3F5-A982-49FD-B8B8-5AD35212E3A4}"/>
                </a:ext>
              </a:extLst>
            </p:cNvPr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" name="Google Shape;372;p19">
              <a:extLst>
                <a:ext uri="{FF2B5EF4-FFF2-40B4-BE49-F238E27FC236}">
                  <a16:creationId xmlns:a16="http://schemas.microsoft.com/office/drawing/2014/main" id="{40A8D624-164C-416C-A04A-461895D08DFB}"/>
                </a:ext>
              </a:extLst>
            </p:cNvPr>
            <p:cNvSpPr txBox="1"/>
            <p:nvPr/>
          </p:nvSpPr>
          <p:spPr>
            <a:xfrm>
              <a:off x="1081172" y="608855"/>
              <a:ext cx="1390200" cy="783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Realizando este trabajo se ha </a:t>
              </a: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podido conocer que no es muy común que las personas hagan uso de un sistema web de veterinarias.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" name="Google Shape;373;p19">
              <a:extLst>
                <a:ext uri="{FF2B5EF4-FFF2-40B4-BE49-F238E27FC236}">
                  <a16:creationId xmlns:a16="http://schemas.microsoft.com/office/drawing/2014/main" id="{981AFCBE-C6BC-4686-8ECA-5215C7B76C2E}"/>
                </a:ext>
              </a:extLst>
            </p:cNvPr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" name="Google Shape;374;p19">
            <a:extLst>
              <a:ext uri="{FF2B5EF4-FFF2-40B4-BE49-F238E27FC236}">
                <a16:creationId xmlns:a16="http://schemas.microsoft.com/office/drawing/2014/main" id="{B6BB8034-90D3-40B2-8AF4-F3F8648ADD72}"/>
              </a:ext>
            </a:extLst>
          </p:cNvPr>
          <p:cNvGrpSpPr/>
          <p:nvPr/>
        </p:nvGrpSpPr>
        <p:grpSpPr>
          <a:xfrm>
            <a:off x="1265275" y="2268820"/>
            <a:ext cx="3135990" cy="979077"/>
            <a:chOff x="933838" y="1769089"/>
            <a:chExt cx="2079971" cy="979077"/>
          </a:xfrm>
        </p:grpSpPr>
        <p:sp>
          <p:nvSpPr>
            <p:cNvPr id="48" name="Google Shape;375;p19">
              <a:extLst>
                <a:ext uri="{FF2B5EF4-FFF2-40B4-BE49-F238E27FC236}">
                  <a16:creationId xmlns:a16="http://schemas.microsoft.com/office/drawing/2014/main" id="{E9534FEA-197E-44D9-AA8D-96DA7FB36A02}"/>
                </a:ext>
              </a:extLst>
            </p:cNvPr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76;p19">
              <a:extLst>
                <a:ext uri="{FF2B5EF4-FFF2-40B4-BE49-F238E27FC236}">
                  <a16:creationId xmlns:a16="http://schemas.microsoft.com/office/drawing/2014/main" id="{9DC6EF50-36A7-4752-BF5D-337197D86596}"/>
                </a:ext>
              </a:extLst>
            </p:cNvPr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77;p19">
              <a:extLst>
                <a:ext uri="{FF2B5EF4-FFF2-40B4-BE49-F238E27FC236}">
                  <a16:creationId xmlns:a16="http://schemas.microsoft.com/office/drawing/2014/main" id="{3C3FF652-228C-420D-B7D0-C1DAE8DC0E92}"/>
                </a:ext>
              </a:extLst>
            </p:cNvPr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78;p19">
              <a:extLst>
                <a:ext uri="{FF2B5EF4-FFF2-40B4-BE49-F238E27FC236}">
                  <a16:creationId xmlns:a16="http://schemas.microsoft.com/office/drawing/2014/main" id="{AAF4E1F0-ABB9-4795-B388-E885FC3B4555}"/>
                </a:ext>
              </a:extLst>
            </p:cNvPr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379;p19">
              <a:extLst>
                <a:ext uri="{FF2B5EF4-FFF2-40B4-BE49-F238E27FC236}">
                  <a16:creationId xmlns:a16="http://schemas.microsoft.com/office/drawing/2014/main" id="{8EBF4DA4-EB35-49A9-9311-29AEC2A470EA}"/>
                </a:ext>
              </a:extLst>
            </p:cNvPr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380;p19">
              <a:extLst>
                <a:ext uri="{FF2B5EF4-FFF2-40B4-BE49-F238E27FC236}">
                  <a16:creationId xmlns:a16="http://schemas.microsoft.com/office/drawing/2014/main" id="{B53F84A2-3300-42B1-BE4C-B46BAB23EC24}"/>
                </a:ext>
              </a:extLst>
            </p:cNvPr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381;p19">
              <a:extLst>
                <a:ext uri="{FF2B5EF4-FFF2-40B4-BE49-F238E27FC236}">
                  <a16:creationId xmlns:a16="http://schemas.microsoft.com/office/drawing/2014/main" id="{CF47FD0A-4E54-490A-99D4-C580F2215FF8}"/>
                </a:ext>
              </a:extLst>
            </p:cNvPr>
            <p:cNvSpPr txBox="1"/>
            <p:nvPr/>
          </p:nvSpPr>
          <p:spPr>
            <a:xfrm>
              <a:off x="1088858" y="1991247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La implementación repentina de </a:t>
              </a: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sistema web dentro de la veterinaria podría representar cierta desconfianza para el dueño.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382;p19">
              <a:extLst>
                <a:ext uri="{FF2B5EF4-FFF2-40B4-BE49-F238E27FC236}">
                  <a16:creationId xmlns:a16="http://schemas.microsoft.com/office/drawing/2014/main" id="{07F8FD69-D511-4701-AA0B-159B532F1730}"/>
                </a:ext>
              </a:extLst>
            </p:cNvPr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" name="Google Shape;383;p19">
            <a:extLst>
              <a:ext uri="{FF2B5EF4-FFF2-40B4-BE49-F238E27FC236}">
                <a16:creationId xmlns:a16="http://schemas.microsoft.com/office/drawing/2014/main" id="{A979E4FF-8465-4796-A051-E6D1187318CB}"/>
              </a:ext>
            </a:extLst>
          </p:cNvPr>
          <p:cNvGrpSpPr/>
          <p:nvPr/>
        </p:nvGrpSpPr>
        <p:grpSpPr>
          <a:xfrm>
            <a:off x="1265275" y="3505452"/>
            <a:ext cx="3135989" cy="1077744"/>
            <a:chOff x="933838" y="3005721"/>
            <a:chExt cx="2079971" cy="979046"/>
          </a:xfrm>
        </p:grpSpPr>
        <p:sp>
          <p:nvSpPr>
            <p:cNvPr id="57" name="Google Shape;384;p19">
              <a:extLst>
                <a:ext uri="{FF2B5EF4-FFF2-40B4-BE49-F238E27FC236}">
                  <a16:creationId xmlns:a16="http://schemas.microsoft.com/office/drawing/2014/main" id="{2998AC47-06AA-4911-9F8B-8E2D904C6665}"/>
                </a:ext>
              </a:extLst>
            </p:cNvPr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85;p19">
              <a:extLst>
                <a:ext uri="{FF2B5EF4-FFF2-40B4-BE49-F238E27FC236}">
                  <a16:creationId xmlns:a16="http://schemas.microsoft.com/office/drawing/2014/main" id="{42433878-2500-49F3-AE42-5ECFA15147F1}"/>
                </a:ext>
              </a:extLst>
            </p:cNvPr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86;p19">
              <a:extLst>
                <a:ext uri="{FF2B5EF4-FFF2-40B4-BE49-F238E27FC236}">
                  <a16:creationId xmlns:a16="http://schemas.microsoft.com/office/drawing/2014/main" id="{CA7BA551-FD7C-452B-A994-C71F8D53633E}"/>
                </a:ext>
              </a:extLst>
            </p:cNvPr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87;p19">
              <a:extLst>
                <a:ext uri="{FF2B5EF4-FFF2-40B4-BE49-F238E27FC236}">
                  <a16:creationId xmlns:a16="http://schemas.microsoft.com/office/drawing/2014/main" id="{61EAFFDE-B060-47A6-B358-D5511A7889FE}"/>
                </a:ext>
              </a:extLst>
            </p:cNvPr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388;p19">
              <a:extLst>
                <a:ext uri="{FF2B5EF4-FFF2-40B4-BE49-F238E27FC236}">
                  <a16:creationId xmlns:a16="http://schemas.microsoft.com/office/drawing/2014/main" id="{1A94000E-BE7D-45E1-9AD5-796D4927F0EE}"/>
                </a:ext>
              </a:extLst>
            </p:cNvPr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389;p19">
              <a:extLst>
                <a:ext uri="{FF2B5EF4-FFF2-40B4-BE49-F238E27FC236}">
                  <a16:creationId xmlns:a16="http://schemas.microsoft.com/office/drawing/2014/main" id="{7AA2CED8-B3E3-44B3-9D83-8E65834B696A}"/>
                </a:ext>
              </a:extLst>
            </p:cNvPr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390;p19">
              <a:extLst>
                <a:ext uri="{FF2B5EF4-FFF2-40B4-BE49-F238E27FC236}">
                  <a16:creationId xmlns:a16="http://schemas.microsoft.com/office/drawing/2014/main" id="{3D2B8D36-BDC0-4220-B743-A45B758597EF}"/>
                </a:ext>
              </a:extLst>
            </p:cNvPr>
            <p:cNvSpPr txBox="1"/>
            <p:nvPr/>
          </p:nvSpPr>
          <p:spPr>
            <a:xfrm>
              <a:off x="1098662" y="3258904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Sin embargo </a:t>
              </a:r>
              <a:r>
                <a:rPr lang="es-MX" sz="10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implementar un sitio </a:t>
              </a:r>
              <a:r>
                <a:rPr lang="es-MX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web en la Veterinaria Mastín, es innovador para las personas que deseen adquirir un servicio o producto, o agendar citas para sus mascotas</a:t>
              </a: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391;p19">
              <a:extLst>
                <a:ext uri="{FF2B5EF4-FFF2-40B4-BE49-F238E27FC236}">
                  <a16:creationId xmlns:a16="http://schemas.microsoft.com/office/drawing/2014/main" id="{E9E6DA93-8BCC-4E3A-9641-5F0745B8DFD5}"/>
                </a:ext>
              </a:extLst>
            </p:cNvPr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66808EC-F58E-4F6F-9CBA-95A45A230304}"/>
              </a:ext>
            </a:extLst>
          </p:cNvPr>
          <p:cNvSpPr txBox="1"/>
          <p:nvPr/>
        </p:nvSpPr>
        <p:spPr>
          <a:xfrm>
            <a:off x="1262506" y="689677"/>
            <a:ext cx="1441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500" dirty="0">
                <a:solidFill>
                  <a:schemeClr val="accent2">
                    <a:lumMod val="75000"/>
                  </a:schemeClr>
                </a:solidFill>
                <a:latin typeface="Fira Sans Extra Condensed Medium" panose="020B0604020202020204" charset="0"/>
                <a:cs typeface="Fira Sans Extra Condensed Medium" panose="020B0604020202020204" charset="0"/>
              </a:rPr>
              <a:t>Discusión.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6846854-3A2E-43FF-A18F-E506E4CF038F}"/>
              </a:ext>
            </a:extLst>
          </p:cNvPr>
          <p:cNvSpPr txBox="1"/>
          <p:nvPr/>
        </p:nvSpPr>
        <p:spPr>
          <a:xfrm>
            <a:off x="4918438" y="1183642"/>
            <a:ext cx="14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500" dirty="0">
                <a:solidFill>
                  <a:schemeClr val="accent2">
                    <a:lumMod val="75000"/>
                  </a:schemeClr>
                </a:solidFill>
                <a:latin typeface="Fira Sans Extra Condensed Medium" panose="020B0604020202020204" charset="0"/>
                <a:cs typeface="Fira Sans Extra Condensed Medium" panose="020B0604020202020204" charset="0"/>
              </a:rPr>
              <a:t>Conclusión</a:t>
            </a:r>
            <a:r>
              <a:rPr lang="es-EC" dirty="0">
                <a:solidFill>
                  <a:schemeClr val="accent2">
                    <a:lumMod val="75000"/>
                  </a:schemeClr>
                </a:solidFill>
                <a:latin typeface="Fira Sans Extra Condensed Medium" panose="020B0604020202020204" charset="0"/>
                <a:cs typeface="Fira Sans Extra Condensed Mediu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1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5D207464C72E4490EE2936FFCBA940" ma:contentTypeVersion="12" ma:contentTypeDescription="Crear nuevo documento." ma:contentTypeScope="" ma:versionID="3127299381ee217264522dc8c308c814">
  <xsd:schema xmlns:xsd="http://www.w3.org/2001/XMLSchema" xmlns:xs="http://www.w3.org/2001/XMLSchema" xmlns:p="http://schemas.microsoft.com/office/2006/metadata/properties" xmlns:ns3="82ea2f94-42bd-4694-ade9-14e58515b545" xmlns:ns4="138342d5-216e-4d81-b124-dc5e6d0fdb1b" targetNamespace="http://schemas.microsoft.com/office/2006/metadata/properties" ma:root="true" ma:fieldsID="8879934b96f9109b2b044e17e92c02ba" ns3:_="" ns4:_="">
    <xsd:import namespace="82ea2f94-42bd-4694-ade9-14e58515b545"/>
    <xsd:import namespace="138342d5-216e-4d81-b124-dc5e6d0fdb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a2f94-42bd-4694-ade9-14e58515b5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342d5-216e-4d81-b124-dc5e6d0fdb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D48F3B-9C77-4D96-A652-9B00FDD4D8FB}">
  <ds:schemaRefs>
    <ds:schemaRef ds:uri="138342d5-216e-4d81-b124-dc5e6d0fdb1b"/>
    <ds:schemaRef ds:uri="82ea2f94-42bd-4694-ade9-14e58515b5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344B40-3AEF-4BF1-9318-6EDFDE59EB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0D6D6-9060-4772-848F-99FF4A9F90D1}">
  <ds:schemaRefs>
    <ds:schemaRef ds:uri="138342d5-216e-4d81-b124-dc5e6d0fdb1b"/>
    <ds:schemaRef ds:uri="82ea2f94-42bd-4694-ade9-14e58515b5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539</Words>
  <Application>Microsoft Office PowerPoint</Application>
  <PresentationFormat>Presentación en pantalla (16:9)</PresentationFormat>
  <Paragraphs>60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 Narrow</vt:lpstr>
      <vt:lpstr>Fira Sans Extra Condensed</vt:lpstr>
      <vt:lpstr>Calibri</vt:lpstr>
      <vt:lpstr>Calibri Light</vt:lpstr>
      <vt:lpstr>Fira Sans Extra Condensed Medium</vt:lpstr>
      <vt:lpstr>Signika</vt:lpstr>
      <vt:lpstr>Arial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</dc:creator>
  <cp:lastModifiedBy>Ayme Macías</cp:lastModifiedBy>
  <cp:revision>8</cp:revision>
  <dcterms:modified xsi:type="dcterms:W3CDTF">2021-03-07T14:44:35Z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0x010100BB5D207464C72E4490EE2936FFCBA940</vt:lpwstr>
  </property>
</Properties>
</file>