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Tahoma"/>
      <p:regular r:id="rId10"/>
      <p:bold r:id="rId11"/>
    </p:embeddedFont>
    <p:embeddedFont>
      <p:font typeface="Average"/>
      <p:regular r:id="rId12"/>
    </p:embeddedFont>
    <p:embeddedFont>
      <p:font typeface="Oswald"/>
      <p:regular r:id="rId13"/>
      <p:bold r:id="rId14"/>
    </p:embeddedFon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Tahoma-bold.fntdata"/><Relationship Id="rId10" Type="http://schemas.openxmlformats.org/officeDocument/2006/relationships/font" Target="fonts/Tahoma-regular.fntdata"/><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regular.fntdata"/><Relationship Id="rId14" Type="http://schemas.openxmlformats.org/officeDocument/2006/relationships/font" Target="fonts/Oswald-bold.fntdata"/><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581ef4ac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581ef4ac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581ef4ac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581ef4ac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581ef4ac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581ef4ac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581ef4ac3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581ef4ac3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165075" y="418125"/>
            <a:ext cx="604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600"/>
              <a:t>Universidad Laica “Eloy Alfaro de Manabí”</a:t>
            </a:r>
            <a:endParaRPr b="1" sz="2600"/>
          </a:p>
        </p:txBody>
      </p:sp>
      <p:sp>
        <p:nvSpPr>
          <p:cNvPr id="60" name="Google Shape;60;p13"/>
          <p:cNvSpPr txBox="1"/>
          <p:nvPr>
            <p:ph idx="1" type="body"/>
          </p:nvPr>
        </p:nvSpPr>
        <p:spPr>
          <a:xfrm>
            <a:off x="250600" y="3237725"/>
            <a:ext cx="3475800" cy="1820100"/>
          </a:xfrm>
          <a:prstGeom prst="rect">
            <a:avLst/>
          </a:prstGeom>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s">
                <a:solidFill>
                  <a:schemeClr val="accent4"/>
                </a:solidFill>
                <a:latin typeface="Times New Roman"/>
                <a:ea typeface="Times New Roman"/>
                <a:cs typeface="Times New Roman"/>
                <a:sym typeface="Times New Roman"/>
              </a:rPr>
              <a:t>Integrantes:</a:t>
            </a:r>
            <a:endParaRPr b="1">
              <a:solidFill>
                <a:srgbClr val="FFFFFF"/>
              </a:solidFill>
            </a:endParaRPr>
          </a:p>
          <a:p>
            <a:pPr indent="-277177" lvl="0" marL="285750" rtl="0" algn="l">
              <a:lnSpc>
                <a:spcPct val="100000"/>
              </a:lnSpc>
              <a:spcBef>
                <a:spcPts val="1200"/>
              </a:spcBef>
              <a:spcAft>
                <a:spcPts val="0"/>
              </a:spcAft>
              <a:buClr>
                <a:srgbClr val="FFFFFF"/>
              </a:buClr>
              <a:buSzPct val="128571"/>
              <a:buFont typeface="Arial"/>
              <a:buChar char="•"/>
            </a:pPr>
            <a:r>
              <a:rPr lang="es">
                <a:solidFill>
                  <a:srgbClr val="FFFFFF"/>
                </a:solidFill>
                <a:latin typeface="Times New Roman"/>
                <a:ea typeface="Times New Roman"/>
                <a:cs typeface="Times New Roman"/>
                <a:sym typeface="Times New Roman"/>
              </a:rPr>
              <a:t>Villamar Piloso Dayana Lisbeth </a:t>
            </a:r>
            <a:endParaRPr sz="1400">
              <a:solidFill>
                <a:srgbClr val="FFFFFF"/>
              </a:solidFill>
              <a:latin typeface="Arial"/>
              <a:ea typeface="Arial"/>
              <a:cs typeface="Arial"/>
              <a:sym typeface="Arial"/>
            </a:endParaRPr>
          </a:p>
          <a:p>
            <a:pPr indent="-277177" lvl="0" marL="285750" rtl="0" algn="l">
              <a:lnSpc>
                <a:spcPct val="100000"/>
              </a:lnSpc>
              <a:spcBef>
                <a:spcPts val="0"/>
              </a:spcBef>
              <a:spcAft>
                <a:spcPts val="0"/>
              </a:spcAft>
              <a:buClr>
                <a:srgbClr val="FFFFFF"/>
              </a:buClr>
              <a:buSzPct val="128571"/>
              <a:buFont typeface="Arial"/>
              <a:buChar char="•"/>
            </a:pPr>
            <a:r>
              <a:rPr lang="es">
                <a:solidFill>
                  <a:srgbClr val="FFFFFF"/>
                </a:solidFill>
                <a:latin typeface="Times New Roman"/>
                <a:ea typeface="Times New Roman"/>
                <a:cs typeface="Times New Roman"/>
                <a:sym typeface="Times New Roman"/>
              </a:rPr>
              <a:t>Zambrano Franco Luiggi Andrés </a:t>
            </a:r>
            <a:endParaRPr sz="1400">
              <a:solidFill>
                <a:srgbClr val="FFFFFF"/>
              </a:solidFill>
              <a:latin typeface="Arial"/>
              <a:ea typeface="Arial"/>
              <a:cs typeface="Arial"/>
              <a:sym typeface="Arial"/>
            </a:endParaRPr>
          </a:p>
          <a:p>
            <a:pPr indent="-277177" lvl="0" marL="285750" rtl="0" algn="l">
              <a:lnSpc>
                <a:spcPct val="100000"/>
              </a:lnSpc>
              <a:spcBef>
                <a:spcPts val="0"/>
              </a:spcBef>
              <a:spcAft>
                <a:spcPts val="0"/>
              </a:spcAft>
              <a:buClr>
                <a:srgbClr val="FFFFFF"/>
              </a:buClr>
              <a:buSzPct val="128571"/>
              <a:buFont typeface="Arial"/>
              <a:buChar char="•"/>
            </a:pPr>
            <a:r>
              <a:rPr lang="es">
                <a:solidFill>
                  <a:srgbClr val="FFFFFF"/>
                </a:solidFill>
                <a:latin typeface="Times New Roman"/>
                <a:ea typeface="Times New Roman"/>
                <a:cs typeface="Times New Roman"/>
                <a:sym typeface="Times New Roman"/>
              </a:rPr>
              <a:t>Zambrano García Carlos David </a:t>
            </a:r>
            <a:endParaRPr sz="1400">
              <a:solidFill>
                <a:srgbClr val="FFFFFF"/>
              </a:solidFill>
              <a:latin typeface="Arial"/>
              <a:ea typeface="Arial"/>
              <a:cs typeface="Arial"/>
              <a:sym typeface="Arial"/>
            </a:endParaRPr>
          </a:p>
          <a:p>
            <a:pPr indent="-277177" lvl="0" marL="285750" rtl="0" algn="l">
              <a:lnSpc>
                <a:spcPct val="100000"/>
              </a:lnSpc>
              <a:spcBef>
                <a:spcPts val="0"/>
              </a:spcBef>
              <a:spcAft>
                <a:spcPts val="0"/>
              </a:spcAft>
              <a:buClr>
                <a:srgbClr val="FFFFFF"/>
              </a:buClr>
              <a:buSzPct val="100000"/>
              <a:buFont typeface="Arial"/>
              <a:buChar char="•"/>
            </a:pPr>
            <a:r>
              <a:rPr lang="es">
                <a:solidFill>
                  <a:srgbClr val="FFFFFF"/>
                </a:solidFill>
                <a:latin typeface="Times New Roman"/>
                <a:ea typeface="Times New Roman"/>
                <a:cs typeface="Times New Roman"/>
                <a:sym typeface="Times New Roman"/>
              </a:rPr>
              <a:t>Zambrano Vásquez Yandri Joel </a:t>
            </a:r>
            <a:endParaRPr b="1">
              <a:solidFill>
                <a:srgbClr val="FFFFFF"/>
              </a:solidFill>
            </a:endParaRPr>
          </a:p>
        </p:txBody>
      </p:sp>
      <p:pic>
        <p:nvPicPr>
          <p:cNvPr id="61" name="Google Shape;61;p13"/>
          <p:cNvPicPr preferRelativeResize="0"/>
          <p:nvPr/>
        </p:nvPicPr>
        <p:blipFill rotWithShape="1">
          <a:blip r:embed="rId3">
            <a:alphaModFix/>
          </a:blip>
          <a:srcRect b="0" l="0" r="0" t="0"/>
          <a:stretch/>
        </p:blipFill>
        <p:spPr>
          <a:xfrm>
            <a:off x="6047645" y="640475"/>
            <a:ext cx="3161305" cy="656550"/>
          </a:xfrm>
          <a:prstGeom prst="rect">
            <a:avLst/>
          </a:prstGeom>
          <a:noFill/>
          <a:ln>
            <a:noFill/>
          </a:ln>
        </p:spPr>
      </p:pic>
      <p:sp>
        <p:nvSpPr>
          <p:cNvPr id="62" name="Google Shape;62;p13"/>
          <p:cNvSpPr txBox="1"/>
          <p:nvPr>
            <p:ph idx="1" type="body"/>
          </p:nvPr>
        </p:nvSpPr>
        <p:spPr>
          <a:xfrm>
            <a:off x="305675" y="1400450"/>
            <a:ext cx="3219000" cy="1728000"/>
          </a:xfrm>
          <a:prstGeom prst="rect">
            <a:avLst/>
          </a:prstGeom>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a:solidFill>
                  <a:schemeClr val="accent4"/>
                </a:solidFill>
                <a:latin typeface="Times New Roman"/>
                <a:ea typeface="Times New Roman"/>
                <a:cs typeface="Times New Roman"/>
                <a:sym typeface="Times New Roman"/>
              </a:rPr>
              <a:t>Propuesta</a:t>
            </a:r>
            <a:r>
              <a:rPr b="1" lang="es">
                <a:solidFill>
                  <a:schemeClr val="accent4"/>
                </a:solidFill>
                <a:latin typeface="Times New Roman"/>
                <a:ea typeface="Times New Roman"/>
                <a:cs typeface="Times New Roman"/>
                <a:sym typeface="Times New Roman"/>
              </a:rPr>
              <a:t>:</a:t>
            </a:r>
            <a:endParaRPr b="1">
              <a:solidFill>
                <a:srgbClr val="FFFFFF"/>
              </a:solidFill>
            </a:endParaRPr>
          </a:p>
          <a:p>
            <a:pPr indent="0" lvl="0" marL="0" rtl="0" algn="just">
              <a:lnSpc>
                <a:spcPct val="100000"/>
              </a:lnSpc>
              <a:spcBef>
                <a:spcPts val="1200"/>
              </a:spcBef>
              <a:spcAft>
                <a:spcPts val="0"/>
              </a:spcAft>
              <a:buNone/>
            </a:pPr>
            <a:r>
              <a:rPr lang="es">
                <a:solidFill>
                  <a:schemeClr val="dk1"/>
                </a:solidFill>
                <a:latin typeface="Times New Roman"/>
                <a:ea typeface="Times New Roman"/>
                <a:cs typeface="Times New Roman"/>
                <a:sym typeface="Times New Roman"/>
              </a:rPr>
              <a:t>Técnicas y herramientas básicas de implementación de domótica para el confort y control de los adultos mayores, caso hogares de manta.</a:t>
            </a:r>
            <a:endParaRPr b="1">
              <a:solidFill>
                <a:srgbClr val="FFFFFF"/>
              </a:solidFill>
            </a:endParaRPr>
          </a:p>
        </p:txBody>
      </p:sp>
      <p:sp>
        <p:nvSpPr>
          <p:cNvPr id="63" name="Google Shape;63;p13"/>
          <p:cNvSpPr txBox="1"/>
          <p:nvPr>
            <p:ph idx="1" type="body"/>
          </p:nvPr>
        </p:nvSpPr>
        <p:spPr>
          <a:xfrm>
            <a:off x="4422675" y="1193450"/>
            <a:ext cx="4642500" cy="2142000"/>
          </a:xfrm>
          <a:prstGeom prst="rect">
            <a:avLst/>
          </a:prstGeom>
          <a:ln>
            <a:noFill/>
          </a:ln>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s" sz="4600">
                <a:solidFill>
                  <a:schemeClr val="accent4"/>
                </a:solidFill>
                <a:latin typeface="Times New Roman"/>
                <a:ea typeface="Times New Roman"/>
                <a:cs typeface="Times New Roman"/>
                <a:sym typeface="Times New Roman"/>
              </a:rPr>
              <a:t>Objetivos</a:t>
            </a:r>
            <a:r>
              <a:rPr b="1" lang="es" sz="4600">
                <a:solidFill>
                  <a:schemeClr val="accent4"/>
                </a:solidFill>
                <a:latin typeface="Times New Roman"/>
                <a:ea typeface="Times New Roman"/>
                <a:cs typeface="Times New Roman"/>
                <a:sym typeface="Times New Roman"/>
              </a:rPr>
              <a:t>:</a:t>
            </a:r>
            <a:endParaRPr b="1" sz="4600">
              <a:solidFill>
                <a:srgbClr val="FFFFFF"/>
              </a:solidFill>
            </a:endParaRPr>
          </a:p>
          <a:p>
            <a:pPr indent="-284956" lvl="0" marL="285750" rtl="0" algn="just">
              <a:lnSpc>
                <a:spcPct val="100000"/>
              </a:lnSpc>
              <a:spcBef>
                <a:spcPts val="1200"/>
              </a:spcBef>
              <a:spcAft>
                <a:spcPts val="0"/>
              </a:spcAft>
              <a:buClr>
                <a:schemeClr val="dk1"/>
              </a:buClr>
              <a:buSzPct val="100000"/>
              <a:buFont typeface="Arial"/>
              <a:buChar char="•"/>
            </a:pPr>
            <a:r>
              <a:rPr lang="es" sz="5500">
                <a:solidFill>
                  <a:schemeClr val="dk1"/>
                </a:solidFill>
                <a:latin typeface="Times New Roman"/>
                <a:ea typeface="Times New Roman"/>
                <a:cs typeface="Times New Roman"/>
                <a:sym typeface="Times New Roman"/>
              </a:rPr>
              <a:t>Manifestar el concepto de domótica y las características que nos brinda en los hogares.</a:t>
            </a:r>
            <a:endParaRPr sz="5500">
              <a:solidFill>
                <a:schemeClr val="dk1"/>
              </a:solidFill>
              <a:latin typeface="Times New Roman"/>
              <a:ea typeface="Times New Roman"/>
              <a:cs typeface="Times New Roman"/>
              <a:sym typeface="Times New Roman"/>
            </a:endParaRPr>
          </a:p>
          <a:p>
            <a:pPr indent="-284956" lvl="0" marL="285750" rtl="0" algn="just">
              <a:lnSpc>
                <a:spcPct val="100000"/>
              </a:lnSpc>
              <a:spcBef>
                <a:spcPts val="0"/>
              </a:spcBef>
              <a:spcAft>
                <a:spcPts val="0"/>
              </a:spcAft>
              <a:buClr>
                <a:schemeClr val="dk1"/>
              </a:buClr>
              <a:buSzPct val="100000"/>
              <a:buFont typeface="Arial"/>
              <a:buChar char="•"/>
            </a:pPr>
            <a:r>
              <a:rPr lang="es" sz="5500">
                <a:solidFill>
                  <a:schemeClr val="dk1"/>
                </a:solidFill>
                <a:latin typeface="Times New Roman"/>
                <a:ea typeface="Times New Roman"/>
                <a:cs typeface="Times New Roman"/>
                <a:sym typeface="Times New Roman"/>
              </a:rPr>
              <a:t>Identificar herramientas básicas para la implementación de domótica en los hogares.</a:t>
            </a:r>
            <a:endParaRPr sz="5500">
              <a:solidFill>
                <a:schemeClr val="dk1"/>
              </a:solidFill>
              <a:latin typeface="Times New Roman"/>
              <a:ea typeface="Times New Roman"/>
              <a:cs typeface="Times New Roman"/>
              <a:sym typeface="Times New Roman"/>
            </a:endParaRPr>
          </a:p>
          <a:p>
            <a:pPr indent="-284956" lvl="0" marL="285750" rtl="0" algn="just">
              <a:lnSpc>
                <a:spcPct val="100000"/>
              </a:lnSpc>
              <a:spcBef>
                <a:spcPts val="0"/>
              </a:spcBef>
              <a:spcAft>
                <a:spcPts val="0"/>
              </a:spcAft>
              <a:buClr>
                <a:schemeClr val="dk1"/>
              </a:buClr>
              <a:buSzPct val="100000"/>
              <a:buFont typeface="Arial"/>
              <a:buChar char="•"/>
            </a:pPr>
            <a:r>
              <a:rPr lang="es" sz="5500">
                <a:solidFill>
                  <a:schemeClr val="dk1"/>
                </a:solidFill>
                <a:latin typeface="Times New Roman"/>
                <a:ea typeface="Times New Roman"/>
                <a:cs typeface="Times New Roman"/>
                <a:sym typeface="Times New Roman"/>
              </a:rPr>
              <a:t>Estructurar alternativas de implementación de bajo costo para la implementación de domótica.</a:t>
            </a:r>
            <a:endParaRPr sz="5500">
              <a:solidFill>
                <a:schemeClr val="dk1"/>
              </a:solidFill>
              <a:latin typeface="Times New Roman"/>
              <a:ea typeface="Times New Roman"/>
              <a:cs typeface="Times New Roman"/>
              <a:sym typeface="Times New Roman"/>
            </a:endParaRPr>
          </a:p>
        </p:txBody>
      </p:sp>
      <p:sp>
        <p:nvSpPr>
          <p:cNvPr id="64" name="Google Shape;64;p13"/>
          <p:cNvSpPr txBox="1"/>
          <p:nvPr>
            <p:ph idx="1" type="body"/>
          </p:nvPr>
        </p:nvSpPr>
        <p:spPr>
          <a:xfrm>
            <a:off x="4572000" y="3237725"/>
            <a:ext cx="4508100" cy="934500"/>
          </a:xfrm>
          <a:prstGeom prst="rect">
            <a:avLst/>
          </a:prstGeom>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a:solidFill>
                  <a:schemeClr val="accent4"/>
                </a:solidFill>
                <a:latin typeface="Times New Roman"/>
                <a:ea typeface="Times New Roman"/>
                <a:cs typeface="Times New Roman"/>
                <a:sym typeface="Times New Roman"/>
              </a:rPr>
              <a:t>Problemática</a:t>
            </a:r>
            <a:r>
              <a:rPr b="1" lang="es">
                <a:solidFill>
                  <a:schemeClr val="accent4"/>
                </a:solidFill>
                <a:latin typeface="Times New Roman"/>
                <a:ea typeface="Times New Roman"/>
                <a:cs typeface="Times New Roman"/>
                <a:sym typeface="Times New Roman"/>
              </a:rPr>
              <a:t>:</a:t>
            </a:r>
            <a:endParaRPr b="1">
              <a:solidFill>
                <a:srgbClr val="FFFFFF"/>
              </a:solidFill>
            </a:endParaRPr>
          </a:p>
          <a:p>
            <a:pPr indent="0" lvl="0" marL="0" rtl="0" algn="just">
              <a:lnSpc>
                <a:spcPct val="100000"/>
              </a:lnSpc>
              <a:spcBef>
                <a:spcPts val="1200"/>
              </a:spcBef>
              <a:spcAft>
                <a:spcPts val="0"/>
              </a:spcAft>
              <a:buNone/>
            </a:pPr>
            <a:r>
              <a:rPr lang="es">
                <a:solidFill>
                  <a:srgbClr val="FFFFFF"/>
                </a:solidFill>
              </a:rPr>
              <a:t>Falta de confort para las personas mayores en la ciudad de Manta.</a:t>
            </a:r>
            <a:endParaRPr>
              <a:solidFill>
                <a:srgbClr val="FFFFFF"/>
              </a:solidFill>
            </a:endParaRPr>
          </a:p>
        </p:txBody>
      </p:sp>
      <p:sp>
        <p:nvSpPr>
          <p:cNvPr id="65" name="Google Shape;65;p13"/>
          <p:cNvSpPr txBox="1"/>
          <p:nvPr>
            <p:ph idx="1" type="body"/>
          </p:nvPr>
        </p:nvSpPr>
        <p:spPr>
          <a:xfrm>
            <a:off x="4572000" y="4172225"/>
            <a:ext cx="4508100" cy="934500"/>
          </a:xfrm>
          <a:prstGeom prst="rect">
            <a:avLst/>
          </a:prstGeom>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sz="1600">
                <a:solidFill>
                  <a:schemeClr val="accent4"/>
                </a:solidFill>
                <a:latin typeface="Times New Roman"/>
                <a:ea typeface="Times New Roman"/>
                <a:cs typeface="Times New Roman"/>
                <a:sym typeface="Times New Roman"/>
              </a:rPr>
              <a:t>Finalidad:</a:t>
            </a:r>
            <a:endParaRPr b="1" sz="1600">
              <a:solidFill>
                <a:srgbClr val="FFFFFF"/>
              </a:solidFill>
            </a:endParaRPr>
          </a:p>
          <a:p>
            <a:pPr indent="0" lvl="0" marL="0" rtl="0" algn="just">
              <a:lnSpc>
                <a:spcPct val="100000"/>
              </a:lnSpc>
              <a:spcBef>
                <a:spcPts val="1200"/>
              </a:spcBef>
              <a:spcAft>
                <a:spcPts val="0"/>
              </a:spcAft>
              <a:buNone/>
            </a:pPr>
            <a:r>
              <a:rPr lang="es" sz="1456">
                <a:solidFill>
                  <a:srgbClr val="FFFFFF"/>
                </a:solidFill>
              </a:rPr>
              <a:t>Mejorar el confort para las personas mayores en la ciudad de Manta.</a:t>
            </a:r>
            <a:endParaRPr sz="1456">
              <a:solidFill>
                <a:srgbClr val="FFFFFF"/>
              </a:solidFill>
            </a:endParaRPr>
          </a:p>
        </p:txBody>
      </p:sp>
      <p:sp>
        <p:nvSpPr>
          <p:cNvPr id="66" name="Google Shape;66;p13"/>
          <p:cNvSpPr txBox="1"/>
          <p:nvPr>
            <p:ph type="title"/>
          </p:nvPr>
        </p:nvSpPr>
        <p:spPr>
          <a:xfrm>
            <a:off x="427300" y="923213"/>
            <a:ext cx="5864700" cy="37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sz="1400">
                <a:latin typeface="Tahoma"/>
                <a:ea typeface="Tahoma"/>
                <a:cs typeface="Tahoma"/>
                <a:sym typeface="Tahoma"/>
              </a:rPr>
              <a:t>“Domótica en el confort y cuidado de los mayores.” </a:t>
            </a:r>
            <a:endParaRPr sz="1800"/>
          </a:p>
        </p:txBody>
      </p:sp>
      <p:sp>
        <p:nvSpPr>
          <p:cNvPr id="67" name="Google Shape;67;p13"/>
          <p:cNvSpPr txBox="1"/>
          <p:nvPr>
            <p:ph type="title"/>
          </p:nvPr>
        </p:nvSpPr>
        <p:spPr>
          <a:xfrm>
            <a:off x="73300" y="0"/>
            <a:ext cx="5852100" cy="5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850">
                <a:solidFill>
                  <a:srgbClr val="F4CCCC"/>
                </a:solidFill>
                <a:latin typeface="Arial"/>
                <a:ea typeface="Arial"/>
                <a:cs typeface="Arial"/>
                <a:sym typeface="Arial"/>
              </a:rPr>
              <a:t>Gr08-Informe final-Documento académico-parcial 2-5B-2020-2</a:t>
            </a:r>
            <a:endParaRPr b="1" sz="850">
              <a:solidFill>
                <a:srgbClr val="F4CCCC"/>
              </a:solidFill>
              <a:latin typeface="Arial"/>
              <a:ea typeface="Arial"/>
              <a:cs typeface="Arial"/>
              <a:sym typeface="Arial"/>
            </a:endParaRPr>
          </a:p>
          <a:p>
            <a:pPr indent="0" lvl="0" marL="0" rtl="0" algn="l">
              <a:spcBef>
                <a:spcPts val="0"/>
              </a:spcBef>
              <a:spcAft>
                <a:spcPts val="0"/>
              </a:spcAft>
              <a:buNone/>
            </a:pPr>
            <a:r>
              <a:rPr b="1" lang="es" sz="850">
                <a:solidFill>
                  <a:srgbClr val="F4CCCC"/>
                </a:solidFill>
                <a:latin typeface="Arial"/>
                <a:ea typeface="Arial"/>
                <a:cs typeface="Arial"/>
                <a:sym typeface="Arial"/>
              </a:rPr>
              <a:t>07 de Marzo del 2021</a:t>
            </a:r>
            <a:endParaRPr b="1" sz="850">
              <a:solidFill>
                <a:srgbClr val="F4CCCC"/>
              </a:solidFill>
              <a:latin typeface="Arial"/>
              <a:ea typeface="Arial"/>
              <a:cs typeface="Arial"/>
              <a:sym typeface="Arial"/>
            </a:endParaRPr>
          </a:p>
        </p:txBody>
      </p:sp>
      <p:sp>
        <p:nvSpPr>
          <p:cNvPr id="68" name="Google Shape;68;p13"/>
          <p:cNvSpPr txBox="1"/>
          <p:nvPr>
            <p:ph type="title"/>
          </p:nvPr>
        </p:nvSpPr>
        <p:spPr>
          <a:xfrm>
            <a:off x="4178325" y="0"/>
            <a:ext cx="4838100" cy="5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s" sz="889">
                <a:solidFill>
                  <a:srgbClr val="F4CCCC"/>
                </a:solidFill>
                <a:latin typeface="Arial"/>
                <a:ea typeface="Arial"/>
                <a:cs typeface="Arial"/>
                <a:sym typeface="Arial"/>
              </a:rPr>
              <a:t>Título corto:</a:t>
            </a:r>
            <a:r>
              <a:rPr lang="es" sz="889">
                <a:solidFill>
                  <a:srgbClr val="F4CCCC"/>
                </a:solidFill>
                <a:latin typeface="Arial"/>
                <a:ea typeface="Arial"/>
                <a:cs typeface="Arial"/>
                <a:sym typeface="Arial"/>
              </a:rPr>
              <a:t> Domótica en el confort y cuidado de los mayores. </a:t>
            </a:r>
            <a:endParaRPr sz="889">
              <a:solidFill>
                <a:srgbClr val="F4CCCC"/>
              </a:solidFill>
              <a:latin typeface="Arial"/>
              <a:ea typeface="Arial"/>
              <a:cs typeface="Arial"/>
              <a:sym typeface="Arial"/>
            </a:endParaRPr>
          </a:p>
          <a:p>
            <a:pPr indent="0" lvl="0" marL="0" marR="0" rtl="0" algn="l">
              <a:lnSpc>
                <a:spcPct val="100000"/>
              </a:lnSpc>
              <a:spcBef>
                <a:spcPts val="0"/>
              </a:spcBef>
              <a:spcAft>
                <a:spcPts val="0"/>
              </a:spcAft>
              <a:buSzPts val="990"/>
              <a:buNone/>
            </a:pPr>
            <a:r>
              <a:rPr b="1" lang="es" sz="889">
                <a:solidFill>
                  <a:srgbClr val="F4CCCC"/>
                </a:solidFill>
                <a:latin typeface="Arial"/>
                <a:ea typeface="Arial"/>
                <a:cs typeface="Arial"/>
                <a:sym typeface="Arial"/>
              </a:rPr>
              <a:t>Autores: </a:t>
            </a:r>
            <a:r>
              <a:rPr lang="es" sz="889">
                <a:solidFill>
                  <a:srgbClr val="F4CCCC"/>
                </a:solidFill>
                <a:latin typeface="Arial"/>
                <a:ea typeface="Arial"/>
                <a:cs typeface="Arial"/>
                <a:sym typeface="Arial"/>
              </a:rPr>
              <a:t>Zambrano Franco -Villamar- Zambrano García-Zambrano Vásquez.</a:t>
            </a:r>
            <a:r>
              <a:rPr lang="es" sz="889">
                <a:latin typeface="Tahoma"/>
                <a:ea typeface="Tahoma"/>
                <a:cs typeface="Tahoma"/>
                <a:sym typeface="Tahoma"/>
              </a:rPr>
              <a:t> </a:t>
            </a:r>
            <a:endParaRPr sz="889">
              <a:solidFill>
                <a:srgbClr val="F4CCCC"/>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73300" y="0"/>
            <a:ext cx="5852100" cy="50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sz="850">
                <a:solidFill>
                  <a:srgbClr val="F4CCCC"/>
                </a:solidFill>
                <a:latin typeface="Arial"/>
                <a:ea typeface="Arial"/>
                <a:cs typeface="Arial"/>
                <a:sym typeface="Arial"/>
              </a:rPr>
              <a:t>Gr08-Informe final-Documento académico-parcial 2-5B-2020-2</a:t>
            </a:r>
            <a:endParaRPr b="1" sz="850">
              <a:solidFill>
                <a:srgbClr val="F4CCCC"/>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es" sz="850">
                <a:solidFill>
                  <a:srgbClr val="F4CCCC"/>
                </a:solidFill>
                <a:latin typeface="Arial"/>
                <a:ea typeface="Arial"/>
                <a:cs typeface="Arial"/>
                <a:sym typeface="Arial"/>
              </a:rPr>
              <a:t>07 de Marzo del 2021</a:t>
            </a:r>
            <a:endParaRPr b="1" sz="850">
              <a:solidFill>
                <a:srgbClr val="F4CCCC"/>
              </a:solidFill>
              <a:latin typeface="Arial"/>
              <a:ea typeface="Arial"/>
              <a:cs typeface="Arial"/>
              <a:sym typeface="Arial"/>
            </a:endParaRPr>
          </a:p>
        </p:txBody>
      </p:sp>
      <p:sp>
        <p:nvSpPr>
          <p:cNvPr id="74" name="Google Shape;74;p14"/>
          <p:cNvSpPr txBox="1"/>
          <p:nvPr>
            <p:ph type="title"/>
          </p:nvPr>
        </p:nvSpPr>
        <p:spPr>
          <a:xfrm>
            <a:off x="4178325" y="0"/>
            <a:ext cx="4838100" cy="50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s" sz="889">
                <a:solidFill>
                  <a:srgbClr val="F4CCCC"/>
                </a:solidFill>
                <a:latin typeface="Arial"/>
                <a:ea typeface="Arial"/>
                <a:cs typeface="Arial"/>
                <a:sym typeface="Arial"/>
              </a:rPr>
              <a:t>Título corto:</a:t>
            </a:r>
            <a:r>
              <a:rPr lang="es" sz="889">
                <a:solidFill>
                  <a:srgbClr val="F4CCCC"/>
                </a:solidFill>
                <a:latin typeface="Arial"/>
                <a:ea typeface="Arial"/>
                <a:cs typeface="Arial"/>
                <a:sym typeface="Arial"/>
              </a:rPr>
              <a:t> Domótica en el confort y cuidado de los mayores. </a:t>
            </a:r>
            <a:endParaRPr sz="889">
              <a:solidFill>
                <a:srgbClr val="F4CCCC"/>
              </a:solidFill>
              <a:latin typeface="Arial"/>
              <a:ea typeface="Arial"/>
              <a:cs typeface="Arial"/>
              <a:sym typeface="Arial"/>
            </a:endParaRPr>
          </a:p>
          <a:p>
            <a:pPr indent="0" lvl="0" marL="0" marR="0" rtl="0" algn="l">
              <a:lnSpc>
                <a:spcPct val="100000"/>
              </a:lnSpc>
              <a:spcBef>
                <a:spcPts val="0"/>
              </a:spcBef>
              <a:spcAft>
                <a:spcPts val="0"/>
              </a:spcAft>
              <a:buSzPts val="990"/>
              <a:buNone/>
            </a:pPr>
            <a:r>
              <a:rPr b="1" lang="es" sz="889">
                <a:solidFill>
                  <a:srgbClr val="F4CCCC"/>
                </a:solidFill>
                <a:latin typeface="Arial"/>
                <a:ea typeface="Arial"/>
                <a:cs typeface="Arial"/>
                <a:sym typeface="Arial"/>
              </a:rPr>
              <a:t>Autores: </a:t>
            </a:r>
            <a:r>
              <a:rPr lang="es" sz="889">
                <a:solidFill>
                  <a:srgbClr val="F4CCCC"/>
                </a:solidFill>
                <a:latin typeface="Arial"/>
                <a:ea typeface="Arial"/>
                <a:cs typeface="Arial"/>
                <a:sym typeface="Arial"/>
              </a:rPr>
              <a:t>Zambrano Franco -Villamar- Zambrano García-Zambrano Vásquez.</a:t>
            </a:r>
            <a:r>
              <a:rPr lang="es" sz="889">
                <a:latin typeface="Tahoma"/>
                <a:ea typeface="Tahoma"/>
                <a:cs typeface="Tahoma"/>
                <a:sym typeface="Tahoma"/>
              </a:rPr>
              <a:t> </a:t>
            </a:r>
            <a:endParaRPr sz="889">
              <a:solidFill>
                <a:srgbClr val="F4CCCC"/>
              </a:solidFill>
              <a:latin typeface="Arial"/>
              <a:ea typeface="Arial"/>
              <a:cs typeface="Arial"/>
              <a:sym typeface="Arial"/>
            </a:endParaRPr>
          </a:p>
        </p:txBody>
      </p:sp>
      <p:sp>
        <p:nvSpPr>
          <p:cNvPr id="75" name="Google Shape;75;p14"/>
          <p:cNvSpPr txBox="1"/>
          <p:nvPr>
            <p:ph idx="4294967295" type="body"/>
          </p:nvPr>
        </p:nvSpPr>
        <p:spPr>
          <a:xfrm>
            <a:off x="2687825" y="1315675"/>
            <a:ext cx="2838000" cy="10527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s" sz="1682">
                <a:solidFill>
                  <a:schemeClr val="accent4"/>
                </a:solidFill>
                <a:latin typeface="Times New Roman"/>
                <a:ea typeface="Times New Roman"/>
                <a:cs typeface="Times New Roman"/>
                <a:sym typeface="Times New Roman"/>
              </a:rPr>
              <a:t>Donde</a:t>
            </a:r>
            <a:endParaRPr b="1" sz="1682">
              <a:solidFill>
                <a:srgbClr val="FFFFFF"/>
              </a:solidFill>
            </a:endParaRPr>
          </a:p>
          <a:p>
            <a:pPr indent="0" lvl="0" marL="0" rtl="0" algn="just">
              <a:lnSpc>
                <a:spcPct val="100000"/>
              </a:lnSpc>
              <a:spcBef>
                <a:spcPts val="1200"/>
              </a:spcBef>
              <a:spcAft>
                <a:spcPts val="0"/>
              </a:spcAft>
              <a:buNone/>
            </a:pPr>
            <a:r>
              <a:rPr lang="es">
                <a:solidFill>
                  <a:schemeClr val="dk1"/>
                </a:solidFill>
                <a:latin typeface="Times New Roman"/>
                <a:ea typeface="Times New Roman"/>
                <a:cs typeface="Times New Roman"/>
                <a:sym typeface="Times New Roman"/>
              </a:rPr>
              <a:t>En los hogares con personas de la tercera edad de la ciudad de Manta.</a:t>
            </a:r>
            <a:endParaRPr b="1">
              <a:solidFill>
                <a:srgbClr val="FFFFFF"/>
              </a:solidFill>
            </a:endParaRPr>
          </a:p>
        </p:txBody>
      </p:sp>
      <p:sp>
        <p:nvSpPr>
          <p:cNvPr id="76" name="Google Shape;76;p14"/>
          <p:cNvSpPr txBox="1"/>
          <p:nvPr>
            <p:ph idx="4294967295" type="body"/>
          </p:nvPr>
        </p:nvSpPr>
        <p:spPr>
          <a:xfrm>
            <a:off x="6140250" y="1359250"/>
            <a:ext cx="2838000" cy="9600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s" sz="2250">
                <a:solidFill>
                  <a:schemeClr val="accent4"/>
                </a:solidFill>
                <a:latin typeface="Times New Roman"/>
                <a:ea typeface="Times New Roman"/>
                <a:cs typeface="Times New Roman"/>
                <a:sym typeface="Times New Roman"/>
              </a:rPr>
              <a:t>En </a:t>
            </a:r>
            <a:r>
              <a:rPr b="1" lang="es" sz="2250">
                <a:solidFill>
                  <a:schemeClr val="accent4"/>
                </a:solidFill>
                <a:latin typeface="Times New Roman"/>
                <a:ea typeface="Times New Roman"/>
                <a:cs typeface="Times New Roman"/>
                <a:sym typeface="Times New Roman"/>
              </a:rPr>
              <a:t>qué</a:t>
            </a:r>
            <a:r>
              <a:rPr b="1" lang="es" sz="2250">
                <a:solidFill>
                  <a:schemeClr val="accent4"/>
                </a:solidFill>
                <a:latin typeface="Times New Roman"/>
                <a:ea typeface="Times New Roman"/>
                <a:cs typeface="Times New Roman"/>
                <a:sym typeface="Times New Roman"/>
              </a:rPr>
              <a:t> momento:</a:t>
            </a:r>
            <a:endParaRPr b="1" sz="2250">
              <a:solidFill>
                <a:srgbClr val="FFFFFF"/>
              </a:solidFill>
            </a:endParaRPr>
          </a:p>
          <a:p>
            <a:pPr indent="0" lvl="0" marL="0" rtl="0" algn="just">
              <a:lnSpc>
                <a:spcPct val="100000"/>
              </a:lnSpc>
              <a:spcBef>
                <a:spcPts val="1200"/>
              </a:spcBef>
              <a:spcAft>
                <a:spcPts val="0"/>
              </a:spcAft>
              <a:buNone/>
            </a:pPr>
            <a:r>
              <a:rPr lang="es" sz="2100">
                <a:solidFill>
                  <a:schemeClr val="dk1"/>
                </a:solidFill>
                <a:latin typeface="Times New Roman"/>
                <a:ea typeface="Times New Roman"/>
                <a:cs typeface="Times New Roman"/>
                <a:sym typeface="Times New Roman"/>
              </a:rPr>
              <a:t>Cuando una persona mayor de la tercera edad no puede participar de forma independiente en las tareas del hogar.</a:t>
            </a:r>
            <a:endParaRPr b="1" sz="2100">
              <a:solidFill>
                <a:srgbClr val="FFFFFF"/>
              </a:solidFill>
            </a:endParaRPr>
          </a:p>
        </p:txBody>
      </p:sp>
      <p:sp>
        <p:nvSpPr>
          <p:cNvPr id="77" name="Google Shape;77;p14"/>
          <p:cNvSpPr txBox="1"/>
          <p:nvPr>
            <p:ph idx="4294967295" type="body"/>
          </p:nvPr>
        </p:nvSpPr>
        <p:spPr>
          <a:xfrm>
            <a:off x="2472975" y="3820862"/>
            <a:ext cx="2838000" cy="10527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s" sz="2250">
                <a:solidFill>
                  <a:schemeClr val="accent4"/>
                </a:solidFill>
                <a:latin typeface="Times New Roman"/>
                <a:ea typeface="Times New Roman"/>
                <a:cs typeface="Times New Roman"/>
                <a:sym typeface="Times New Roman"/>
              </a:rPr>
              <a:t>Involucrados:</a:t>
            </a:r>
            <a:endParaRPr b="1" sz="2250">
              <a:solidFill>
                <a:srgbClr val="FFFFFF"/>
              </a:solidFill>
            </a:endParaRPr>
          </a:p>
          <a:p>
            <a:pPr indent="0" lvl="0" marL="0" rtl="0" algn="just">
              <a:lnSpc>
                <a:spcPct val="100000"/>
              </a:lnSpc>
              <a:spcBef>
                <a:spcPts val="1200"/>
              </a:spcBef>
              <a:spcAft>
                <a:spcPts val="0"/>
              </a:spcAft>
              <a:buNone/>
            </a:pPr>
            <a:r>
              <a:rPr lang="es" sz="2100">
                <a:solidFill>
                  <a:schemeClr val="dk1"/>
                </a:solidFill>
                <a:latin typeface="Times New Roman"/>
                <a:ea typeface="Times New Roman"/>
                <a:cs typeface="Times New Roman"/>
                <a:sym typeface="Times New Roman"/>
              </a:rPr>
              <a:t>Personas de la tercera edad o que presentan alguna discapacidad. </a:t>
            </a:r>
            <a:endParaRPr b="1" sz="2100">
              <a:solidFill>
                <a:srgbClr val="FFFFFF"/>
              </a:solidFill>
            </a:endParaRPr>
          </a:p>
        </p:txBody>
      </p:sp>
      <p:sp>
        <p:nvSpPr>
          <p:cNvPr id="78" name="Google Shape;78;p14"/>
          <p:cNvSpPr/>
          <p:nvPr/>
        </p:nvSpPr>
        <p:spPr>
          <a:xfrm>
            <a:off x="2581358" y="3703900"/>
            <a:ext cx="653100" cy="168900"/>
          </a:xfrm>
          <a:prstGeom prst="roundRect">
            <a:avLst>
              <a:gd fmla="val 16667" name="adj"/>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2761827" y="1228825"/>
            <a:ext cx="757500" cy="154200"/>
          </a:xfrm>
          <a:prstGeom prst="roundRect">
            <a:avLst>
              <a:gd fmla="val 16667" name="adj"/>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6345335" y="1272400"/>
            <a:ext cx="747600" cy="154200"/>
          </a:xfrm>
          <a:prstGeom prst="roundRect">
            <a:avLst>
              <a:gd fmla="val 16667" name="adj"/>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idx="4294967295" type="body"/>
          </p:nvPr>
        </p:nvSpPr>
        <p:spPr>
          <a:xfrm>
            <a:off x="6140250" y="4034343"/>
            <a:ext cx="2838000" cy="9654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s" sz="1682">
                <a:solidFill>
                  <a:schemeClr val="accent4"/>
                </a:solidFill>
                <a:latin typeface="Times New Roman"/>
                <a:ea typeface="Times New Roman"/>
                <a:cs typeface="Times New Roman"/>
                <a:sym typeface="Times New Roman"/>
              </a:rPr>
              <a:t>Alcance:</a:t>
            </a:r>
            <a:endParaRPr b="1" sz="1682">
              <a:solidFill>
                <a:srgbClr val="FFFFFF"/>
              </a:solidFill>
            </a:endParaRPr>
          </a:p>
          <a:p>
            <a:pPr indent="0" lvl="0" marL="0" rtl="0" algn="just">
              <a:lnSpc>
                <a:spcPct val="100000"/>
              </a:lnSpc>
              <a:spcBef>
                <a:spcPts val="1200"/>
              </a:spcBef>
              <a:spcAft>
                <a:spcPts val="0"/>
              </a:spcAft>
              <a:buNone/>
            </a:pPr>
            <a:r>
              <a:rPr lang="es">
                <a:solidFill>
                  <a:schemeClr val="dk1"/>
                </a:solidFill>
                <a:latin typeface="Times New Roman"/>
                <a:ea typeface="Times New Roman"/>
                <a:cs typeface="Times New Roman"/>
                <a:sym typeface="Times New Roman"/>
              </a:rPr>
              <a:t>En los hogares con personas de la tercera edad de la ciudad de Manta.</a:t>
            </a:r>
            <a:endParaRPr b="1">
              <a:solidFill>
                <a:srgbClr val="FFFFFF"/>
              </a:solidFill>
            </a:endParaRPr>
          </a:p>
        </p:txBody>
      </p:sp>
      <p:sp>
        <p:nvSpPr>
          <p:cNvPr id="82" name="Google Shape;82;p14"/>
          <p:cNvSpPr/>
          <p:nvPr/>
        </p:nvSpPr>
        <p:spPr>
          <a:xfrm>
            <a:off x="6214252" y="3987913"/>
            <a:ext cx="757500" cy="155100"/>
          </a:xfrm>
          <a:prstGeom prst="roundRect">
            <a:avLst>
              <a:gd fmla="val 16667" name="adj"/>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ph idx="4294967295" type="body"/>
          </p:nvPr>
        </p:nvSpPr>
        <p:spPr>
          <a:xfrm>
            <a:off x="302525" y="606325"/>
            <a:ext cx="2385300" cy="622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1200"/>
              </a:spcAft>
              <a:buNone/>
            </a:pPr>
            <a:r>
              <a:rPr b="1" i="1" lang="es" sz="2500">
                <a:solidFill>
                  <a:schemeClr val="accent4"/>
                </a:solidFill>
                <a:latin typeface="Times New Roman"/>
                <a:ea typeface="Times New Roman"/>
                <a:cs typeface="Times New Roman"/>
                <a:sym typeface="Times New Roman"/>
              </a:rPr>
              <a:t>Problemática</a:t>
            </a:r>
            <a:r>
              <a:rPr b="1" i="1" lang="es" sz="2500">
                <a:solidFill>
                  <a:schemeClr val="accent4"/>
                </a:solidFill>
                <a:latin typeface="Times New Roman"/>
                <a:ea typeface="Times New Roman"/>
                <a:cs typeface="Times New Roman"/>
                <a:sym typeface="Times New Roman"/>
              </a:rPr>
              <a:t>:</a:t>
            </a:r>
            <a:endParaRPr b="1" i="1" sz="2500">
              <a:solidFill>
                <a:srgbClr val="FFFFFF"/>
              </a:solidFill>
            </a:endParaRPr>
          </a:p>
        </p:txBody>
      </p:sp>
      <p:pic>
        <p:nvPicPr>
          <p:cNvPr id="84" name="Google Shape;84;p14"/>
          <p:cNvPicPr preferRelativeResize="0"/>
          <p:nvPr/>
        </p:nvPicPr>
        <p:blipFill>
          <a:blip r:embed="rId3">
            <a:alphaModFix/>
          </a:blip>
          <a:stretch>
            <a:fillRect/>
          </a:stretch>
        </p:blipFill>
        <p:spPr>
          <a:xfrm>
            <a:off x="302525" y="1945275"/>
            <a:ext cx="1609050" cy="1609050"/>
          </a:xfrm>
          <a:prstGeom prst="rect">
            <a:avLst/>
          </a:prstGeom>
          <a:noFill/>
          <a:ln>
            <a:noFill/>
          </a:ln>
        </p:spPr>
      </p:pic>
      <p:cxnSp>
        <p:nvCxnSpPr>
          <p:cNvPr id="85" name="Google Shape;85;p14"/>
          <p:cNvCxnSpPr/>
          <p:nvPr/>
        </p:nvCxnSpPr>
        <p:spPr>
          <a:xfrm>
            <a:off x="2199125" y="2883300"/>
            <a:ext cx="6646200" cy="598800"/>
          </a:xfrm>
          <a:prstGeom prst="curvedConnector3">
            <a:avLst>
              <a:gd fmla="val 50000" name="adj1"/>
            </a:avLst>
          </a:prstGeom>
          <a:noFill/>
          <a:ln cap="flat" cmpd="sng" w="114300">
            <a:solidFill>
              <a:srgbClr val="FFFFFF"/>
            </a:solidFill>
            <a:prstDash val="solid"/>
            <a:round/>
            <a:headEnd len="med" w="med" type="none"/>
            <a:tailEnd len="med" w="med" type="none"/>
          </a:ln>
        </p:spPr>
      </p:cxnSp>
      <p:sp>
        <p:nvSpPr>
          <p:cNvPr id="86" name="Google Shape;86;p14"/>
          <p:cNvSpPr/>
          <p:nvPr/>
        </p:nvSpPr>
        <p:spPr>
          <a:xfrm>
            <a:off x="2851349" y="2387480"/>
            <a:ext cx="383100" cy="384300"/>
          </a:xfrm>
          <a:prstGeom prst="ellipse">
            <a:avLst/>
          </a:prstGeom>
          <a:solidFill>
            <a:srgbClr val="00B0F0"/>
          </a:solidFill>
          <a:ln cap="rnd" cmpd="sng" w="19050">
            <a:solidFill>
              <a:srgbClr val="5151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latin typeface="Century Gothic"/>
              <a:ea typeface="Century Gothic"/>
              <a:cs typeface="Century Gothic"/>
              <a:sym typeface="Century Gothic"/>
            </a:endParaRPr>
          </a:p>
        </p:txBody>
      </p:sp>
      <p:sp>
        <p:nvSpPr>
          <p:cNvPr id="87" name="Google Shape;87;p14"/>
          <p:cNvSpPr/>
          <p:nvPr/>
        </p:nvSpPr>
        <p:spPr>
          <a:xfrm>
            <a:off x="6295794" y="2571751"/>
            <a:ext cx="383100" cy="384300"/>
          </a:xfrm>
          <a:prstGeom prst="ellipse">
            <a:avLst/>
          </a:prstGeom>
          <a:solidFill>
            <a:srgbClr val="00B050"/>
          </a:solidFill>
          <a:ln cap="rnd" cmpd="sng" w="19050">
            <a:solidFill>
              <a:srgbClr val="5151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50"/>
              </a:solidFill>
              <a:latin typeface="Century Gothic"/>
              <a:ea typeface="Century Gothic"/>
              <a:cs typeface="Century Gothic"/>
              <a:sym typeface="Century Gothic"/>
            </a:endParaRPr>
          </a:p>
        </p:txBody>
      </p:sp>
      <p:sp>
        <p:nvSpPr>
          <p:cNvPr id="88" name="Google Shape;88;p14"/>
          <p:cNvSpPr/>
          <p:nvPr/>
        </p:nvSpPr>
        <p:spPr>
          <a:xfrm>
            <a:off x="4046045" y="3319612"/>
            <a:ext cx="383100" cy="384300"/>
          </a:xfrm>
          <a:prstGeom prst="ellipse">
            <a:avLst/>
          </a:prstGeom>
          <a:solidFill>
            <a:srgbClr val="FFFF00"/>
          </a:solidFill>
          <a:ln cap="rnd"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89" name="Google Shape;89;p14"/>
          <p:cNvSpPr/>
          <p:nvPr/>
        </p:nvSpPr>
        <p:spPr>
          <a:xfrm>
            <a:off x="8106552" y="3566085"/>
            <a:ext cx="383100" cy="384300"/>
          </a:xfrm>
          <a:prstGeom prst="ellipse">
            <a:avLst/>
          </a:prstGeom>
          <a:solidFill>
            <a:srgbClr val="0070C0"/>
          </a:solidFill>
          <a:ln cap="rnd" cmpd="sng" w="19050">
            <a:solidFill>
              <a:srgbClr val="5151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p:nvPr/>
        </p:nvSpPr>
        <p:spPr>
          <a:xfrm>
            <a:off x="632854" y="1282793"/>
            <a:ext cx="1587000" cy="41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1140450" y="1778097"/>
            <a:ext cx="1587000" cy="41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1771205" y="2273401"/>
            <a:ext cx="1587000" cy="41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ph idx="4294967295" type="body"/>
          </p:nvPr>
        </p:nvSpPr>
        <p:spPr>
          <a:xfrm>
            <a:off x="176938" y="710038"/>
            <a:ext cx="22557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1200"/>
              </a:spcAft>
              <a:buNone/>
            </a:pPr>
            <a:r>
              <a:rPr b="1" i="1" lang="es" sz="2500">
                <a:solidFill>
                  <a:schemeClr val="accent4"/>
                </a:solidFill>
                <a:latin typeface="Times New Roman"/>
                <a:ea typeface="Times New Roman"/>
                <a:cs typeface="Times New Roman"/>
                <a:sym typeface="Times New Roman"/>
              </a:rPr>
              <a:t>Etapas</a:t>
            </a:r>
            <a:r>
              <a:rPr b="1" i="1" lang="es" sz="2500">
                <a:solidFill>
                  <a:schemeClr val="accent4"/>
                </a:solidFill>
                <a:latin typeface="Times New Roman"/>
                <a:ea typeface="Times New Roman"/>
                <a:cs typeface="Times New Roman"/>
                <a:sym typeface="Times New Roman"/>
              </a:rPr>
              <a:t>:</a:t>
            </a:r>
            <a:endParaRPr b="1" i="1" sz="2500">
              <a:solidFill>
                <a:srgbClr val="FFFFFF"/>
              </a:solidFill>
            </a:endParaRPr>
          </a:p>
        </p:txBody>
      </p:sp>
      <p:sp>
        <p:nvSpPr>
          <p:cNvPr id="98" name="Google Shape;98;p15"/>
          <p:cNvSpPr txBox="1"/>
          <p:nvPr>
            <p:ph idx="4294967295" type="body"/>
          </p:nvPr>
        </p:nvSpPr>
        <p:spPr>
          <a:xfrm>
            <a:off x="1325300" y="1797560"/>
            <a:ext cx="1587000" cy="378600"/>
          </a:xfrm>
          <a:prstGeom prst="rect">
            <a:avLst/>
          </a:prstGeom>
          <a:ln>
            <a:noFill/>
          </a:ln>
        </p:spPr>
        <p:txBody>
          <a:bodyPr anchorCtr="0" anchor="t" bIns="91425" lIns="91425" spcFirstLastPara="1" rIns="91425" wrap="square" tIns="91425">
            <a:normAutofit fontScale="70000"/>
          </a:bodyPr>
          <a:lstStyle/>
          <a:p>
            <a:pPr indent="0" lvl="0" marL="0" rtl="0" algn="l">
              <a:spcBef>
                <a:spcPts val="0"/>
              </a:spcBef>
              <a:spcAft>
                <a:spcPts val="1200"/>
              </a:spcAft>
              <a:buNone/>
            </a:pPr>
            <a:r>
              <a:rPr b="1" lang="es">
                <a:solidFill>
                  <a:srgbClr val="000000"/>
                </a:solidFill>
                <a:latin typeface="Times New Roman"/>
                <a:ea typeface="Times New Roman"/>
                <a:cs typeface="Times New Roman"/>
                <a:sym typeface="Times New Roman"/>
              </a:rPr>
              <a:t>Metodología</a:t>
            </a:r>
            <a:r>
              <a:rPr b="1" lang="es">
                <a:solidFill>
                  <a:schemeClr val="accent4"/>
                </a:solidFill>
                <a:latin typeface="Times New Roman"/>
                <a:ea typeface="Times New Roman"/>
                <a:cs typeface="Times New Roman"/>
                <a:sym typeface="Times New Roman"/>
              </a:rPr>
              <a:t>:</a:t>
            </a:r>
            <a:endParaRPr b="1">
              <a:solidFill>
                <a:srgbClr val="FFFFFF"/>
              </a:solidFill>
            </a:endParaRPr>
          </a:p>
        </p:txBody>
      </p:sp>
      <p:sp>
        <p:nvSpPr>
          <p:cNvPr id="99" name="Google Shape;99;p15"/>
          <p:cNvSpPr txBox="1"/>
          <p:nvPr>
            <p:ph idx="4294967295" type="body"/>
          </p:nvPr>
        </p:nvSpPr>
        <p:spPr>
          <a:xfrm>
            <a:off x="748388" y="1302253"/>
            <a:ext cx="1587000" cy="378600"/>
          </a:xfrm>
          <a:prstGeom prst="rect">
            <a:avLst/>
          </a:prstGeom>
          <a:ln>
            <a:noFill/>
          </a:ln>
        </p:spPr>
        <p:txBody>
          <a:bodyPr anchorCtr="0" anchor="t" bIns="91425" lIns="91425" spcFirstLastPara="1" rIns="91425" wrap="square" tIns="91425">
            <a:normAutofit fontScale="70000"/>
          </a:bodyPr>
          <a:lstStyle/>
          <a:p>
            <a:pPr indent="0" lvl="0" marL="0" rtl="0" algn="l">
              <a:spcBef>
                <a:spcPts val="0"/>
              </a:spcBef>
              <a:spcAft>
                <a:spcPts val="1200"/>
              </a:spcAft>
              <a:buNone/>
            </a:pPr>
            <a:r>
              <a:rPr b="1" lang="es">
                <a:solidFill>
                  <a:srgbClr val="000000"/>
                </a:solidFill>
                <a:latin typeface="Times New Roman"/>
                <a:ea typeface="Times New Roman"/>
                <a:cs typeface="Times New Roman"/>
                <a:sym typeface="Times New Roman"/>
              </a:rPr>
              <a:t>Planteamiento</a:t>
            </a:r>
            <a:r>
              <a:rPr b="1" lang="es">
                <a:solidFill>
                  <a:schemeClr val="accent4"/>
                </a:solidFill>
                <a:latin typeface="Times New Roman"/>
                <a:ea typeface="Times New Roman"/>
                <a:cs typeface="Times New Roman"/>
                <a:sym typeface="Times New Roman"/>
              </a:rPr>
              <a:t>:</a:t>
            </a:r>
            <a:endParaRPr b="1">
              <a:solidFill>
                <a:srgbClr val="FFFFFF"/>
              </a:solidFill>
            </a:endParaRPr>
          </a:p>
        </p:txBody>
      </p:sp>
      <p:sp>
        <p:nvSpPr>
          <p:cNvPr id="100" name="Google Shape;100;p15"/>
          <p:cNvSpPr txBox="1"/>
          <p:nvPr/>
        </p:nvSpPr>
        <p:spPr>
          <a:xfrm>
            <a:off x="1981916" y="2195682"/>
            <a:ext cx="2836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1250">
                <a:latin typeface="Times New Roman"/>
                <a:ea typeface="Times New Roman"/>
                <a:cs typeface="Times New Roman"/>
                <a:sym typeface="Times New Roman"/>
              </a:rPr>
              <a:t>Resultados</a:t>
            </a:r>
            <a:r>
              <a:rPr b="1" lang="es" sz="1800">
                <a:solidFill>
                  <a:schemeClr val="accent4"/>
                </a:solidFill>
                <a:latin typeface="Times New Roman"/>
                <a:ea typeface="Times New Roman"/>
                <a:cs typeface="Times New Roman"/>
                <a:sym typeface="Times New Roman"/>
              </a:rPr>
              <a:t>:</a:t>
            </a:r>
            <a:endParaRPr b="1" sz="1800">
              <a:solidFill>
                <a:srgbClr val="FFFFFF"/>
              </a:solidFill>
              <a:latin typeface="Average"/>
              <a:ea typeface="Average"/>
              <a:cs typeface="Average"/>
              <a:sym typeface="Average"/>
            </a:endParaRPr>
          </a:p>
        </p:txBody>
      </p:sp>
      <p:sp>
        <p:nvSpPr>
          <p:cNvPr id="101" name="Google Shape;101;p15"/>
          <p:cNvSpPr txBox="1"/>
          <p:nvPr>
            <p:ph idx="4294967295" type="body"/>
          </p:nvPr>
        </p:nvSpPr>
        <p:spPr>
          <a:xfrm>
            <a:off x="4259160" y="637825"/>
            <a:ext cx="47079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rPr b="1" i="1" lang="es" sz="2000">
                <a:solidFill>
                  <a:schemeClr val="accent4"/>
                </a:solidFill>
                <a:latin typeface="Times New Roman"/>
                <a:ea typeface="Times New Roman"/>
                <a:cs typeface="Times New Roman"/>
                <a:sym typeface="Times New Roman"/>
              </a:rPr>
              <a:t>Requisitos del usuario a satisfacer</a:t>
            </a:r>
            <a:r>
              <a:rPr b="1" i="1" lang="es" sz="2000">
                <a:solidFill>
                  <a:schemeClr val="accent4"/>
                </a:solidFill>
                <a:latin typeface="Times New Roman"/>
                <a:ea typeface="Times New Roman"/>
                <a:cs typeface="Times New Roman"/>
                <a:sym typeface="Times New Roman"/>
              </a:rPr>
              <a:t>:</a:t>
            </a:r>
            <a:endParaRPr b="1" i="1" sz="2000">
              <a:solidFill>
                <a:srgbClr val="FFFFFF"/>
              </a:solidFill>
            </a:endParaRPr>
          </a:p>
        </p:txBody>
      </p:sp>
      <p:sp>
        <p:nvSpPr>
          <p:cNvPr id="102" name="Google Shape;102;p15"/>
          <p:cNvSpPr txBox="1"/>
          <p:nvPr/>
        </p:nvSpPr>
        <p:spPr>
          <a:xfrm>
            <a:off x="4165563" y="1014874"/>
            <a:ext cx="4632600" cy="19086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dk1"/>
              </a:buClr>
              <a:buSzPts val="1600"/>
              <a:buChar char="•"/>
            </a:pPr>
            <a:r>
              <a:rPr lang="es" sz="1600">
                <a:solidFill>
                  <a:schemeClr val="dk1"/>
                </a:solidFill>
                <a:latin typeface="Times New Roman"/>
                <a:ea typeface="Times New Roman"/>
                <a:cs typeface="Times New Roman"/>
                <a:sym typeface="Times New Roman"/>
              </a:rPr>
              <a:t>Que el sistema funcione sin estar pendientes a los diversos equipos.</a:t>
            </a:r>
            <a:endParaRPr/>
          </a:p>
          <a:p>
            <a:pPr indent="-285750" lvl="0" marL="285750" rtl="0" algn="l">
              <a:spcBef>
                <a:spcPts val="0"/>
              </a:spcBef>
              <a:spcAft>
                <a:spcPts val="0"/>
              </a:spcAft>
              <a:buClr>
                <a:schemeClr val="dk1"/>
              </a:buClr>
              <a:buSzPts val="1600"/>
              <a:buChar char="•"/>
            </a:pPr>
            <a:r>
              <a:rPr lang="es" sz="1600">
                <a:solidFill>
                  <a:schemeClr val="dk1"/>
                </a:solidFill>
                <a:latin typeface="Times New Roman"/>
                <a:ea typeface="Times New Roman"/>
                <a:cs typeface="Times New Roman"/>
                <a:sym typeface="Times New Roman"/>
              </a:rPr>
              <a:t>Tenga un ambiente de fácil uso</a:t>
            </a:r>
            <a:endParaRPr/>
          </a:p>
          <a:p>
            <a:pPr indent="-285750" lvl="0" marL="285750" rtl="0" algn="l">
              <a:spcBef>
                <a:spcPts val="0"/>
              </a:spcBef>
              <a:spcAft>
                <a:spcPts val="0"/>
              </a:spcAft>
              <a:buClr>
                <a:schemeClr val="dk1"/>
              </a:buClr>
              <a:buSzPts val="1600"/>
              <a:buChar char="•"/>
            </a:pPr>
            <a:r>
              <a:rPr lang="es" sz="1600">
                <a:solidFill>
                  <a:schemeClr val="dk1"/>
                </a:solidFill>
                <a:latin typeface="Times New Roman"/>
                <a:ea typeface="Times New Roman"/>
                <a:cs typeface="Times New Roman"/>
                <a:sym typeface="Times New Roman"/>
              </a:rPr>
              <a:t>Debe tener fiabilidad sin que el sistema falle</a:t>
            </a:r>
            <a:endParaRPr/>
          </a:p>
          <a:p>
            <a:pPr indent="-285750" lvl="0" marL="285750" rtl="0" algn="l">
              <a:spcBef>
                <a:spcPts val="0"/>
              </a:spcBef>
              <a:spcAft>
                <a:spcPts val="0"/>
              </a:spcAft>
              <a:buClr>
                <a:schemeClr val="dk1"/>
              </a:buClr>
              <a:buSzPts val="1600"/>
              <a:buChar char="•"/>
            </a:pPr>
            <a:r>
              <a:rPr lang="es" sz="1600">
                <a:solidFill>
                  <a:schemeClr val="dk1"/>
                </a:solidFill>
                <a:latin typeface="Times New Roman"/>
                <a:ea typeface="Times New Roman"/>
                <a:cs typeface="Times New Roman"/>
                <a:sym typeface="Times New Roman"/>
              </a:rPr>
              <a:t>Que se mantenga actualizado automáticamente su software para que puedan beneficiarse con cualquier nueva instalación.</a:t>
            </a:r>
            <a:endParaRPr>
              <a:latin typeface="Average"/>
              <a:ea typeface="Average"/>
              <a:cs typeface="Average"/>
              <a:sym typeface="Average"/>
            </a:endParaRPr>
          </a:p>
        </p:txBody>
      </p:sp>
      <p:sp>
        <p:nvSpPr>
          <p:cNvPr id="103" name="Google Shape;103;p15"/>
          <p:cNvSpPr txBox="1"/>
          <p:nvPr>
            <p:ph idx="4294967295" type="body"/>
          </p:nvPr>
        </p:nvSpPr>
        <p:spPr>
          <a:xfrm>
            <a:off x="454788" y="2923475"/>
            <a:ext cx="3319800" cy="717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1200"/>
              </a:spcAft>
              <a:buSzPts val="935"/>
              <a:buNone/>
            </a:pPr>
            <a:r>
              <a:rPr b="1" i="1" lang="es" sz="1925">
                <a:solidFill>
                  <a:schemeClr val="accent4"/>
                </a:solidFill>
                <a:latin typeface="Times New Roman"/>
                <a:ea typeface="Times New Roman"/>
                <a:cs typeface="Times New Roman"/>
                <a:sym typeface="Times New Roman"/>
              </a:rPr>
              <a:t>Características del proyecto:</a:t>
            </a:r>
            <a:endParaRPr b="1" i="1" sz="1925">
              <a:solidFill>
                <a:srgbClr val="FFFFFF"/>
              </a:solidFill>
            </a:endParaRPr>
          </a:p>
        </p:txBody>
      </p:sp>
      <p:sp>
        <p:nvSpPr>
          <p:cNvPr id="104" name="Google Shape;104;p15"/>
          <p:cNvSpPr txBox="1"/>
          <p:nvPr/>
        </p:nvSpPr>
        <p:spPr>
          <a:xfrm>
            <a:off x="573638" y="3362075"/>
            <a:ext cx="3848400" cy="923400"/>
          </a:xfrm>
          <a:prstGeom prst="rect">
            <a:avLst/>
          </a:prstGeom>
          <a:noFill/>
          <a:ln>
            <a:noFill/>
          </a:ln>
        </p:spPr>
        <p:txBody>
          <a:bodyPr anchorCtr="0" anchor="t" bIns="91425" lIns="91425" spcFirstLastPara="1" rIns="91425" wrap="square" tIns="91425">
            <a:spAutoFit/>
          </a:bodyPr>
          <a:lstStyle/>
          <a:p>
            <a:pPr indent="-234950" lvl="0" marL="285750" rtl="0" algn="l">
              <a:spcBef>
                <a:spcPts val="0"/>
              </a:spcBef>
              <a:spcAft>
                <a:spcPts val="0"/>
              </a:spcAft>
              <a:buClr>
                <a:schemeClr val="dk1"/>
              </a:buClr>
              <a:buSzPts val="1600"/>
              <a:buChar char="•"/>
            </a:pPr>
            <a:r>
              <a:rPr lang="es" sz="1600">
                <a:solidFill>
                  <a:schemeClr val="dk1"/>
                </a:solidFill>
                <a:latin typeface="Times New Roman"/>
                <a:ea typeface="Times New Roman"/>
                <a:cs typeface="Times New Roman"/>
                <a:sym typeface="Times New Roman"/>
              </a:rPr>
              <a:t>Descriptivo.</a:t>
            </a:r>
            <a:endParaRPr sz="600"/>
          </a:p>
          <a:p>
            <a:pPr indent="-234950" lvl="0" marL="285750" rtl="0" algn="l">
              <a:spcBef>
                <a:spcPts val="0"/>
              </a:spcBef>
              <a:spcAft>
                <a:spcPts val="0"/>
              </a:spcAft>
              <a:buClr>
                <a:schemeClr val="dk1"/>
              </a:buClr>
              <a:buSzPts val="1600"/>
              <a:buChar char="•"/>
            </a:pPr>
            <a:r>
              <a:rPr lang="es" sz="1600">
                <a:solidFill>
                  <a:schemeClr val="dk1"/>
                </a:solidFill>
                <a:latin typeface="Times New Roman"/>
                <a:ea typeface="Times New Roman"/>
                <a:cs typeface="Times New Roman"/>
                <a:sym typeface="Times New Roman"/>
              </a:rPr>
              <a:t>Bibliográfico.</a:t>
            </a:r>
            <a:endParaRPr sz="600"/>
          </a:p>
          <a:p>
            <a:pPr indent="-234950" lvl="0" marL="285750" rtl="0" algn="l">
              <a:spcBef>
                <a:spcPts val="0"/>
              </a:spcBef>
              <a:spcAft>
                <a:spcPts val="0"/>
              </a:spcAft>
              <a:buClr>
                <a:schemeClr val="dk1"/>
              </a:buClr>
              <a:buSzPts val="1600"/>
              <a:buChar char="•"/>
            </a:pPr>
            <a:r>
              <a:rPr lang="es" sz="1600">
                <a:solidFill>
                  <a:schemeClr val="dk1"/>
                </a:solidFill>
                <a:latin typeface="Times New Roman"/>
                <a:ea typeface="Times New Roman"/>
                <a:cs typeface="Times New Roman"/>
                <a:sym typeface="Times New Roman"/>
              </a:rPr>
              <a:t>Etnográfico.</a:t>
            </a:r>
            <a:endParaRPr sz="600">
              <a:latin typeface="Average"/>
              <a:ea typeface="Average"/>
              <a:cs typeface="Average"/>
              <a:sym typeface="Average"/>
            </a:endParaRPr>
          </a:p>
        </p:txBody>
      </p:sp>
      <p:sp>
        <p:nvSpPr>
          <p:cNvPr id="105" name="Google Shape;105;p15"/>
          <p:cNvSpPr txBox="1"/>
          <p:nvPr>
            <p:ph type="title"/>
          </p:nvPr>
        </p:nvSpPr>
        <p:spPr>
          <a:xfrm>
            <a:off x="73300" y="0"/>
            <a:ext cx="5852100" cy="50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sz="850">
                <a:solidFill>
                  <a:srgbClr val="F4CCCC"/>
                </a:solidFill>
                <a:latin typeface="Arial"/>
                <a:ea typeface="Arial"/>
                <a:cs typeface="Arial"/>
                <a:sym typeface="Arial"/>
              </a:rPr>
              <a:t>Gr08-Informe final-Documento académico-parcial 2-5B-2020-2</a:t>
            </a:r>
            <a:endParaRPr b="1" sz="850">
              <a:solidFill>
                <a:srgbClr val="F4CCCC"/>
              </a:solidFill>
              <a:latin typeface="Arial"/>
              <a:ea typeface="Arial"/>
              <a:cs typeface="Arial"/>
              <a:sym typeface="Arial"/>
            </a:endParaRPr>
          </a:p>
          <a:p>
            <a:pPr indent="0" lvl="0" marL="0" rtl="0" algn="l">
              <a:spcBef>
                <a:spcPts val="0"/>
              </a:spcBef>
              <a:spcAft>
                <a:spcPts val="0"/>
              </a:spcAft>
              <a:buNone/>
            </a:pPr>
            <a:r>
              <a:rPr b="1" lang="es" sz="850">
                <a:solidFill>
                  <a:srgbClr val="F4CCCC"/>
                </a:solidFill>
                <a:latin typeface="Arial"/>
                <a:ea typeface="Arial"/>
                <a:cs typeface="Arial"/>
                <a:sym typeface="Arial"/>
              </a:rPr>
              <a:t>07 de Marzo del 2021</a:t>
            </a:r>
            <a:endParaRPr b="1" sz="850">
              <a:solidFill>
                <a:srgbClr val="F4CCCC"/>
              </a:solidFill>
              <a:latin typeface="Arial"/>
              <a:ea typeface="Arial"/>
              <a:cs typeface="Arial"/>
              <a:sym typeface="Arial"/>
            </a:endParaRPr>
          </a:p>
        </p:txBody>
      </p:sp>
      <p:sp>
        <p:nvSpPr>
          <p:cNvPr id="106" name="Google Shape;106;p15"/>
          <p:cNvSpPr txBox="1"/>
          <p:nvPr>
            <p:ph type="title"/>
          </p:nvPr>
        </p:nvSpPr>
        <p:spPr>
          <a:xfrm>
            <a:off x="4178325" y="0"/>
            <a:ext cx="4838100" cy="50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s" sz="889">
                <a:solidFill>
                  <a:srgbClr val="F4CCCC"/>
                </a:solidFill>
                <a:latin typeface="Arial"/>
                <a:ea typeface="Arial"/>
                <a:cs typeface="Arial"/>
                <a:sym typeface="Arial"/>
              </a:rPr>
              <a:t>Título corto:</a:t>
            </a:r>
            <a:r>
              <a:rPr lang="es" sz="889">
                <a:solidFill>
                  <a:srgbClr val="F4CCCC"/>
                </a:solidFill>
                <a:latin typeface="Arial"/>
                <a:ea typeface="Arial"/>
                <a:cs typeface="Arial"/>
                <a:sym typeface="Arial"/>
              </a:rPr>
              <a:t> Domótica en el confort y cuidado de los mayores. </a:t>
            </a:r>
            <a:endParaRPr sz="889">
              <a:solidFill>
                <a:srgbClr val="F4CCCC"/>
              </a:solidFill>
              <a:latin typeface="Arial"/>
              <a:ea typeface="Arial"/>
              <a:cs typeface="Arial"/>
              <a:sym typeface="Arial"/>
            </a:endParaRPr>
          </a:p>
          <a:p>
            <a:pPr indent="0" lvl="0" marL="0" marR="0" rtl="0" algn="l">
              <a:lnSpc>
                <a:spcPct val="100000"/>
              </a:lnSpc>
              <a:spcBef>
                <a:spcPts val="0"/>
              </a:spcBef>
              <a:spcAft>
                <a:spcPts val="0"/>
              </a:spcAft>
              <a:buSzPts val="990"/>
              <a:buNone/>
            </a:pPr>
            <a:r>
              <a:rPr b="1" lang="es" sz="889">
                <a:solidFill>
                  <a:srgbClr val="F4CCCC"/>
                </a:solidFill>
                <a:latin typeface="Arial"/>
                <a:ea typeface="Arial"/>
                <a:cs typeface="Arial"/>
                <a:sym typeface="Arial"/>
              </a:rPr>
              <a:t>Autores: </a:t>
            </a:r>
            <a:r>
              <a:rPr lang="es" sz="889">
                <a:solidFill>
                  <a:srgbClr val="F4CCCC"/>
                </a:solidFill>
                <a:latin typeface="Arial"/>
                <a:ea typeface="Arial"/>
                <a:cs typeface="Arial"/>
                <a:sym typeface="Arial"/>
              </a:rPr>
              <a:t>Zambrano Franco -Villamar- Zambrano García-Zambrano Vásquez.</a:t>
            </a:r>
            <a:r>
              <a:rPr lang="es" sz="889">
                <a:latin typeface="Tahoma"/>
                <a:ea typeface="Tahoma"/>
                <a:cs typeface="Tahoma"/>
                <a:sym typeface="Tahoma"/>
              </a:rPr>
              <a:t> </a:t>
            </a:r>
            <a:endParaRPr sz="889">
              <a:solidFill>
                <a:srgbClr val="F4CCCC"/>
              </a:solidFill>
              <a:latin typeface="Arial"/>
              <a:ea typeface="Arial"/>
              <a:cs typeface="Arial"/>
              <a:sym typeface="Arial"/>
            </a:endParaRPr>
          </a:p>
        </p:txBody>
      </p:sp>
      <p:pic>
        <p:nvPicPr>
          <p:cNvPr id="107" name="Google Shape;107;p15"/>
          <p:cNvPicPr preferRelativeResize="0"/>
          <p:nvPr/>
        </p:nvPicPr>
        <p:blipFill>
          <a:blip r:embed="rId3">
            <a:alphaModFix/>
          </a:blip>
          <a:stretch>
            <a:fillRect/>
          </a:stretch>
        </p:blipFill>
        <p:spPr>
          <a:xfrm>
            <a:off x="5105538" y="2923475"/>
            <a:ext cx="2752675" cy="201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p:nvPr/>
        </p:nvSpPr>
        <p:spPr>
          <a:xfrm>
            <a:off x="748550" y="592050"/>
            <a:ext cx="1831800" cy="41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nvSpPr>
        <p:spPr>
          <a:xfrm>
            <a:off x="3422019" y="882175"/>
            <a:ext cx="5399100" cy="831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Average"/>
                <a:ea typeface="Average"/>
                <a:cs typeface="Average"/>
                <a:sym typeface="Average"/>
              </a:rPr>
              <a:t>Basado en consultas bibliográficas y la realización de una encuesta para recaudar información acerca de la domótica, su implementación, ventajas y el nivel de importancia que tiene en la ciudad de Manta.</a:t>
            </a:r>
            <a:endParaRPr>
              <a:latin typeface="Average"/>
              <a:ea typeface="Average"/>
              <a:cs typeface="Average"/>
              <a:sym typeface="Average"/>
            </a:endParaRPr>
          </a:p>
        </p:txBody>
      </p:sp>
      <p:cxnSp>
        <p:nvCxnSpPr>
          <p:cNvPr id="114" name="Google Shape;114;p16"/>
          <p:cNvCxnSpPr/>
          <p:nvPr/>
        </p:nvCxnSpPr>
        <p:spPr>
          <a:xfrm>
            <a:off x="1585200" y="1006355"/>
            <a:ext cx="1365000" cy="414300"/>
          </a:xfrm>
          <a:prstGeom prst="bentConnector3">
            <a:avLst>
              <a:gd fmla="val -1247" name="adj1"/>
            </a:avLst>
          </a:prstGeom>
          <a:noFill/>
          <a:ln cap="flat" cmpd="sng" w="9525">
            <a:solidFill>
              <a:schemeClr val="dk2"/>
            </a:solidFill>
            <a:prstDash val="solid"/>
            <a:round/>
            <a:headEnd len="med" w="med" type="none"/>
            <a:tailEnd len="med" w="med" type="none"/>
          </a:ln>
        </p:spPr>
      </p:cxnSp>
      <p:sp>
        <p:nvSpPr>
          <p:cNvPr id="115" name="Google Shape;115;p16"/>
          <p:cNvSpPr txBox="1"/>
          <p:nvPr/>
        </p:nvSpPr>
        <p:spPr>
          <a:xfrm rot="-107500">
            <a:off x="897224" y="529658"/>
            <a:ext cx="1832696" cy="5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2300">
                <a:latin typeface="Times New Roman"/>
                <a:ea typeface="Times New Roman"/>
                <a:cs typeface="Times New Roman"/>
                <a:sym typeface="Times New Roman"/>
              </a:rPr>
              <a:t>Resultados.</a:t>
            </a:r>
            <a:endParaRPr b="1" i="1" sz="2300">
              <a:latin typeface="Times New Roman"/>
              <a:ea typeface="Times New Roman"/>
              <a:cs typeface="Times New Roman"/>
              <a:sym typeface="Times New Roman"/>
            </a:endParaRPr>
          </a:p>
        </p:txBody>
      </p:sp>
      <p:cxnSp>
        <p:nvCxnSpPr>
          <p:cNvPr id="116" name="Google Shape;116;p16"/>
          <p:cNvCxnSpPr/>
          <p:nvPr/>
        </p:nvCxnSpPr>
        <p:spPr>
          <a:xfrm flipH="1" rot="-5400000">
            <a:off x="821525" y="1247255"/>
            <a:ext cx="1254000" cy="772200"/>
          </a:xfrm>
          <a:prstGeom prst="bentConnector3">
            <a:avLst>
              <a:gd fmla="val 101168" name="adj1"/>
            </a:avLst>
          </a:prstGeom>
          <a:noFill/>
          <a:ln cap="flat" cmpd="sng" w="9525">
            <a:solidFill>
              <a:schemeClr val="dk2"/>
            </a:solidFill>
            <a:prstDash val="solid"/>
            <a:round/>
            <a:headEnd len="med" w="med" type="none"/>
            <a:tailEnd len="med" w="med" type="none"/>
          </a:ln>
        </p:spPr>
      </p:cxnSp>
      <p:sp>
        <p:nvSpPr>
          <p:cNvPr id="117" name="Google Shape;117;p16"/>
          <p:cNvSpPr txBox="1"/>
          <p:nvPr/>
        </p:nvSpPr>
        <p:spPr>
          <a:xfrm>
            <a:off x="2271075" y="1808175"/>
            <a:ext cx="6373800" cy="831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Average"/>
                <a:ea typeface="Average"/>
                <a:cs typeface="Average"/>
                <a:sym typeface="Average"/>
              </a:rPr>
              <a:t>Debido al proceso investigativo y la información </a:t>
            </a:r>
            <a:r>
              <a:rPr lang="es">
                <a:latin typeface="Average"/>
                <a:ea typeface="Average"/>
                <a:cs typeface="Average"/>
                <a:sym typeface="Average"/>
              </a:rPr>
              <a:t>recaudada permitió entender cómo la implementación de la domótica mejorará considerablemente la calidad de vida de una persona mayor en su hogar. Pero para ello se debe considerar:</a:t>
            </a:r>
            <a:endParaRPr>
              <a:latin typeface="Average"/>
              <a:ea typeface="Average"/>
              <a:cs typeface="Average"/>
              <a:sym typeface="Average"/>
            </a:endParaRPr>
          </a:p>
        </p:txBody>
      </p:sp>
      <p:sp>
        <p:nvSpPr>
          <p:cNvPr id="118" name="Google Shape;118;p16"/>
          <p:cNvSpPr txBox="1"/>
          <p:nvPr>
            <p:ph type="title"/>
          </p:nvPr>
        </p:nvSpPr>
        <p:spPr>
          <a:xfrm>
            <a:off x="73300" y="0"/>
            <a:ext cx="5852100" cy="50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sz="850">
                <a:solidFill>
                  <a:srgbClr val="F4CCCC"/>
                </a:solidFill>
                <a:latin typeface="Arial"/>
                <a:ea typeface="Arial"/>
                <a:cs typeface="Arial"/>
                <a:sym typeface="Arial"/>
              </a:rPr>
              <a:t>Gr08-Informe final-Documento académico-parcial 2-5B-2020-2</a:t>
            </a:r>
            <a:endParaRPr b="1" sz="850">
              <a:solidFill>
                <a:srgbClr val="F4CCCC"/>
              </a:solidFill>
              <a:latin typeface="Arial"/>
              <a:ea typeface="Arial"/>
              <a:cs typeface="Arial"/>
              <a:sym typeface="Arial"/>
            </a:endParaRPr>
          </a:p>
          <a:p>
            <a:pPr indent="0" lvl="0" marL="0" rtl="0" algn="l">
              <a:spcBef>
                <a:spcPts val="0"/>
              </a:spcBef>
              <a:spcAft>
                <a:spcPts val="0"/>
              </a:spcAft>
              <a:buNone/>
            </a:pPr>
            <a:r>
              <a:rPr b="1" lang="es" sz="850">
                <a:solidFill>
                  <a:srgbClr val="F4CCCC"/>
                </a:solidFill>
                <a:latin typeface="Arial"/>
                <a:ea typeface="Arial"/>
                <a:cs typeface="Arial"/>
                <a:sym typeface="Arial"/>
              </a:rPr>
              <a:t>07 de Marzo del 2021</a:t>
            </a:r>
            <a:endParaRPr b="1" sz="850">
              <a:solidFill>
                <a:srgbClr val="F4CCCC"/>
              </a:solidFill>
              <a:latin typeface="Arial"/>
              <a:ea typeface="Arial"/>
              <a:cs typeface="Arial"/>
              <a:sym typeface="Arial"/>
            </a:endParaRPr>
          </a:p>
        </p:txBody>
      </p:sp>
      <p:sp>
        <p:nvSpPr>
          <p:cNvPr id="119" name="Google Shape;119;p16"/>
          <p:cNvSpPr txBox="1"/>
          <p:nvPr>
            <p:ph type="title"/>
          </p:nvPr>
        </p:nvSpPr>
        <p:spPr>
          <a:xfrm>
            <a:off x="4178325" y="0"/>
            <a:ext cx="4838100" cy="50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s" sz="889">
                <a:solidFill>
                  <a:srgbClr val="F4CCCC"/>
                </a:solidFill>
                <a:latin typeface="Arial"/>
                <a:ea typeface="Arial"/>
                <a:cs typeface="Arial"/>
                <a:sym typeface="Arial"/>
              </a:rPr>
              <a:t>Título corto:</a:t>
            </a:r>
            <a:r>
              <a:rPr lang="es" sz="889">
                <a:solidFill>
                  <a:srgbClr val="F4CCCC"/>
                </a:solidFill>
                <a:latin typeface="Arial"/>
                <a:ea typeface="Arial"/>
                <a:cs typeface="Arial"/>
                <a:sym typeface="Arial"/>
              </a:rPr>
              <a:t> Domótica en el confort y cuidado de los mayores. </a:t>
            </a:r>
            <a:endParaRPr sz="889">
              <a:solidFill>
                <a:srgbClr val="F4CCCC"/>
              </a:solidFill>
              <a:latin typeface="Arial"/>
              <a:ea typeface="Arial"/>
              <a:cs typeface="Arial"/>
              <a:sym typeface="Arial"/>
            </a:endParaRPr>
          </a:p>
          <a:p>
            <a:pPr indent="0" lvl="0" marL="0" marR="0" rtl="0" algn="l">
              <a:lnSpc>
                <a:spcPct val="100000"/>
              </a:lnSpc>
              <a:spcBef>
                <a:spcPts val="0"/>
              </a:spcBef>
              <a:spcAft>
                <a:spcPts val="0"/>
              </a:spcAft>
              <a:buSzPts val="990"/>
              <a:buNone/>
            </a:pPr>
            <a:r>
              <a:rPr b="1" lang="es" sz="889">
                <a:solidFill>
                  <a:srgbClr val="F4CCCC"/>
                </a:solidFill>
                <a:latin typeface="Arial"/>
                <a:ea typeface="Arial"/>
                <a:cs typeface="Arial"/>
                <a:sym typeface="Arial"/>
              </a:rPr>
              <a:t>Autores: </a:t>
            </a:r>
            <a:r>
              <a:rPr lang="es" sz="889">
                <a:solidFill>
                  <a:srgbClr val="F4CCCC"/>
                </a:solidFill>
                <a:latin typeface="Arial"/>
                <a:ea typeface="Arial"/>
                <a:cs typeface="Arial"/>
                <a:sym typeface="Arial"/>
              </a:rPr>
              <a:t>Zambrano Franco -Villamar- Zambrano García-Zambrano Vásquez.</a:t>
            </a:r>
            <a:r>
              <a:rPr lang="es" sz="889">
                <a:latin typeface="Tahoma"/>
                <a:ea typeface="Tahoma"/>
                <a:cs typeface="Tahoma"/>
                <a:sym typeface="Tahoma"/>
              </a:rPr>
              <a:t> </a:t>
            </a:r>
            <a:endParaRPr sz="889">
              <a:solidFill>
                <a:srgbClr val="F4CCCC"/>
              </a:solidFill>
              <a:latin typeface="Arial"/>
              <a:ea typeface="Arial"/>
              <a:cs typeface="Arial"/>
              <a:sym typeface="Arial"/>
            </a:endParaRPr>
          </a:p>
        </p:txBody>
      </p:sp>
      <p:sp>
        <p:nvSpPr>
          <p:cNvPr id="120" name="Google Shape;120;p16"/>
          <p:cNvSpPr/>
          <p:nvPr/>
        </p:nvSpPr>
        <p:spPr>
          <a:xfrm>
            <a:off x="3478525" y="2803375"/>
            <a:ext cx="1467900" cy="41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5005063" y="3265075"/>
            <a:ext cx="1467900" cy="41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6584050" y="2803375"/>
            <a:ext cx="1467900" cy="41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3581250" y="2779675"/>
            <a:ext cx="158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1800">
                <a:latin typeface="Times New Roman"/>
                <a:ea typeface="Times New Roman"/>
                <a:cs typeface="Times New Roman"/>
                <a:sym typeface="Times New Roman"/>
              </a:rPr>
              <a:t>Seguridad</a:t>
            </a:r>
            <a:endParaRPr sz="1800">
              <a:latin typeface="Average"/>
              <a:ea typeface="Average"/>
              <a:cs typeface="Average"/>
              <a:sym typeface="Average"/>
            </a:endParaRPr>
          </a:p>
        </p:txBody>
      </p:sp>
      <p:sp>
        <p:nvSpPr>
          <p:cNvPr id="124" name="Google Shape;124;p16"/>
          <p:cNvSpPr txBox="1"/>
          <p:nvPr/>
        </p:nvSpPr>
        <p:spPr>
          <a:xfrm>
            <a:off x="4946425" y="3241375"/>
            <a:ext cx="158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1800">
                <a:latin typeface="Times New Roman"/>
                <a:ea typeface="Times New Roman"/>
                <a:cs typeface="Times New Roman"/>
                <a:sym typeface="Times New Roman"/>
              </a:rPr>
              <a:t>Comunicación</a:t>
            </a:r>
            <a:endParaRPr sz="900">
              <a:latin typeface="Average"/>
              <a:ea typeface="Average"/>
              <a:cs typeface="Average"/>
              <a:sym typeface="Average"/>
            </a:endParaRPr>
          </a:p>
        </p:txBody>
      </p:sp>
      <p:sp>
        <p:nvSpPr>
          <p:cNvPr id="125" name="Google Shape;125;p16"/>
          <p:cNvSpPr txBox="1"/>
          <p:nvPr/>
        </p:nvSpPr>
        <p:spPr>
          <a:xfrm>
            <a:off x="6716175" y="2779675"/>
            <a:ext cx="158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1800">
                <a:latin typeface="Times New Roman"/>
                <a:ea typeface="Times New Roman"/>
                <a:cs typeface="Times New Roman"/>
                <a:sym typeface="Times New Roman"/>
              </a:rPr>
              <a:t>Economía</a:t>
            </a:r>
            <a:endParaRPr sz="900">
              <a:latin typeface="Average"/>
              <a:ea typeface="Average"/>
              <a:cs typeface="Average"/>
              <a:sym typeface="Average"/>
            </a:endParaRPr>
          </a:p>
        </p:txBody>
      </p:sp>
      <p:cxnSp>
        <p:nvCxnSpPr>
          <p:cNvPr id="126" name="Google Shape;126;p16"/>
          <p:cNvCxnSpPr>
            <a:stCxn id="117" idx="2"/>
            <a:endCxn id="123" idx="3"/>
          </p:cNvCxnSpPr>
          <p:nvPr/>
        </p:nvCxnSpPr>
        <p:spPr>
          <a:xfrm rot="5400000">
            <a:off x="5126625" y="2679225"/>
            <a:ext cx="371100" cy="291600"/>
          </a:xfrm>
          <a:prstGeom prst="bentConnector2">
            <a:avLst/>
          </a:prstGeom>
          <a:noFill/>
          <a:ln cap="flat" cmpd="sng" w="9525">
            <a:solidFill>
              <a:schemeClr val="dk2"/>
            </a:solidFill>
            <a:prstDash val="solid"/>
            <a:round/>
            <a:headEnd len="med" w="med" type="none"/>
            <a:tailEnd len="med" w="med" type="none"/>
          </a:ln>
        </p:spPr>
      </p:cxnSp>
      <p:cxnSp>
        <p:nvCxnSpPr>
          <p:cNvPr id="127" name="Google Shape;127;p16"/>
          <p:cNvCxnSpPr/>
          <p:nvPr/>
        </p:nvCxnSpPr>
        <p:spPr>
          <a:xfrm flipH="1" rot="-5400000">
            <a:off x="6014950" y="2659225"/>
            <a:ext cx="385800" cy="361200"/>
          </a:xfrm>
          <a:prstGeom prst="bentConnector3">
            <a:avLst>
              <a:gd fmla="val 100006" name="adj1"/>
            </a:avLst>
          </a:prstGeom>
          <a:noFill/>
          <a:ln cap="flat" cmpd="sng" w="9525">
            <a:solidFill>
              <a:schemeClr val="dk2"/>
            </a:solidFill>
            <a:prstDash val="solid"/>
            <a:round/>
            <a:headEnd len="med" w="med" type="none"/>
            <a:tailEnd len="med" w="med" type="none"/>
          </a:ln>
        </p:spPr>
      </p:cxnSp>
      <p:cxnSp>
        <p:nvCxnSpPr>
          <p:cNvPr id="128" name="Google Shape;128;p16"/>
          <p:cNvCxnSpPr/>
          <p:nvPr/>
        </p:nvCxnSpPr>
        <p:spPr>
          <a:xfrm flipH="1" rot="10800000">
            <a:off x="5735950" y="2646925"/>
            <a:ext cx="5100" cy="504900"/>
          </a:xfrm>
          <a:prstGeom prst="straightConnector1">
            <a:avLst/>
          </a:prstGeom>
          <a:noFill/>
          <a:ln cap="flat" cmpd="sng" w="9525">
            <a:solidFill>
              <a:schemeClr val="dk2"/>
            </a:solidFill>
            <a:prstDash val="solid"/>
            <a:round/>
            <a:headEnd len="med" w="med" type="none"/>
            <a:tailEnd len="med" w="med" type="none"/>
          </a:ln>
        </p:spPr>
      </p:cxnSp>
      <p:sp>
        <p:nvSpPr>
          <p:cNvPr id="129" name="Google Shape;129;p16"/>
          <p:cNvSpPr txBox="1"/>
          <p:nvPr>
            <p:ph idx="4294967295" type="body"/>
          </p:nvPr>
        </p:nvSpPr>
        <p:spPr>
          <a:xfrm>
            <a:off x="320663" y="3679363"/>
            <a:ext cx="22557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1200"/>
              </a:spcAft>
              <a:buNone/>
            </a:pPr>
            <a:r>
              <a:rPr b="1" i="1" lang="es" sz="2500">
                <a:solidFill>
                  <a:schemeClr val="accent4"/>
                </a:solidFill>
                <a:latin typeface="Times New Roman"/>
                <a:ea typeface="Times New Roman"/>
                <a:cs typeface="Times New Roman"/>
                <a:sym typeface="Times New Roman"/>
              </a:rPr>
              <a:t>Conclusiones</a:t>
            </a:r>
            <a:r>
              <a:rPr b="1" i="1" lang="es" sz="2500">
                <a:solidFill>
                  <a:schemeClr val="accent4"/>
                </a:solidFill>
                <a:latin typeface="Times New Roman"/>
                <a:ea typeface="Times New Roman"/>
                <a:cs typeface="Times New Roman"/>
                <a:sym typeface="Times New Roman"/>
              </a:rPr>
              <a:t>:</a:t>
            </a:r>
            <a:endParaRPr b="1" i="1" sz="2500">
              <a:solidFill>
                <a:srgbClr val="FFFFFF"/>
              </a:solidFill>
            </a:endParaRPr>
          </a:p>
        </p:txBody>
      </p:sp>
      <p:sp>
        <p:nvSpPr>
          <p:cNvPr id="130" name="Google Shape;130;p16"/>
          <p:cNvSpPr txBox="1"/>
          <p:nvPr/>
        </p:nvSpPr>
        <p:spPr>
          <a:xfrm>
            <a:off x="897677" y="4252075"/>
            <a:ext cx="7483500" cy="74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600"/>
              </a:spcBef>
              <a:spcAft>
                <a:spcPts val="600"/>
              </a:spcAft>
              <a:buNone/>
            </a:pPr>
            <a:r>
              <a:rPr lang="es" sz="1100">
                <a:latin typeface="Times New Roman"/>
                <a:ea typeface="Times New Roman"/>
                <a:cs typeface="Times New Roman"/>
                <a:sym typeface="Times New Roman"/>
              </a:rPr>
              <a:t>El proyecto realizado ha contribuido de forma muy importante porque se puede obtener una visión clara de las necesidades más puntuales de las personas de la tercera edad en los hogares de Manta y considerar llevar a cabo un proyecto de implementación de domótica que cubra las necesidades de confort, seguridad y comunicaciones de este grupo de personas.</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