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2f39bdf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462f39bd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2f39bdf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462f39bd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76850"/>
            <a:ext cx="85206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100"/>
              <a:t>CENTRO DE TECNOLOGIA DA INFORMAÇÃO UNIC</a:t>
            </a:r>
            <a:endParaRPr sz="21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lang="pt-BR" sz="2100"/>
              <a:t>Trabalho de Conclusão de Curso em Sistemas de Informação</a:t>
            </a:r>
            <a:endParaRPr sz="21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b="1" lang="pt-BR" sz="3000"/>
              <a:t>METODOLOGIA SCRUM</a:t>
            </a:r>
            <a:endParaRPr b="1" sz="30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b="1" lang="pt-BR" sz="1950"/>
              <a:t>Metodologia ágil para gestão e planejamento de projetos de software</a:t>
            </a:r>
            <a:endParaRPr b="1" sz="195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lang="pt-BR" sz="1900"/>
              <a:t>Jossan Sobrinho Petrenko</a:t>
            </a:r>
            <a:endParaRPr sz="19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r>
              <a:rPr lang="pt-BR" sz="1900"/>
              <a:t>Especialista Felipe Douglas Machado da Cunha</a:t>
            </a:r>
            <a:endParaRPr sz="1900"/>
          </a:p>
          <a:p>
            <a:pPr indent="0" lvl="0" marL="0" rtl="0" algn="ctr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5200"/>
              <a:buNone/>
            </a:pPr>
            <a:r>
              <a:rPr lang="pt-BR" sz="1900"/>
              <a:t>Cuiabá, dezembro 2018</a:t>
            </a:r>
            <a:endParaRPr b="1" sz="1900" cap="small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1150" y="110375"/>
            <a:ext cx="901700" cy="9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07900" y="1180050"/>
            <a:ext cx="86910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pt-BR" sz="2500"/>
              <a:t>Time </a:t>
            </a:r>
            <a:r>
              <a:rPr b="1" lang="pt-BR" sz="2500" u="sng"/>
              <a:t>motivado </a:t>
            </a:r>
            <a:r>
              <a:rPr lang="pt-BR" sz="2500" u="sng"/>
              <a:t>e </a:t>
            </a:r>
            <a:r>
              <a:rPr b="1" lang="pt-BR" sz="2500" u="sng"/>
              <a:t>confiança</a:t>
            </a:r>
            <a:r>
              <a:rPr b="1" lang="pt-BR" sz="2500"/>
              <a:t> </a:t>
            </a:r>
            <a:r>
              <a:rPr lang="pt-BR" sz="2500"/>
              <a:t>na equipe.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pt-BR" sz="2500"/>
              <a:t>Conduzir informações para e entre time </a:t>
            </a:r>
            <a:r>
              <a:rPr b="1" lang="pt-BR" sz="2500" u="sng"/>
              <a:t>pessoalmente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b="1" lang="pt-BR" sz="2500" u="sng"/>
              <a:t>Software operando</a:t>
            </a:r>
            <a:r>
              <a:rPr lang="pt-BR" sz="2500"/>
              <a:t> é a medida mais importante.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5"/>
            </a:pPr>
            <a:r>
              <a:rPr lang="pt-BR" sz="2500"/>
              <a:t>Stakeholders devem a manter um 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 u="sng"/>
              <a:t>ritmo constante</a:t>
            </a:r>
            <a:r>
              <a:rPr lang="pt-BR" sz="2500"/>
              <a:t>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Os 12 Princípios do Ágil</a:t>
            </a:r>
            <a:endParaRPr sz="3000" u="sng"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00" y="2613300"/>
            <a:ext cx="3001675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https://agilemanifesto.org/</a:t>
            </a:r>
            <a:endParaRPr sz="600"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6099100" y="4864550"/>
            <a:ext cx="30018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Agilemanifesto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07900" y="1007488"/>
            <a:ext cx="86910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b="1" lang="pt-BR" sz="2500" u="sng"/>
              <a:t>Excelência técnica e design</a:t>
            </a:r>
            <a:r>
              <a:rPr lang="pt-BR" sz="2500"/>
              <a:t> aumentam a agilidade.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b="1" lang="pt-BR" sz="2500" u="sng"/>
              <a:t>Simplicidade </a:t>
            </a:r>
            <a:r>
              <a:rPr lang="pt-BR" sz="2500"/>
              <a:t>- potencializar a quantidade de retrabalho.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lang="pt-BR" sz="2500"/>
              <a:t>Melhores arquiteturas, requisitos e designs emergem de </a:t>
            </a:r>
            <a:r>
              <a:rPr b="1" lang="pt-BR" sz="2500" u="sng"/>
              <a:t>times auto organizáveis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 startAt="9"/>
            </a:pPr>
            <a:r>
              <a:rPr lang="pt-BR" sz="2500"/>
              <a:t>Em intervalos, o time reflete sobre 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2500" u="sng"/>
              <a:t>como se tornar mais eficaz</a:t>
            </a:r>
            <a:r>
              <a:rPr lang="pt-BR" sz="2500"/>
              <a:t>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Os 12 Princípios do Ágil</a:t>
            </a:r>
            <a:endParaRPr sz="3000" u="sng"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00" y="2613300"/>
            <a:ext cx="3001675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https://agilemanifesto.org/</a:t>
            </a:r>
            <a:endParaRPr sz="600"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6099100" y="4864550"/>
            <a:ext cx="30018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Agilemanifesto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Definição Scrum </a:t>
            </a:r>
            <a:endParaRPr sz="3400" u="sng"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154925" y="2547550"/>
            <a:ext cx="88617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“Um framework dentro do qual pessoas podem tratar e resolver problemas complexos e adaptativos, enquanto produtiva e criativamente entregam produtos com o mais alto valor possível.”</a:t>
            </a:r>
            <a:r>
              <a:rPr lang="pt-BR" sz="800"/>
              <a:t> (Guia do Scrum, 2013, p.03).</a:t>
            </a:r>
            <a:endParaRPr sz="8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http://avisara.blogspot.com/2015/06/o-que-e-cloud-iot-big-data-definicao.html</a:t>
            </a:r>
            <a:endParaRPr sz="600"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7589600" y="2332375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Avisara </a:t>
            </a:r>
            <a:endParaRPr sz="600"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991" y="76200"/>
            <a:ext cx="1490012" cy="2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Características Scrum</a:t>
            </a:r>
            <a:endParaRPr sz="3400" u="sng"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2411100" y="832850"/>
            <a:ext cx="6502500" cy="41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Metodologia ágil.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Coesa.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Baixo acoplamento.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Maleável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Trabalho intelectual.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Integrar e tornar time responsável.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</a:t>
            </a:r>
            <a:r>
              <a:rPr i="1" lang="pt-BR" sz="2800"/>
              <a:t>o que se fazer</a:t>
            </a:r>
            <a:r>
              <a:rPr lang="pt-BR" sz="2800"/>
              <a:t>”, e não “</a:t>
            </a:r>
            <a:r>
              <a:rPr i="1" lang="pt-BR" sz="2800"/>
              <a:t>como fazer</a:t>
            </a:r>
            <a:r>
              <a:rPr lang="pt-BR" sz="2800"/>
              <a:t>”.</a:t>
            </a:r>
            <a:endParaRPr sz="2800"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https://soucatequista.com.br/a-frase-quebra-cabeca.html</a:t>
            </a:r>
            <a:endParaRPr sz="600"/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536263" y="394085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Soucatequista</a:t>
            </a:r>
            <a:endParaRPr sz="600"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13" y="1721100"/>
            <a:ext cx="2195375" cy="21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Controle Empírico</a:t>
            </a:r>
            <a:endParaRPr sz="3400" u="sng"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228600" y="1409400"/>
            <a:ext cx="58620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Conhecimento é acumulado de maneira empírica 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https://www.cartoonstock.com/directory/a/amateur_astronomer.asp</a:t>
            </a:r>
            <a:endParaRPr sz="600"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6090600" y="4431750"/>
            <a:ext cx="2838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Cartoonstock</a:t>
            </a:r>
            <a:endParaRPr sz="600"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8312" y="1045700"/>
            <a:ext cx="3240263" cy="338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em:https://pt.slideshare.net/azborgonovo/as-regras-do-jogo-segundo-o-guia-do-scrum</a:t>
            </a:r>
            <a:endParaRPr sz="600"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3794838" y="492600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Slideshare</a:t>
            </a:r>
            <a:endParaRPr sz="600"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696" y="0"/>
            <a:ext cx="6662616" cy="500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76200"/>
            <a:ext cx="9144000" cy="12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3 Pilares  do Scrum</a:t>
            </a:r>
            <a:endParaRPr sz="3400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Melhoria Contínua</a:t>
            </a:r>
            <a:endParaRPr sz="3400" u="sng"/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https://www.agenciaduplo.com.br/blog/melhoria-continua-uma-aliada-para-a-gestao/</a:t>
            </a:r>
            <a:endParaRPr sz="600"/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3171300" y="4784700"/>
            <a:ext cx="280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Agência Duplo</a:t>
            </a:r>
            <a:endParaRPr sz="600"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11449" l="0" r="0" t="0"/>
          <a:stretch/>
        </p:blipFill>
        <p:spPr>
          <a:xfrm>
            <a:off x="1925900" y="-38100"/>
            <a:ext cx="5292201" cy="46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Artefatos do Scrum : Product Backlog</a:t>
            </a:r>
            <a:endParaRPr sz="3400" u="sng"/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https://www.scrum.org/resources/what-is-a-product-backlog</a:t>
            </a:r>
            <a:endParaRPr sz="600"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3171300" y="4784700"/>
            <a:ext cx="280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/>
              <a:t>Fonte: Página Agilemanifesto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987" y="506550"/>
            <a:ext cx="3672038" cy="4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/>
              <a:t>Artefatos do Scrum : Sprint Backlog</a:t>
            </a:r>
            <a:endParaRPr sz="3400"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http://blog.scrumstudy.com/sprint-backlog-in-scrum/</a:t>
            </a:r>
            <a:endParaRPr sz="600"/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3171300" y="4784700"/>
            <a:ext cx="2801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Scrumstudy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529" y="582750"/>
            <a:ext cx="7342934" cy="41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Artefatos do Scrum : Burndown</a:t>
            </a:r>
            <a:endParaRPr sz="3400" u="sng"/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http://demoiselle.sourceforge.net/process/ds/1.2.3-BETA1/ProcessoDemoisellePlugin/guidances/concepts/graficoBurndown_B9AC47B7.html</a:t>
            </a:r>
            <a:endParaRPr sz="600"/>
          </a:p>
        </p:txBody>
      </p:sp>
      <p:sp>
        <p:nvSpPr>
          <p:cNvPr id="208" name="Google Shape;208;p31"/>
          <p:cNvSpPr txBox="1"/>
          <p:nvPr>
            <p:ph type="title"/>
          </p:nvPr>
        </p:nvSpPr>
        <p:spPr>
          <a:xfrm>
            <a:off x="1217225" y="4784700"/>
            <a:ext cx="67095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Demoiselle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224" y="506550"/>
            <a:ext cx="6709565" cy="41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400" u="sng"/>
              <a:t>Corpo do Trabalho</a:t>
            </a:r>
            <a:endParaRPr sz="340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INTRODUÇÃO.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METODOLOGIA SCRUM: APRESENTAÇÃO.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METODOLOGIA SCRUM: IMPLEMENTAÇÃO.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METODOLOGIA SCRUM: UMA PERSPECTIVA GLOBAL.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-BR" sz="2000">
                <a:solidFill>
                  <a:srgbClr val="000000"/>
                </a:solidFill>
              </a:rPr>
              <a:t>CONSIDERAÇÕES FINAIS.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Eventos do Scrum : Sprint</a:t>
            </a:r>
            <a:endParaRPr sz="3400" u="sng"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600"/>
              <a:t> Disponível em: http://blog.scrumstudy.com/sprint-backlog-in-scrum/</a:t>
            </a:r>
            <a:endParaRPr sz="600"/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00" y="501900"/>
            <a:ext cx="7613858" cy="42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type="title"/>
          </p:nvPr>
        </p:nvSpPr>
        <p:spPr>
          <a:xfrm>
            <a:off x="537800" y="4784700"/>
            <a:ext cx="761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Página Scrumstudy</a:t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Eventos do Scrum : Daily</a:t>
            </a:r>
            <a:endParaRPr sz="3400" u="sng"/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http://tecnologia.culturamix.com/dicas/daily-scrum-perguntas</a:t>
            </a:r>
            <a:endParaRPr sz="600"/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219975" y="4556100"/>
            <a:ext cx="8704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Página Tecnologia Cultura Mix</a:t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</p:txBody>
      </p:sp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80" y="808113"/>
            <a:ext cx="8704044" cy="3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Eventos do Scrum : Sprint Review</a:t>
            </a:r>
            <a:endParaRPr sz="3400" u="sng"/>
          </a:p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https://www.quickscrum.com/Sprint-Review-Meeting</a:t>
            </a:r>
            <a:endParaRPr sz="600"/>
          </a:p>
        </p:txBody>
      </p:sp>
      <p:sp>
        <p:nvSpPr>
          <p:cNvPr id="232" name="Google Shape;232;p34"/>
          <p:cNvSpPr txBox="1"/>
          <p:nvPr>
            <p:ph type="title"/>
          </p:nvPr>
        </p:nvSpPr>
        <p:spPr>
          <a:xfrm>
            <a:off x="1237425" y="50133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Tecnologia Cultura Mix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264" y="529025"/>
            <a:ext cx="6669473" cy="44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Papéis do Scrum : Product Owner (P.O.)</a:t>
            </a:r>
            <a:endParaRPr sz="3400" u="sng"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https://manifesto.co.uk/scrum-roles-product-owner/</a:t>
            </a:r>
            <a:endParaRPr sz="600"/>
          </a:p>
        </p:txBody>
      </p:sp>
      <p:sp>
        <p:nvSpPr>
          <p:cNvPr id="240" name="Google Shape;240;p35"/>
          <p:cNvSpPr txBox="1"/>
          <p:nvPr>
            <p:ph type="title"/>
          </p:nvPr>
        </p:nvSpPr>
        <p:spPr>
          <a:xfrm>
            <a:off x="1237425" y="50133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Manisfesto UK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700"/>
          </a:p>
        </p:txBody>
      </p:sp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50" y="654300"/>
            <a:ext cx="6807106" cy="41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Papéis do Scrum : Scrum Master</a:t>
            </a:r>
            <a:endParaRPr sz="3400" u="sng"/>
          </a:p>
        </p:txBody>
      </p:sp>
      <p:sp>
        <p:nvSpPr>
          <p:cNvPr id="247" name="Google Shape;247;p3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http://www.mindmaster.com.br/scrum-master/</a:t>
            </a:r>
            <a:endParaRPr sz="600"/>
          </a:p>
        </p:txBody>
      </p:sp>
      <p:sp>
        <p:nvSpPr>
          <p:cNvPr id="248" name="Google Shape;248;p36"/>
          <p:cNvSpPr txBox="1"/>
          <p:nvPr>
            <p:ph type="title"/>
          </p:nvPr>
        </p:nvSpPr>
        <p:spPr>
          <a:xfrm>
            <a:off x="1237425" y="48609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Mind Master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00" y="796901"/>
            <a:ext cx="8660600" cy="38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Os Papéis do Scrum : Scrum Team</a:t>
            </a:r>
            <a:endParaRPr sz="3400" u="sng"/>
          </a:p>
        </p:txBody>
      </p:sp>
      <p:sp>
        <p:nvSpPr>
          <p:cNvPr id="255" name="Google Shape;255;p37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em:https://www.mendix.com/blog/the-road-to-adopting-scrum-team-composition/</a:t>
            </a:r>
            <a:endParaRPr sz="600"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1237425" y="48609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Mendix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085" y="651825"/>
            <a:ext cx="4870964" cy="405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Modelo Cíclico do Scrum</a:t>
            </a:r>
            <a:endParaRPr sz="3400" u="sng"/>
          </a:p>
        </p:txBody>
      </p:sp>
      <p:sp>
        <p:nvSpPr>
          <p:cNvPr id="263" name="Google Shape;263;p3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em:http://www.scrumportugal.pt/scrum/</a:t>
            </a:r>
            <a:endParaRPr sz="600"/>
          </a:p>
        </p:txBody>
      </p:sp>
      <p:sp>
        <p:nvSpPr>
          <p:cNvPr id="264" name="Google Shape;264;p38"/>
          <p:cNvSpPr txBox="1"/>
          <p:nvPr>
            <p:ph type="title"/>
          </p:nvPr>
        </p:nvSpPr>
        <p:spPr>
          <a:xfrm>
            <a:off x="1237425" y="4860900"/>
            <a:ext cx="6669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Portugal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00775"/>
            <a:ext cx="8839197" cy="387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Scrum Distribuído</a:t>
            </a:r>
            <a:endParaRPr sz="3400" u="sng"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em:https://www.scrum-institute.org/Distributed_and_Large_Projects.php</a:t>
            </a:r>
            <a:endParaRPr sz="600"/>
          </a:p>
        </p:txBody>
      </p:sp>
      <p:sp>
        <p:nvSpPr>
          <p:cNvPr id="272" name="Google Shape;272;p39"/>
          <p:cNvSpPr txBox="1"/>
          <p:nvPr>
            <p:ph type="title"/>
          </p:nvPr>
        </p:nvSpPr>
        <p:spPr>
          <a:xfrm>
            <a:off x="1741250" y="4860925"/>
            <a:ext cx="5661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Institute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971" y="731750"/>
            <a:ext cx="5056467" cy="397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Scrum of Scrums</a:t>
            </a:r>
            <a:endParaRPr sz="3400" u="sng"/>
          </a:p>
        </p:txBody>
      </p:sp>
      <p:sp>
        <p:nvSpPr>
          <p:cNvPr id="279" name="Google Shape;279;p40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em:https://sitecampus.com.br/conheca-o-processo-convocar-o-scrum-de-scrums-no-gerenciamento-agil-de-projetos/</a:t>
            </a:r>
            <a:endParaRPr sz="600"/>
          </a:p>
        </p:txBody>
      </p:sp>
      <p:sp>
        <p:nvSpPr>
          <p:cNvPr id="280" name="Google Shape;280;p40"/>
          <p:cNvSpPr txBox="1"/>
          <p:nvPr>
            <p:ph type="title"/>
          </p:nvPr>
        </p:nvSpPr>
        <p:spPr>
          <a:xfrm>
            <a:off x="1741250" y="4860925"/>
            <a:ext cx="5661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Site Campus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600" y="623125"/>
            <a:ext cx="6331200" cy="41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Vantagens do Scrum </a:t>
            </a:r>
            <a:endParaRPr sz="3400" u="sng"/>
          </a:p>
        </p:txBody>
      </p:sp>
      <p:sp>
        <p:nvSpPr>
          <p:cNvPr id="287" name="Google Shape;287;p41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http://www.sinhoresosasco.com.br/vantagens-associativas/</a:t>
            </a:r>
            <a:endParaRPr sz="600"/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Sinhores Osasco</a:t>
            </a:r>
            <a:endParaRPr sz="600"/>
          </a:p>
        </p:txBody>
      </p:sp>
      <p:pic>
        <p:nvPicPr>
          <p:cNvPr id="289" name="Google Shape;28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225" y="654300"/>
            <a:ext cx="1736725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1"/>
          <p:cNvSpPr txBox="1"/>
          <p:nvPr>
            <p:ph type="title"/>
          </p:nvPr>
        </p:nvSpPr>
        <p:spPr>
          <a:xfrm>
            <a:off x="276850" y="654300"/>
            <a:ext cx="66549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Valorizar os indivíduo envolvidos.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Maior comprometimento do time.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Flexibilidade em relação prioridades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400" u="sng"/>
              <a:t>Materiais e Métodos</a:t>
            </a:r>
            <a:endParaRPr sz="3400"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Objeto de estudo? Metodologia Ágil e metodologia Scrum.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Tipos de dados buscados ?  Livros, artigos e trabalhos com uma perspectiva acadêmica.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Forma de coleta de dados? Pesquisa bibliográfica.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pt-BR" sz="2200">
                <a:solidFill>
                  <a:srgbClr val="000000"/>
                </a:solidFill>
              </a:rPr>
              <a:t>Como os dados foram analisados? Revisão bibliográfica;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Vantagens do Scrum </a:t>
            </a:r>
            <a:endParaRPr sz="3400" u="sng"/>
          </a:p>
        </p:txBody>
      </p:sp>
      <p:sp>
        <p:nvSpPr>
          <p:cNvPr id="296" name="Google Shape;296;p42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http://www.sinhoresosasco.com.br/vantagens-associativas/</a:t>
            </a:r>
            <a:endParaRPr sz="600"/>
          </a:p>
        </p:txBody>
      </p:sp>
      <p:sp>
        <p:nvSpPr>
          <p:cNvPr id="297" name="Google Shape;297;p42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Sinhores Osasco</a:t>
            </a:r>
            <a:endParaRPr sz="600"/>
          </a:p>
        </p:txBody>
      </p:sp>
      <p:pic>
        <p:nvPicPr>
          <p:cNvPr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225" y="654300"/>
            <a:ext cx="1736725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>
            <p:ph type="title"/>
          </p:nvPr>
        </p:nvSpPr>
        <p:spPr>
          <a:xfrm>
            <a:off x="276850" y="654300"/>
            <a:ext cx="88671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Redução de bugs gerados.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Envolvidos podem ver o projeto como um todo.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Acompanhamento próximo pelo cliente do produto.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800"/>
              <a:t>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Possibilidade de uso de metodologias em paralelo.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Desvantagens do Scrum </a:t>
            </a:r>
            <a:endParaRPr sz="3400" u="sng"/>
          </a:p>
        </p:txBody>
      </p:sp>
      <p:sp>
        <p:nvSpPr>
          <p:cNvPr id="305" name="Google Shape;305;p43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em:http://tedr19993.wixsite.com/biologiafermentacao/desvantagens</a:t>
            </a:r>
            <a:endParaRPr sz="600"/>
          </a:p>
        </p:txBody>
      </p:sp>
      <p:pic>
        <p:nvPicPr>
          <p:cNvPr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8975" y="601275"/>
            <a:ext cx="1513218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Wiix Site</a:t>
            </a:r>
            <a:endParaRPr sz="600"/>
          </a:p>
        </p:txBody>
      </p:sp>
      <p:sp>
        <p:nvSpPr>
          <p:cNvPr id="308" name="Google Shape;308;p43"/>
          <p:cNvSpPr txBox="1"/>
          <p:nvPr>
            <p:ph type="title"/>
          </p:nvPr>
        </p:nvSpPr>
        <p:spPr>
          <a:xfrm>
            <a:off x="276850" y="1080400"/>
            <a:ext cx="88671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Foco na qualidade, pode afetar prazos.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aproveitamento em pequenos times.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Indivíduos acostumado a modelos não ágeis, podem não se adaptar.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Desvantagens Scrum </a:t>
            </a:r>
            <a:endParaRPr sz="3400" u="sng"/>
          </a:p>
        </p:txBody>
      </p:sp>
      <p:sp>
        <p:nvSpPr>
          <p:cNvPr id="314" name="Google Shape;314;p44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em:http://tedr19993.wixsite.com/biologiafermentacao/desvantagens</a:t>
            </a:r>
            <a:endParaRPr sz="600"/>
          </a:p>
        </p:txBody>
      </p:sp>
      <p:pic>
        <p:nvPicPr>
          <p:cNvPr id="315" name="Google Shape;3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8975" y="601275"/>
            <a:ext cx="1513218" cy="1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4"/>
          <p:cNvSpPr txBox="1"/>
          <p:nvPr>
            <p:ph type="title"/>
          </p:nvPr>
        </p:nvSpPr>
        <p:spPr>
          <a:xfrm>
            <a:off x="7312750" y="2207200"/>
            <a:ext cx="1771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Wiix Site</a:t>
            </a:r>
            <a:endParaRPr sz="600"/>
          </a:p>
        </p:txBody>
      </p:sp>
      <p:sp>
        <p:nvSpPr>
          <p:cNvPr id="317" name="Google Shape;317;p44"/>
          <p:cNvSpPr txBox="1"/>
          <p:nvPr>
            <p:ph type="title"/>
          </p:nvPr>
        </p:nvSpPr>
        <p:spPr>
          <a:xfrm>
            <a:off x="276850" y="802025"/>
            <a:ext cx="88671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Pode haver confusão sobre os papéis dos indivíduos.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Foco agilidade, pode afetar documentação.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Time decidindo processos internos, pode  ocorrer erros ao início de um projeto.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Aspectos da Transparência no Scrum</a:t>
            </a:r>
            <a:endParaRPr sz="3400" u="sng"/>
          </a:p>
        </p:txBody>
      </p:sp>
      <p:sp>
        <p:nvSpPr>
          <p:cNvPr id="323" name="Google Shape;323;p45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em:http://www.tse.jus.br/imagens/imagens/tre-rn-boneco-lupa-sti</a:t>
            </a:r>
            <a:endParaRPr sz="600"/>
          </a:p>
        </p:txBody>
      </p:sp>
      <p:pic>
        <p:nvPicPr>
          <p:cNvPr id="324" name="Google Shape;3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0" y="881875"/>
            <a:ext cx="40957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>
            <p:ph type="title"/>
          </p:nvPr>
        </p:nvSpPr>
        <p:spPr>
          <a:xfrm>
            <a:off x="276850" y="802025"/>
            <a:ext cx="88671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Não ocorre de maneira fácil.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Quebra de limites hierárquicos.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Sinceridade e um canal comunicação permanente.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Acesso aos artefatos.</a:t>
            </a:r>
            <a:endParaRPr sz="2800"/>
          </a:p>
        </p:txBody>
      </p:sp>
      <p:sp>
        <p:nvSpPr>
          <p:cNvPr id="326" name="Google Shape;326;p45"/>
          <p:cNvSpPr txBox="1"/>
          <p:nvPr>
            <p:ph type="title"/>
          </p:nvPr>
        </p:nvSpPr>
        <p:spPr>
          <a:xfrm>
            <a:off x="6318975" y="2793425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TSE </a:t>
            </a:r>
            <a:endParaRPr sz="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Conceito de Pronto (Definition of Done)</a:t>
            </a:r>
            <a:endParaRPr sz="3400" u="sng"/>
          </a:p>
        </p:txBody>
      </p:sp>
      <p:sp>
        <p:nvSpPr>
          <p:cNvPr id="332" name="Google Shape;332;p4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em:https://www.scrum.org/resources/blog/how-ambitious-your-done</a:t>
            </a:r>
            <a:endParaRPr sz="600"/>
          </a:p>
        </p:txBody>
      </p:sp>
      <p:sp>
        <p:nvSpPr>
          <p:cNvPr id="333" name="Google Shape;333;p46"/>
          <p:cNvSpPr txBox="1"/>
          <p:nvPr>
            <p:ph type="title"/>
          </p:nvPr>
        </p:nvSpPr>
        <p:spPr>
          <a:xfrm>
            <a:off x="280550" y="1290550"/>
            <a:ext cx="5517600" cy="16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Inúmeras checagens que um time deve realizar.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461975" y="277995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Org </a:t>
            </a:r>
            <a:endParaRPr sz="600"/>
          </a:p>
        </p:txBody>
      </p:sp>
      <p:pic>
        <p:nvPicPr>
          <p:cNvPr id="335" name="Google Shape;3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288" y="501900"/>
            <a:ext cx="3809660" cy="227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6"/>
          <p:cNvSpPr txBox="1"/>
          <p:nvPr>
            <p:ph type="title"/>
          </p:nvPr>
        </p:nvSpPr>
        <p:spPr>
          <a:xfrm>
            <a:off x="330425" y="2518075"/>
            <a:ext cx="88134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Scrum Team define esta checagens.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Todos o time, deve ter o conhecimento claro quando algo “Está Pronto”.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4 Pontos de Impacto nas Estimativas</a:t>
            </a:r>
            <a:endParaRPr sz="3400" u="sng"/>
          </a:p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em:https://br.freepik.com/icones-gratis/mascara-de-teatro_692122.html</a:t>
            </a:r>
            <a:endParaRPr sz="600"/>
          </a:p>
        </p:txBody>
      </p:sp>
      <p:pic>
        <p:nvPicPr>
          <p:cNvPr id="343" name="Google Shape;3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1275" y="707250"/>
            <a:ext cx="1973249" cy="19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7"/>
          <p:cNvSpPr txBox="1"/>
          <p:nvPr>
            <p:ph type="title"/>
          </p:nvPr>
        </p:nvSpPr>
        <p:spPr>
          <a:xfrm>
            <a:off x="280550" y="2007525"/>
            <a:ext cx="8863500" cy="29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Presunção de tarefas independentes.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Ordem de execução das tarefas.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“Síndrome do Estudante”.</a:t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Executar atividades em modo multitarefas.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345" name="Google Shape;345;p47"/>
          <p:cNvSpPr txBox="1"/>
          <p:nvPr>
            <p:ph type="title"/>
          </p:nvPr>
        </p:nvSpPr>
        <p:spPr>
          <a:xfrm>
            <a:off x="7380225" y="246300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Freepik</a:t>
            </a:r>
            <a:endParaRPr sz="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Planning Poker</a:t>
            </a:r>
            <a:endParaRPr sz="3400" u="sng"/>
          </a:p>
        </p:txBody>
      </p:sp>
      <p:sp>
        <p:nvSpPr>
          <p:cNvPr id="351" name="Google Shape;351;p4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em:http://leanify.com/dont-do-planning-poker-for-the-estimates-only/</a:t>
            </a:r>
            <a:endParaRPr sz="600"/>
          </a:p>
        </p:txBody>
      </p:sp>
      <p:sp>
        <p:nvSpPr>
          <p:cNvPr id="352" name="Google Shape;352;p48"/>
          <p:cNvSpPr txBox="1"/>
          <p:nvPr>
            <p:ph type="title"/>
          </p:nvPr>
        </p:nvSpPr>
        <p:spPr>
          <a:xfrm>
            <a:off x="6842900" y="2288425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Freepik</a:t>
            </a:r>
            <a:endParaRPr sz="600"/>
          </a:p>
        </p:txBody>
      </p:sp>
      <p:pic>
        <p:nvPicPr>
          <p:cNvPr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50" y="458250"/>
            <a:ext cx="3048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 txBox="1"/>
          <p:nvPr>
            <p:ph type="title"/>
          </p:nvPr>
        </p:nvSpPr>
        <p:spPr>
          <a:xfrm>
            <a:off x="280550" y="2007525"/>
            <a:ext cx="8863500" cy="31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Durante a definição de Sprint.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Possuir as funcionalidades da Sprint.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funcionalidades são apresentadas uma-a-uma.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Cada membro estipula um valor.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Em valores acima de 20, não será concluída em uma entrega.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Considerações Finais</a:t>
            </a:r>
            <a:endParaRPr sz="3400" u="sng"/>
          </a:p>
        </p:txBody>
      </p:sp>
      <p:sp>
        <p:nvSpPr>
          <p:cNvPr id="360" name="Google Shape;360;p4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em:https://dumielauxepices.net/wallpaper-3398700</a:t>
            </a:r>
            <a:endParaRPr sz="600"/>
          </a:p>
        </p:txBody>
      </p:sp>
      <p:sp>
        <p:nvSpPr>
          <p:cNvPr id="361" name="Google Shape;361;p49"/>
          <p:cNvSpPr txBox="1"/>
          <p:nvPr>
            <p:ph type="title"/>
          </p:nvPr>
        </p:nvSpPr>
        <p:spPr>
          <a:xfrm>
            <a:off x="7380213" y="2354250"/>
            <a:ext cx="1554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Dumielauxepices</a:t>
            </a:r>
            <a:endParaRPr sz="600"/>
          </a:p>
        </p:txBody>
      </p:sp>
      <p:pic>
        <p:nvPicPr>
          <p:cNvPr id="362" name="Google Shape;3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7036" y="501898"/>
            <a:ext cx="1800675" cy="18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 txBox="1"/>
          <p:nvPr>
            <p:ph type="title"/>
          </p:nvPr>
        </p:nvSpPr>
        <p:spPr>
          <a:xfrm>
            <a:off x="280500" y="2571750"/>
            <a:ext cx="8863500" cy="24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Maior transparência entre o time e o cliente.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Maior sintonia entre membros do time.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Aceleração do processo.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Arriscado para processos "engessados".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Crucial um estudo aprofundado e prévio antes da sua implementação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Escopo do Scrum </a:t>
            </a:r>
            <a:endParaRPr sz="3400" u="sng"/>
          </a:p>
        </p:txBody>
      </p:sp>
      <p:sp>
        <p:nvSpPr>
          <p:cNvPr id="369" name="Google Shape;369;p50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em:https://reqtest.com/general/accountability-in-scrum/</a:t>
            </a:r>
            <a:endParaRPr sz="600"/>
          </a:p>
        </p:txBody>
      </p:sp>
      <p:sp>
        <p:nvSpPr>
          <p:cNvPr id="370" name="Google Shape;370;p50"/>
          <p:cNvSpPr txBox="1"/>
          <p:nvPr>
            <p:ph type="title"/>
          </p:nvPr>
        </p:nvSpPr>
        <p:spPr>
          <a:xfrm>
            <a:off x="1741250" y="4860925"/>
            <a:ext cx="5661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Reqtest</a:t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600"/>
          </a:p>
        </p:txBody>
      </p:sp>
      <p:pic>
        <p:nvPicPr>
          <p:cNvPr id="371" name="Google Shape;3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150" y="558213"/>
            <a:ext cx="5661850" cy="42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377" name="Google Shape;377;p51"/>
          <p:cNvSpPr txBox="1"/>
          <p:nvPr>
            <p:ph type="title"/>
          </p:nvPr>
        </p:nvSpPr>
        <p:spPr>
          <a:xfrm>
            <a:off x="50" y="881550"/>
            <a:ext cx="90807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ALVES, Dennis. Ferramenta para apoio à estimativa baseada em Planning Poker utilizando a metodologia Scrum. Recife. 2012. Disponível em: &lt;http://www.cin.ufpe.br/~tg/2012-1/dwas.pdf&gt; Acesso em: 03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BECK, K. et al. The agile manifesto. 2001. </a:t>
            </a:r>
            <a:r>
              <a:rPr lang="pt-BR" sz="1000">
                <a:highlight>
                  <a:srgbClr val="FFFFFF"/>
                </a:highlight>
              </a:rPr>
              <a:t>Disponível em: &lt;http://www.agilemanifesto.org/&gt;.</a:t>
            </a:r>
            <a:r>
              <a:rPr lang="pt-BR" sz="1000"/>
              <a:t> Acesso em: 03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BRAZ, Alan. Introdução ao Scrum. [S.l.]. Disponível em: &lt;http://www.ic.unicamp.br/~ariadne/mc436/1s2014/Scrum-Alan.pdf&gt; Acesso em: 03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CARVALHO, Bernardo; MELLO, Carlos. Aplicação do método ágil Scrum no desenvolvimento de produtos de software em uma pequena empresa de base tecnológica São Carlos. Gestão e Produção, 2012: v. 19 n.3 . Disponível em:  &lt;http://www.scielo.br/scielo.php?script=sci_arttext&amp;pid=S0104-530X2012000300009&gt;Acesso em: 03 outubros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FERREIRA, Décio. et al. SCRUM: Um modelo ágil para gestão de projetos de software.  Disponível em: &lt;http://paginas.fe.up.pt/~aaguiar/es/artigos%20finais/es_final_19.pdf&gt;. Acesso em: 02 outubro 2018.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Introdução - Cenário </a:t>
            </a:r>
            <a:endParaRPr sz="3400" u="sng"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76200" y="1197500"/>
            <a:ext cx="62223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Requisitos tendem a alterações.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Pressão por melhorias e aumento de produtividade.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8550" y="181372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6298550" y="3661575"/>
            <a:ext cx="24669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Revista Ensino Superior</a:t>
            </a:r>
            <a:endParaRPr sz="600"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https://www.revistaensinosuperior.gr.unicamp.br/notas/centro-vinculado-ao-mcti-cria-metodologia-para-avaliar-impacto-do-ciencia-sem-fronteiras</a:t>
            </a:r>
            <a:endParaRPr sz="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383" name="Google Shape;383;p52"/>
          <p:cNvSpPr txBox="1"/>
          <p:nvPr>
            <p:ph type="title"/>
          </p:nvPr>
        </p:nvSpPr>
        <p:spPr>
          <a:xfrm>
            <a:off x="50" y="881550"/>
            <a:ext cx="90675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Haugen, N. C. (2006). "An Empirical Study of Using Planning Poker for User Story Estimation". Proceedings of the Conference on AGILE 2006 (pp. 23-34). Washington (DC): IEEEC Computer Society. Disponível em: &lt;https://ieeexplore.ieee.org/document/1667560&gt; Acesso em 01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KNIBERG, Henrik. Scrum and XP from the Trenches: How we do Scrum. [S.l] InfoQ. 2007. Disponível em: &lt;https://www.infoq.com/minibooks/scrum-xp-from-the-trenches-2&gt; Acesso em: 04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LIMA, Rosangela; OLIVEIRA, Eneida. Estado da arte sobre o uso do Scrum em ambientes de desenvolvimento distribuído de software. Revista de Sistemas e Computação. 2011, v. 1, n.2: p. 106-119. Disponível em: &lt;http://www.revistas.unifacs.br/index.php/rsc/article/view/1902&gt;. Acesso em: 01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PAASIVAARA, Maria; LASSENIUS, Casper; HEIKILLA, Ville. Inter-team Coordination in Large Scale Globally Distributed Scrum: Do Scrum-of-Scrums Really Work?, ESEM '12 Proceedings of the ACM-IEEE ISESE P. 235-238. Disponível em:&lt;http://dl.acm.org/citation.cfm?doid=2372251.2372294&gt;. Acesso em: 01 outubro 2018.</a:t>
            </a:r>
            <a:endParaRPr sz="1000"/>
          </a:p>
          <a:p>
            <a:pPr indent="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36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389" name="Google Shape;389;p53"/>
          <p:cNvSpPr txBox="1"/>
          <p:nvPr>
            <p:ph type="title"/>
          </p:nvPr>
        </p:nvSpPr>
        <p:spPr>
          <a:xfrm>
            <a:off x="50" y="881550"/>
            <a:ext cx="90276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PARENTE, Herbert. Definição de Pronto, 2015. Disponível em: &lt;http://governoagil.com.br/2015/05/25/definicao-de-pronto/&gt;. Acesso em: 04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POSSA, João. Escalonando o Scrum Dentro de uma Empresa de Desenvolvimento de Software com Equipes Geograficamente Distribuídas, 2013. Brasília, p. 46. Disponível em: &lt;http://bdm.unb.br/handle/10483/13611&gt; Acesso em: 01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SCHWABER, Ken; SUTHERLAND, Jeff. Guia do Scrum. [S.l.].</a:t>
            </a:r>
            <a:r>
              <a:rPr b="1" lang="pt-BR" sz="1000"/>
              <a:t> </a:t>
            </a:r>
            <a:r>
              <a:rPr lang="pt-BR" sz="1000"/>
              <a:t>2013. </a:t>
            </a:r>
            <a:r>
              <a:rPr lang="pt-BR" sz="1000">
                <a:highlight>
                  <a:srgbClr val="FFFFFF"/>
                </a:highlight>
              </a:rPr>
              <a:t>Disponível em: &lt;</a:t>
            </a:r>
            <a:r>
              <a:rPr lang="pt-BR" sz="1000"/>
              <a:t>https://www.scrumguides.org/docs/scrumguide/v1/Scrum-Guide-Portuguese-BR.pdf Acesso em: 03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2400"/>
              </a:spcBef>
              <a:spcAft>
                <a:spcPts val="1200"/>
              </a:spcAft>
              <a:buSzPts val="1000"/>
              <a:buChar char="●"/>
            </a:pPr>
            <a:r>
              <a:rPr lang="pt-BR" sz="1000"/>
              <a:t>SCHWABER, Ken.; BEEDLE, Mike. Agile Software Development with Scrum, Upper Saddle River: Prentice Hall. 2002. p. 158 Disponível em: &lt;http://dl.acm.org/citation.cfm?id=559553&gt; Acesso em: 03 setembro 2018.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Referências Bibliográficas</a:t>
            </a:r>
            <a:endParaRPr sz="3400" u="sng"/>
          </a:p>
        </p:txBody>
      </p:sp>
      <p:sp>
        <p:nvSpPr>
          <p:cNvPr id="395" name="Google Shape;395;p54"/>
          <p:cNvSpPr txBox="1"/>
          <p:nvPr>
            <p:ph type="title"/>
          </p:nvPr>
        </p:nvSpPr>
        <p:spPr>
          <a:xfrm>
            <a:off x="50" y="881550"/>
            <a:ext cx="9027600" cy="4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SUTHERLAND, Jeff. Agile Can Scale: Inventing and Reinventing SCRUM in Five Companies. Cutter it Journal. 2001, v. 14 n. 12 Disponível em: &lt;https://www.researchgate.net/publication/290823579_Agile_Can_Scale_Inventing_and_Reinventing_SCRUM_in_Five_Companies&gt; Acesso em: 03 setembro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TAKEUCHI; NONAKA. The New Product Development Game. Harvard Business Review 64, no. 1, 1986.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VASHISHTHA, SHRIKANT. Definition of Ready, Disponível em: &lt;http://www.agilebuddha.com/agile/improve-sprint-throughput-with-definition-of-ready/&gt; Acesso em: 03 outubro 2018.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pt-BR" sz="1000"/>
              <a:t>VIEIRA, Denisson. Scrum: A Metodologia Ágil explicada de forma definitiva. 2014.</a:t>
            </a:r>
            <a:endParaRPr sz="1000"/>
          </a:p>
          <a:p>
            <a:pPr indent="-2921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000"/>
              <a:buChar char="●"/>
            </a:pPr>
            <a:r>
              <a:rPr lang="pt-BR" sz="1000"/>
              <a:t>VIGNADO, Alexandre. Afinal, como estimar usando o Planning Poker? 2016. Disponível em: &lt;http://www.alefininho.com.br/xk/?s=planning+poker/&gt; Acesso em: 03 outubro 2018.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Termo Scrum</a:t>
            </a:r>
            <a:endParaRPr sz="3400" u="sng"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529400" y="2694325"/>
            <a:ext cx="84603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1986 - Takeuchi e Nonaka.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“The New Product Development Game”.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Pequenos grupos autogerido.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Apenas objetivos não as tarefas.</a:t>
            </a:r>
            <a:endParaRPr sz="28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1896750" y="2337275"/>
            <a:ext cx="310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Pagina BeCode</a:t>
            </a:r>
            <a:endParaRPr sz="600"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0" y="4964625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https://becode.com.br/scrum-para-iniciantes/</a:t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 https://www.pocketbook.co.uk/blog/2017/04/25/takeuchi-nonaka-scrum-development/</a:t>
            </a:r>
            <a:endParaRPr sz="6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750" y="706538"/>
            <a:ext cx="3107685" cy="16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8200" y="1666698"/>
            <a:ext cx="1969350" cy="1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6518200" y="2845025"/>
            <a:ext cx="1969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Pocketbook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O Scrum ?</a:t>
            </a:r>
            <a:endParaRPr sz="3400" u="sng"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29400" y="2694325"/>
            <a:ext cx="62901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1995 - Sutherland e Schwabear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Metodologia Ágil para gestão e planejamento de projetos de software</a:t>
            </a:r>
            <a:endParaRPr sz="2800"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2963550" y="2337275"/>
            <a:ext cx="3107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Pagina Srum Org</a:t>
            </a:r>
            <a:endParaRPr sz="700"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 Disponível em: https://www.scrum.org/</a:t>
            </a:r>
            <a:endParaRPr sz="60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5600" y="706550"/>
            <a:ext cx="4743604" cy="16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875" y="2459138"/>
            <a:ext cx="1705686" cy="18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6540875" y="4446925"/>
            <a:ext cx="1763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Scrum Org 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76200"/>
            <a:ext cx="9144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400" u="sng"/>
              <a:t>Metodologia Ágil</a:t>
            </a:r>
            <a:endParaRPr sz="3400" u="sng"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120050" y="1183575"/>
            <a:ext cx="56022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assertividade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produtividade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Melhor qualidade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➔"/>
            </a:pPr>
            <a:r>
              <a:rPr lang="pt-BR" sz="2800"/>
              <a:t>Satisfação do cliente</a:t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800"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175450" y="4452450"/>
            <a:ext cx="4867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700"/>
              <a:t>Fonte: Página Heller De Paula</a:t>
            </a:r>
            <a:endParaRPr sz="700"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5002200"/>
            <a:ext cx="91440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http://www.hellerdepaula.com.br/metodologia-agil/</a:t>
            </a:r>
            <a:endParaRPr sz="600"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450" y="2018850"/>
            <a:ext cx="4867199" cy="24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25" y="708200"/>
            <a:ext cx="7908325" cy="4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15240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Manifesto de Desenvolvimento Ágil para Software</a:t>
            </a:r>
            <a:endParaRPr sz="3000" u="sng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4793300"/>
            <a:ext cx="91440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Heller De Paula</a:t>
            </a:r>
            <a:endParaRPr sz="600"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http://www.hellerdepaula.com.br/metodologia-agil/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07900" y="1071650"/>
            <a:ext cx="86910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Entrega </a:t>
            </a:r>
            <a:r>
              <a:rPr b="1" lang="pt-BR" sz="2500" u="sng"/>
              <a:t>rápida</a:t>
            </a:r>
            <a:r>
              <a:rPr b="1" lang="pt-BR" sz="2500"/>
              <a:t> </a:t>
            </a:r>
            <a:r>
              <a:rPr lang="pt-BR" sz="2500"/>
              <a:t>e</a:t>
            </a:r>
            <a:r>
              <a:rPr b="1" lang="pt-BR" sz="2500"/>
              <a:t> </a:t>
            </a:r>
            <a:r>
              <a:rPr b="1" lang="pt-BR" sz="2500" u="sng"/>
              <a:t>contínua</a:t>
            </a:r>
            <a:r>
              <a:rPr lang="pt-BR" sz="2500"/>
              <a:t>, agregando </a:t>
            </a:r>
            <a:r>
              <a:rPr b="1" lang="pt-BR" sz="2500" u="sng"/>
              <a:t>valor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b="1" lang="pt-BR" sz="2500" u="sng"/>
              <a:t>Alterações</a:t>
            </a:r>
            <a:r>
              <a:rPr b="1" lang="pt-BR" sz="2500"/>
              <a:t> </a:t>
            </a:r>
            <a:r>
              <a:rPr lang="pt-BR" sz="2500"/>
              <a:t>nos requisitos, vantagem </a:t>
            </a:r>
            <a:r>
              <a:rPr b="1" lang="pt-BR" sz="2500" u="sng"/>
              <a:t>competitiva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Entregar o software, buscando o</a:t>
            </a:r>
            <a:r>
              <a:rPr b="1" lang="pt-BR" sz="2500" u="sng"/>
              <a:t> menor prazo</a:t>
            </a:r>
            <a:r>
              <a:rPr lang="pt-BR" sz="2500"/>
              <a:t>.</a:t>
            </a:r>
            <a:endParaRPr sz="2500"/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/>
              <a:t>Stakeholders em </a:t>
            </a:r>
            <a:r>
              <a:rPr b="1" lang="pt-BR" sz="2500" u="sng"/>
              <a:t>parceria diária</a:t>
            </a:r>
            <a:r>
              <a:rPr lang="pt-BR" sz="2500"/>
              <a:t>.</a:t>
            </a:r>
            <a:endParaRPr sz="2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0"/>
            <a:ext cx="9144000" cy="6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3000" u="sng"/>
              <a:t>Os 12 Princípios do Ágil</a:t>
            </a:r>
            <a:endParaRPr sz="3000" u="sng"/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100" y="2613300"/>
            <a:ext cx="3001675" cy="22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5002200"/>
            <a:ext cx="3050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Disponível em: https://agilemanifesto.org/</a:t>
            </a:r>
            <a:endParaRPr sz="600"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6099100" y="4864550"/>
            <a:ext cx="3001800" cy="21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600"/>
              <a:t>Fonte: Página Agilemanifesto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