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1" r:id="rId5"/>
    <p:sldId id="264" r:id="rId6"/>
    <p:sldId id="265" r:id="rId7"/>
    <p:sldId id="267" r:id="rId8"/>
    <p:sldId id="257" r:id="rId9"/>
    <p:sldId id="258" r:id="rId10"/>
    <p:sldId id="262" r:id="rId11"/>
    <p:sldId id="263" r:id="rId12"/>
    <p:sldId id="268" r:id="rId13"/>
    <p:sldId id="269"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6" autoAdjust="0"/>
    <p:restoredTop sz="94660"/>
  </p:normalViewPr>
  <p:slideViewPr>
    <p:cSldViewPr snapToGrid="0">
      <p:cViewPr>
        <p:scale>
          <a:sx n="136" d="100"/>
          <a:sy n="136" d="100"/>
        </p:scale>
        <p:origin x="-1188"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AF1C5B6-9888-45F0-A2FF-EE44EDDBEE3B}"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38442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F1C5B6-9888-45F0-A2FF-EE44EDDBEE3B}"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181710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F1C5B6-9888-45F0-A2FF-EE44EDDBEE3B}"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160147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F1C5B6-9888-45F0-A2FF-EE44EDDBEE3B}"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53279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AF1C5B6-9888-45F0-A2FF-EE44EDDBEE3B}"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376259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AF1C5B6-9888-45F0-A2FF-EE44EDDBEE3B}"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133779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AF1C5B6-9888-45F0-A2FF-EE44EDDBEE3B}" type="datetimeFigureOut">
              <a:rPr lang="es-ES" smtClean="0"/>
              <a:t>25/04/2022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29874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AF1C5B6-9888-45F0-A2FF-EE44EDDBEE3B}" type="datetimeFigureOut">
              <a:rPr lang="es-ES" smtClean="0"/>
              <a:t>25/04/2022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4392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AF1C5B6-9888-45F0-A2FF-EE44EDDBEE3B}" type="datetimeFigureOut">
              <a:rPr lang="es-ES" smtClean="0"/>
              <a:t>25/04/2022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36019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F1C5B6-9888-45F0-A2FF-EE44EDDBEE3B}"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280883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F1C5B6-9888-45F0-A2FF-EE44EDDBEE3B}"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56148E3-A172-44CD-8D09-3A08B1699ED8}" type="slidenum">
              <a:rPr lang="es-ES" smtClean="0"/>
              <a:t>‹Nº›</a:t>
            </a:fld>
            <a:endParaRPr lang="es-ES"/>
          </a:p>
        </p:txBody>
      </p:sp>
    </p:spTree>
    <p:extLst>
      <p:ext uri="{BB962C8B-B14F-4D97-AF65-F5344CB8AC3E}">
        <p14:creationId xmlns:p14="http://schemas.microsoft.com/office/powerpoint/2010/main" val="6988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1C5B6-9888-45F0-A2FF-EE44EDDBEE3B}" type="datetimeFigureOut">
              <a:rPr lang="es-ES" smtClean="0"/>
              <a:t>25/04/2022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148E3-A172-44CD-8D09-3A08B1699ED8}" type="slidenum">
              <a:rPr lang="es-ES" smtClean="0"/>
              <a:t>‹Nº›</a:t>
            </a:fld>
            <a:endParaRPr lang="es-ES"/>
          </a:p>
        </p:txBody>
      </p:sp>
    </p:spTree>
    <p:extLst>
      <p:ext uri="{BB962C8B-B14F-4D97-AF65-F5344CB8AC3E}">
        <p14:creationId xmlns:p14="http://schemas.microsoft.com/office/powerpoint/2010/main" val="133015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BASE DE DATOS</a:t>
            </a:r>
            <a:endParaRPr lang="es-ES" dirty="0"/>
          </a:p>
        </p:txBody>
      </p:sp>
      <p:sp>
        <p:nvSpPr>
          <p:cNvPr id="3" name="Subtítulo 2"/>
          <p:cNvSpPr>
            <a:spLocks noGrp="1"/>
          </p:cNvSpPr>
          <p:nvPr>
            <p:ph type="subTitle" idx="1"/>
          </p:nvPr>
        </p:nvSpPr>
        <p:spPr/>
        <p:txBody>
          <a:bodyPr/>
          <a:lstStyle/>
          <a:p>
            <a:r>
              <a:rPr lang="es-ES" dirty="0" smtClean="0"/>
              <a:t>Ing. Hilaria Adima Vásquez Duran</a:t>
            </a:r>
            <a:endParaRPr lang="es-ES" dirty="0"/>
          </a:p>
        </p:txBody>
      </p:sp>
    </p:spTree>
    <p:extLst>
      <p:ext uri="{BB962C8B-B14F-4D97-AF65-F5344CB8AC3E}">
        <p14:creationId xmlns:p14="http://schemas.microsoft.com/office/powerpoint/2010/main" val="3902437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Modelos de datos físicos</a:t>
            </a:r>
            <a:endParaRPr lang="es-ES" dirty="0"/>
          </a:p>
        </p:txBody>
      </p:sp>
      <p:sp>
        <p:nvSpPr>
          <p:cNvPr id="4" name="Rectángulo 3"/>
          <p:cNvSpPr/>
          <p:nvPr/>
        </p:nvSpPr>
        <p:spPr>
          <a:xfrm>
            <a:off x="1489656" y="2206150"/>
            <a:ext cx="8923986" cy="2585323"/>
          </a:xfrm>
          <a:prstGeom prst="rect">
            <a:avLst/>
          </a:prstGeom>
        </p:spPr>
        <p:txBody>
          <a:bodyPr wrap="square">
            <a:spAutoFit/>
          </a:bodyPr>
          <a:lstStyle/>
          <a:p>
            <a:r>
              <a:rPr lang="es-ES" dirty="0" smtClean="0"/>
              <a:t>Las características de un modelo de datos físicos incluyen:</a:t>
            </a:r>
          </a:p>
          <a:p>
            <a:r>
              <a:rPr lang="es-ES" dirty="0" smtClean="0"/>
              <a:t>Especificación de todas las tablas y columnas.</a:t>
            </a:r>
          </a:p>
          <a:p>
            <a:r>
              <a:rPr lang="es-ES" dirty="0" smtClean="0"/>
              <a:t>Las claves externas se usan para identificar relaciones entre tablas.</a:t>
            </a:r>
          </a:p>
          <a:p>
            <a:r>
              <a:rPr lang="es-ES" dirty="0" smtClean="0"/>
              <a:t>La </a:t>
            </a:r>
            <a:r>
              <a:rPr lang="es-ES" dirty="0" err="1" smtClean="0"/>
              <a:t>desnormalización</a:t>
            </a:r>
            <a:r>
              <a:rPr lang="es-ES" dirty="0" smtClean="0"/>
              <a:t> puede ocurrir según los requisitos del usuario.</a:t>
            </a:r>
          </a:p>
          <a:p>
            <a:r>
              <a:rPr lang="es-ES" dirty="0" smtClean="0"/>
              <a:t>Las consideraciones físicas pueden hacer que el modelo de datos físicos sea bastante diferente del modelo de datos lógicos.</a:t>
            </a:r>
          </a:p>
          <a:p>
            <a:r>
              <a:rPr lang="es-ES" dirty="0" smtClean="0"/>
              <a:t>El modelo de datos físicos será diferente para diferentes </a:t>
            </a:r>
            <a:r>
              <a:rPr lang="es-ES" b="1" dirty="0" smtClean="0"/>
              <a:t>Sistemas de Gestión de Base de datos</a:t>
            </a:r>
            <a:r>
              <a:rPr lang="es-ES" dirty="0" smtClean="0"/>
              <a:t>. Por ejemplo, el tipo de datos para una columna puede ser diferente entre </a:t>
            </a:r>
            <a:r>
              <a:rPr lang="es-ES" dirty="0" err="1" smtClean="0"/>
              <a:t>MySQL</a:t>
            </a:r>
            <a:r>
              <a:rPr lang="es-ES" dirty="0" smtClean="0"/>
              <a:t> y SQL Server.</a:t>
            </a:r>
            <a:endParaRPr lang="es-ES" dirty="0"/>
          </a:p>
        </p:txBody>
      </p:sp>
    </p:spTree>
    <p:extLst>
      <p:ext uri="{BB962C8B-B14F-4D97-AF65-F5344CB8AC3E}">
        <p14:creationId xmlns:p14="http://schemas.microsoft.com/office/powerpoint/2010/main" val="170199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Modelos de datos físicos</a:t>
            </a:r>
            <a:endParaRPr lang="es-ES" dirty="0"/>
          </a:p>
        </p:txBody>
      </p:sp>
      <p:sp>
        <p:nvSpPr>
          <p:cNvPr id="3" name="Marcador de contenido 2"/>
          <p:cNvSpPr>
            <a:spLocks noGrp="1"/>
          </p:cNvSpPr>
          <p:nvPr>
            <p:ph idx="1"/>
          </p:nvPr>
        </p:nvSpPr>
        <p:spPr/>
        <p:txBody>
          <a:bodyPr/>
          <a:lstStyle/>
          <a:p>
            <a:r>
              <a:rPr lang="es-ES" dirty="0" smtClean="0"/>
              <a:t>Los pasos básico para el diseño del modelo de datos físicos son los siguientes:</a:t>
            </a:r>
          </a:p>
          <a:p>
            <a:r>
              <a:rPr lang="es-ES" dirty="0" smtClean="0"/>
              <a:t>Convertir entidades en tablas.</a:t>
            </a:r>
          </a:p>
          <a:p>
            <a:r>
              <a:rPr lang="es-ES" dirty="0" smtClean="0"/>
              <a:t>Convertir relaciones en claves externas.</a:t>
            </a:r>
          </a:p>
          <a:p>
            <a:r>
              <a:rPr lang="es-ES" dirty="0" smtClean="0"/>
              <a:t>Convertir atributos en columnas.</a:t>
            </a:r>
          </a:p>
          <a:p>
            <a:r>
              <a:rPr lang="es-ES" dirty="0" smtClean="0"/>
              <a:t>Modificar el modelo de datos físicos en función de las restricciones / requisitos físicos.</a:t>
            </a:r>
          </a:p>
          <a:p>
            <a:endParaRPr lang="es-ES" dirty="0"/>
          </a:p>
        </p:txBody>
      </p:sp>
    </p:spTree>
    <p:extLst>
      <p:ext uri="{BB962C8B-B14F-4D97-AF65-F5344CB8AC3E}">
        <p14:creationId xmlns:p14="http://schemas.microsoft.com/office/powerpoint/2010/main" val="591004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a:t>
            </a:r>
            <a:r>
              <a:rPr lang="es-ES" dirty="0" smtClean="0"/>
              <a:t>FISICO(ENTIDAD-RELACION)</a:t>
            </a:r>
            <a:endParaRPr lang="es-ES" dirty="0"/>
          </a:p>
        </p:txBody>
      </p:sp>
      <p:pic>
        <p:nvPicPr>
          <p:cNvPr id="5124" name="Picture 4" descr="https://sites.google.com/site/rusilver51/_/rsrc/1431547800622/servicios/juridico/fig9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781" y="1401510"/>
            <a:ext cx="7409203" cy="487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8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Modelos de </a:t>
            </a:r>
            <a:r>
              <a:rPr lang="es-ES" b="1" dirty="0" smtClean="0"/>
              <a:t>Clases</a:t>
            </a:r>
            <a:endParaRPr lang="es-ES" dirty="0"/>
          </a:p>
        </p:txBody>
      </p:sp>
      <p:pic>
        <p:nvPicPr>
          <p:cNvPr id="4" name="Marcador de contenido 3"/>
          <p:cNvPicPr>
            <a:picLocks noGrp="1"/>
          </p:cNvPicPr>
          <p:nvPr>
            <p:ph idx="1"/>
          </p:nvPr>
        </p:nvPicPr>
        <p:blipFill rotWithShape="1">
          <a:blip r:embed="rId2">
            <a:extLst>
              <a:ext uri="{28A0092B-C50C-407E-A947-70E740481C1C}">
                <a14:useLocalDpi xmlns:a14="http://schemas.microsoft.com/office/drawing/2010/main" val="0"/>
              </a:ext>
            </a:extLst>
          </a:blip>
          <a:srcRect l="3526" r="2336" b="1816"/>
          <a:stretch/>
        </p:blipFill>
        <p:spPr bwMode="auto">
          <a:xfrm>
            <a:off x="1534577" y="1545465"/>
            <a:ext cx="8746013" cy="50565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36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Modelos de datos conceptuales</a:t>
            </a:r>
            <a:br>
              <a:rPr lang="es-ES" b="1" dirty="0" smtClean="0"/>
            </a:br>
            <a:endParaRPr lang="es-ES" dirty="0"/>
          </a:p>
        </p:txBody>
      </p:sp>
      <p:sp>
        <p:nvSpPr>
          <p:cNvPr id="3" name="Marcador de contenido 2"/>
          <p:cNvSpPr>
            <a:spLocks noGrp="1"/>
          </p:cNvSpPr>
          <p:nvPr>
            <p:ph idx="1"/>
          </p:nvPr>
        </p:nvSpPr>
        <p:spPr/>
        <p:txBody>
          <a:bodyPr/>
          <a:lstStyle/>
          <a:p>
            <a:r>
              <a:rPr lang="es-ES" dirty="0" smtClean="0"/>
              <a:t>Un </a:t>
            </a:r>
            <a:r>
              <a:rPr lang="es-ES" dirty="0"/>
              <a:t>modelo conceptual de datos identifica las relaciones de más alto nivel entre las diferentes entidades.</a:t>
            </a:r>
          </a:p>
          <a:p>
            <a:r>
              <a:rPr lang="es-ES" dirty="0"/>
              <a:t>Las características del modelo conceptual de datos incluyen:</a:t>
            </a:r>
          </a:p>
          <a:p>
            <a:r>
              <a:rPr lang="es-ES" dirty="0"/>
              <a:t>Incluye las entidades importantes y las relaciones entre ellas.</a:t>
            </a:r>
          </a:p>
          <a:p>
            <a:r>
              <a:rPr lang="es-ES" dirty="0"/>
              <a:t>No se especifica ningún atributo.</a:t>
            </a:r>
          </a:p>
          <a:p>
            <a:r>
              <a:rPr lang="es-ES" dirty="0"/>
              <a:t>No se especifica ninguna clave principal.</a:t>
            </a:r>
          </a:p>
          <a:p>
            <a:endParaRPr lang="es-ES" dirty="0"/>
          </a:p>
        </p:txBody>
      </p:sp>
    </p:spTree>
    <p:extLst>
      <p:ext uri="{BB962C8B-B14F-4D97-AF65-F5344CB8AC3E}">
        <p14:creationId xmlns:p14="http://schemas.microsoft.com/office/powerpoint/2010/main" val="17644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CONCEPTUAL(CLASE DE ALTO NIVEL)</a:t>
            </a:r>
            <a:endParaRPr lang="es-ES" dirty="0"/>
          </a:p>
        </p:txBody>
      </p:sp>
      <p:pic>
        <p:nvPicPr>
          <p:cNvPr id="3074" name="Picture 2" descr="Modelos Conceptual, Logico, Fisico - rusilver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1186" y="1974011"/>
            <a:ext cx="8204469" cy="45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Modelos de datos lógicos</a:t>
            </a:r>
            <a:br>
              <a:rPr lang="es-ES" b="1" dirty="0" smtClean="0"/>
            </a:br>
            <a:endParaRPr lang="es-ES" dirty="0"/>
          </a:p>
        </p:txBody>
      </p:sp>
      <p:sp>
        <p:nvSpPr>
          <p:cNvPr id="3" name="Marcador de contenido 2"/>
          <p:cNvSpPr>
            <a:spLocks noGrp="1"/>
          </p:cNvSpPr>
          <p:nvPr>
            <p:ph idx="1"/>
          </p:nvPr>
        </p:nvSpPr>
        <p:spPr/>
        <p:txBody>
          <a:bodyPr/>
          <a:lstStyle/>
          <a:p>
            <a:r>
              <a:rPr lang="es-ES" dirty="0" smtClean="0"/>
              <a:t>Un </a:t>
            </a:r>
            <a:r>
              <a:rPr lang="es-ES" dirty="0"/>
              <a:t>modelo de datos lógicos describe los datos con el mayor detalle posible, independientemente de cómo se implementarán físicamente en la base de datos.</a:t>
            </a:r>
          </a:p>
          <a:p>
            <a:r>
              <a:rPr lang="es-ES" dirty="0"/>
              <a:t>Las características de un modelo de datos lógicos incluyen:</a:t>
            </a:r>
          </a:p>
          <a:p>
            <a:endParaRPr lang="es-ES" dirty="0"/>
          </a:p>
        </p:txBody>
      </p:sp>
    </p:spTree>
    <p:extLst>
      <p:ext uri="{BB962C8B-B14F-4D97-AF65-F5344CB8AC3E}">
        <p14:creationId xmlns:p14="http://schemas.microsoft.com/office/powerpoint/2010/main" val="387419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Modelos de datos lógicos</a:t>
            </a:r>
            <a:br>
              <a:rPr lang="es-ES" b="1" dirty="0" smtClean="0"/>
            </a:br>
            <a:endParaRPr lang="es-ES" dirty="0"/>
          </a:p>
        </p:txBody>
      </p:sp>
      <p:sp>
        <p:nvSpPr>
          <p:cNvPr id="4" name="Rectángulo 3"/>
          <p:cNvSpPr/>
          <p:nvPr/>
        </p:nvSpPr>
        <p:spPr>
          <a:xfrm>
            <a:off x="1180563" y="2181518"/>
            <a:ext cx="9998299" cy="2308324"/>
          </a:xfrm>
          <a:prstGeom prst="rect">
            <a:avLst/>
          </a:prstGeom>
        </p:spPr>
        <p:txBody>
          <a:bodyPr wrap="square">
            <a:spAutoFit/>
          </a:bodyPr>
          <a:lstStyle/>
          <a:p>
            <a:pPr algn="just">
              <a:buFont typeface="Arial" panose="020B0604020202020204" pitchFamily="34" charset="0"/>
              <a:buChar char="•"/>
            </a:pPr>
            <a:r>
              <a:rPr lang="es-ES" sz="2400" b="0" i="0" dirty="0" smtClean="0">
                <a:solidFill>
                  <a:srgbClr val="444444"/>
                </a:solidFill>
                <a:effectLst/>
                <a:latin typeface="Work Sans"/>
              </a:rPr>
              <a:t>Incluye todas las entidades y relaciones entre ellos.</a:t>
            </a:r>
          </a:p>
          <a:p>
            <a:pPr algn="just">
              <a:buFont typeface="Arial" panose="020B0604020202020204" pitchFamily="34" charset="0"/>
              <a:buChar char="•"/>
            </a:pPr>
            <a:r>
              <a:rPr lang="es-ES" sz="2400" b="0" i="0" dirty="0" smtClean="0">
                <a:solidFill>
                  <a:srgbClr val="444444"/>
                </a:solidFill>
                <a:effectLst/>
                <a:latin typeface="Work Sans"/>
              </a:rPr>
              <a:t>Todos los atributos para cada entidad están especificados.</a:t>
            </a:r>
          </a:p>
          <a:p>
            <a:pPr algn="just">
              <a:buFont typeface="Arial" panose="020B0604020202020204" pitchFamily="34" charset="0"/>
              <a:buChar char="•"/>
            </a:pPr>
            <a:r>
              <a:rPr lang="es-ES" sz="2400" b="0" i="0" dirty="0" smtClean="0">
                <a:solidFill>
                  <a:srgbClr val="444444"/>
                </a:solidFill>
                <a:effectLst/>
                <a:latin typeface="Work Sans"/>
              </a:rPr>
              <a:t>La clave principal para cada entidad está especificada.</a:t>
            </a:r>
          </a:p>
          <a:p>
            <a:pPr algn="just">
              <a:buFont typeface="Arial" panose="020B0604020202020204" pitchFamily="34" charset="0"/>
              <a:buChar char="•"/>
            </a:pPr>
            <a:r>
              <a:rPr lang="es-ES" sz="2400" b="0" i="0" dirty="0" smtClean="0">
                <a:solidFill>
                  <a:srgbClr val="444444"/>
                </a:solidFill>
                <a:effectLst/>
                <a:latin typeface="Work Sans"/>
              </a:rPr>
              <a:t>Se especifican las claves externas (claves que identifican la relación entre diferentes entidades).</a:t>
            </a:r>
          </a:p>
          <a:p>
            <a:pPr algn="just">
              <a:buFont typeface="Arial" panose="020B0604020202020204" pitchFamily="34" charset="0"/>
              <a:buChar char="•"/>
            </a:pPr>
            <a:r>
              <a:rPr lang="es-ES" sz="2400" b="0" i="0" dirty="0" smtClean="0">
                <a:solidFill>
                  <a:srgbClr val="444444"/>
                </a:solidFill>
                <a:effectLst/>
                <a:latin typeface="Work Sans"/>
              </a:rPr>
              <a:t>La normalización ocurre en este nivel.</a:t>
            </a:r>
            <a:endParaRPr lang="es-ES" sz="2400" b="0" i="0" dirty="0">
              <a:solidFill>
                <a:srgbClr val="444444"/>
              </a:solidFill>
              <a:effectLst/>
              <a:latin typeface="Work Sans"/>
            </a:endParaRPr>
          </a:p>
        </p:txBody>
      </p:sp>
    </p:spTree>
    <p:extLst>
      <p:ext uri="{BB962C8B-B14F-4D97-AF65-F5344CB8AC3E}">
        <p14:creationId xmlns:p14="http://schemas.microsoft.com/office/powerpoint/2010/main" val="346337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Modelos de datos lógicos</a:t>
            </a:r>
            <a:br>
              <a:rPr lang="es-ES" b="1" dirty="0" smtClean="0"/>
            </a:br>
            <a:endParaRPr lang="es-ES" dirty="0"/>
          </a:p>
        </p:txBody>
      </p:sp>
      <p:sp>
        <p:nvSpPr>
          <p:cNvPr id="3" name="Rectángulo 2"/>
          <p:cNvSpPr/>
          <p:nvPr/>
        </p:nvSpPr>
        <p:spPr>
          <a:xfrm>
            <a:off x="1051773" y="2026971"/>
            <a:ext cx="9464899" cy="2677656"/>
          </a:xfrm>
          <a:prstGeom prst="rect">
            <a:avLst/>
          </a:prstGeom>
        </p:spPr>
        <p:txBody>
          <a:bodyPr wrap="square">
            <a:spAutoFit/>
          </a:bodyPr>
          <a:lstStyle/>
          <a:p>
            <a:pPr algn="just"/>
            <a:r>
              <a:rPr lang="es-ES" sz="2400" b="0" i="0" dirty="0" smtClean="0">
                <a:solidFill>
                  <a:srgbClr val="444444"/>
                </a:solidFill>
                <a:effectLst/>
                <a:latin typeface="Work Sans"/>
              </a:rPr>
              <a:t>Los pasos para diseñar el modelo de datos lógicos son los siguientes:</a:t>
            </a:r>
          </a:p>
          <a:p>
            <a:pPr algn="just">
              <a:buFont typeface="Arial" panose="020B0604020202020204" pitchFamily="34" charset="0"/>
              <a:buChar char="•"/>
            </a:pPr>
            <a:r>
              <a:rPr lang="es-ES" sz="2400" b="0" i="0" dirty="0" smtClean="0">
                <a:solidFill>
                  <a:srgbClr val="444444"/>
                </a:solidFill>
                <a:effectLst/>
                <a:latin typeface="Work Sans"/>
              </a:rPr>
              <a:t>Especifique claves primarias para todas las entidades.</a:t>
            </a:r>
          </a:p>
          <a:p>
            <a:pPr algn="just">
              <a:buFont typeface="Arial" panose="020B0604020202020204" pitchFamily="34" charset="0"/>
              <a:buChar char="•"/>
            </a:pPr>
            <a:r>
              <a:rPr lang="es-ES" sz="2400" b="0" i="0" dirty="0" smtClean="0">
                <a:solidFill>
                  <a:srgbClr val="444444"/>
                </a:solidFill>
                <a:effectLst/>
                <a:latin typeface="Work Sans"/>
              </a:rPr>
              <a:t>Encuentra las relaciones entre diferentes entidades.</a:t>
            </a:r>
          </a:p>
          <a:p>
            <a:pPr algn="just">
              <a:buFont typeface="Arial" panose="020B0604020202020204" pitchFamily="34" charset="0"/>
              <a:buChar char="•"/>
            </a:pPr>
            <a:r>
              <a:rPr lang="es-ES" sz="2400" b="0" i="0" dirty="0" smtClean="0">
                <a:solidFill>
                  <a:srgbClr val="444444"/>
                </a:solidFill>
                <a:effectLst/>
                <a:latin typeface="Work Sans"/>
              </a:rPr>
              <a:t>Encuentra todos los atributos para cada entidad.</a:t>
            </a:r>
          </a:p>
          <a:p>
            <a:pPr algn="just">
              <a:buFont typeface="Arial" panose="020B0604020202020204" pitchFamily="34" charset="0"/>
              <a:buChar char="•"/>
            </a:pPr>
            <a:r>
              <a:rPr lang="es-ES" sz="2400" b="0" i="0" dirty="0" smtClean="0">
                <a:solidFill>
                  <a:srgbClr val="444444"/>
                </a:solidFill>
                <a:effectLst/>
                <a:latin typeface="Work Sans"/>
              </a:rPr>
              <a:t>Resuelva las relaciones de muchos a muchos.</a:t>
            </a:r>
          </a:p>
          <a:p>
            <a:pPr algn="just">
              <a:buFont typeface="Arial" panose="020B0604020202020204" pitchFamily="34" charset="0"/>
              <a:buChar char="•"/>
            </a:pPr>
            <a:r>
              <a:rPr lang="es-ES" sz="2400" b="0" i="0" dirty="0" smtClean="0">
                <a:solidFill>
                  <a:srgbClr val="444444"/>
                </a:solidFill>
                <a:effectLst/>
                <a:latin typeface="Work Sans"/>
              </a:rPr>
              <a:t>Normalización.</a:t>
            </a:r>
            <a:endParaRPr lang="es-ES" sz="2400" b="0" i="0" dirty="0">
              <a:solidFill>
                <a:srgbClr val="444444"/>
              </a:solidFill>
              <a:effectLst/>
              <a:latin typeface="Work Sans"/>
            </a:endParaRPr>
          </a:p>
        </p:txBody>
      </p:sp>
    </p:spTree>
    <p:extLst>
      <p:ext uri="{BB962C8B-B14F-4D97-AF65-F5344CB8AC3E}">
        <p14:creationId xmlns:p14="http://schemas.microsoft.com/office/powerpoint/2010/main" val="400339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DATOS LOGICOS</a:t>
            </a:r>
            <a:endParaRPr lang="es-ES" dirty="0"/>
          </a:p>
        </p:txBody>
      </p:sp>
      <p:pic>
        <p:nvPicPr>
          <p:cNvPr id="4098" name="Picture 2" descr="https://sites.google.com/site/rusilver51/_/rsrc/1431547602411/servicios/juridico/fig9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407" y="1799867"/>
            <a:ext cx="8886570" cy="474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92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LÓGICO</a:t>
            </a:r>
            <a:endParaRPr lang="es-ES" dirty="0"/>
          </a:p>
        </p:txBody>
      </p:sp>
      <p:pic>
        <p:nvPicPr>
          <p:cNvPr id="1026" name="Picture 2" descr="Analisis y Diseño: MODELO LOGICO DE DAT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90688"/>
            <a:ext cx="8496299" cy="486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08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Modelos de datos físicos</a:t>
            </a:r>
            <a:br>
              <a:rPr lang="es-ES" b="1" dirty="0" smtClean="0"/>
            </a:br>
            <a:endParaRPr lang="es-ES" dirty="0"/>
          </a:p>
        </p:txBody>
      </p:sp>
      <p:sp>
        <p:nvSpPr>
          <p:cNvPr id="3" name="Marcador de contenido 2"/>
          <p:cNvSpPr>
            <a:spLocks noGrp="1"/>
          </p:cNvSpPr>
          <p:nvPr>
            <p:ph idx="1"/>
          </p:nvPr>
        </p:nvSpPr>
        <p:spPr/>
        <p:txBody>
          <a:bodyPr>
            <a:normAutofit/>
          </a:bodyPr>
          <a:lstStyle/>
          <a:p>
            <a:r>
              <a:rPr lang="es-ES" dirty="0" smtClean="0"/>
              <a:t>El </a:t>
            </a:r>
            <a:r>
              <a:rPr lang="es-ES" dirty="0"/>
              <a:t>modelo de datos físicos representa cómo se construirá el modelo en la base de datos.</a:t>
            </a:r>
          </a:p>
          <a:p>
            <a:r>
              <a:rPr lang="es-ES" dirty="0"/>
              <a:t>Un modelo de base de datos física muestra todas las estructuras de tabla, incluidos el nombre de columna, el tipo de datos de columna, las restricciones de columna, la clave principal, la clave externa y las relaciones entre las tablas</a:t>
            </a:r>
            <a:r>
              <a:rPr lang="es-ES" dirty="0" smtClean="0"/>
              <a:t>.</a:t>
            </a:r>
            <a:endParaRPr lang="es-ES" dirty="0"/>
          </a:p>
        </p:txBody>
      </p:sp>
    </p:spTree>
    <p:extLst>
      <p:ext uri="{BB962C8B-B14F-4D97-AF65-F5344CB8AC3E}">
        <p14:creationId xmlns:p14="http://schemas.microsoft.com/office/powerpoint/2010/main" val="14942220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412</Words>
  <Application>Microsoft Office PowerPoint</Application>
  <PresentationFormat>Panorámica</PresentationFormat>
  <Paragraphs>45</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Work Sans</vt:lpstr>
      <vt:lpstr>Tema de Office</vt:lpstr>
      <vt:lpstr>BASE DE DATOS</vt:lpstr>
      <vt:lpstr>Modelos de datos conceptuales </vt:lpstr>
      <vt:lpstr>MODELO CONCEPTUAL(CLASE DE ALTO NIVEL)</vt:lpstr>
      <vt:lpstr>Modelos de datos lógicos </vt:lpstr>
      <vt:lpstr>Modelos de datos lógicos </vt:lpstr>
      <vt:lpstr>Modelos de datos lógicos </vt:lpstr>
      <vt:lpstr>MODELO DE DATOS LOGICOS</vt:lpstr>
      <vt:lpstr>MODELO LÓGICO</vt:lpstr>
      <vt:lpstr>Modelos de datos físicos </vt:lpstr>
      <vt:lpstr>Modelos de datos físicos</vt:lpstr>
      <vt:lpstr>Modelos de datos físicos</vt:lpstr>
      <vt:lpstr>MODELO FISICO(ENTIDAD-RELACION)</vt:lpstr>
      <vt:lpstr>Modelos de Clases</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ADIMA</dc:creator>
  <cp:lastModifiedBy>XTREME GAMER</cp:lastModifiedBy>
  <cp:revision>10</cp:revision>
  <dcterms:created xsi:type="dcterms:W3CDTF">2021-06-28T21:49:02Z</dcterms:created>
  <dcterms:modified xsi:type="dcterms:W3CDTF">2022-04-25T23:01:31Z</dcterms:modified>
</cp:coreProperties>
</file>