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1" r:id="rId5"/>
    <p:sldId id="264" r:id="rId6"/>
    <p:sldId id="265" r:id="rId7"/>
    <p:sldId id="260" r:id="rId8"/>
    <p:sldId id="262" r:id="rId9"/>
    <p:sldId id="259" r:id="rId10"/>
    <p:sldId id="26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4F21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5" autoAdjust="0"/>
    <p:restoredTop sz="94648" autoAdjust="0"/>
  </p:normalViewPr>
  <p:slideViewPr>
    <p:cSldViewPr>
      <p:cViewPr varScale="1">
        <p:scale>
          <a:sx n="86" d="100"/>
          <a:sy n="86" d="100"/>
        </p:scale>
        <p:origin x="59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33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.josso\Documents\GitHub\Messenger_Podium\2.%20Output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.josso\Documents\GitHub\Messenger_Podium\2.%20Output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.josso\Documents\GitHub\Messenger_Podium\2.%20Output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.josso\Documents\GitHub\Messenger_Podium\2.%20Output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Nombre de messages par jour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all!$C$11:$I$11</c:f>
              <c:strCache>
                <c:ptCount val="7"/>
                <c:pt idx="0">
                  <c:v>Lundi</c:v>
                </c:pt>
                <c:pt idx="1">
                  <c:v>Mardi</c:v>
                </c:pt>
                <c:pt idx="2">
                  <c:v>Mercredi</c:v>
                </c:pt>
                <c:pt idx="3">
                  <c:v>Jeudi</c:v>
                </c:pt>
                <c:pt idx="4">
                  <c:v>Vendredi</c:v>
                </c:pt>
                <c:pt idx="5">
                  <c:v>Samedi</c:v>
                </c:pt>
                <c:pt idx="6">
                  <c:v>Dimanche</c:v>
                </c:pt>
              </c:strCache>
            </c:strRef>
          </c:cat>
          <c:val>
            <c:numRef>
              <c:f>all!$C$12:$I$12</c:f>
              <c:numCache>
                <c:formatCode>General</c:formatCode>
                <c:ptCount val="7"/>
                <c:pt idx="0">
                  <c:v>94.64</c:v>
                </c:pt>
                <c:pt idx="1">
                  <c:v>114.38</c:v>
                </c:pt>
                <c:pt idx="2">
                  <c:v>126.76</c:v>
                </c:pt>
                <c:pt idx="3">
                  <c:v>134.58000000000001</c:v>
                </c:pt>
                <c:pt idx="4">
                  <c:v>131.24</c:v>
                </c:pt>
                <c:pt idx="5">
                  <c:v>116.3</c:v>
                </c:pt>
                <c:pt idx="6">
                  <c:v>84.66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3-4AC6-87D4-10172CD23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axId val="222621248"/>
        <c:axId val="222620000"/>
      </c:barChart>
      <c:catAx>
        <c:axId val="22262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20000"/>
        <c:crosses val="autoZero"/>
        <c:auto val="1"/>
        <c:lblAlgn val="ctr"/>
        <c:lblOffset val="100"/>
        <c:noMultiLvlLbl val="0"/>
      </c:catAx>
      <c:valAx>
        <c:axId val="2226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2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Et par heure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all!$C$8:$N$8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</c:numCache>
            </c:numRef>
          </c:cat>
          <c:val>
            <c:numRef>
              <c:f>all!$C$9:$N$9</c:f>
              <c:numCache>
                <c:formatCode>General</c:formatCode>
                <c:ptCount val="12"/>
                <c:pt idx="0">
                  <c:v>1.7027777777777779</c:v>
                </c:pt>
                <c:pt idx="1">
                  <c:v>0.62777777777777777</c:v>
                </c:pt>
                <c:pt idx="2">
                  <c:v>0.6777777777777777</c:v>
                </c:pt>
                <c:pt idx="3">
                  <c:v>3.6166666666666663</c:v>
                </c:pt>
                <c:pt idx="4">
                  <c:v>9.8083333333333336</c:v>
                </c:pt>
                <c:pt idx="5">
                  <c:v>12.597222222222221</c:v>
                </c:pt>
                <c:pt idx="6">
                  <c:v>12.75</c:v>
                </c:pt>
                <c:pt idx="7">
                  <c:v>12.950000000000001</c:v>
                </c:pt>
                <c:pt idx="8">
                  <c:v>16.872222222222224</c:v>
                </c:pt>
                <c:pt idx="9">
                  <c:v>19.577777777777776</c:v>
                </c:pt>
                <c:pt idx="10">
                  <c:v>14.011111111111111</c:v>
                </c:pt>
                <c:pt idx="11">
                  <c:v>6.2750000000000004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D5D-4A5E-BDEE-5F7652EAE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305536"/>
        <c:axId val="2120308032"/>
      </c:lineChart>
      <c:catAx>
        <c:axId val="212030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08032"/>
        <c:crosses val="autoZero"/>
        <c:auto val="1"/>
        <c:lblAlgn val="ctr"/>
        <c:lblOffset val="100"/>
        <c:noMultiLvlLbl val="0"/>
      </c:catAx>
      <c:valAx>
        <c:axId val="212030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0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Nombre total de message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2041704279304213E-18"/>
                  <c:y val="7.14144898312911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0388845683812899E-2"/>
                      <c:h val="4.7567761622688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34B-4F9D-86EB-14333B148B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Sheet1!$B$20:$B$28</c:f>
              <c:strCache>
                <c:ptCount val="9"/>
                <c:pt idx="0">
                  <c:v>Robin Goutard</c:v>
                </c:pt>
                <c:pt idx="1">
                  <c:v>Louis Jss</c:v>
                </c:pt>
                <c:pt idx="2">
                  <c:v>Antoine Hamon</c:v>
                </c:pt>
                <c:pt idx="3">
                  <c:v>Thomas Liberge</c:v>
                </c:pt>
                <c:pt idx="4">
                  <c:v>Alex Dns</c:v>
                </c:pt>
                <c:pt idx="5">
                  <c:v>Arthur de Saint-Pierre</c:v>
                </c:pt>
                <c:pt idx="6">
                  <c:v>Adrien Goutard</c:v>
                </c:pt>
                <c:pt idx="7">
                  <c:v>Antoine Gilles</c:v>
                </c:pt>
                <c:pt idx="8">
                  <c:v>Alexandre Durand</c:v>
                </c:pt>
              </c:strCache>
            </c:strRef>
          </c:cat>
          <c:val>
            <c:numRef>
              <c:f>Sheet1!$C$20:$C$28</c:f>
              <c:numCache>
                <c:formatCode>General</c:formatCode>
                <c:ptCount val="9"/>
                <c:pt idx="0">
                  <c:v>3363</c:v>
                </c:pt>
                <c:pt idx="1">
                  <c:v>2524</c:v>
                </c:pt>
                <c:pt idx="2">
                  <c:v>2278</c:v>
                </c:pt>
                <c:pt idx="3">
                  <c:v>1559</c:v>
                </c:pt>
                <c:pt idx="4">
                  <c:v>1554</c:v>
                </c:pt>
                <c:pt idx="5">
                  <c:v>650</c:v>
                </c:pt>
                <c:pt idx="6">
                  <c:v>263</c:v>
                </c:pt>
                <c:pt idx="7">
                  <c:v>161</c:v>
                </c:pt>
                <c:pt idx="8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B-4F9D-86EB-14333B148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-5"/>
        <c:axId val="653016672"/>
        <c:axId val="653024576"/>
      </c:barChart>
      <c:catAx>
        <c:axId val="65301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24576"/>
        <c:crosses val="autoZero"/>
        <c:auto val="1"/>
        <c:lblAlgn val="ctr"/>
        <c:lblOffset val="100"/>
        <c:noMultiLvlLbl val="0"/>
      </c:catAx>
      <c:valAx>
        <c:axId val="65302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1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Nombre moyen de mot par</a:t>
            </a:r>
            <a:r>
              <a:rPr lang="en-US" baseline="0"/>
              <a:t> message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Sheet1!$B$3:$B$11</c:f>
              <c:strCache>
                <c:ptCount val="9"/>
                <c:pt idx="0">
                  <c:v>Adrien Goutard</c:v>
                </c:pt>
                <c:pt idx="1">
                  <c:v>Alex Dns</c:v>
                </c:pt>
                <c:pt idx="2">
                  <c:v>Alexandre Durand</c:v>
                </c:pt>
                <c:pt idx="3">
                  <c:v>Antoine Gilles</c:v>
                </c:pt>
                <c:pt idx="4">
                  <c:v>Antoine Hamon</c:v>
                </c:pt>
                <c:pt idx="5">
                  <c:v>Arthur de Saint-Pierre</c:v>
                </c:pt>
                <c:pt idx="6">
                  <c:v>Louis Jss</c:v>
                </c:pt>
                <c:pt idx="7">
                  <c:v>Robin Goutard</c:v>
                </c:pt>
                <c:pt idx="8">
                  <c:v>Thomas Liberge</c:v>
                </c:pt>
              </c:strCache>
            </c:strRef>
          </c:cat>
          <c:val>
            <c:numRef>
              <c:f>Sheet1!$G$3:$G$11</c:f>
              <c:numCache>
                <c:formatCode>0.0</c:formatCode>
                <c:ptCount val="9"/>
                <c:pt idx="0">
                  <c:v>7.2319391634980992</c:v>
                </c:pt>
                <c:pt idx="1">
                  <c:v>9.4195624195624195</c:v>
                </c:pt>
                <c:pt idx="2">
                  <c:v>7.6229508196721314</c:v>
                </c:pt>
                <c:pt idx="3">
                  <c:v>5.9192546583850936</c:v>
                </c:pt>
                <c:pt idx="4">
                  <c:v>4.9635645302897284</c:v>
                </c:pt>
                <c:pt idx="5">
                  <c:v>9.3446153846153841</c:v>
                </c:pt>
                <c:pt idx="6">
                  <c:v>8.0198098256735335</c:v>
                </c:pt>
                <c:pt idx="7">
                  <c:v>7.0437109723461191</c:v>
                </c:pt>
                <c:pt idx="8">
                  <c:v>6.044900577293137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D-412E-85FB-1AF40A4A1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-5"/>
        <c:axId val="653016672"/>
        <c:axId val="653024576"/>
      </c:barChart>
      <c:catAx>
        <c:axId val="65301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24576"/>
        <c:crosses val="autoZero"/>
        <c:auto val="1"/>
        <c:lblAlgn val="ctr"/>
        <c:lblOffset val="100"/>
        <c:noMultiLvlLbl val="0"/>
      </c:catAx>
      <c:valAx>
        <c:axId val="65302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1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803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9EF70C9-F3F7-4295-8B87-E67DB00316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535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997200"/>
            <a:ext cx="5905500" cy="1511300"/>
          </a:xfrm>
          <a:ln>
            <a:noFill/>
          </a:ln>
          <a:effectLst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4581525"/>
            <a:ext cx="5905500" cy="503238"/>
          </a:xfrm>
          <a:ln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08EE7D-0466-4849-8E18-6609F8CB89E9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C6402-28B2-4EB7-ACA4-D812ECBFC8D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0128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473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3AB95-5BF6-4841-B431-3643F14B6366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F84BF-7E33-4BAC-8215-2182A47C55B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2410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A3CFE-9488-40A6-B438-C0A2D355C62B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C7FEA-5804-4BDB-8EDF-320FB7FF66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4626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EB35BA-B5C7-49B4-8960-113540FC149F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D47D2-C9B1-4977-9F6C-C88BC1E3F3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051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D85D13-B0F4-4365-8DBB-3C3AF9C72C71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CCE8A-5951-47B8-94D6-16163C0FA68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73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53A47-AD35-4314-913E-E2319465DFE0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A2C35-387B-4E15-935A-8A9A6B7371F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9158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7DE6F-1E64-43C7-81A7-199667D27DF7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BE4CA-977D-4C6D-B780-B03683C72C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477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36C159-7927-4498-8659-5398A7BE6E1B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E105E-04EF-4BCF-9D79-DB3A89F434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0404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1793FA-A5D8-4418-8020-A734819D7560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0392C-6F7C-4330-A91D-8895EBDD3B1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9621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275FB-9195-491C-82D4-F1F27B2FD7A5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F46C2-FFEC-4EBF-9EFC-0C396C862D3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708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447CA-8BE4-4C36-989F-39F4C62ADBAC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5538A-7201-4EFD-AB34-9802E43D660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00371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AA96FC-B661-41DE-B74C-AFA8EBE386F3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EFCBC-1A18-4E8E-9B76-BCF59AA81C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0266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ACC438-CD97-487D-9AAD-21E5B8DA34EF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93A49-9558-48EE-9ADD-E5D965E2F4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7377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827C1A-5735-489D-9E72-3D79A81B51E6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9234-FE4F-4455-920C-22BABEA424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56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EA5222-2E79-4A93-9F6B-B4E43AE614EC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EC701-C8DD-4047-90F3-072ED4224A5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46289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F5CEB9-9775-4990-ABF9-84298F30ABC1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4B2B4-6CEC-43FC-A644-164180AB6DA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1090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409580-58FC-4C70-9E91-129CFD8A1A18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8F1DB-9AF4-4879-9FA3-A832FBCAB37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27730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639A32-B2DF-4001-82A1-2EC7153F7AA3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8F423-A211-46C4-A854-F4F9E96D71A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620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8A239-9DD9-4A48-ADF6-0F708A41DBF9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AD4C7-DB18-42DF-BE91-2FBE404B878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9632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834C-D420-4F94-9E57-60B5188D687E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EA5BC-1828-4FAA-B975-F81A7EAA110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0935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5E4307-5239-4B22-9AA2-CAFF6901EE6C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21D2B-6A9D-4D45-B641-D37A5D3F497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156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fld id="{F66C408D-07C2-4EAF-9FBF-FEE536C8C4E3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fld id="{175F2890-4702-4416-83C1-57FBBFEA007C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F111C6DA-CF9A-4256-A6A9-D39B221A80C4}" type="datetime1">
              <a:rPr lang="en-US" altLang="ru-RU" smtClean="0"/>
              <a:t>2/10/2022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CB0A92F4-E498-4542-A6E5-AD0BFAF101A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51520" y="5229200"/>
            <a:ext cx="4679082" cy="719907"/>
          </a:xfrm>
          <a:noFill/>
          <a:ln>
            <a:noFill/>
          </a:ln>
          <a:effectLst/>
        </p:spPr>
        <p:txBody>
          <a:bodyPr anchor="b"/>
          <a:lstStyle/>
          <a:p>
            <a:pPr algn="l"/>
            <a:r>
              <a:rPr lang="en-US" altLang="ru-RU" sz="3900" dirty="0">
                <a:ea typeface="Roboto" pitchFamily="2" charset="0"/>
                <a:cs typeface="Arial" panose="020B0604020202020204" pitchFamily="34" charset="0"/>
              </a:rPr>
              <a:t>Messenger Awards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1520" y="5949107"/>
            <a:ext cx="4679082" cy="36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01010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pPr algn="l"/>
            <a:r>
              <a:rPr lang="en-US" altLang="ru-RU" sz="1800" b="0" dirty="0">
                <a:solidFill>
                  <a:schemeClr val="tx2"/>
                </a:solidFill>
                <a:latin typeface="+mn-lt"/>
                <a:ea typeface="Roboto light" pitchFamily="2" charset="0"/>
                <a:cs typeface="Arial" panose="020B0604020202020204" pitchFamily="34" charset="0"/>
              </a:rPr>
              <a:t>By DLV’s</a:t>
            </a:r>
            <a:endParaRPr lang="uk-UA" altLang="ru-RU" sz="1800" b="0" dirty="0">
              <a:solidFill>
                <a:schemeClr val="tx2"/>
              </a:solidFill>
              <a:latin typeface="+mn-lt"/>
              <a:ea typeface="Roboto light" pitchFamily="2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C19DBC-ED19-44C3-BAE2-1E68A15F8CF1}"/>
              </a:ext>
            </a:extLst>
          </p:cNvPr>
          <p:cNvGrpSpPr/>
          <p:nvPr/>
        </p:nvGrpSpPr>
        <p:grpSpPr>
          <a:xfrm>
            <a:off x="5220072" y="3846398"/>
            <a:ext cx="4819825" cy="2711152"/>
            <a:chOff x="4716016" y="3579083"/>
            <a:chExt cx="4819825" cy="27111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11950DD-AA26-461C-A6FA-2FF107570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3579083"/>
              <a:ext cx="4819825" cy="271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Graphic 14" descr="Trophy with solid fill">
              <a:extLst>
                <a:ext uri="{FF2B5EF4-FFF2-40B4-BE49-F238E27FC236}">
                  <a16:creationId xmlns:a16="http://schemas.microsoft.com/office/drawing/2014/main" id="{FB54691C-CABD-4848-98F9-AF102AD13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96764" y="4057653"/>
              <a:ext cx="2258328" cy="179446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666D24-C1E5-4815-B6CC-01E612044238}"/>
              </a:ext>
            </a:extLst>
          </p:cNvPr>
          <p:cNvGrpSpPr/>
          <p:nvPr/>
        </p:nvGrpSpPr>
        <p:grpSpPr>
          <a:xfrm>
            <a:off x="7246316" y="-35390"/>
            <a:ext cx="1594436" cy="1542309"/>
            <a:chOff x="7246316" y="-35390"/>
            <a:chExt cx="1594436" cy="1542309"/>
          </a:xfrm>
        </p:grpSpPr>
        <p:pic>
          <p:nvPicPr>
            <p:cNvPr id="21" name="Graphic 20" descr="Competition with solid fill">
              <a:extLst>
                <a:ext uri="{FF2B5EF4-FFF2-40B4-BE49-F238E27FC236}">
                  <a16:creationId xmlns:a16="http://schemas.microsoft.com/office/drawing/2014/main" id="{F6ABD24E-B0B5-4FC1-9D0B-684E46595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8304" y="-35390"/>
              <a:ext cx="1348678" cy="1348678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93F5FC-29C7-4B5D-8362-2484AD84B9CE}"/>
                </a:ext>
              </a:extLst>
            </p:cNvPr>
            <p:cNvCxnSpPr/>
            <p:nvPr/>
          </p:nvCxnSpPr>
          <p:spPr bwMode="auto">
            <a:xfrm flipV="1">
              <a:off x="8460432" y="745857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E493B2-EA53-493D-9C11-B20869C71CE0}"/>
                </a:ext>
              </a:extLst>
            </p:cNvPr>
            <p:cNvSpPr txBox="1"/>
            <p:nvPr/>
          </p:nvSpPr>
          <p:spPr>
            <a:xfrm>
              <a:off x="7949126" y="858671"/>
              <a:ext cx="830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Moi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7B3B82-86C0-4A1F-86AE-54C22A8F6A77}"/>
                </a:ext>
              </a:extLst>
            </p:cNvPr>
            <p:cNvSpPr txBox="1"/>
            <p:nvPr/>
          </p:nvSpPr>
          <p:spPr>
            <a:xfrm>
              <a:off x="7246316" y="1137587"/>
              <a:ext cx="159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Messenger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A6B8AB-3873-4D83-9CA3-99136EA1197D}"/>
                </a:ext>
              </a:extLst>
            </p:cNvPr>
            <p:cNvCxnSpPr/>
            <p:nvPr/>
          </p:nvCxnSpPr>
          <p:spPr bwMode="auto">
            <a:xfrm flipV="1">
              <a:off x="7966380" y="1005880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EFDF0B-A09E-4C9E-AFA3-D1CD6E7206AC}"/>
              </a:ext>
            </a:extLst>
          </p:cNvPr>
          <p:cNvGrpSpPr/>
          <p:nvPr/>
        </p:nvGrpSpPr>
        <p:grpSpPr>
          <a:xfrm>
            <a:off x="9352058" y="-207112"/>
            <a:ext cx="1585672" cy="1498936"/>
            <a:chOff x="7246316" y="-35390"/>
            <a:chExt cx="1594436" cy="1542309"/>
          </a:xfrm>
        </p:grpSpPr>
        <p:pic>
          <p:nvPicPr>
            <p:cNvPr id="39" name="Graphic 38" descr="Competition with solid fill">
              <a:extLst>
                <a:ext uri="{FF2B5EF4-FFF2-40B4-BE49-F238E27FC236}">
                  <a16:creationId xmlns:a16="http://schemas.microsoft.com/office/drawing/2014/main" id="{F92BF93B-BEAD-4602-BD30-2587FFBCA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8304" y="-35390"/>
              <a:ext cx="1348678" cy="1348678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435D2C-7078-4D5D-8F5F-EE43F71D02D7}"/>
                </a:ext>
              </a:extLst>
            </p:cNvPr>
            <p:cNvCxnSpPr/>
            <p:nvPr/>
          </p:nvCxnSpPr>
          <p:spPr bwMode="auto">
            <a:xfrm flipV="1">
              <a:off x="8460432" y="745857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729DB0-336B-4373-8748-078AC22A20FB}"/>
                </a:ext>
              </a:extLst>
            </p:cNvPr>
            <p:cNvSpPr txBox="1"/>
            <p:nvPr/>
          </p:nvSpPr>
          <p:spPr>
            <a:xfrm>
              <a:off x="7949126" y="858671"/>
              <a:ext cx="830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Moi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CB47DF-87C7-47D2-A419-1F9D32CFA53D}"/>
                </a:ext>
              </a:extLst>
            </p:cNvPr>
            <p:cNvSpPr txBox="1"/>
            <p:nvPr/>
          </p:nvSpPr>
          <p:spPr>
            <a:xfrm>
              <a:off x="7246316" y="1137587"/>
              <a:ext cx="159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Messenger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6CC80D-C26D-4DCC-94F1-0E1C5B05EF57}"/>
                </a:ext>
              </a:extLst>
            </p:cNvPr>
            <p:cNvCxnSpPr/>
            <p:nvPr/>
          </p:nvCxnSpPr>
          <p:spPr bwMode="auto">
            <a:xfrm flipV="1">
              <a:off x="7966380" y="1005880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E73352-F65D-49B7-9421-356C8248F025}"/>
              </a:ext>
            </a:extLst>
          </p:cNvPr>
          <p:cNvGrpSpPr/>
          <p:nvPr/>
        </p:nvGrpSpPr>
        <p:grpSpPr>
          <a:xfrm>
            <a:off x="9477223" y="1144729"/>
            <a:ext cx="1585672" cy="1498936"/>
            <a:chOff x="7246316" y="-35390"/>
            <a:chExt cx="1594436" cy="1542309"/>
          </a:xfrm>
        </p:grpSpPr>
        <p:pic>
          <p:nvPicPr>
            <p:cNvPr id="45" name="Graphic 44" descr="Competition with solid fill">
              <a:extLst>
                <a:ext uri="{FF2B5EF4-FFF2-40B4-BE49-F238E27FC236}">
                  <a16:creationId xmlns:a16="http://schemas.microsoft.com/office/drawing/2014/main" id="{C42EEB29-2D67-4A0B-B9F0-1266B8386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08304" y="-35390"/>
              <a:ext cx="1348678" cy="1348678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F198162-197E-40C4-A84E-D681C4EB0139}"/>
                </a:ext>
              </a:extLst>
            </p:cNvPr>
            <p:cNvCxnSpPr/>
            <p:nvPr/>
          </p:nvCxnSpPr>
          <p:spPr bwMode="auto">
            <a:xfrm flipV="1">
              <a:off x="8460432" y="745857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EBED0F-99AE-48B4-B8C6-2E0137F83C5D}"/>
                </a:ext>
              </a:extLst>
            </p:cNvPr>
            <p:cNvSpPr txBox="1"/>
            <p:nvPr/>
          </p:nvSpPr>
          <p:spPr>
            <a:xfrm>
              <a:off x="7949126" y="858671"/>
              <a:ext cx="830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Moi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02F0066-784F-4F04-99AB-A0AB54E8B10C}"/>
                </a:ext>
              </a:extLst>
            </p:cNvPr>
            <p:cNvSpPr txBox="1"/>
            <p:nvPr/>
          </p:nvSpPr>
          <p:spPr>
            <a:xfrm>
              <a:off x="7246316" y="1137587"/>
              <a:ext cx="159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Messenger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EF2A2DA-3CF5-42BC-88EE-2BD55FA4F70A}"/>
                </a:ext>
              </a:extLst>
            </p:cNvPr>
            <p:cNvCxnSpPr/>
            <p:nvPr/>
          </p:nvCxnSpPr>
          <p:spPr bwMode="auto">
            <a:xfrm flipV="1">
              <a:off x="7966380" y="1005880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68B-A824-4FA8-A919-C3E8049C21B7}" type="slidenum">
              <a:rPr lang="en-GB" altLang="ru-RU"/>
              <a:pPr/>
              <a:t>2</a:t>
            </a:fld>
            <a:endParaRPr lang="en-GB" altLang="ru-RU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27672"/>
            <a:ext cx="8350250" cy="935037"/>
          </a:xfrm>
        </p:spPr>
        <p:txBody>
          <a:bodyPr/>
          <a:lstStyle/>
          <a:p>
            <a:r>
              <a:rPr lang="en-US" altLang="ru-RU" sz="5400" b="1" dirty="0"/>
              <a:t>Le Prix Du </a:t>
            </a:r>
            <a:r>
              <a:rPr lang="fr-BE" altLang="ru-RU" sz="5400" b="1" dirty="0"/>
              <a:t>Cancanier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DCA1711-9C19-48FF-BF61-CE8D4760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57E7-75BD-409B-9347-DB0179007339}" type="datetime1">
              <a:rPr lang="en-US" altLang="ru-RU" smtClean="0"/>
              <a:t>2/10/2022</a:t>
            </a:fld>
            <a:endParaRPr lang="en-GB" alt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D1920A-7C86-4511-97B2-F70320EF93D6}"/>
              </a:ext>
            </a:extLst>
          </p:cNvPr>
          <p:cNvGrpSpPr/>
          <p:nvPr/>
        </p:nvGrpSpPr>
        <p:grpSpPr>
          <a:xfrm>
            <a:off x="186902" y="908720"/>
            <a:ext cx="4889154" cy="4536504"/>
            <a:chOff x="395288" y="1197225"/>
            <a:chExt cx="4978896" cy="4536504"/>
          </a:xfrm>
        </p:grpSpPr>
        <p:pic>
          <p:nvPicPr>
            <p:cNvPr id="8" name="Graphic 7" descr="Podium with solid fill">
              <a:extLst>
                <a:ext uri="{FF2B5EF4-FFF2-40B4-BE49-F238E27FC236}">
                  <a16:creationId xmlns:a16="http://schemas.microsoft.com/office/drawing/2014/main" id="{13DD26CE-9C2D-446E-BA4E-B96BF9537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288" y="1197225"/>
              <a:ext cx="4978896" cy="453650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C704CD-6A73-4E5E-93DE-CA614D5C0E8C}"/>
                </a:ext>
              </a:extLst>
            </p:cNvPr>
            <p:cNvSpPr txBox="1"/>
            <p:nvPr/>
          </p:nvSpPr>
          <p:spPr>
            <a:xfrm>
              <a:off x="2182168" y="3935745"/>
              <a:ext cx="140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Robin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71B27E-498E-4E4D-BC45-507D56F637C9}"/>
                </a:ext>
              </a:extLst>
            </p:cNvPr>
            <p:cNvSpPr txBox="1"/>
            <p:nvPr/>
          </p:nvSpPr>
          <p:spPr>
            <a:xfrm>
              <a:off x="858415" y="4340987"/>
              <a:ext cx="140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Josso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043E1-F0FE-4D71-A362-947E7480323C}"/>
                </a:ext>
              </a:extLst>
            </p:cNvPr>
            <p:cNvSpPr txBox="1"/>
            <p:nvPr/>
          </p:nvSpPr>
          <p:spPr>
            <a:xfrm>
              <a:off x="3391016" y="4701337"/>
              <a:ext cx="1549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Haribo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FA2A74-EE5D-4385-902F-C2FAE4B07A79}"/>
              </a:ext>
            </a:extLst>
          </p:cNvPr>
          <p:cNvSpPr/>
          <p:nvPr/>
        </p:nvSpPr>
        <p:spPr bwMode="auto">
          <a:xfrm>
            <a:off x="5226399" y="1399544"/>
            <a:ext cx="3668618" cy="2330719"/>
          </a:xfrm>
          <a:prstGeom prst="roundRect">
            <a:avLst>
              <a:gd name="adj" fmla="val 70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Robin repart avec le prix de la pipelette, avec pas moins de 3350 messages envoyés sur l’année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Loin devant les deux autres sur le podium, avec une moyenne autour des 2500</a:t>
            </a:r>
            <a:endParaRPr kumimoji="0" lang="fr-B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E5FDDC-C826-4ACE-BE2A-56A99495927E}"/>
              </a:ext>
            </a:extLst>
          </p:cNvPr>
          <p:cNvSpPr/>
          <p:nvPr/>
        </p:nvSpPr>
        <p:spPr bwMode="auto">
          <a:xfrm>
            <a:off x="5246100" y="4188172"/>
            <a:ext cx="3629215" cy="2160092"/>
          </a:xfrm>
          <a:prstGeom prst="roundRect">
            <a:avLst>
              <a:gd name="adj" fmla="val 70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Alex Dns ne repart cependant pas bredouille avec l’</a:t>
            </a:r>
            <a:r>
              <a:rPr lang="fr-BE" dirty="0" err="1"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fr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ward</a:t>
            </a: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du plus long message : 450 mots d’une traite. Dans l’Espoir de voir venir son ami Thomas au premier de l’an</a:t>
            </a:r>
          </a:p>
        </p:txBody>
      </p:sp>
      <p:pic>
        <p:nvPicPr>
          <p:cNvPr id="15" name="Graphic 14" descr="Wreath with solid fill">
            <a:extLst>
              <a:ext uri="{FF2B5EF4-FFF2-40B4-BE49-F238E27FC236}">
                <a16:creationId xmlns:a16="http://schemas.microsoft.com/office/drawing/2014/main" id="{0F219588-0FF4-4C93-BE6C-2FB728FBA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5616" y="5215074"/>
            <a:ext cx="1142523" cy="11425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6D0CB9-9442-4307-9F15-9147163742F9}"/>
              </a:ext>
            </a:extLst>
          </p:cNvPr>
          <p:cNvSpPr txBox="1"/>
          <p:nvPr/>
        </p:nvSpPr>
        <p:spPr>
          <a:xfrm>
            <a:off x="2414584" y="5595029"/>
            <a:ext cx="176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Alex </a:t>
            </a:r>
            <a:r>
              <a:rPr lang="en-US" sz="2800" dirty="0" err="1">
                <a:solidFill>
                  <a:schemeClr val="tx2"/>
                </a:solidFill>
              </a:rPr>
              <a:t>Dns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E1293-910E-4AAA-A4A7-B9DA072A79D8}"/>
              </a:ext>
            </a:extLst>
          </p:cNvPr>
          <p:cNvSpPr txBox="1"/>
          <p:nvPr/>
        </p:nvSpPr>
        <p:spPr>
          <a:xfrm>
            <a:off x="612072" y="2282298"/>
            <a:ext cx="137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2500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834BA-C3BC-4F1E-B9A6-C68EA9931CF6}"/>
              </a:ext>
            </a:extLst>
          </p:cNvPr>
          <p:cNvSpPr txBox="1"/>
          <p:nvPr/>
        </p:nvSpPr>
        <p:spPr>
          <a:xfrm>
            <a:off x="1918151" y="1001361"/>
            <a:ext cx="137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3500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FD7B4-3E67-46C0-AD47-9054B3140BC2}"/>
              </a:ext>
            </a:extLst>
          </p:cNvPr>
          <p:cNvSpPr txBox="1"/>
          <p:nvPr/>
        </p:nvSpPr>
        <p:spPr>
          <a:xfrm>
            <a:off x="3321383" y="2662257"/>
            <a:ext cx="137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2300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284004-178E-4693-B272-2FFDB1B96F76}"/>
              </a:ext>
            </a:extLst>
          </p:cNvPr>
          <p:cNvGrpSpPr/>
          <p:nvPr/>
        </p:nvGrpSpPr>
        <p:grpSpPr>
          <a:xfrm>
            <a:off x="7392158" y="-199143"/>
            <a:ext cx="1585672" cy="1509322"/>
            <a:chOff x="7246316" y="-35390"/>
            <a:chExt cx="1594436" cy="1552996"/>
          </a:xfrm>
        </p:grpSpPr>
        <p:pic>
          <p:nvPicPr>
            <p:cNvPr id="27" name="Graphic 26" descr="Competition with solid fill">
              <a:extLst>
                <a:ext uri="{FF2B5EF4-FFF2-40B4-BE49-F238E27FC236}">
                  <a16:creationId xmlns:a16="http://schemas.microsoft.com/office/drawing/2014/main" id="{0666CDF3-D51F-4154-B0CF-6F53420D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8304" y="-35390"/>
              <a:ext cx="1348678" cy="1348678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07943A-6AA2-462A-AAB2-11CEDF7417E3}"/>
                </a:ext>
              </a:extLst>
            </p:cNvPr>
            <p:cNvCxnSpPr/>
            <p:nvPr/>
          </p:nvCxnSpPr>
          <p:spPr bwMode="auto">
            <a:xfrm flipV="1">
              <a:off x="8460432" y="745857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81B3A5-80E8-416C-8BAB-3D9FC6FEF516}"/>
                </a:ext>
              </a:extLst>
            </p:cNvPr>
            <p:cNvSpPr txBox="1"/>
            <p:nvPr/>
          </p:nvSpPr>
          <p:spPr>
            <a:xfrm>
              <a:off x="7949126" y="858671"/>
              <a:ext cx="830324" cy="38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</a:rPr>
                <a:t>Moi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8E15E4-52FD-44A6-8299-912C6A9F6D13}"/>
                </a:ext>
              </a:extLst>
            </p:cNvPr>
            <p:cNvSpPr txBox="1"/>
            <p:nvPr/>
          </p:nvSpPr>
          <p:spPr>
            <a:xfrm>
              <a:off x="7246316" y="1137587"/>
              <a:ext cx="1594436" cy="38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</a:rPr>
                <a:t>Messenger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BC73-9D82-4612-8234-464E782EFBA9}"/>
                </a:ext>
              </a:extLst>
            </p:cNvPr>
            <p:cNvCxnSpPr/>
            <p:nvPr/>
          </p:nvCxnSpPr>
          <p:spPr bwMode="auto">
            <a:xfrm flipV="1">
              <a:off x="7966380" y="1005880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68B-A824-4FA8-A919-C3E8049C21B7}" type="slidenum">
              <a:rPr lang="en-GB" altLang="ru-RU"/>
              <a:pPr/>
              <a:t>3</a:t>
            </a:fld>
            <a:endParaRPr lang="en-GB" altLang="ru-RU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27672"/>
            <a:ext cx="8350250" cy="935037"/>
          </a:xfrm>
        </p:spPr>
        <p:txBody>
          <a:bodyPr/>
          <a:lstStyle/>
          <a:p>
            <a:r>
              <a:rPr lang="en-US" altLang="ru-RU" sz="5400" b="1" dirty="0"/>
              <a:t>Le </a:t>
            </a:r>
            <a:r>
              <a:rPr lang="en-US" altLang="ru-RU" sz="5400" b="1" dirty="0" err="1"/>
              <a:t>Pingre</a:t>
            </a:r>
            <a:r>
              <a:rPr lang="en-US" altLang="ru-RU" sz="5400" b="1" dirty="0"/>
              <a:t> des Mots</a:t>
            </a:r>
            <a:endParaRPr lang="fr-BE" altLang="ru-RU" sz="5400" b="1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DCA1711-9C19-48FF-BF61-CE8D4760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57E7-75BD-409B-9347-DB0179007339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FA2A74-EE5D-4385-902F-C2FAE4B07A79}"/>
              </a:ext>
            </a:extLst>
          </p:cNvPr>
          <p:cNvSpPr/>
          <p:nvPr/>
        </p:nvSpPr>
        <p:spPr bwMode="auto">
          <a:xfrm>
            <a:off x="4644008" y="1529782"/>
            <a:ext cx="4251009" cy="2200481"/>
          </a:xfrm>
          <a:prstGeom prst="roundRect">
            <a:avLst>
              <a:gd name="adj" fmla="val 70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 DLV qui envoi les messages les plus courts est HARIBO !!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Avec une moyenne de seulement 5 mots par messages, il faudrait peut-être le prévenir qu’il ne paye pas les messages au nombre de mots</a:t>
            </a:r>
            <a:endParaRPr kumimoji="0" lang="fr-B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E5FDDC-C826-4ACE-BE2A-56A99495927E}"/>
              </a:ext>
            </a:extLst>
          </p:cNvPr>
          <p:cNvSpPr/>
          <p:nvPr/>
        </p:nvSpPr>
        <p:spPr bwMode="auto">
          <a:xfrm>
            <a:off x="4663710" y="4171545"/>
            <a:ext cx="4231307" cy="2160092"/>
          </a:xfrm>
          <a:prstGeom prst="roundRect">
            <a:avLst>
              <a:gd name="adj" fmla="val 70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2021 a été une année qui nous aura tous fait grandir: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Le </a:t>
            </a: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nombre de nos messages a diminu</a:t>
            </a:r>
            <a:r>
              <a:rPr lang="fr-BE" dirty="0">
                <a:solidFill>
                  <a:schemeClr val="tx1"/>
                </a:solidFill>
                <a:latin typeface="Arial" charset="0"/>
              </a:rPr>
              <a:t>é</a:t>
            </a: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(-30% vs 2020)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Mais nos messages eux-mêmes contiennent en moyenne un mot de plus </a:t>
            </a:r>
            <a:endParaRPr kumimoji="0" lang="fr-B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D0CB9-9442-4307-9F15-9147163742F9}"/>
              </a:ext>
            </a:extLst>
          </p:cNvPr>
          <p:cNvSpPr txBox="1"/>
          <p:nvPr/>
        </p:nvSpPr>
        <p:spPr>
          <a:xfrm>
            <a:off x="2115012" y="4708645"/>
            <a:ext cx="1766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A </a:t>
            </a:r>
            <a:r>
              <a:rPr lang="en-US" sz="2800" dirty="0" err="1">
                <a:solidFill>
                  <a:schemeClr val="tx2"/>
                </a:solidFill>
              </a:rPr>
              <a:t>tous</a:t>
            </a:r>
            <a:r>
              <a:rPr lang="en-US" sz="2800" dirty="0">
                <a:solidFill>
                  <a:schemeClr val="tx2"/>
                </a:solidFill>
              </a:rPr>
              <a:t> les DLV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284004-178E-4693-B272-2FFDB1B96F76}"/>
              </a:ext>
            </a:extLst>
          </p:cNvPr>
          <p:cNvGrpSpPr/>
          <p:nvPr/>
        </p:nvGrpSpPr>
        <p:grpSpPr>
          <a:xfrm>
            <a:off x="7392158" y="-199143"/>
            <a:ext cx="1585672" cy="1509322"/>
            <a:chOff x="7246316" y="-35390"/>
            <a:chExt cx="1594436" cy="1552996"/>
          </a:xfrm>
        </p:grpSpPr>
        <p:pic>
          <p:nvPicPr>
            <p:cNvPr id="27" name="Graphic 26" descr="Competition with solid fill">
              <a:extLst>
                <a:ext uri="{FF2B5EF4-FFF2-40B4-BE49-F238E27FC236}">
                  <a16:creationId xmlns:a16="http://schemas.microsoft.com/office/drawing/2014/main" id="{0666CDF3-D51F-4154-B0CF-6F53420D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8304" y="-35390"/>
              <a:ext cx="1348678" cy="1348678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07943A-6AA2-462A-AAB2-11CEDF7417E3}"/>
                </a:ext>
              </a:extLst>
            </p:cNvPr>
            <p:cNvCxnSpPr/>
            <p:nvPr/>
          </p:nvCxnSpPr>
          <p:spPr bwMode="auto">
            <a:xfrm flipV="1">
              <a:off x="8460432" y="745857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81B3A5-80E8-416C-8BAB-3D9FC6FEF516}"/>
                </a:ext>
              </a:extLst>
            </p:cNvPr>
            <p:cNvSpPr txBox="1"/>
            <p:nvPr/>
          </p:nvSpPr>
          <p:spPr>
            <a:xfrm>
              <a:off x="7949126" y="858671"/>
              <a:ext cx="830324" cy="38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</a:rPr>
                <a:t>Moi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8E15E4-52FD-44A6-8299-912C6A9F6D13}"/>
                </a:ext>
              </a:extLst>
            </p:cNvPr>
            <p:cNvSpPr txBox="1"/>
            <p:nvPr/>
          </p:nvSpPr>
          <p:spPr>
            <a:xfrm>
              <a:off x="7246316" y="1137587"/>
              <a:ext cx="1594436" cy="38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</a:rPr>
                <a:t>Messenger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BC73-9D82-4612-8234-464E782EFBA9}"/>
                </a:ext>
              </a:extLst>
            </p:cNvPr>
            <p:cNvCxnSpPr/>
            <p:nvPr/>
          </p:nvCxnSpPr>
          <p:spPr bwMode="auto">
            <a:xfrm flipV="1">
              <a:off x="7966380" y="1005880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3" name="Graphic 22" descr="Medal with solid fill">
            <a:extLst>
              <a:ext uri="{FF2B5EF4-FFF2-40B4-BE49-F238E27FC236}">
                <a16:creationId xmlns:a16="http://schemas.microsoft.com/office/drawing/2014/main" id="{19131531-B65D-4655-A2A1-9C7AA9726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421" y="2003181"/>
            <a:ext cx="1541249" cy="15412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E072422-0C53-41CD-8DCF-C1466A012F4E}"/>
              </a:ext>
            </a:extLst>
          </p:cNvPr>
          <p:cNvSpPr txBox="1"/>
          <p:nvPr/>
        </p:nvSpPr>
        <p:spPr>
          <a:xfrm>
            <a:off x="2241109" y="2435415"/>
            <a:ext cx="17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Haribo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5" name="Graphic 24" descr="Trophy outline">
            <a:extLst>
              <a:ext uri="{FF2B5EF4-FFF2-40B4-BE49-F238E27FC236}">
                <a16:creationId xmlns:a16="http://schemas.microsoft.com/office/drawing/2014/main" id="{BF59E87D-6AF2-457C-A91A-71161509B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748" y="4331067"/>
            <a:ext cx="1709264" cy="17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68B-A824-4FA8-A919-C3E8049C21B7}" type="slidenum">
              <a:rPr lang="en-GB" altLang="ru-RU"/>
              <a:pPr/>
              <a:t>4</a:t>
            </a:fld>
            <a:endParaRPr lang="en-GB" altLang="ru-RU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27672"/>
            <a:ext cx="8350250" cy="935037"/>
          </a:xfrm>
        </p:spPr>
        <p:txBody>
          <a:bodyPr/>
          <a:lstStyle/>
          <a:p>
            <a:r>
              <a:rPr lang="en-US" altLang="ru-RU" sz="5400" b="1" dirty="0"/>
              <a:t>La Bonne Oreille</a:t>
            </a:r>
            <a:endParaRPr lang="fr-BE" altLang="ru-RU" sz="5400" b="1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DCA1711-9C19-48FF-BF61-CE8D4760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57E7-75BD-409B-9347-DB0179007339}" type="datetime1">
              <a:rPr lang="en-US" altLang="ru-RU" smtClean="0"/>
              <a:t>2/10/2022</a:t>
            </a:fld>
            <a:endParaRPr lang="en-GB" alt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D1920A-7C86-4511-97B2-F70320EF93D6}"/>
              </a:ext>
            </a:extLst>
          </p:cNvPr>
          <p:cNvGrpSpPr/>
          <p:nvPr/>
        </p:nvGrpSpPr>
        <p:grpSpPr>
          <a:xfrm>
            <a:off x="186902" y="1039106"/>
            <a:ext cx="4889154" cy="4406117"/>
            <a:chOff x="395288" y="1197225"/>
            <a:chExt cx="4978896" cy="4536504"/>
          </a:xfrm>
        </p:grpSpPr>
        <p:pic>
          <p:nvPicPr>
            <p:cNvPr id="8" name="Graphic 7" descr="Podium with solid fill">
              <a:extLst>
                <a:ext uri="{FF2B5EF4-FFF2-40B4-BE49-F238E27FC236}">
                  <a16:creationId xmlns:a16="http://schemas.microsoft.com/office/drawing/2014/main" id="{13DD26CE-9C2D-446E-BA4E-B96BF9537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288" y="1197225"/>
              <a:ext cx="4978896" cy="453650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C704CD-6A73-4E5E-93DE-CA614D5C0E8C}"/>
                </a:ext>
              </a:extLst>
            </p:cNvPr>
            <p:cNvSpPr txBox="1"/>
            <p:nvPr/>
          </p:nvSpPr>
          <p:spPr>
            <a:xfrm>
              <a:off x="2182168" y="3935745"/>
              <a:ext cx="140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Adrien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71B27E-498E-4E4D-BC45-507D56F637C9}"/>
                </a:ext>
              </a:extLst>
            </p:cNvPr>
            <p:cNvSpPr txBox="1"/>
            <p:nvPr/>
          </p:nvSpPr>
          <p:spPr>
            <a:xfrm>
              <a:off x="858415" y="4340987"/>
              <a:ext cx="140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Arthur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043E1-F0FE-4D71-A362-947E7480323C}"/>
                </a:ext>
              </a:extLst>
            </p:cNvPr>
            <p:cNvSpPr txBox="1"/>
            <p:nvPr/>
          </p:nvSpPr>
          <p:spPr>
            <a:xfrm>
              <a:off x="2954303" y="4701337"/>
              <a:ext cx="1985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Alexandre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FA2A74-EE5D-4385-902F-C2FAE4B07A79}"/>
              </a:ext>
            </a:extLst>
          </p:cNvPr>
          <p:cNvSpPr/>
          <p:nvPr/>
        </p:nvSpPr>
        <p:spPr bwMode="auto">
          <a:xfrm>
            <a:off x="5226399" y="1399544"/>
            <a:ext cx="3668618" cy="2652938"/>
          </a:xfrm>
          <a:prstGeom prst="roundRect">
            <a:avLst>
              <a:gd name="adj" fmla="val 70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Seuls Arthur et Adrien obtiennent plus de 80% sur ce score. Tous les autres répondent au moins 20% du temps a leurs propres messages, n’attendant même pas la réponse des autres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E5FDDC-C826-4ACE-BE2A-56A99495927E}"/>
              </a:ext>
            </a:extLst>
          </p:cNvPr>
          <p:cNvSpPr/>
          <p:nvPr/>
        </p:nvSpPr>
        <p:spPr bwMode="auto">
          <a:xfrm>
            <a:off x="5246100" y="4797152"/>
            <a:ext cx="3629215" cy="1551112"/>
          </a:xfrm>
          <a:prstGeom prst="roundRect">
            <a:avLst>
              <a:gd name="adj" fmla="val 70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 un mauvais point pour Haribo, qui répond a ces propres messages plus de 40% du temps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D0CB9-9442-4307-9F15-9147163742F9}"/>
              </a:ext>
            </a:extLst>
          </p:cNvPr>
          <p:cNvSpPr txBox="1"/>
          <p:nvPr/>
        </p:nvSpPr>
        <p:spPr>
          <a:xfrm>
            <a:off x="2638380" y="5445224"/>
            <a:ext cx="176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Haribo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E1293-910E-4AAA-A4A7-B9DA072A79D8}"/>
              </a:ext>
            </a:extLst>
          </p:cNvPr>
          <p:cNvSpPr txBox="1"/>
          <p:nvPr/>
        </p:nvSpPr>
        <p:spPr>
          <a:xfrm>
            <a:off x="641681" y="2366000"/>
            <a:ext cx="137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87%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834BA-C3BC-4F1E-B9A6-C68EA9931CF6}"/>
              </a:ext>
            </a:extLst>
          </p:cNvPr>
          <p:cNvSpPr txBox="1"/>
          <p:nvPr/>
        </p:nvSpPr>
        <p:spPr>
          <a:xfrm>
            <a:off x="2021490" y="1077599"/>
            <a:ext cx="137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88%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FD7B4-3E67-46C0-AD47-9054B3140BC2}"/>
              </a:ext>
            </a:extLst>
          </p:cNvPr>
          <p:cNvSpPr txBox="1"/>
          <p:nvPr/>
        </p:nvSpPr>
        <p:spPr>
          <a:xfrm>
            <a:off x="3401299" y="2726013"/>
            <a:ext cx="137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79%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284004-178E-4693-B272-2FFDB1B96F76}"/>
              </a:ext>
            </a:extLst>
          </p:cNvPr>
          <p:cNvGrpSpPr/>
          <p:nvPr/>
        </p:nvGrpSpPr>
        <p:grpSpPr>
          <a:xfrm>
            <a:off x="7392158" y="-199143"/>
            <a:ext cx="1585672" cy="1509322"/>
            <a:chOff x="7246316" y="-35390"/>
            <a:chExt cx="1594436" cy="1552996"/>
          </a:xfrm>
        </p:grpSpPr>
        <p:pic>
          <p:nvPicPr>
            <p:cNvPr id="27" name="Graphic 26" descr="Competition with solid fill">
              <a:extLst>
                <a:ext uri="{FF2B5EF4-FFF2-40B4-BE49-F238E27FC236}">
                  <a16:creationId xmlns:a16="http://schemas.microsoft.com/office/drawing/2014/main" id="{0666CDF3-D51F-4154-B0CF-6F53420D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08304" y="-35390"/>
              <a:ext cx="1348678" cy="1348678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07943A-6AA2-462A-AAB2-11CEDF7417E3}"/>
                </a:ext>
              </a:extLst>
            </p:cNvPr>
            <p:cNvCxnSpPr/>
            <p:nvPr/>
          </p:nvCxnSpPr>
          <p:spPr bwMode="auto">
            <a:xfrm flipV="1">
              <a:off x="8460432" y="745857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81B3A5-80E8-416C-8BAB-3D9FC6FEF516}"/>
                </a:ext>
              </a:extLst>
            </p:cNvPr>
            <p:cNvSpPr txBox="1"/>
            <p:nvPr/>
          </p:nvSpPr>
          <p:spPr>
            <a:xfrm>
              <a:off x="7949126" y="858671"/>
              <a:ext cx="830324" cy="38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</a:rPr>
                <a:t>Moi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8E15E4-52FD-44A6-8299-912C6A9F6D13}"/>
                </a:ext>
              </a:extLst>
            </p:cNvPr>
            <p:cNvSpPr txBox="1"/>
            <p:nvPr/>
          </p:nvSpPr>
          <p:spPr>
            <a:xfrm>
              <a:off x="7246316" y="1137587"/>
              <a:ext cx="1594436" cy="38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</a:rPr>
                <a:t>Messenger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BC73-9D82-4612-8234-464E782EFBA9}"/>
                </a:ext>
              </a:extLst>
            </p:cNvPr>
            <p:cNvCxnSpPr/>
            <p:nvPr/>
          </p:nvCxnSpPr>
          <p:spPr bwMode="auto">
            <a:xfrm flipV="1">
              <a:off x="7966380" y="1005880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4" name="Graphic 13" descr="Thumbs Down with solid fill">
            <a:extLst>
              <a:ext uri="{FF2B5EF4-FFF2-40B4-BE49-F238E27FC236}">
                <a16:creationId xmlns:a16="http://schemas.microsoft.com/office/drawing/2014/main" id="{1EA9B7A6-1CA6-448E-B439-F7647BF2A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0951" y="53654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5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68B-A824-4FA8-A919-C3E8049C21B7}" type="slidenum">
              <a:rPr lang="en-GB" altLang="ru-RU"/>
              <a:pPr/>
              <a:t>5</a:t>
            </a:fld>
            <a:endParaRPr lang="en-GB" altLang="ru-RU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27672"/>
            <a:ext cx="8350250" cy="935037"/>
          </a:xfrm>
        </p:spPr>
        <p:txBody>
          <a:bodyPr/>
          <a:lstStyle/>
          <a:p>
            <a:r>
              <a:rPr lang="fr-BE" altLang="ru-RU" sz="5400" b="1" dirty="0"/>
              <a:t>Mœurs</a:t>
            </a:r>
            <a:r>
              <a:rPr lang="en-US" altLang="ru-RU" sz="5400" b="1" dirty="0"/>
              <a:t> et </a:t>
            </a:r>
            <a:r>
              <a:rPr lang="fr-BE" altLang="ru-RU" sz="5400" b="1" dirty="0"/>
              <a:t>Coutumes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DCA1711-9C19-48FF-BF61-CE8D4760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57E7-75BD-409B-9347-DB0179007339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FA2A74-EE5D-4385-902F-C2FAE4B07A79}"/>
              </a:ext>
            </a:extLst>
          </p:cNvPr>
          <p:cNvSpPr/>
          <p:nvPr/>
        </p:nvSpPr>
        <p:spPr bwMode="auto">
          <a:xfrm>
            <a:off x="827086" y="4409384"/>
            <a:ext cx="7676899" cy="1944216"/>
          </a:xfrm>
          <a:prstGeom prst="roundRect">
            <a:avLst>
              <a:gd name="adj" fmla="val 70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Avec l’</a:t>
            </a:r>
            <a:r>
              <a:rPr kumimoji="0" 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arriv</a:t>
            </a:r>
            <a:r>
              <a:rPr kumimoji="0" lang="fr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é</a:t>
            </a: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 du weekend, il semble que les </a:t>
            </a:r>
            <a:r>
              <a:rPr kumimoji="0" 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DLVs</a:t>
            </a: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commencent a s’activer. Le dimanche étant un jour sacrée, le repos est de mise.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 voit clairement un effet que l’on qualifiera d’effet « Apéro » sur le nombre de messages moyen envoyé</a:t>
            </a:r>
            <a:r>
              <a:rPr lang="fr-FR" dirty="0">
                <a:solidFill>
                  <a:schemeClr val="tx1"/>
                </a:solidFill>
                <a:latin typeface="Arial" charset="0"/>
              </a:rPr>
              <a:t> par heure avec un échange préféré autour de 18h</a:t>
            </a: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284004-178E-4693-B272-2FFDB1B96F76}"/>
              </a:ext>
            </a:extLst>
          </p:cNvPr>
          <p:cNvGrpSpPr/>
          <p:nvPr/>
        </p:nvGrpSpPr>
        <p:grpSpPr>
          <a:xfrm>
            <a:off x="7392158" y="-199143"/>
            <a:ext cx="1585672" cy="1509322"/>
            <a:chOff x="7246316" y="-35390"/>
            <a:chExt cx="1594436" cy="1552996"/>
          </a:xfrm>
        </p:grpSpPr>
        <p:pic>
          <p:nvPicPr>
            <p:cNvPr id="27" name="Graphic 26" descr="Competition with solid fill">
              <a:extLst>
                <a:ext uri="{FF2B5EF4-FFF2-40B4-BE49-F238E27FC236}">
                  <a16:creationId xmlns:a16="http://schemas.microsoft.com/office/drawing/2014/main" id="{0666CDF3-D51F-4154-B0CF-6F53420D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8304" y="-35390"/>
              <a:ext cx="1348678" cy="1348678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07943A-6AA2-462A-AAB2-11CEDF7417E3}"/>
                </a:ext>
              </a:extLst>
            </p:cNvPr>
            <p:cNvCxnSpPr/>
            <p:nvPr/>
          </p:nvCxnSpPr>
          <p:spPr bwMode="auto">
            <a:xfrm flipV="1">
              <a:off x="8460432" y="745857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81B3A5-80E8-416C-8BAB-3D9FC6FEF516}"/>
                </a:ext>
              </a:extLst>
            </p:cNvPr>
            <p:cNvSpPr txBox="1"/>
            <p:nvPr/>
          </p:nvSpPr>
          <p:spPr>
            <a:xfrm>
              <a:off x="7949126" y="858671"/>
              <a:ext cx="830324" cy="38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</a:rPr>
                <a:t>Moi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8E15E4-52FD-44A6-8299-912C6A9F6D13}"/>
                </a:ext>
              </a:extLst>
            </p:cNvPr>
            <p:cNvSpPr txBox="1"/>
            <p:nvPr/>
          </p:nvSpPr>
          <p:spPr>
            <a:xfrm>
              <a:off x="7246316" y="1137587"/>
              <a:ext cx="1594436" cy="38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</a:rPr>
                <a:t>Messenger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BC73-9D82-4612-8234-464E782EFBA9}"/>
                </a:ext>
              </a:extLst>
            </p:cNvPr>
            <p:cNvCxnSpPr/>
            <p:nvPr/>
          </p:nvCxnSpPr>
          <p:spPr bwMode="auto">
            <a:xfrm flipV="1">
              <a:off x="7966380" y="1005880"/>
              <a:ext cx="0" cy="165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F166C26-7EA9-4E36-A5BC-A01165F9D1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632005"/>
              </p:ext>
            </p:extLst>
          </p:nvPr>
        </p:nvGraphicFramePr>
        <p:xfrm>
          <a:off x="0" y="1162710"/>
          <a:ext cx="4860032" cy="2961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0CC94B8-1043-4F19-9326-1A595FE1A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202068"/>
              </p:ext>
            </p:extLst>
          </p:nvPr>
        </p:nvGraphicFramePr>
        <p:xfrm>
          <a:off x="4932040" y="1111607"/>
          <a:ext cx="4045790" cy="294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3937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68B-A824-4FA8-A919-C3E8049C21B7}" type="slidenum">
              <a:rPr lang="en-GB" altLang="ru-RU"/>
              <a:pPr/>
              <a:t>6</a:t>
            </a:fld>
            <a:endParaRPr lang="en-GB" altLang="ru-RU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27672"/>
            <a:ext cx="8350250" cy="935037"/>
          </a:xfrm>
        </p:spPr>
        <p:txBody>
          <a:bodyPr/>
          <a:lstStyle/>
          <a:p>
            <a:r>
              <a:rPr lang="en-US" altLang="ru-RU" sz="5400" b="1" dirty="0"/>
              <a:t>Le Prix Du </a:t>
            </a:r>
            <a:r>
              <a:rPr lang="fr-BE" altLang="ru-RU" sz="5400" b="1" dirty="0"/>
              <a:t>Cancanier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DCA1711-9C19-48FF-BF61-CE8D4760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57E7-75BD-409B-9347-DB0179007339}" type="datetime1">
              <a:rPr lang="en-US" altLang="ru-RU" smtClean="0"/>
              <a:t>2/10/2022</a:t>
            </a:fld>
            <a:endParaRPr lang="en-GB" altLang="ru-RU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7AAAF77C-5074-492C-BC81-5B02AA5D40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470567"/>
              </p:ext>
            </p:extLst>
          </p:nvPr>
        </p:nvGraphicFramePr>
        <p:xfrm>
          <a:off x="971600" y="1198462"/>
          <a:ext cx="7200800" cy="4534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944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68B-A824-4FA8-A919-C3E8049C21B7}" type="slidenum">
              <a:rPr lang="en-GB" altLang="ru-RU"/>
              <a:pPr/>
              <a:t>7</a:t>
            </a:fld>
            <a:endParaRPr lang="en-GB" altLang="ru-RU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27672"/>
            <a:ext cx="8350250" cy="935037"/>
          </a:xfrm>
        </p:spPr>
        <p:txBody>
          <a:bodyPr/>
          <a:lstStyle/>
          <a:p>
            <a:r>
              <a:rPr lang="en-US" altLang="ru-RU" sz="5400" b="1" dirty="0"/>
              <a:t>Le </a:t>
            </a:r>
            <a:r>
              <a:rPr lang="en-US" altLang="ru-RU" sz="5400" b="1" dirty="0" err="1"/>
              <a:t>Pingre</a:t>
            </a:r>
            <a:r>
              <a:rPr lang="en-US" altLang="ru-RU" sz="5400" b="1" dirty="0"/>
              <a:t> des Mots</a:t>
            </a:r>
            <a:endParaRPr lang="fr-BE" altLang="ru-RU" sz="5400" b="1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DCA1711-9C19-48FF-BF61-CE8D4760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57E7-75BD-409B-9347-DB0179007339}" type="datetime1">
              <a:rPr lang="en-US" altLang="ru-RU" smtClean="0"/>
              <a:t>2/10/2022</a:t>
            </a:fld>
            <a:endParaRPr lang="en-GB" altLang="ru-RU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0933BD-51F1-4873-B651-00E990D63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172586"/>
              </p:ext>
            </p:extLst>
          </p:nvPr>
        </p:nvGraphicFramePr>
        <p:xfrm>
          <a:off x="971600" y="1772816"/>
          <a:ext cx="669674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60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9F8D-D9A5-4E26-97A6-FA326E9F2DDB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fr-BE" dirty="0"/>
              <a:t>Quelques chiffres</a:t>
            </a:r>
            <a:endParaRPr lang="fr-BE" alt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75716BFA-F608-4935-820B-6559CFFF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F491-5E7C-4C2E-BA1E-6CAB0DD27B96}" type="datetime1">
              <a:rPr lang="en-US" altLang="ru-RU" smtClean="0">
                <a:solidFill>
                  <a:schemeClr val="tx1"/>
                </a:solidFill>
              </a:rPr>
              <a:t>2/10/2022</a:t>
            </a:fld>
            <a:endParaRPr lang="ru-RU" alt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18D038-39CB-4B5E-834A-D8D732D2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262A22-2A86-4CBA-A9DB-020D6A55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79071"/>
              </p:ext>
            </p:extLst>
          </p:nvPr>
        </p:nvGraphicFramePr>
        <p:xfrm>
          <a:off x="179512" y="3212976"/>
          <a:ext cx="8569203" cy="2731876"/>
        </p:xfrm>
        <a:graphic>
          <a:graphicData uri="http://schemas.openxmlformats.org/drawingml/2006/table">
            <a:tbl>
              <a:tblPr/>
              <a:tblGrid>
                <a:gridCol w="1189241">
                  <a:extLst>
                    <a:ext uri="{9D8B030D-6E8A-4147-A177-3AD203B41FA5}">
                      <a16:colId xmlns:a16="http://schemas.microsoft.com/office/drawing/2014/main" val="4111788787"/>
                    </a:ext>
                  </a:extLst>
                </a:gridCol>
                <a:gridCol w="1044753">
                  <a:extLst>
                    <a:ext uri="{9D8B030D-6E8A-4147-A177-3AD203B41FA5}">
                      <a16:colId xmlns:a16="http://schemas.microsoft.com/office/drawing/2014/main" val="1434939550"/>
                    </a:ext>
                  </a:extLst>
                </a:gridCol>
                <a:gridCol w="989181">
                  <a:extLst>
                    <a:ext uri="{9D8B030D-6E8A-4147-A177-3AD203B41FA5}">
                      <a16:colId xmlns:a16="http://schemas.microsoft.com/office/drawing/2014/main" val="3314471007"/>
                    </a:ext>
                  </a:extLst>
                </a:gridCol>
                <a:gridCol w="1000295">
                  <a:extLst>
                    <a:ext uri="{9D8B030D-6E8A-4147-A177-3AD203B41FA5}">
                      <a16:colId xmlns:a16="http://schemas.microsoft.com/office/drawing/2014/main" val="118609845"/>
                    </a:ext>
                  </a:extLst>
                </a:gridCol>
                <a:gridCol w="589064">
                  <a:extLst>
                    <a:ext uri="{9D8B030D-6E8A-4147-A177-3AD203B41FA5}">
                      <a16:colId xmlns:a16="http://schemas.microsoft.com/office/drawing/2014/main" val="1804491371"/>
                    </a:ext>
                  </a:extLst>
                </a:gridCol>
                <a:gridCol w="855808">
                  <a:extLst>
                    <a:ext uri="{9D8B030D-6E8A-4147-A177-3AD203B41FA5}">
                      <a16:colId xmlns:a16="http://schemas.microsoft.com/office/drawing/2014/main" val="4285017125"/>
                    </a:ext>
                  </a:extLst>
                </a:gridCol>
                <a:gridCol w="589064">
                  <a:extLst>
                    <a:ext uri="{9D8B030D-6E8A-4147-A177-3AD203B41FA5}">
                      <a16:colId xmlns:a16="http://schemas.microsoft.com/office/drawing/2014/main" val="1837080493"/>
                    </a:ext>
                  </a:extLst>
                </a:gridCol>
                <a:gridCol w="1133669">
                  <a:extLst>
                    <a:ext uri="{9D8B030D-6E8A-4147-A177-3AD203B41FA5}">
                      <a16:colId xmlns:a16="http://schemas.microsoft.com/office/drawing/2014/main" val="3217872578"/>
                    </a:ext>
                  </a:extLst>
                </a:gridCol>
                <a:gridCol w="589064">
                  <a:extLst>
                    <a:ext uri="{9D8B030D-6E8A-4147-A177-3AD203B41FA5}">
                      <a16:colId xmlns:a16="http://schemas.microsoft.com/office/drawing/2014/main" val="2200533704"/>
                    </a:ext>
                  </a:extLst>
                </a:gridCol>
                <a:gridCol w="589064">
                  <a:extLst>
                    <a:ext uri="{9D8B030D-6E8A-4147-A177-3AD203B41FA5}">
                      <a16:colId xmlns:a16="http://schemas.microsoft.com/office/drawing/2014/main" val="1671043224"/>
                    </a:ext>
                  </a:extLst>
                </a:gridCol>
              </a:tblGrid>
              <a:tr h="71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sender_name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Nb message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vs last year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Plus long message (nb mots)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Yoy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Nombre moyen de mot par message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Yoy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Repond a ses propres messages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% du temps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3030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63127"/>
                  </a:ext>
                </a:extLst>
              </a:tr>
              <a:tr h="2026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Adrien Goutard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263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+1361%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+ 32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7.2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+25%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12.2%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87.8%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74953"/>
                  </a:ext>
                </a:extLst>
              </a:tr>
              <a:tr h="2026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Alex Dns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1554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-31%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+ 318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9.4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+12%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625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40.2%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59.8%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24813"/>
                  </a:ext>
                </a:extLst>
              </a:tr>
              <a:tr h="2026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Alexandre Durand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-51%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7.6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+12%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21.3%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78.7%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861"/>
                  </a:ext>
                </a:extLst>
              </a:tr>
              <a:tr h="2026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Antoine Gilles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-75%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+ 51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+22%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21.7%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78.3%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118640"/>
                  </a:ext>
                </a:extLst>
              </a:tr>
              <a:tr h="2026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Antoine Hamon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2278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-34%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+ 60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+0%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938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41.2%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58.8%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0155"/>
                  </a:ext>
                </a:extLst>
              </a:tr>
              <a:tr h="3968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Arthur de Saint-Pierre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650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-31%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+ 105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9.3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+13%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12.5%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87.5%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22067"/>
                  </a:ext>
                </a:extLst>
              </a:tr>
              <a:tr h="2026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Louis Jss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2524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-283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8.0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+8%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1017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40.3%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59.7%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37096"/>
                  </a:ext>
                </a:extLst>
              </a:tr>
              <a:tr h="2026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Robin Goutard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3363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-385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7.0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+11%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1285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38.2%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61.8%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8969"/>
                  </a:ext>
                </a:extLst>
              </a:tr>
              <a:tr h="2026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Thomas Liberge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1559</a:t>
                      </a:r>
                    </a:p>
                  </a:txBody>
                  <a:tcPr marL="5275" marR="5275" marT="5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-40%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-13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+5%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34.6%</a:t>
                      </a:r>
                    </a:p>
                  </a:txBody>
                  <a:tcPr marL="5275" marR="5275" marT="52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303030"/>
                          </a:solidFill>
                          <a:effectLst/>
                          <a:latin typeface="Arial" panose="020B0604020202020204" pitchFamily="34" charset="0"/>
                        </a:rPr>
                        <a:t>65.4%</a:t>
                      </a:r>
                    </a:p>
                  </a:txBody>
                  <a:tcPr marL="5275" marR="5275" marT="52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1789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0FE4-4CE6-450D-B94A-4B4C0DF5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7F20-2A0E-4BFA-B5BA-CA8942D0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0EDE-C7FD-43C3-B338-98CA54B2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7CA-8BE4-4C36-989F-39F4C62ADBAC}" type="datetime1">
              <a:rPr lang="en-US" altLang="ru-RU" smtClean="0"/>
              <a:t>2/10/2022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B982-E668-4A08-A24F-D1C2DDB0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A0FB-B31E-4AD9-9F81-B4F6D2F9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538A-7201-4EFD-AB34-9802E43D660A}" type="slidenum">
              <a:rPr lang="en-GB" altLang="ru-RU" smtClean="0"/>
              <a:pPr/>
              <a:t>9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61584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Whale-From2">
      <a:dk1>
        <a:srgbClr val="FFFFFF"/>
      </a:dk1>
      <a:lt1>
        <a:srgbClr val="66FFFF"/>
      </a:lt1>
      <a:dk2>
        <a:srgbClr val="E8F5F5"/>
      </a:dk2>
      <a:lt2>
        <a:srgbClr val="8AE1FF"/>
      </a:lt2>
      <a:accent1>
        <a:srgbClr val="3C8C92"/>
      </a:accent1>
      <a:accent2>
        <a:srgbClr val="1196C5"/>
      </a:accent2>
      <a:accent3>
        <a:srgbClr val="52A2C6"/>
      </a:accent3>
      <a:accent4>
        <a:srgbClr val="00B4AF"/>
      </a:accent4>
      <a:accent5>
        <a:srgbClr val="54ABB4"/>
      </a:accent5>
      <a:accent6>
        <a:srgbClr val="007CA8"/>
      </a:accent6>
      <a:hlink>
        <a:srgbClr val="009999"/>
      </a:hlink>
      <a:folHlink>
        <a:srgbClr val="9AFEF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Whale-From2">
      <a:dk1>
        <a:srgbClr val="FFFFFF"/>
      </a:dk1>
      <a:lt1>
        <a:srgbClr val="66FFFF"/>
      </a:lt1>
      <a:dk2>
        <a:srgbClr val="E8F5F5"/>
      </a:dk2>
      <a:lt2>
        <a:srgbClr val="8AE1FF"/>
      </a:lt2>
      <a:accent1>
        <a:srgbClr val="3C8C92"/>
      </a:accent1>
      <a:accent2>
        <a:srgbClr val="1196C5"/>
      </a:accent2>
      <a:accent3>
        <a:srgbClr val="52A2C6"/>
      </a:accent3>
      <a:accent4>
        <a:srgbClr val="00B4AF"/>
      </a:accent4>
      <a:accent5>
        <a:srgbClr val="54ABB4"/>
      </a:accent5>
      <a:accent6>
        <a:srgbClr val="007CA8"/>
      </a:accent6>
      <a:hlink>
        <a:srgbClr val="009999"/>
      </a:hlink>
      <a:folHlink>
        <a:srgbClr val="9AFEF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552</Words>
  <Application>Microsoft Office PowerPoint</Application>
  <PresentationFormat>On-screen Show (4:3)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template</vt:lpstr>
      <vt:lpstr>Custom Design</vt:lpstr>
      <vt:lpstr>Messenger Awards</vt:lpstr>
      <vt:lpstr>Le Prix Du Cancanier</vt:lpstr>
      <vt:lpstr>Le Pingre des Mots</vt:lpstr>
      <vt:lpstr>La Bonne Oreille</vt:lpstr>
      <vt:lpstr>Mœurs et Coutumes</vt:lpstr>
      <vt:lpstr>Le Prix Du Cancanier</vt:lpstr>
      <vt:lpstr>Le Pingre des Mots</vt:lpstr>
      <vt:lpstr>Quelques chiffres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Louis Josso</cp:lastModifiedBy>
  <cp:revision>51</cp:revision>
  <dcterms:created xsi:type="dcterms:W3CDTF">2018-10-26T15:26:37Z</dcterms:created>
  <dcterms:modified xsi:type="dcterms:W3CDTF">2022-02-10T14:38:51Z</dcterms:modified>
</cp:coreProperties>
</file>