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11" r:id="rId56"/>
  </p:sldIdLst>
  <p:sldSz cx="9144000" cy="5143500" type="screen16x9"/>
  <p:notesSz cx="6858000" cy="9144000"/>
  <p:embeddedFontLst>
    <p:embeddedFont>
      <p:font typeface="Consolas" panose="020B0609020204030204" pitchFamily="49" charset="0"/>
      <p:regular r:id="rId58"/>
      <p:bold r:id="rId59"/>
      <p:italic r:id="rId60"/>
      <p:boldItalic r:id="rId61"/>
    </p:embeddedFont>
    <p:embeddedFont>
      <p:font typeface="Google Sans" panose="020B0503030502040204" pitchFamily="34" charset="0"/>
      <p:regular r:id="rId62"/>
      <p:bold r:id="rId63"/>
      <p:italic r:id="rId64"/>
      <p:boldItalic r:id="rId65"/>
    </p:embeddedFont>
    <p:embeddedFont>
      <p:font typeface="Open Sans" panose="020B0606030504020204" pitchFamily="34" charset="0"/>
      <p:regular r:id="rId66"/>
      <p:bold r:id="rId67"/>
      <p:italic r:id="rId68"/>
      <p:boldItalic r:id="rId69"/>
    </p:embeddedFont>
    <p:embeddedFont>
      <p:font typeface="Roboto" panose="02000000000000000000" pitchFamily="2" charset="0"/>
      <p:regular r:id="rId70"/>
      <p:bold r:id="rId71"/>
      <p:italic r:id="rId72"/>
      <p:boldItalic r:id="rId73"/>
    </p:embeddedFont>
    <p:embeddedFont>
      <p:font typeface="Roboto Condensed" panose="02000000000000000000" pitchFamily="2" charset="0"/>
      <p:regular r:id="rId74"/>
      <p:bold r:id="rId75"/>
      <p:italic r:id="rId76"/>
      <p:boldItalic r:id="rId77"/>
    </p:embeddedFont>
    <p:embeddedFont>
      <p:font typeface="Roboto Mono" pitchFamily="49" charset="0"/>
      <p:regular r:id="rId78"/>
      <p:bold r:id="rId79"/>
      <p:italic r:id="rId80"/>
      <p:boldItalic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41"/>
    <p:restoredTop sz="76803"/>
  </p:normalViewPr>
  <p:slideViewPr>
    <p:cSldViewPr snapToGrid="0">
      <p:cViewPr varScale="1">
        <p:scale>
          <a:sx n="129" d="100"/>
          <a:sy n="129" d="100"/>
        </p:scale>
        <p:origin x="124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68" Type="http://schemas.openxmlformats.org/officeDocument/2006/relationships/font" Target="fonts/font11.fntdata"/><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1.fntdata"/><Relationship Id="rId74" Type="http://schemas.openxmlformats.org/officeDocument/2006/relationships/font" Target="fonts/font17.fntdata"/><Relationship Id="rId79" Type="http://schemas.openxmlformats.org/officeDocument/2006/relationships/font" Target="fonts/font22.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5.fntdata"/><Relationship Id="rId80" Type="http://schemas.openxmlformats.org/officeDocument/2006/relationships/font" Target="fonts/font23.fntdata"/><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font" Target="fonts/font18.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font" Target="fonts/font21.fntdata"/><Relationship Id="rId81" Type="http://schemas.openxmlformats.org/officeDocument/2006/relationships/font" Target="fonts/font24.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9.fntdata"/><Relationship Id="rId7" Type="http://schemas.openxmlformats.org/officeDocument/2006/relationships/slide" Target="slides/slide5.xml"/><Relationship Id="rId71" Type="http://schemas.openxmlformats.org/officeDocument/2006/relationships/font" Target="fonts/font1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9.fntdata"/><Relationship Id="rId61" Type="http://schemas.openxmlformats.org/officeDocument/2006/relationships/font" Target="fonts/font4.fntdata"/><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propertie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kotlinlang.org/docs/tutorials/kotlin-for-py/classes.html#member-func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kotlinlang.org/docs/tutorials/kotlin-for-py/inheritance.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classes.html#inheritanc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docs/tutorials/kotlin-for-py/collection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kotlinlang.org/docs/reference/visibility-modifiers.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9961b3fa0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9961b3fa0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9961b3fa0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9961b3fa0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Clr>
                <a:schemeClr val="dk1"/>
              </a:buClr>
              <a:buSzPts val="1100"/>
              <a:buFont typeface="Arial"/>
              <a:buNone/>
            </a:pPr>
            <a:endParaRPr b="1" dirty="0">
              <a:solidFill>
                <a:schemeClr val="dk1"/>
              </a:solidFill>
            </a:endParaRPr>
          </a:p>
          <a:p>
            <a:pPr marL="0" lvl="0" indent="0" algn="l" rtl="0">
              <a:spcBef>
                <a:spcPts val="0"/>
              </a:spcBef>
              <a:spcAft>
                <a:spcPts val="0"/>
              </a:spcAft>
              <a:buClr>
                <a:schemeClr val="dk1"/>
              </a:buClr>
              <a:buSzPts val="1100"/>
              <a:buFont typeface="Arial"/>
              <a:buNone/>
            </a:pPr>
            <a:r>
              <a:rPr lang="fr-FR" dirty="0">
                <a:solidFill>
                  <a:schemeClr val="dk1"/>
                </a:solidFill>
              </a:rPr>
              <a:t>Premier cas préféré au deuxième</a:t>
            </a:r>
            <a:endParaRPr dirty="0">
              <a:solidFill>
                <a:schemeClr val="dk1"/>
              </a:solidFill>
            </a:endParaRPr>
          </a:p>
          <a:p>
            <a:pPr marL="0" lvl="0" indent="0" algn="l" rtl="0">
              <a:spcBef>
                <a:spcPts val="0"/>
              </a:spcBef>
              <a:spcAft>
                <a:spcPts val="0"/>
              </a:spcAft>
              <a:buClr>
                <a:schemeClr val="dk1"/>
              </a:buClr>
              <a:buSzPts val="1100"/>
              <a:buFont typeface="Arial"/>
              <a:buNone/>
            </a:pPr>
            <a:r>
              <a:rPr lang="fr-FR" sz="1050" dirty="0">
                <a:solidFill>
                  <a:srgbClr val="3C4043"/>
                </a:solidFill>
                <a:highlight>
                  <a:srgbClr val="FFFFFF"/>
                </a:highlight>
                <a:latin typeface="Roboto"/>
                <a:ea typeface="Roboto"/>
                <a:cs typeface="Roboto"/>
                <a:sym typeface="Roboto"/>
              </a:rPr>
              <a:t>I</a:t>
            </a:r>
            <a:r>
              <a:rPr lang="en" sz="1050" dirty="0">
                <a:solidFill>
                  <a:srgbClr val="3C4043"/>
                </a:solidFill>
                <a:highlight>
                  <a:srgbClr val="FFFFFF"/>
                </a:highlight>
                <a:latin typeface="Roboto"/>
                <a:ea typeface="Roboto"/>
                <a:cs typeface="Roboto"/>
                <a:sym typeface="Roboto"/>
              </a:rPr>
              <a:t>nit block</a:t>
            </a:r>
            <a:endParaRPr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9961b3fa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9961b3fa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Kotlin, you can’t put any code inside a primary constructor, so put any initialization code in an </a:t>
            </a:r>
            <a:r>
              <a:rPr lang="en" dirty="0" err="1">
                <a:latin typeface="Courier New"/>
                <a:ea typeface="Courier New"/>
                <a:cs typeface="Courier New"/>
                <a:sym typeface="Courier New"/>
              </a:rPr>
              <a:t>init</a:t>
            </a:r>
            <a:r>
              <a:rPr lang="en" dirty="0"/>
              <a:t> block - also known as an </a:t>
            </a:r>
            <a:r>
              <a:rPr lang="en" dirty="0">
                <a:latin typeface="Courier New"/>
                <a:ea typeface="Courier New"/>
                <a:cs typeface="Courier New"/>
                <a:sym typeface="Courier New"/>
              </a:rPr>
              <a:t>initializer</a:t>
            </a:r>
            <a:r>
              <a:rPr lang="en" dirty="0"/>
              <a:t> block. You can have more than 1 </a:t>
            </a:r>
            <a:r>
              <a:rPr lang="en" dirty="0" err="1">
                <a:latin typeface="Courier New"/>
                <a:ea typeface="Courier New"/>
                <a:cs typeface="Courier New"/>
                <a:sym typeface="Courier New"/>
              </a:rPr>
              <a:t>init</a:t>
            </a:r>
            <a:r>
              <a:rPr lang="en" dirty="0"/>
              <a:t> block in your class definition. The blocks just get executed in the order that they appear in the code. These </a:t>
            </a:r>
            <a:r>
              <a:rPr lang="en" dirty="0" err="1">
                <a:solidFill>
                  <a:schemeClr val="dk1"/>
                </a:solidFill>
                <a:latin typeface="Courier New"/>
                <a:ea typeface="Courier New"/>
                <a:cs typeface="Courier New"/>
                <a:sym typeface="Courier New"/>
              </a:rPr>
              <a:t>init</a:t>
            </a:r>
            <a:r>
              <a:rPr lang="en" dirty="0"/>
              <a:t> blocks essentially become the body of the primary constructor.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9961b3fa0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9961b3fa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9961b3fa0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9961b3fa0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What if we need multiple constructors? In addition to the primary constructor, a class can have one or more secondary constructors. Use the </a:t>
            </a:r>
            <a:r>
              <a:rPr lang="en" dirty="0">
                <a:latin typeface="Courier New"/>
                <a:ea typeface="Courier New"/>
                <a:cs typeface="Courier New"/>
                <a:sym typeface="Courier New"/>
              </a:rPr>
              <a:t>constructor</a:t>
            </a:r>
            <a:r>
              <a:rPr lang="en" dirty="0"/>
              <a:t> keyword to declare them.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 secondary constructor must call the primary constructor using the </a:t>
            </a:r>
            <a:r>
              <a:rPr lang="en" dirty="0">
                <a:latin typeface="Courier New"/>
                <a:ea typeface="Courier New"/>
                <a:cs typeface="Courier New"/>
                <a:sym typeface="Courier New"/>
              </a:rPr>
              <a:t>this</a:t>
            </a:r>
            <a:r>
              <a:rPr lang="en" dirty="0"/>
              <a:t> keyword. Or </a:t>
            </a:r>
            <a:r>
              <a:rPr lang="en" dirty="0">
                <a:latin typeface="Courier New"/>
                <a:ea typeface="Courier New"/>
                <a:cs typeface="Courier New"/>
                <a:sym typeface="Courier New"/>
              </a:rPr>
              <a:t>it</a:t>
            </a:r>
            <a:r>
              <a:rPr lang="en" dirty="0"/>
              <a:t> must call another secondary constructor that calls the primary constructor. </a:t>
            </a:r>
            <a:endParaRPr dirty="0"/>
          </a:p>
          <a:p>
            <a:pPr marL="0" lvl="0" indent="0" algn="l" rtl="0">
              <a:spcBef>
                <a:spcPts val="0"/>
              </a:spcBef>
              <a:spcAft>
                <a:spcPts val="0"/>
              </a:spcAft>
              <a:buNone/>
            </a:pPr>
            <a:endParaRPr dirty="0"/>
          </a:p>
          <a:p>
            <a:pPr marL="0" lvl="0" indent="0" algn="l" rtl="0">
              <a:spcBef>
                <a:spcPts val="0"/>
              </a:spcBef>
              <a:spcAft>
                <a:spcPts val="0"/>
              </a:spcAft>
              <a:buClr>
                <a:srgbClr val="000000"/>
              </a:buClr>
              <a:buSzPts val="1100"/>
              <a:buFont typeface="Arial"/>
              <a:buNone/>
            </a:pPr>
            <a:r>
              <a:rPr lang="en" b="1" dirty="0">
                <a:highlight>
                  <a:srgbClr val="FCE5CD"/>
                </a:highlight>
              </a:rPr>
              <a:t>Warning:</a:t>
            </a:r>
            <a:r>
              <a:rPr lang="en" dirty="0">
                <a:highlight>
                  <a:srgbClr val="FCE5CD"/>
                </a:highlight>
              </a:rPr>
              <a:t> Using multiple constructors leads to more code paths and issues with testing. Before writing a secondary constructor, consider whether a factory function would work instead, to keep the class definition clean.</a:t>
            </a:r>
            <a:endParaRPr dirty="0">
              <a:highlight>
                <a:srgbClr val="FCE5CD"/>
              </a:highlight>
            </a:endParaRPr>
          </a:p>
          <a:p>
            <a:pPr marL="0" lvl="0" indent="0" algn="l" rtl="0">
              <a:spcBef>
                <a:spcPts val="0"/>
              </a:spcBef>
              <a:spcAft>
                <a:spcPts val="0"/>
              </a:spcAft>
              <a:buNone/>
            </a:pPr>
            <a:endParaRPr dirty="0"/>
          </a:p>
          <a:p>
            <a:pPr marL="0" lvl="0" indent="0" algn="l" rtl="0">
              <a:spcBef>
                <a:spcPts val="0"/>
              </a:spcBef>
              <a:spcAft>
                <a:spcPts val="0"/>
              </a:spcAft>
              <a:buNone/>
            </a:pPr>
            <a:r>
              <a:rPr lang="en" b="1" dirty="0"/>
              <a:t>Resource:</a:t>
            </a:r>
            <a:endParaRPr dirty="0"/>
          </a:p>
          <a:p>
            <a:pPr marL="457200" lvl="0" indent="-298450" algn="l" rtl="0">
              <a:spcBef>
                <a:spcPts val="0"/>
              </a:spcBef>
              <a:spcAft>
                <a:spcPts val="0"/>
              </a:spcAft>
              <a:buSzPts val="1100"/>
              <a:buChar char="●"/>
            </a:pPr>
            <a:r>
              <a:rPr lang="en" u="sng" dirty="0">
                <a:solidFill>
                  <a:schemeClr val="hlink"/>
                </a:solidFill>
                <a:hlinkClick r:id="rId3"/>
              </a:rPr>
              <a:t>Classes and Inheritance</a:t>
            </a:r>
            <a:endParaRPr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9961b3fa0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9961b3fa0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C</a:t>
            </a:r>
            <a:r>
              <a:rPr lang="en" dirty="0"/>
              <a:t>ode </a:t>
            </a:r>
            <a:r>
              <a:rPr lang="en" dirty="0" err="1"/>
              <a:t>init</a:t>
            </a:r>
            <a:r>
              <a:rPr lang="en" dirty="0"/>
              <a:t> ex</a:t>
            </a:r>
            <a:r>
              <a:rPr lang="fr-FR" dirty="0" err="1"/>
              <a:t>ecute</a:t>
            </a:r>
            <a:r>
              <a:rPr lang="en" dirty="0"/>
              <a:t> </a:t>
            </a:r>
            <a:r>
              <a:rPr lang="en" dirty="0" err="1"/>
              <a:t>avant</a:t>
            </a:r>
            <a:r>
              <a:rPr lang="en" dirty="0"/>
              <a:t> </a:t>
            </a:r>
            <a:r>
              <a:rPr lang="en" dirty="0" err="1"/>
              <a:t>n’importe</a:t>
            </a:r>
            <a:r>
              <a:rPr lang="en" dirty="0"/>
              <a:t> </a:t>
            </a:r>
            <a:r>
              <a:rPr lang="en" dirty="0" err="1"/>
              <a:t>quel</a:t>
            </a:r>
            <a:r>
              <a:rPr lang="fr-FR" dirty="0"/>
              <a:t> block constructeur secondaire</a:t>
            </a:r>
          </a:p>
          <a:p>
            <a:pPr marL="0" lvl="0" indent="0" algn="l" rtl="0">
              <a:spcBef>
                <a:spcPts val="0"/>
              </a:spcBef>
              <a:spcAft>
                <a:spcPts val="0"/>
              </a:spcAft>
              <a:buClr>
                <a:schemeClr val="dk1"/>
              </a:buClr>
              <a:buSzPts val="1100"/>
              <a:buFont typeface="Arial"/>
              <a:buNone/>
            </a:pPr>
            <a:r>
              <a:rPr lang="fr-FR" dirty="0"/>
              <a:t>Area: …..</a:t>
            </a:r>
          </a:p>
          <a:p>
            <a:pPr marL="0" lvl="0" indent="0" algn="l" rtl="0">
              <a:spcBef>
                <a:spcPts val="0"/>
              </a:spcBef>
              <a:spcAft>
                <a:spcPts val="0"/>
              </a:spcAft>
              <a:buClr>
                <a:schemeClr val="dk1"/>
              </a:buClr>
              <a:buSzPts val="1100"/>
              <a:buFont typeface="Arial"/>
              <a:buNone/>
            </a:pPr>
            <a:r>
              <a:rPr lang="fr-FR" dirty="0"/>
              <a:t>Puis in </a:t>
            </a:r>
            <a:r>
              <a:rPr lang="fr-FR" dirty="0" err="1"/>
              <a:t>diameter</a:t>
            </a:r>
            <a:r>
              <a:rPr lang="fr-FR" dirty="0"/>
              <a:t>….</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9961b3fa0_0_5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9961b3fa0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9961b3fa0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9961b3fa0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9961b3fa0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9961b3fa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9961b3fa0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9961b3fa0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G</a:t>
            </a:r>
            <a:r>
              <a:rPr lang="en" dirty="0"/>
              <a:t>et() ex</a:t>
            </a:r>
            <a:r>
              <a:rPr lang="fr-FR" dirty="0" err="1"/>
              <a:t>ecute</a:t>
            </a:r>
            <a:r>
              <a:rPr lang="en" dirty="0"/>
              <a:t> </a:t>
            </a:r>
            <a:r>
              <a:rPr lang="en" dirty="0" err="1"/>
              <a:t>à</a:t>
            </a:r>
            <a:r>
              <a:rPr lang="en" dirty="0"/>
              <a:t> </a:t>
            </a:r>
            <a:r>
              <a:rPr lang="en" dirty="0" err="1"/>
              <a:t>chaque</a:t>
            </a:r>
            <a:r>
              <a:rPr lang="en" dirty="0"/>
              <a:t> </a:t>
            </a:r>
            <a:r>
              <a:rPr lang="en" dirty="0" err="1"/>
              <a:t>appel</a:t>
            </a:r>
            <a:r>
              <a:rPr lang="en" dirty="0"/>
              <a:t> de la </a:t>
            </a:r>
            <a:r>
              <a:rPr lang="en" dirty="0" err="1"/>
              <a:t>propriété</a:t>
            </a:r>
            <a:r>
              <a:rPr lang="en" dirty="0"/>
              <a:t>, </a:t>
            </a:r>
            <a:r>
              <a:rPr lang="en" dirty="0" err="1"/>
              <a:t>ce</a:t>
            </a:r>
            <a:r>
              <a:rPr lang="en" dirty="0"/>
              <a:t> </a:t>
            </a:r>
            <a:r>
              <a:rPr lang="en" dirty="0" err="1"/>
              <a:t>n’est</a:t>
            </a:r>
            <a:r>
              <a:rPr lang="en" dirty="0"/>
              <a:t> pas fixe</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9961b3fa0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9961b3fa0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marL="0" lvl="0" indent="0" algn="l" rtl="0">
              <a:lnSpc>
                <a:spcPct val="115000"/>
              </a:lnSpc>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9961b3fa0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9961b3fa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Programmation</a:t>
            </a:r>
            <a:r>
              <a:rPr lang="en" dirty="0"/>
              <a:t> </a:t>
            </a:r>
            <a:r>
              <a:rPr lang="en" dirty="0" err="1"/>
              <a:t>orienté</a:t>
            </a:r>
            <a:r>
              <a:rPr lang="en" dirty="0"/>
              <a:t> </a:t>
            </a:r>
            <a:r>
              <a:rPr lang="en" dirty="0" err="1"/>
              <a:t>objet</a:t>
            </a:r>
            <a:endParaRPr lang="en" dirty="0"/>
          </a:p>
          <a:p>
            <a:pPr marL="0" lvl="0" indent="0" algn="l" rtl="0">
              <a:spcBef>
                <a:spcPts val="0"/>
              </a:spcBef>
              <a:spcAft>
                <a:spcPts val="0"/>
              </a:spcAft>
              <a:buNone/>
            </a:pPr>
            <a:r>
              <a:rPr lang="fr-FR" dirty="0"/>
              <a:t>P</a:t>
            </a:r>
            <a:r>
              <a:rPr lang="en" dirty="0" err="1"/>
              <a:t>articularité</a:t>
            </a:r>
            <a:r>
              <a:rPr lang="en" dirty="0"/>
              <a:t> de </a:t>
            </a:r>
            <a:r>
              <a:rPr lang="en" dirty="0" err="1"/>
              <a:t>kotlin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9961b3fa0_0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9961b3fa0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constructors and properties, classes can also have member functions. Declare functions according to the rules we discussed in "Functions" in Lesson 2.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9961b3fa0_0_5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9961b3fa0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9961b3fa0_0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9961b3fa0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Inheriting the properties and capabilities from parent class to child class is called Inheritance.</a:t>
            </a:r>
            <a:endParaRPr/>
          </a:p>
          <a:p>
            <a:pPr marL="0" lvl="0" indent="0" algn="l" rtl="0">
              <a:spcBef>
                <a:spcPts val="0"/>
              </a:spcBef>
              <a:spcAft>
                <a:spcPts val="0"/>
              </a:spcAft>
              <a:buNone/>
            </a:pPr>
            <a:endParaRPr/>
          </a:p>
          <a:p>
            <a:pPr marL="0" lvl="0" indent="0" algn="l" rtl="0">
              <a:spcBef>
                <a:spcPts val="0"/>
              </a:spcBef>
              <a:spcAft>
                <a:spcPts val="0"/>
              </a:spcAft>
              <a:buNone/>
            </a:pPr>
            <a:r>
              <a:rPr lang="en"/>
              <a:t>Kotlin has a single-parent class inheritance structure, should you need multiple class features to be inherited in your class, consider using Interfaces.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9961b3fa0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9961b3fa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9961b3fa0_0_6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9961b3fa0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9961b3fa0_0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9961b3fa0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9961b3fa0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9961b3fa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9961b3fa0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9961b3fa0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 Kotlin, classes are final by default, meaning that they cannot </a:t>
            </a:r>
            <a:r>
              <a:rPr lang="en" dirty="0">
                <a:highlight>
                  <a:srgbClr val="FFFFFF"/>
                </a:highlight>
              </a:rPr>
              <a:t>be inherited. To make a class inheritable, you need to use the </a:t>
            </a:r>
            <a:r>
              <a:rPr lang="en" dirty="0">
                <a:latin typeface="Courier New"/>
                <a:ea typeface="Courier New"/>
                <a:cs typeface="Courier New"/>
                <a:sym typeface="Courier New"/>
              </a:rPr>
              <a:t>open</a:t>
            </a:r>
            <a:r>
              <a:rPr lang="en" dirty="0">
                <a:highlight>
                  <a:srgbClr val="FFFFFF"/>
                </a:highlight>
              </a:rPr>
              <a:t> keyword, as explained on the next slide.</a:t>
            </a:r>
            <a:endParaRPr dirty="0">
              <a:highlight>
                <a:srgbClr val="FFFFFF"/>
              </a:highlight>
            </a:endParaRPr>
          </a:p>
          <a:p>
            <a:pPr marL="0" lvl="0" indent="0" algn="l" rtl="0">
              <a:spcBef>
                <a:spcPts val="0"/>
              </a:spcBef>
              <a:spcAft>
                <a:spcPts val="0"/>
              </a:spcAft>
              <a:buNone/>
            </a:pPr>
            <a:endParaRPr dirty="0">
              <a:highlight>
                <a:srgbClr val="FFFFFF"/>
              </a:highlight>
            </a:endParaRPr>
          </a:p>
          <a:p>
            <a:pPr marL="0" lvl="0" indent="0" algn="l" rtl="0">
              <a:spcBef>
                <a:spcPts val="0"/>
              </a:spcBef>
              <a:spcAft>
                <a:spcPts val="0"/>
              </a:spcAft>
              <a:buNone/>
            </a:pPr>
            <a:r>
              <a:rPr lang="en" b="1" dirty="0">
                <a:highlight>
                  <a:srgbClr val="FFFFFF"/>
                </a:highlight>
              </a:rPr>
              <a:t>Resource:</a:t>
            </a:r>
            <a:endParaRPr b="1" dirty="0">
              <a:highlight>
                <a:srgbClr val="FFFFFF"/>
              </a:highlight>
            </a:endParaRPr>
          </a:p>
          <a:p>
            <a:pPr marL="457200" lvl="0" indent="-298450" algn="l" rtl="0">
              <a:spcBef>
                <a:spcPts val="0"/>
              </a:spcBef>
              <a:spcAft>
                <a:spcPts val="0"/>
              </a:spcAft>
              <a:buSzPts val="1100"/>
              <a:buChar char="●"/>
            </a:pPr>
            <a:r>
              <a:rPr lang="en" u="sng" dirty="0">
                <a:solidFill>
                  <a:schemeClr val="hlink"/>
                </a:solidFill>
                <a:highlight>
                  <a:srgbClr val="FFFFFF"/>
                </a:highlight>
                <a:hlinkClick r:id="rId3"/>
              </a:rPr>
              <a:t>Inheritance</a:t>
            </a:r>
            <a:endParaRPr dirty="0">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9961b3fa0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9961b3fa0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using the open keyword to declare class C, we can successfully define class D as a subclass of C.</a:t>
            </a:r>
            <a:endParaRPr/>
          </a:p>
          <a:p>
            <a:pPr marL="0" lvl="0" indent="0" algn="l" rtl="0">
              <a:spcBef>
                <a:spcPts val="0"/>
              </a:spcBef>
              <a:spcAft>
                <a:spcPts val="0"/>
              </a:spcAft>
              <a:buNone/>
            </a:pPr>
            <a:endParaRPr/>
          </a:p>
          <a:p>
            <a:pPr marL="0" lvl="0" indent="0" algn="l" rtl="0">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9961b3fa0_0_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9961b3fa0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9961b3fa0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9961b3fa0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9961b3fa0_0_6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9961b3fa0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b9961b3fa0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b9961b3fa0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Consume est déjà défini dans Food donc pas besoin de redéclarer comme avec une interface</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9961b3fa0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9961b3fa0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9961b3fa0_0_6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9961b3fa0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9961b3fa0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9961b3fa0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9961b3fa0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9961b3fa0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9961b3fa0_0_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9961b3fa0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9961b3fa0_0_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9961b3fa0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9961b3fa0_0_6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9961b3fa0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Permet la comparaison notamment pour les listes</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9961b3fa0_0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9961b3fa0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9961b3fa0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9961b3fa0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Classe définir </a:t>
            </a:r>
            <a:r>
              <a:rPr lang="fr-FR" dirty="0" err="1"/>
              <a:t>Propirété</a:t>
            </a:r>
            <a:r>
              <a:rPr lang="fr-FR" dirty="0"/>
              <a:t> et class</a:t>
            </a:r>
          </a:p>
          <a:p>
            <a:pPr marL="0" lvl="0" indent="0" algn="l" rtl="0">
              <a:spcBef>
                <a:spcPts val="0"/>
              </a:spcBef>
              <a:spcAft>
                <a:spcPts val="0"/>
              </a:spcAft>
              <a:buNone/>
            </a:pPr>
            <a:r>
              <a:rPr lang="fr-FR" dirty="0"/>
              <a:t>On peut faire autant de classe possible</a:t>
            </a:r>
          </a:p>
          <a:p>
            <a:pPr marL="0" lvl="0" indent="0" algn="l" rtl="0">
              <a:spcBef>
                <a:spcPts val="0"/>
              </a:spcBef>
              <a:spcAft>
                <a:spcPts val="0"/>
              </a:spcAft>
              <a:buNone/>
            </a:pPr>
            <a:r>
              <a:rPr lang="fr-FR" dirty="0"/>
              <a:t>Classe définit dans un fichier </a:t>
            </a:r>
            <a:r>
              <a:rPr lang="fr-FR" dirty="0" err="1"/>
              <a:t>kotlin</a:t>
            </a:r>
            <a:r>
              <a:rPr lang="fr-FR" dirty="0"/>
              <a:t> .kt</a:t>
            </a:r>
          </a:p>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9961b3fa0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9961b3fa0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9961b3fa0_0_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9961b3fa0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9961b3fa0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b9961b3fa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Transition: 1 click</a:t>
            </a:r>
            <a:endParaRPr b="1"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9961b3fa0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9961b3fa0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9961b3fa0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b9961b3fa0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9961b3fa0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9961b3fa0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9961b3fa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9961b3fa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b9961b3fa0_0_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b9961b3fa0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Resource:</a:t>
            </a:r>
            <a:endParaRPr/>
          </a:p>
          <a:p>
            <a:pPr marL="457200" lvl="0" indent="-298450" algn="l" rtl="0">
              <a:spcBef>
                <a:spcPts val="0"/>
              </a:spcBef>
              <a:spcAft>
                <a:spcPts val="0"/>
              </a:spcAft>
              <a:buSzPts val="1100"/>
              <a:buChar char="●"/>
            </a:pPr>
            <a:r>
              <a:rPr lang="en" u="sng">
                <a:solidFill>
                  <a:schemeClr val="hlink"/>
                </a:solidFill>
                <a:hlinkClick r:id="rId3"/>
              </a:rPr>
              <a:t>Companion Objects</a:t>
            </a: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9961b3fa0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9961b3fa0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Note</a:t>
            </a:r>
            <a:r>
              <a:rPr lang="en">
                <a:solidFill>
                  <a:schemeClr val="dk1"/>
                </a:solidFill>
              </a:rPr>
              <a:t>: Companion objects can implement an interface and are real objects.</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Companion Objects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9961b3fa0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9961b3fa0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9961b3fa0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9961b3fa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3  </a:t>
            </a:r>
            <a:r>
              <a:rPr lang="fr-FR" dirty="0"/>
              <a:t>M</a:t>
            </a:r>
            <a:r>
              <a:rPr lang="en" dirty="0" err="1"/>
              <a:t>aisons</a:t>
            </a:r>
            <a:r>
              <a:rPr lang="en" dirty="0"/>
              <a:t> </a:t>
            </a:r>
            <a:r>
              <a:rPr lang="en" dirty="0" err="1"/>
              <a:t>différentes</a:t>
            </a:r>
            <a:r>
              <a:rPr lang="en" dirty="0"/>
              <a:t> </a:t>
            </a:r>
            <a:r>
              <a:rPr lang="en" dirty="0" err="1"/>
              <a:t>mais</a:t>
            </a:r>
            <a:r>
              <a:rPr lang="en" dirty="0"/>
              <a:t> </a:t>
            </a:r>
            <a:r>
              <a:rPr lang="en" dirty="0" err="1"/>
              <a:t>créer</a:t>
            </a:r>
            <a:r>
              <a:rPr lang="en" dirty="0"/>
              <a:t> </a:t>
            </a:r>
            <a:r>
              <a:rPr lang="en" dirty="0" err="1"/>
              <a:t>à</a:t>
            </a:r>
            <a:r>
              <a:rPr lang="en" dirty="0"/>
              <a:t> </a:t>
            </a:r>
            <a:r>
              <a:rPr lang="en" dirty="0" err="1"/>
              <a:t>partir</a:t>
            </a:r>
            <a:r>
              <a:rPr lang="en" dirty="0"/>
              <a:t> de la </a:t>
            </a:r>
            <a:r>
              <a:rPr lang="en" dirty="0" err="1"/>
              <a:t>même</a:t>
            </a:r>
            <a:r>
              <a:rPr lang="en" dirty="0"/>
              <a:t> </a:t>
            </a:r>
            <a:r>
              <a:rPr lang="en" dirty="0" err="1"/>
              <a:t>classe</a:t>
            </a:r>
            <a:r>
              <a:rPr lang="en" dirty="0"/>
              <a:t> car </a:t>
            </a:r>
            <a:r>
              <a:rPr lang="en" dirty="0" err="1"/>
              <a:t>elle</a:t>
            </a:r>
            <a:r>
              <a:rPr lang="en" dirty="0"/>
              <a:t> les </a:t>
            </a:r>
            <a:r>
              <a:rPr lang="en" dirty="0" err="1"/>
              <a:t>même</a:t>
            </a:r>
            <a:r>
              <a:rPr lang="en" dirty="0"/>
              <a:t> </a:t>
            </a:r>
            <a:r>
              <a:rPr lang="en" dirty="0" err="1"/>
              <a:t>caractéristiques</a:t>
            </a:r>
            <a:endParaRPr lang="en" dirty="0"/>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9961b3fa0_0_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9961b3fa0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defining line of when you should split into a new file is somewhat a matter of personal preference.</a:t>
            </a:r>
            <a:endParaRPr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9961b3fa0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9961b3fa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D</a:t>
            </a:r>
            <a:r>
              <a:rPr lang="en" dirty="0" err="1"/>
              <a:t>oit</a:t>
            </a:r>
            <a:r>
              <a:rPr lang="en" dirty="0"/>
              <a:t> </a:t>
            </a:r>
            <a:r>
              <a:rPr lang="en" dirty="0" err="1"/>
              <a:t>être</a:t>
            </a:r>
            <a:r>
              <a:rPr lang="en" dirty="0"/>
              <a:t> unique</a:t>
            </a:r>
          </a:p>
          <a:p>
            <a:pPr marL="0" lvl="0" indent="0" algn="l" rtl="0">
              <a:spcBef>
                <a:spcPts val="0"/>
              </a:spcBef>
              <a:spcAft>
                <a:spcPts val="0"/>
              </a:spcAft>
              <a:buNone/>
            </a:pPr>
            <a:r>
              <a:rPr lang="fr-FR" dirty="0"/>
              <a:t>P</a:t>
            </a:r>
            <a:r>
              <a:rPr lang="en" dirty="0" err="1"/>
              <a:t>eut</a:t>
            </a:r>
            <a:r>
              <a:rPr lang="en" dirty="0"/>
              <a:t> </a:t>
            </a:r>
            <a:r>
              <a:rPr lang="en" dirty="0" err="1"/>
              <a:t>être</a:t>
            </a:r>
            <a:r>
              <a:rPr lang="en" dirty="0"/>
              <a:t> </a:t>
            </a:r>
            <a:r>
              <a:rPr lang="en" dirty="0" err="1"/>
              <a:t>importé</a:t>
            </a:r>
            <a:endParaRPr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9961b3fa0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9961b3fa0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9961b3fa0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9961b3fa0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b="1">
                <a:solidFill>
                  <a:schemeClr val="dk1"/>
                </a:solidFill>
                <a:highlight>
                  <a:schemeClr val="lt1"/>
                </a:highlight>
              </a:rPr>
              <a:t>Resource:</a:t>
            </a:r>
            <a:endParaRPr b="1">
              <a:solidFill>
                <a:schemeClr val="dk1"/>
              </a:solidFill>
              <a:highlight>
                <a:schemeClr val="lt1"/>
              </a:highlight>
            </a:endParaRPr>
          </a:p>
          <a:p>
            <a:pPr marL="457200" lvl="0" indent="-298450" algn="l" rtl="0">
              <a:spcBef>
                <a:spcPts val="0"/>
              </a:spcBef>
              <a:spcAft>
                <a:spcPts val="0"/>
              </a:spcAft>
              <a:buSzPts val="1100"/>
              <a:buChar char="●"/>
            </a:pPr>
            <a:r>
              <a:rPr lang="en" u="sng">
                <a:solidFill>
                  <a:srgbClr val="1A73E8"/>
                </a:solidFill>
                <a:highlight>
                  <a:schemeClr val="lt1"/>
                </a:highlight>
                <a:hlinkClick r:id="rId3">
                  <a:extLst>
                    <a:ext uri="{A12FA001-AC4F-418D-AE19-62706E023703}">
                      <ahyp:hlinkClr xmlns:ahyp="http://schemas.microsoft.com/office/drawing/2018/hyperlinkcolor" val="tx"/>
                    </a:ext>
                  </a:extLst>
                </a:hlinkClick>
              </a:rPr>
              <a:t>Visibility Modifiers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b9961b3fa0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b9961b3fa0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9961b3fa0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9961b3fa0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Mot clé class nom de la classe, définition entre accolades</a:t>
            </a:r>
          </a:p>
          <a:p>
            <a:pPr marL="0" lvl="0" indent="0" algn="l" rtl="0">
              <a:spcBef>
                <a:spcPts val="0"/>
              </a:spcBef>
              <a:spcAft>
                <a:spcPts val="0"/>
              </a:spcAft>
              <a:buNone/>
            </a:pPr>
            <a:r>
              <a:rPr lang="fr-FR" dirty="0"/>
              <a:t>Propriétés </a:t>
            </a:r>
            <a:r>
              <a:rPr lang="fr-FR" dirty="0" err="1"/>
              <a:t>valm</a:t>
            </a:r>
            <a:r>
              <a:rPr lang="fr-FR" dirty="0"/>
              <a:t> et var, méthodes fun</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t>Créer une instance avec le nom de la classe et les parenthèses</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9961b3fa0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9961b3fa0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Transition: 1 click</a:t>
            </a:r>
            <a:endParaRPr b="1"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lang="fr-FR" dirty="0">
              <a:solidFill>
                <a:schemeClr val="dk1"/>
              </a:solidFill>
            </a:endParaRPr>
          </a:p>
          <a:p>
            <a:pPr marL="0" lvl="0" indent="0" algn="l" rtl="0">
              <a:spcBef>
                <a:spcPts val="0"/>
              </a:spcBef>
              <a:spcAft>
                <a:spcPts val="0"/>
              </a:spcAft>
              <a:buClr>
                <a:schemeClr val="dk1"/>
              </a:buClr>
              <a:buSzPts val="1100"/>
              <a:buFont typeface="Arial"/>
              <a:buNone/>
            </a:pPr>
            <a:r>
              <a:rPr lang="fr-FR" dirty="0" err="1">
                <a:solidFill>
                  <a:schemeClr val="dk1"/>
                </a:solidFill>
              </a:rPr>
              <a:t>Décalration</a:t>
            </a:r>
            <a:r>
              <a:rPr lang="fr-FR" dirty="0">
                <a:solidFill>
                  <a:schemeClr val="dk1"/>
                </a:solidFill>
              </a:rPr>
              <a:t> de classe avec nom de classe header de classe (type des paramètres, constructeur principal,) corps de la classe. Header et corps sont optionnel</a:t>
            </a:r>
          </a:p>
          <a:p>
            <a:pPr marL="0" lvl="0" indent="0" algn="l" rtl="0">
              <a:spcBef>
                <a:spcPts val="0"/>
              </a:spcBef>
              <a:spcAft>
                <a:spcPts val="0"/>
              </a:spcAft>
              <a:buClr>
                <a:schemeClr val="dk1"/>
              </a:buClr>
              <a:buSzPts val="1100"/>
              <a:buFont typeface="Arial"/>
              <a:buNone/>
            </a:pPr>
            <a:r>
              <a:rPr lang="fr-FR" dirty="0">
                <a:solidFill>
                  <a:schemeClr val="dk1"/>
                </a:solidFill>
              </a:rPr>
              <a:t>Possibilité d’avoir des constructeurs secondaire</a:t>
            </a:r>
            <a:endParaRPr dirty="0">
              <a:solidFill>
                <a:schemeClr val="dk1"/>
              </a:solidFil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9961b3fa0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9961b3fa0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different examples of how you can define constructors with or without parameters.</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marL="0" lvl="0" indent="0" algn="l" rtl="0">
              <a:spcBef>
                <a:spcPts val="0"/>
              </a:spcBef>
              <a:spcAft>
                <a:spcPts val="0"/>
              </a:spcAft>
              <a:buNone/>
            </a:pPr>
            <a:endParaRPr/>
          </a:p>
          <a:p>
            <a:pPr marL="0" lvl="0" indent="0" algn="l" rtl="0">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marL="0" lvl="0" indent="0" algn="l" rtl="0">
              <a:spcBef>
                <a:spcPts val="0"/>
              </a:spcBef>
              <a:spcAft>
                <a:spcPts val="0"/>
              </a:spcAft>
              <a:buNone/>
            </a:pPr>
            <a:endParaRPr/>
          </a:p>
          <a:p>
            <a:pPr marL="0" lvl="0" indent="0" algn="l" rtl="0">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9961b3fa0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9961b3fa0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Similar to how we learned about default parameters in functions in Lesson 2, we can have default parameters for constructors. </a:t>
            </a:r>
            <a:endParaRPr/>
          </a:p>
          <a:p>
            <a:pPr marL="0" lvl="0" indent="0" algn="l" rtl="0">
              <a:spcBef>
                <a:spcPts val="0"/>
              </a:spcBef>
              <a:spcAft>
                <a:spcPts val="0"/>
              </a:spcAft>
              <a:buNone/>
            </a:pPr>
            <a:endParaRPr/>
          </a:p>
          <a:p>
            <a:pPr marL="0" lvl="0" indent="0" algn="l" rtl="0">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marL="0" lvl="0" indent="0" algn="l" rtl="0">
              <a:spcBef>
                <a:spcPts val="0"/>
              </a:spcBef>
              <a:spcAft>
                <a:spcPts val="0"/>
              </a:spcAft>
              <a:buNone/>
            </a:pPr>
            <a:endParaRPr/>
          </a:p>
          <a:p>
            <a:pPr marL="0" lvl="0" indent="0" algn="l" rtl="0">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‹N°›</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hyperlink" Target="https://developer.android.com/courses/pathways/android-development-with-kotlin-3" TargetMode="External"/><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3600" dirty="0" err="1">
                <a:solidFill>
                  <a:srgbClr val="FAFAFA"/>
                </a:solidFill>
                <a:latin typeface="Google Sans"/>
                <a:ea typeface="Google Sans"/>
                <a:cs typeface="Google Sans"/>
                <a:sym typeface="Google Sans"/>
              </a:rPr>
              <a:t>Kotlin</a:t>
            </a:r>
            <a:r>
              <a:rPr lang="fr-FR" sz="3600">
                <a:solidFill>
                  <a:srgbClr val="FAFAFA"/>
                </a:solidFill>
                <a:latin typeface="Google Sans"/>
                <a:ea typeface="Google Sans"/>
                <a:cs typeface="Google Sans"/>
                <a:sym typeface="Google Sans"/>
              </a:rPr>
              <a:t> 3 : </a:t>
            </a:r>
            <a:r>
              <a:rPr lang="fr-FR" sz="3600" dirty="0">
                <a:solidFill>
                  <a:srgbClr val="FAFAFA"/>
                </a:solidFill>
                <a:latin typeface="Google Sans"/>
                <a:ea typeface="Google Sans"/>
                <a:cs typeface="Google Sans"/>
                <a:sym typeface="Google Sans"/>
              </a:rPr>
              <a:t>Classes et objets</a:t>
            </a:r>
            <a:endParaRPr sz="3600" dirty="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Constructeur</a:t>
            </a:r>
            <a:r>
              <a:rPr lang="en" dirty="0"/>
              <a:t> principal</a:t>
            </a:r>
            <a:endParaRPr dirty="0"/>
          </a:p>
        </p:txBody>
      </p:sp>
      <p:sp>
        <p:nvSpPr>
          <p:cNvPr id="163" name="Google Shape;163;p26"/>
          <p:cNvSpPr txBox="1">
            <a:spLocks noGrp="1"/>
          </p:cNvSpPr>
          <p:nvPr>
            <p:ph type="body" idx="1"/>
          </p:nvPr>
        </p:nvSpPr>
        <p:spPr>
          <a:xfrm>
            <a:off x="342900" y="966175"/>
            <a:ext cx="6744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t>Déclare</a:t>
            </a:r>
            <a:r>
              <a:rPr lang="en" sz="1800" dirty="0"/>
              <a:t> le </a:t>
            </a:r>
            <a:r>
              <a:rPr lang="en" sz="1800" dirty="0" err="1"/>
              <a:t>constructeur</a:t>
            </a:r>
            <a:r>
              <a:rPr lang="en" sz="1800" dirty="0"/>
              <a:t> principal dans le header de la </a:t>
            </a:r>
            <a:r>
              <a:rPr lang="en" sz="1800" dirty="0" err="1"/>
              <a:t>classe</a:t>
            </a:r>
            <a:r>
              <a:rPr lang="en" sz="1800" dirty="0"/>
              <a:t>.</a:t>
            </a:r>
            <a:endParaRPr sz="1800" dirty="0"/>
          </a:p>
        </p:txBody>
      </p:sp>
      <p:sp>
        <p:nvSpPr>
          <p:cNvPr id="164" name="Google Shape;164;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65" name="Google Shape;165;p26"/>
          <p:cNvSpPr txBox="1"/>
          <p:nvPr/>
        </p:nvSpPr>
        <p:spPr>
          <a:xfrm>
            <a:off x="342900" y="1316221"/>
            <a:ext cx="84894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Circle</a:t>
            </a:r>
            <a:r>
              <a:rPr lang="en" sz="1800" b="1" dirty="0">
                <a:latin typeface="Consolas"/>
                <a:ea typeface="Consolas"/>
                <a:cs typeface="Consolas"/>
                <a:sym typeface="Consolas"/>
              </a:rPr>
              <a:t>(</a:t>
            </a:r>
            <a:r>
              <a:rPr lang="en" sz="1800" b="1" dirty="0" err="1">
                <a:latin typeface="Consolas"/>
                <a:ea typeface="Consolas"/>
                <a:cs typeface="Consolas"/>
                <a:sym typeface="Consolas"/>
              </a:rPr>
              <a:t>i</a:t>
            </a:r>
            <a:r>
              <a:rPr lang="en" sz="1800" b="1" dirty="0">
                <a:latin typeface="Consolas"/>
                <a:ea typeface="Consolas"/>
                <a:cs typeface="Consolas"/>
                <a:sym typeface="Consolas"/>
              </a:rPr>
              <a:t>: Int)</a:t>
            </a:r>
            <a:r>
              <a:rPr lang="en" sz="1800" dirty="0">
                <a:latin typeface="Consolas"/>
                <a:ea typeface="Consolas"/>
                <a:cs typeface="Consolas"/>
                <a:sym typeface="Consolas"/>
              </a:rPr>
              <a:t> {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init</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dirty="0">
              <a:latin typeface="Consolas"/>
              <a:ea typeface="Consolas"/>
              <a:cs typeface="Consolas"/>
              <a:sym typeface="Consolas"/>
            </a:endParaRPr>
          </a:p>
          <a:p>
            <a:pPr marL="0" lvl="0" indent="0" algn="l" rtl="0">
              <a:spcBef>
                <a:spcPts val="0"/>
              </a:spcBef>
              <a:spcAft>
                <a:spcPts val="0"/>
              </a:spcAft>
              <a:buNone/>
            </a:pPr>
            <a:endParaRPr sz="1900" dirty="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Circle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constructor(</a:t>
            </a:r>
            <a:r>
              <a:rPr lang="en" sz="1800" dirty="0" err="1">
                <a:latin typeface="Consolas"/>
                <a:ea typeface="Consolas"/>
                <a:cs typeface="Consolas"/>
                <a:sym typeface="Consolas"/>
              </a:rPr>
              <a:t>i</a:t>
            </a:r>
            <a:r>
              <a:rPr lang="en" sz="1800" dirty="0">
                <a:latin typeface="Consolas"/>
                <a:ea typeface="Consolas"/>
                <a:cs typeface="Consolas"/>
                <a:sym typeface="Consolas"/>
              </a:rPr>
              <a:t>: Int)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dirty="0">
              <a:latin typeface="Consolas"/>
              <a:ea typeface="Consolas"/>
              <a:cs typeface="Consolas"/>
              <a:sym typeface="Consolas"/>
            </a:endParaRPr>
          </a:p>
          <a:p>
            <a:pPr marL="0" lvl="0" indent="0" algn="l" rtl="0">
              <a:spcBef>
                <a:spcPts val="0"/>
              </a:spcBef>
              <a:spcAft>
                <a:spcPts val="0"/>
              </a:spcAft>
              <a:buNone/>
            </a:pPr>
            <a:endParaRPr sz="1900" dirty="0">
              <a:latin typeface="Consolas"/>
              <a:ea typeface="Consolas"/>
              <a:cs typeface="Consolas"/>
              <a:sym typeface="Consolas"/>
            </a:endParaRPr>
          </a:p>
        </p:txBody>
      </p:sp>
      <p:sp>
        <p:nvSpPr>
          <p:cNvPr id="167" name="Google Shape;167;p26"/>
          <p:cNvSpPr txBox="1"/>
          <p:nvPr/>
        </p:nvSpPr>
        <p:spPr>
          <a:xfrm>
            <a:off x="342628" y="2814023"/>
            <a:ext cx="5505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C’est</a:t>
            </a:r>
            <a:r>
              <a:rPr lang="en" sz="1800" dirty="0">
                <a:latin typeface="Roboto"/>
                <a:ea typeface="Roboto"/>
                <a:cs typeface="Roboto"/>
                <a:sym typeface="Roboto"/>
              </a:rPr>
              <a:t> </a:t>
            </a:r>
            <a:r>
              <a:rPr lang="en" sz="1800" dirty="0" err="1">
                <a:latin typeface="Roboto"/>
                <a:ea typeface="Roboto"/>
                <a:cs typeface="Roboto"/>
                <a:sym typeface="Roboto"/>
              </a:rPr>
              <a:t>techniquement</a:t>
            </a:r>
            <a:r>
              <a:rPr lang="en" sz="1800" dirty="0">
                <a:latin typeface="Roboto"/>
                <a:ea typeface="Roboto"/>
                <a:cs typeface="Roboto"/>
                <a:sym typeface="Roboto"/>
              </a:rPr>
              <a:t> </a:t>
            </a:r>
            <a:r>
              <a:rPr lang="fr-FR" sz="1800" dirty="0">
                <a:latin typeface="Roboto"/>
                <a:ea typeface="Roboto"/>
                <a:cs typeface="Roboto"/>
                <a:sym typeface="Roboto"/>
              </a:rPr>
              <a:t>e</a:t>
            </a:r>
            <a:r>
              <a:rPr lang="en" sz="1800" dirty="0" err="1">
                <a:latin typeface="Roboto"/>
                <a:ea typeface="Roboto"/>
                <a:cs typeface="Roboto"/>
                <a:sym typeface="Roboto"/>
              </a:rPr>
              <a:t>quivalent</a:t>
            </a:r>
            <a:r>
              <a:rPr lang="en" sz="1800" dirty="0">
                <a:latin typeface="Roboto"/>
                <a:ea typeface="Roboto"/>
                <a:cs typeface="Roboto"/>
                <a:sym typeface="Roboto"/>
              </a:rPr>
              <a:t> </a:t>
            </a:r>
            <a:r>
              <a:rPr lang="en" sz="1800" dirty="0" err="1">
                <a:latin typeface="Roboto"/>
                <a:ea typeface="Roboto"/>
                <a:cs typeface="Roboto"/>
                <a:sym typeface="Roboto"/>
              </a:rPr>
              <a:t>à</a:t>
            </a:r>
            <a:endParaRPr sz="18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Bloc </a:t>
            </a:r>
            <a:r>
              <a:rPr lang="en" dirty="0" err="1"/>
              <a:t>d’initialisation</a:t>
            </a:r>
            <a:endParaRPr dirty="0"/>
          </a:p>
        </p:txBody>
      </p:sp>
      <p:sp>
        <p:nvSpPr>
          <p:cNvPr id="173" name="Google Shape;173;p27"/>
          <p:cNvSpPr txBox="1">
            <a:spLocks noGrp="1"/>
          </p:cNvSpPr>
          <p:nvPr>
            <p:ph type="body" idx="1"/>
          </p:nvPr>
        </p:nvSpPr>
        <p:spPr>
          <a:xfrm>
            <a:off x="327300" y="1468599"/>
            <a:ext cx="8489400" cy="2701379"/>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dirty="0"/>
              <a:t>Tout code </a:t>
            </a:r>
            <a:r>
              <a:rPr lang="en" sz="2200" dirty="0" err="1"/>
              <a:t>requis</a:t>
            </a:r>
            <a:r>
              <a:rPr lang="en" sz="2200" dirty="0"/>
              <a:t> pour </a:t>
            </a:r>
            <a:r>
              <a:rPr lang="en" sz="2200" dirty="0" err="1"/>
              <a:t>l’initiali</a:t>
            </a:r>
            <a:r>
              <a:rPr lang="fr-FR" sz="2200" dirty="0"/>
              <a:t>s</a:t>
            </a:r>
            <a:r>
              <a:rPr lang="en" sz="2200" dirty="0" err="1"/>
              <a:t>ation</a:t>
            </a:r>
            <a:r>
              <a:rPr lang="en" sz="2200" dirty="0"/>
              <a:t> de la </a:t>
            </a:r>
            <a:r>
              <a:rPr lang="en" sz="2200" dirty="0" err="1"/>
              <a:t>classe</a:t>
            </a:r>
            <a:r>
              <a:rPr lang="en" sz="2200" dirty="0"/>
              <a:t> se passe dans le bloc </a:t>
            </a:r>
            <a:r>
              <a:rPr lang="en" sz="2200" dirty="0" err="1">
                <a:solidFill>
                  <a:schemeClr val="dk1"/>
                </a:solidFill>
                <a:latin typeface="Courier New"/>
                <a:ea typeface="Courier New"/>
                <a:cs typeface="Courier New"/>
                <a:sym typeface="Courier New"/>
              </a:rPr>
              <a:t>init</a:t>
            </a:r>
            <a:endParaRPr lang="en" sz="2200" dirty="0"/>
          </a:p>
          <a:p>
            <a:pPr marL="457200" lvl="0" indent="-368300" algn="l" rtl="0">
              <a:spcBef>
                <a:spcPts val="1000"/>
              </a:spcBef>
              <a:spcAft>
                <a:spcPts val="0"/>
              </a:spcAft>
              <a:buSzPts val="2200"/>
              <a:buChar char="●"/>
            </a:pPr>
            <a:r>
              <a:rPr lang="en" sz="2200" dirty="0" err="1"/>
              <a:t>Plusieurs</a:t>
            </a:r>
            <a:r>
              <a:rPr lang="en" sz="2200" dirty="0"/>
              <a:t> blocs </a:t>
            </a:r>
            <a:r>
              <a:rPr lang="en" sz="2200" dirty="0" err="1">
                <a:latin typeface="Courier New"/>
                <a:ea typeface="Courier New"/>
                <a:cs typeface="Courier New"/>
                <a:sym typeface="Courier New"/>
              </a:rPr>
              <a:t>init</a:t>
            </a:r>
            <a:r>
              <a:rPr lang="en" sz="2200" dirty="0">
                <a:latin typeface="Courier New"/>
                <a:ea typeface="Courier New"/>
                <a:cs typeface="Courier New"/>
                <a:sym typeface="Courier New"/>
              </a:rPr>
              <a:t> </a:t>
            </a:r>
            <a:r>
              <a:rPr lang="en" sz="2200" dirty="0" err="1"/>
              <a:t>sont</a:t>
            </a:r>
            <a:r>
              <a:rPr lang="en" sz="2200" dirty="0"/>
              <a:t> possible</a:t>
            </a:r>
            <a:endParaRPr sz="2200" dirty="0"/>
          </a:p>
          <a:p>
            <a:pPr marL="457200" lvl="0" indent="-368300" algn="l" rtl="0">
              <a:spcBef>
                <a:spcPts val="1000"/>
              </a:spcBef>
              <a:spcAft>
                <a:spcPts val="0"/>
              </a:spcAft>
              <a:buSzPts val="2200"/>
              <a:buChar char="●"/>
            </a:pPr>
            <a:r>
              <a:rPr lang="en" sz="2200" dirty="0"/>
              <a:t>Le bloc </a:t>
            </a:r>
            <a:r>
              <a:rPr lang="en" sz="2200" dirty="0" err="1">
                <a:latin typeface="Courier New"/>
                <a:ea typeface="Courier New"/>
                <a:cs typeface="Courier New"/>
                <a:sym typeface="Courier New"/>
              </a:rPr>
              <a:t>init</a:t>
            </a:r>
            <a:r>
              <a:rPr lang="en" sz="2200" dirty="0"/>
              <a:t> </a:t>
            </a:r>
            <a:r>
              <a:rPr lang="en" sz="2200" dirty="0" err="1"/>
              <a:t>est</a:t>
            </a:r>
            <a:r>
              <a:rPr lang="en" sz="2200" dirty="0"/>
              <a:t> le corps du </a:t>
            </a:r>
            <a:r>
              <a:rPr lang="en" sz="2200" dirty="0" err="1"/>
              <a:t>constructeur</a:t>
            </a:r>
            <a:r>
              <a:rPr lang="en" sz="2200" dirty="0"/>
              <a:t> principal</a:t>
            </a:r>
            <a:endParaRPr sz="2200" dirty="0"/>
          </a:p>
        </p:txBody>
      </p:sp>
      <p:sp>
        <p:nvSpPr>
          <p:cNvPr id="174" name="Google Shape;174;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Bloc </a:t>
            </a:r>
            <a:r>
              <a:rPr lang="en" dirty="0" err="1"/>
              <a:t>d’initiali</a:t>
            </a:r>
            <a:r>
              <a:rPr lang="fr-FR" dirty="0"/>
              <a:t>s</a:t>
            </a:r>
            <a:r>
              <a:rPr lang="en" dirty="0" err="1"/>
              <a:t>ation</a:t>
            </a:r>
            <a:r>
              <a:rPr lang="en" dirty="0"/>
              <a:t> : </a:t>
            </a:r>
            <a:r>
              <a:rPr lang="en" dirty="0" err="1"/>
              <a:t>exemple</a:t>
            </a:r>
            <a:endParaRPr dirty="0"/>
          </a:p>
        </p:txBody>
      </p:sp>
      <p:sp>
        <p:nvSpPr>
          <p:cNvPr id="180" name="Google Shape;180;p28"/>
          <p:cNvSpPr txBox="1">
            <a:spLocks noGrp="1"/>
          </p:cNvSpPr>
          <p:nvPr>
            <p:ph type="body" idx="1"/>
          </p:nvPr>
        </p:nvSpPr>
        <p:spPr>
          <a:xfrm>
            <a:off x="342900" y="1076275"/>
            <a:ext cx="84894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err="1"/>
              <a:t>Utiliser</a:t>
            </a:r>
            <a:r>
              <a:rPr lang="en" sz="1800" dirty="0"/>
              <a:t> le mot </a:t>
            </a:r>
            <a:r>
              <a:rPr lang="en" sz="1800" dirty="0" err="1"/>
              <a:t>clé</a:t>
            </a:r>
            <a:r>
              <a:rPr lang="en" sz="1800" dirty="0"/>
              <a:t> </a:t>
            </a:r>
            <a:r>
              <a:rPr lang="en" sz="1800" dirty="0" err="1">
                <a:latin typeface="Courier New"/>
                <a:ea typeface="Courier New"/>
                <a:cs typeface="Courier New"/>
                <a:sym typeface="Courier New"/>
              </a:rPr>
              <a:t>init</a:t>
            </a:r>
            <a:r>
              <a:rPr lang="en" sz="1800" dirty="0">
                <a:latin typeface="Courier New"/>
                <a:ea typeface="Courier New"/>
                <a:cs typeface="Courier New"/>
                <a:sym typeface="Courier New"/>
              </a:rPr>
              <a:t>:</a:t>
            </a:r>
            <a:endParaRPr sz="1800" dirty="0"/>
          </a:p>
          <a:p>
            <a:pPr marL="0" lvl="0" indent="0" algn="l" rtl="0">
              <a:spcBef>
                <a:spcPts val="14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Square(</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side: Int)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2000" b="1" dirty="0" err="1">
                <a:solidFill>
                  <a:srgbClr val="3F51B5"/>
                </a:solidFill>
                <a:latin typeface="Consolas"/>
                <a:ea typeface="Consolas"/>
                <a:cs typeface="Consolas"/>
                <a:sym typeface="Consolas"/>
              </a:rPr>
              <a:t>init</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println</a:t>
            </a:r>
            <a:r>
              <a:rPr lang="en" sz="1800" dirty="0">
                <a:latin typeface="Consolas"/>
                <a:ea typeface="Consolas"/>
                <a:cs typeface="Consolas"/>
                <a:sym typeface="Consolas"/>
              </a:rPr>
              <a:t>(side * </a:t>
            </a:r>
            <a:r>
              <a:rPr lang="en" sz="1800" dirty="0">
                <a:solidFill>
                  <a:srgbClr val="C53929"/>
                </a:solidFill>
                <a:latin typeface="Consolas"/>
                <a:ea typeface="Consolas"/>
                <a:cs typeface="Consolas"/>
                <a:sym typeface="Consolas"/>
              </a:rPr>
              <a:t>2</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s = Square(</a:t>
            </a:r>
            <a:r>
              <a:rPr lang="en" sz="1800" dirty="0">
                <a:solidFill>
                  <a:srgbClr val="C53929"/>
                </a:solidFill>
                <a:latin typeface="Consolas"/>
                <a:ea typeface="Consolas"/>
                <a:cs typeface="Consolas"/>
                <a:sym typeface="Consolas"/>
              </a:rPr>
              <a:t>10</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 20</a:t>
            </a:r>
            <a:endParaRPr sz="1800" dirty="0">
              <a:solidFill>
                <a:srgbClr val="1155CC"/>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spcBef>
                <a:spcPts val="1000"/>
              </a:spcBef>
              <a:spcAft>
                <a:spcPts val="0"/>
              </a:spcAft>
              <a:buNone/>
            </a:pPr>
            <a:endParaRPr sz="1800" dirty="0">
              <a:latin typeface="Consolas"/>
              <a:ea typeface="Consolas"/>
              <a:cs typeface="Consolas"/>
              <a:sym typeface="Consolas"/>
            </a:endParaRPr>
          </a:p>
        </p:txBody>
      </p:sp>
      <p:sp>
        <p:nvSpPr>
          <p:cNvPr id="181" name="Google Shape;181;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Plusieurs</a:t>
            </a:r>
            <a:r>
              <a:rPr lang="en" dirty="0"/>
              <a:t> </a:t>
            </a:r>
            <a:r>
              <a:rPr lang="en" dirty="0" err="1"/>
              <a:t>constructeurs</a:t>
            </a:r>
            <a:endParaRPr dirty="0"/>
          </a:p>
        </p:txBody>
      </p:sp>
      <p:sp>
        <p:nvSpPr>
          <p:cNvPr id="187" name="Google Shape;187;p29"/>
          <p:cNvSpPr txBox="1">
            <a:spLocks noGrp="1"/>
          </p:cNvSpPr>
          <p:nvPr>
            <p:ph type="body" idx="1"/>
          </p:nvPr>
        </p:nvSpPr>
        <p:spPr>
          <a:xfrm>
            <a:off x="342900" y="1228675"/>
            <a:ext cx="8489400" cy="341427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SzPts val="2000"/>
              <a:buChar char="●"/>
            </a:pPr>
            <a:r>
              <a:rPr lang="en" sz="2000" dirty="0"/>
              <a:t>Mot </a:t>
            </a:r>
            <a:r>
              <a:rPr lang="en" sz="2000" dirty="0" err="1"/>
              <a:t>clé</a:t>
            </a:r>
            <a:r>
              <a:rPr lang="en" sz="2000" dirty="0"/>
              <a:t> </a:t>
            </a:r>
            <a:r>
              <a:rPr lang="en" sz="2000" dirty="0">
                <a:latin typeface="Courier New"/>
                <a:ea typeface="Courier New"/>
                <a:cs typeface="Courier New"/>
                <a:sym typeface="Courier New"/>
              </a:rPr>
              <a:t>constructor </a:t>
            </a:r>
            <a:r>
              <a:rPr lang="en" sz="2000" dirty="0"/>
              <a:t>pour </a:t>
            </a:r>
            <a:r>
              <a:rPr lang="en" sz="2000" dirty="0" err="1"/>
              <a:t>définir</a:t>
            </a:r>
            <a:r>
              <a:rPr lang="en" sz="2000" dirty="0"/>
              <a:t> des </a:t>
            </a:r>
            <a:r>
              <a:rPr lang="en" sz="2000" dirty="0" err="1"/>
              <a:t>constructeurs</a:t>
            </a:r>
            <a:r>
              <a:rPr lang="en" sz="2000" dirty="0"/>
              <a:t> </a:t>
            </a:r>
            <a:r>
              <a:rPr lang="en" sz="2000" dirty="0" err="1"/>
              <a:t>secondaires</a:t>
            </a:r>
            <a:endParaRPr lang="en" sz="2000" dirty="0"/>
          </a:p>
          <a:p>
            <a:pPr marL="457200" lvl="0" indent="-355600" algn="l" rtl="0">
              <a:spcBef>
                <a:spcPts val="1000"/>
              </a:spcBef>
              <a:spcAft>
                <a:spcPts val="0"/>
              </a:spcAft>
              <a:buSzPts val="2000"/>
              <a:buChar char="●"/>
            </a:pPr>
            <a:r>
              <a:rPr lang="en" sz="2000" dirty="0"/>
              <a:t>Les </a:t>
            </a:r>
            <a:r>
              <a:rPr lang="en" sz="2000" dirty="0" err="1"/>
              <a:t>constructeurs</a:t>
            </a:r>
            <a:r>
              <a:rPr lang="en" sz="2000" dirty="0"/>
              <a:t> </a:t>
            </a:r>
            <a:r>
              <a:rPr lang="en" sz="2000" dirty="0" err="1"/>
              <a:t>secondaires</a:t>
            </a:r>
            <a:r>
              <a:rPr lang="en" sz="2000" dirty="0"/>
              <a:t> </a:t>
            </a:r>
            <a:r>
              <a:rPr lang="en" sz="2000" dirty="0" err="1"/>
              <a:t>doivent</a:t>
            </a:r>
            <a:r>
              <a:rPr lang="en" sz="2000" dirty="0"/>
              <a:t> :</a:t>
            </a:r>
          </a:p>
          <a:p>
            <a:pPr lvl="1">
              <a:buChar char="●"/>
            </a:pPr>
            <a:r>
              <a:rPr lang="en" dirty="0" err="1"/>
              <a:t>Soit</a:t>
            </a:r>
            <a:r>
              <a:rPr lang="en" dirty="0"/>
              <a:t> </a:t>
            </a:r>
            <a:r>
              <a:rPr lang="en" dirty="0" err="1"/>
              <a:t>appelé</a:t>
            </a:r>
            <a:r>
              <a:rPr lang="en" dirty="0"/>
              <a:t> le </a:t>
            </a:r>
            <a:r>
              <a:rPr lang="en" dirty="0" err="1"/>
              <a:t>constructeur</a:t>
            </a:r>
            <a:r>
              <a:rPr lang="en" dirty="0"/>
              <a:t> </a:t>
            </a:r>
            <a:r>
              <a:rPr lang="en" dirty="0" err="1"/>
              <a:t>primaire</a:t>
            </a:r>
            <a:r>
              <a:rPr lang="en" dirty="0"/>
              <a:t> avec le mot </a:t>
            </a:r>
            <a:r>
              <a:rPr lang="en" dirty="0" err="1"/>
              <a:t>clé</a:t>
            </a:r>
            <a:r>
              <a:rPr lang="en" sz="1600" dirty="0"/>
              <a:t> </a:t>
            </a:r>
            <a:r>
              <a:rPr lang="en" sz="1800" dirty="0">
                <a:latin typeface="Courier New"/>
                <a:ea typeface="Courier New"/>
                <a:cs typeface="Courier New"/>
                <a:sym typeface="Courier New"/>
              </a:rPr>
              <a:t>this</a:t>
            </a:r>
          </a:p>
          <a:p>
            <a:pPr lvl="1">
              <a:buChar char="●"/>
            </a:pPr>
            <a:r>
              <a:rPr lang="en" sz="2000" dirty="0" err="1"/>
              <a:t>Soit</a:t>
            </a:r>
            <a:r>
              <a:rPr lang="en" sz="2000" dirty="0"/>
              <a:t> </a:t>
            </a:r>
            <a:r>
              <a:rPr lang="en" dirty="0"/>
              <a:t>un </a:t>
            </a:r>
            <a:r>
              <a:rPr lang="en" dirty="0" err="1"/>
              <a:t>autre</a:t>
            </a:r>
            <a:r>
              <a:rPr lang="en" dirty="0"/>
              <a:t> </a:t>
            </a:r>
            <a:r>
              <a:rPr lang="en" dirty="0" err="1"/>
              <a:t>constructeur</a:t>
            </a:r>
            <a:r>
              <a:rPr lang="en" dirty="0"/>
              <a:t> </a:t>
            </a:r>
            <a:r>
              <a:rPr lang="en" dirty="0" err="1"/>
              <a:t>secondaire</a:t>
            </a:r>
            <a:r>
              <a:rPr lang="en" dirty="0"/>
              <a:t> qui </a:t>
            </a:r>
            <a:r>
              <a:rPr lang="en" dirty="0" err="1"/>
              <a:t>appelle</a:t>
            </a:r>
            <a:r>
              <a:rPr lang="en" dirty="0"/>
              <a:t> le </a:t>
            </a:r>
            <a:r>
              <a:rPr lang="en" dirty="0" err="1"/>
              <a:t>constructeur</a:t>
            </a:r>
            <a:r>
              <a:rPr lang="en" dirty="0"/>
              <a:t> </a:t>
            </a:r>
            <a:r>
              <a:rPr lang="en" dirty="0" err="1"/>
              <a:t>primaire</a:t>
            </a:r>
            <a:endParaRPr sz="2000" dirty="0"/>
          </a:p>
          <a:p>
            <a:pPr marL="457200" lvl="0" indent="-355600" algn="l" rtl="0">
              <a:spcBef>
                <a:spcPts val="1000"/>
              </a:spcBef>
              <a:spcAft>
                <a:spcPts val="0"/>
              </a:spcAft>
              <a:buSzPts val="2000"/>
              <a:buChar char="●"/>
            </a:pPr>
            <a:r>
              <a:rPr lang="en" sz="2000" dirty="0"/>
              <a:t>Le corps de </a:t>
            </a:r>
            <a:r>
              <a:rPr lang="en" sz="2000" dirty="0" err="1"/>
              <a:t>fonction</a:t>
            </a:r>
            <a:r>
              <a:rPr lang="en" sz="2000" dirty="0"/>
              <a:t> du </a:t>
            </a:r>
            <a:r>
              <a:rPr lang="en" sz="2000" dirty="0" err="1"/>
              <a:t>constructeur</a:t>
            </a:r>
            <a:r>
              <a:rPr lang="en" sz="2000" dirty="0"/>
              <a:t> </a:t>
            </a:r>
            <a:r>
              <a:rPr lang="en" sz="2000" dirty="0" err="1"/>
              <a:t>secondaire</a:t>
            </a:r>
            <a:r>
              <a:rPr lang="en" sz="2000" dirty="0"/>
              <a:t> </a:t>
            </a:r>
            <a:r>
              <a:rPr lang="en" sz="2000" dirty="0" err="1"/>
              <a:t>est</a:t>
            </a:r>
            <a:r>
              <a:rPr lang="en" sz="2000" dirty="0"/>
              <a:t> </a:t>
            </a:r>
            <a:r>
              <a:rPr lang="en" sz="2000" dirty="0" err="1"/>
              <a:t>optionnel</a:t>
            </a:r>
            <a:endParaRPr sz="2000" dirty="0"/>
          </a:p>
        </p:txBody>
      </p:sp>
      <p:sp>
        <p:nvSpPr>
          <p:cNvPr id="188" name="Google Shape;188;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Plusieurs</a:t>
            </a:r>
            <a:r>
              <a:rPr lang="en" dirty="0"/>
              <a:t> </a:t>
            </a:r>
            <a:r>
              <a:rPr lang="en" dirty="0" err="1"/>
              <a:t>constructeurs</a:t>
            </a:r>
            <a:endParaRPr dirty="0"/>
          </a:p>
        </p:txBody>
      </p:sp>
      <p:sp>
        <p:nvSpPr>
          <p:cNvPr id="195" name="Google Shape;195;p30"/>
          <p:cNvSpPr txBox="1">
            <a:spLocks noGrp="1"/>
          </p:cNvSpPr>
          <p:nvPr>
            <p:ph type="body" idx="1"/>
          </p:nvPr>
        </p:nvSpPr>
        <p:spPr>
          <a:xfrm>
            <a:off x="342900" y="1084100"/>
            <a:ext cx="84894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rgbClr val="3F51B5"/>
                </a:solidFill>
                <a:latin typeface="Consolas"/>
                <a:ea typeface="Consolas"/>
                <a:cs typeface="Consolas"/>
                <a:sym typeface="Consolas"/>
              </a:rPr>
              <a:t>class</a:t>
            </a:r>
            <a:r>
              <a:rPr lang="en" sz="1800" dirty="0">
                <a:solidFill>
                  <a:srgbClr val="37474F"/>
                </a:solidFill>
                <a:latin typeface="Consolas"/>
                <a:ea typeface="Consolas"/>
                <a:cs typeface="Consolas"/>
                <a:sym typeface="Consolas"/>
              </a:rPr>
              <a:t> Circle(</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radius: Double)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constructor</a:t>
            </a:r>
            <a:r>
              <a:rPr lang="en" sz="1800" dirty="0">
                <a:solidFill>
                  <a:srgbClr val="37474F"/>
                </a:solidFill>
                <a:latin typeface="Consolas"/>
                <a:ea typeface="Consolas"/>
                <a:cs typeface="Consolas"/>
                <a:sym typeface="Consolas"/>
              </a:rPr>
              <a:t>(name: String) : </a:t>
            </a:r>
            <a:r>
              <a:rPr lang="en" sz="1800" dirty="0">
                <a:solidFill>
                  <a:srgbClr val="3F51B5"/>
                </a:solidFill>
                <a:latin typeface="Consolas"/>
                <a:ea typeface="Consolas"/>
                <a:cs typeface="Consolas"/>
                <a:sym typeface="Consolas"/>
              </a:rPr>
              <a:t>this</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1.0</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constructor</a:t>
            </a:r>
            <a:r>
              <a:rPr lang="en" sz="1800" dirty="0">
                <a:solidFill>
                  <a:srgbClr val="37474F"/>
                </a:solidFill>
                <a:latin typeface="Consolas"/>
                <a:ea typeface="Consolas"/>
                <a:cs typeface="Consolas"/>
                <a:sym typeface="Consolas"/>
              </a:rPr>
              <a:t>(diameter: Int) : </a:t>
            </a:r>
            <a:r>
              <a:rPr lang="en" sz="1800" dirty="0">
                <a:solidFill>
                  <a:srgbClr val="3F51B5"/>
                </a:solidFill>
                <a:latin typeface="Consolas"/>
                <a:ea typeface="Consolas"/>
                <a:cs typeface="Consolas"/>
                <a:sym typeface="Consolas"/>
              </a:rPr>
              <a:t>this</a:t>
            </a:r>
            <a:r>
              <a:rPr lang="en" sz="1800" dirty="0">
                <a:solidFill>
                  <a:srgbClr val="37474F"/>
                </a:solidFill>
                <a:latin typeface="Consolas"/>
                <a:ea typeface="Consolas"/>
                <a:cs typeface="Consolas"/>
                <a:sym typeface="Consolas"/>
              </a:rPr>
              <a:t>(diameter / </a:t>
            </a:r>
            <a:r>
              <a:rPr lang="en" sz="1800" dirty="0">
                <a:solidFill>
                  <a:srgbClr val="C53929"/>
                </a:solidFill>
                <a:latin typeface="Consolas"/>
                <a:ea typeface="Consolas"/>
                <a:cs typeface="Consolas"/>
                <a:sym typeface="Consolas"/>
              </a:rPr>
              <a:t>2.0</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"in diameter constructor"</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init</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"Area: </a:t>
            </a:r>
            <a:r>
              <a:rPr lang="en" sz="1800" dirty="0">
                <a:solidFill>
                  <a:srgbClr val="C53929"/>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Math</a:t>
            </a:r>
            <a:r>
              <a:rPr lang="en" sz="1800" dirty="0" err="1">
                <a:solidFill>
                  <a:srgbClr val="37474F"/>
                </a:solidFill>
                <a:latin typeface="Consolas"/>
                <a:ea typeface="Consolas"/>
                <a:cs typeface="Consolas"/>
                <a:sym typeface="Consolas"/>
              </a:rPr>
              <a:t>.</a:t>
            </a:r>
            <a:r>
              <a:rPr lang="en" sz="1800" dirty="0" err="1">
                <a:solidFill>
                  <a:srgbClr val="388E3C"/>
                </a:solidFill>
                <a:latin typeface="Consolas"/>
                <a:ea typeface="Consolas"/>
                <a:cs typeface="Consolas"/>
                <a:sym typeface="Consolas"/>
              </a:rPr>
              <a:t>PI</a:t>
            </a:r>
            <a:r>
              <a:rPr lang="en" sz="1800" dirty="0">
                <a:solidFill>
                  <a:srgbClr val="388E3C"/>
                </a:solidFill>
                <a:latin typeface="Consolas"/>
                <a:ea typeface="Consolas"/>
                <a:cs typeface="Consolas"/>
                <a:sym typeface="Consolas"/>
              </a:rPr>
              <a:t> </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 radius </a:t>
            </a:r>
            <a:r>
              <a:rPr lang="en" sz="1800" dirty="0">
                <a:solidFill>
                  <a:srgbClr val="37474F"/>
                </a:solidFill>
                <a:latin typeface="Consolas"/>
                <a:ea typeface="Consolas"/>
                <a:cs typeface="Consolas"/>
                <a:sym typeface="Consolas"/>
              </a:rPr>
              <a:t>*</a:t>
            </a:r>
            <a:r>
              <a:rPr lang="en" sz="1800" dirty="0">
                <a:solidFill>
                  <a:srgbClr val="388E3C"/>
                </a:solidFill>
                <a:latin typeface="Consolas"/>
                <a:ea typeface="Consolas"/>
                <a:cs typeface="Consolas"/>
                <a:sym typeface="Consolas"/>
              </a:rPr>
              <a:t> radius</a:t>
            </a:r>
            <a:r>
              <a:rPr lang="en" sz="1800" dirty="0">
                <a:solidFill>
                  <a:srgbClr val="C53929"/>
                </a:solidFill>
                <a:latin typeface="Consolas"/>
                <a:ea typeface="Consolas"/>
                <a:cs typeface="Consolas"/>
                <a:sym typeface="Consolas"/>
              </a:rPr>
              <a:t>}</a:t>
            </a:r>
            <a:r>
              <a:rPr lang="en" sz="1800" dirty="0">
                <a:solidFill>
                  <a:srgbClr val="388E3C"/>
                </a:solidFill>
                <a:latin typeface="Consolas"/>
                <a:ea typeface="Consolas"/>
                <a:cs typeface="Consolas"/>
                <a:sym typeface="Consolas"/>
              </a:rPr>
              <a:t>"</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c = Circle(</a:t>
            </a:r>
            <a:r>
              <a:rPr lang="en" sz="1800" dirty="0">
                <a:solidFill>
                  <a:srgbClr val="C53929"/>
                </a:solidFill>
                <a:latin typeface="Consolas"/>
                <a:ea typeface="Consolas"/>
                <a:cs typeface="Consolas"/>
                <a:sym typeface="Consolas"/>
              </a:rPr>
              <a:t>3</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196" name="Google Shape;196;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Propriétés</a:t>
            </a:r>
            <a:endParaRPr dirty="0"/>
          </a:p>
        </p:txBody>
      </p:sp>
      <p:sp>
        <p:nvSpPr>
          <p:cNvPr id="202" name="Google Shape;202;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03" name="Google Shape;203;p31"/>
          <p:cNvSpPr txBox="1">
            <a:spLocks noGrp="1"/>
          </p:cNvSpPr>
          <p:nvPr>
            <p:ph type="body" idx="1"/>
          </p:nvPr>
        </p:nvSpPr>
        <p:spPr>
          <a:xfrm>
            <a:off x="342900" y="1384049"/>
            <a:ext cx="8489400" cy="2967233"/>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Définitions</a:t>
            </a:r>
            <a:r>
              <a:rPr lang="en" sz="2200" dirty="0"/>
              <a:t> de </a:t>
            </a:r>
            <a:r>
              <a:rPr lang="en" sz="2200" dirty="0" err="1"/>
              <a:t>propriétés</a:t>
            </a:r>
            <a:r>
              <a:rPr lang="en" sz="2200" dirty="0"/>
              <a:t> avec </a:t>
            </a:r>
            <a:r>
              <a:rPr lang="en" sz="2200" dirty="0" err="1">
                <a:latin typeface="Courier New"/>
                <a:ea typeface="Courier New"/>
                <a:cs typeface="Courier New"/>
                <a:sym typeface="Courier New"/>
              </a:rPr>
              <a:t>val</a:t>
            </a:r>
            <a:r>
              <a:rPr lang="en" sz="2200" dirty="0"/>
              <a:t> </a:t>
            </a:r>
            <a:r>
              <a:rPr lang="en" sz="2200" dirty="0" err="1"/>
              <a:t>ou</a:t>
            </a:r>
            <a:r>
              <a:rPr lang="en" sz="2200" dirty="0"/>
              <a:t> </a:t>
            </a:r>
            <a:r>
              <a:rPr lang="en" sz="2200" dirty="0">
                <a:latin typeface="Courier New"/>
                <a:ea typeface="Courier New"/>
                <a:cs typeface="Courier New"/>
                <a:sym typeface="Courier New"/>
              </a:rPr>
              <a:t>var</a:t>
            </a:r>
            <a:endParaRPr sz="2200" dirty="0">
              <a:latin typeface="Courier New"/>
              <a:ea typeface="Courier New"/>
              <a:cs typeface="Courier New"/>
              <a:sym typeface="Courier New"/>
            </a:endParaRPr>
          </a:p>
          <a:p>
            <a:pPr marL="457200" lvl="0" indent="-368300" algn="l" rtl="0">
              <a:spcBef>
                <a:spcPts val="1000"/>
              </a:spcBef>
              <a:spcAft>
                <a:spcPts val="0"/>
              </a:spcAft>
              <a:buSzPts val="2200"/>
              <a:buFont typeface="Courier New"/>
              <a:buChar char="●"/>
            </a:pPr>
            <a:r>
              <a:rPr lang="en" sz="2200" dirty="0">
                <a:solidFill>
                  <a:schemeClr val="dk1"/>
                </a:solidFill>
              </a:rPr>
              <a:t>Access these properties using</a:t>
            </a:r>
            <a:br>
              <a:rPr lang="en" sz="2200" dirty="0">
                <a:solidFill>
                  <a:schemeClr val="dk1"/>
                </a:solidFill>
              </a:rPr>
            </a:br>
            <a:r>
              <a:rPr lang="en" sz="2200" dirty="0">
                <a:solidFill>
                  <a:schemeClr val="dk1"/>
                </a:solidFill>
              </a:rPr>
              <a:t>dot </a:t>
            </a:r>
            <a:r>
              <a:rPr lang="en" sz="2200" b="1" dirty="0">
                <a:solidFill>
                  <a:schemeClr val="dk1"/>
                </a:solidFill>
              </a:rPr>
              <a:t>.</a:t>
            </a:r>
            <a:r>
              <a:rPr lang="en" sz="2200" dirty="0">
                <a:solidFill>
                  <a:schemeClr val="dk1"/>
                </a:solidFill>
              </a:rPr>
              <a:t> notation with property name</a:t>
            </a:r>
          </a:p>
          <a:p>
            <a:pPr marL="457200" lvl="0" indent="-368300" algn="l" rtl="0">
              <a:spcBef>
                <a:spcPts val="1000"/>
              </a:spcBef>
              <a:spcAft>
                <a:spcPts val="0"/>
              </a:spcAft>
              <a:buSzPts val="2200"/>
              <a:buFont typeface="Courier New"/>
              <a:buChar char="●"/>
            </a:pPr>
            <a:r>
              <a:rPr lang="en" sz="2200" dirty="0" err="1">
                <a:solidFill>
                  <a:schemeClr val="dk1"/>
                </a:solidFill>
              </a:rPr>
              <a:t>Accès</a:t>
            </a:r>
            <a:r>
              <a:rPr lang="en" sz="2200" dirty="0">
                <a:solidFill>
                  <a:schemeClr val="dk1"/>
                </a:solidFill>
              </a:rPr>
              <a:t> aux </a:t>
            </a:r>
            <a:r>
              <a:rPr lang="en" sz="2200" dirty="0" err="1">
                <a:solidFill>
                  <a:schemeClr val="dk1"/>
                </a:solidFill>
              </a:rPr>
              <a:t>propiétés</a:t>
            </a:r>
            <a:r>
              <a:rPr lang="en" sz="2200" dirty="0">
                <a:solidFill>
                  <a:schemeClr val="dk1"/>
                </a:solidFill>
              </a:rPr>
              <a:t> avec la notation </a:t>
            </a:r>
            <a:r>
              <a:rPr lang="en" sz="2200" dirty="0" err="1">
                <a:solidFill>
                  <a:schemeClr val="dk1"/>
                </a:solidFill>
              </a:rPr>
              <a:t>nomInstance</a:t>
            </a:r>
            <a:r>
              <a:rPr lang="en" sz="2200" dirty="0">
                <a:solidFill>
                  <a:schemeClr val="dk1"/>
                </a:solidFill>
              </a:rPr>
              <a:t> . </a:t>
            </a:r>
            <a:r>
              <a:rPr lang="en" sz="2200" dirty="0" err="1">
                <a:solidFill>
                  <a:schemeClr val="dk1"/>
                </a:solidFill>
              </a:rPr>
              <a:t>nomDeLaPropriété</a:t>
            </a:r>
            <a:endParaRPr lang="en" sz="2200" dirty="0">
              <a:solidFill>
                <a:schemeClr val="dk1"/>
              </a:solidFill>
            </a:endParaRPr>
          </a:p>
          <a:p>
            <a:pPr marL="457200" lvl="0" indent="-368300" algn="l" rtl="0">
              <a:spcBef>
                <a:spcPts val="1000"/>
              </a:spcBef>
              <a:spcAft>
                <a:spcPts val="0"/>
              </a:spcAft>
              <a:buSzPts val="2200"/>
              <a:buFont typeface="Courier New"/>
              <a:buChar char="●"/>
            </a:pPr>
            <a:r>
              <a:rPr lang="en" sz="2200" dirty="0">
                <a:solidFill>
                  <a:schemeClr val="dk1"/>
                </a:solidFill>
              </a:rPr>
              <a:t>Assignation avec la </a:t>
            </a:r>
            <a:r>
              <a:rPr lang="en" sz="2200" dirty="0" err="1">
                <a:solidFill>
                  <a:schemeClr val="dk1"/>
                </a:solidFill>
              </a:rPr>
              <a:t>même</a:t>
            </a:r>
            <a:r>
              <a:rPr lang="en" sz="2200" dirty="0">
                <a:solidFill>
                  <a:schemeClr val="dk1"/>
                </a:solidFill>
              </a:rPr>
              <a:t> notation (pour les </a:t>
            </a:r>
            <a:r>
              <a:rPr lang="en" sz="2200" dirty="0">
                <a:solidFill>
                  <a:schemeClr val="dk1"/>
                </a:solidFill>
                <a:latin typeface="Courier New"/>
                <a:ea typeface="Courier New"/>
                <a:cs typeface="Courier New"/>
                <a:sym typeface="Courier New"/>
              </a:rPr>
              <a:t>var </a:t>
            </a:r>
            <a:r>
              <a:rPr lang="en" sz="2200" dirty="0" err="1">
                <a:solidFill>
                  <a:schemeClr val="dk1"/>
                </a:solidFill>
                <a:sym typeface="Courier New"/>
              </a:rPr>
              <a:t>seulement</a:t>
            </a:r>
            <a:r>
              <a:rPr lang="en" sz="2200" dirty="0">
                <a:solidFill>
                  <a:schemeClr val="dk1"/>
                </a:solidFill>
                <a:latin typeface="Courier New"/>
                <a:ea typeface="Courier New"/>
                <a:cs typeface="Courier New"/>
                <a:sym typeface="Courier New"/>
              </a:rPr>
              <a:t>)</a:t>
            </a:r>
            <a:endParaRPr sz="2200" dirty="0">
              <a:solidFill>
                <a:schemeClr val="dk1"/>
              </a:solidFill>
            </a:endParaRPr>
          </a:p>
          <a:p>
            <a:pPr marL="457200" lvl="0" indent="0" algn="l" rtl="0">
              <a:spcBef>
                <a:spcPts val="1000"/>
              </a:spcBef>
              <a:spcAft>
                <a:spcPts val="1000"/>
              </a:spcAft>
              <a:buNone/>
            </a:pPr>
            <a:endParaRPr sz="22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Classe personne avec une </a:t>
            </a:r>
            <a:r>
              <a:rPr lang="fr-FR" dirty="0" err="1"/>
              <a:t>propiété</a:t>
            </a:r>
            <a:endParaRPr lang="fr-FR" dirty="0"/>
          </a:p>
        </p:txBody>
      </p:sp>
      <p:sp>
        <p:nvSpPr>
          <p:cNvPr id="209" name="Google Shape;209;p32"/>
          <p:cNvSpPr txBox="1">
            <a:spLocks noGrp="1"/>
          </p:cNvSpPr>
          <p:nvPr>
            <p:ph type="body" idx="1"/>
          </p:nvPr>
        </p:nvSpPr>
        <p:spPr>
          <a:xfrm>
            <a:off x="342900" y="1076275"/>
            <a:ext cx="8489400" cy="3193800"/>
          </a:xfrm>
          <a:prstGeom prst="rect">
            <a:avLst/>
          </a:prstGeom>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Person(</a:t>
            </a:r>
            <a:r>
              <a:rPr lang="en" sz="1800" b="1" dirty="0">
                <a:solidFill>
                  <a:srgbClr val="3F51B5"/>
                </a:solidFill>
                <a:latin typeface="Consolas"/>
                <a:ea typeface="Consolas"/>
                <a:cs typeface="Consolas"/>
                <a:sym typeface="Consolas"/>
              </a:rPr>
              <a:t>var</a:t>
            </a:r>
            <a:r>
              <a:rPr lang="en" sz="1800" b="1" dirty="0">
                <a:latin typeface="Consolas"/>
                <a:ea typeface="Consolas"/>
                <a:cs typeface="Consolas"/>
                <a:sym typeface="Consolas"/>
              </a:rPr>
              <a:t> name</a:t>
            </a:r>
            <a:r>
              <a:rPr lang="en" sz="1800" dirty="0">
                <a:latin typeface="Consolas"/>
                <a:ea typeface="Consolas"/>
                <a:cs typeface="Consolas"/>
                <a:sym typeface="Consolas"/>
              </a:rPr>
              <a:t>: String)</a:t>
            </a:r>
            <a:endParaRPr sz="1800" dirty="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main() {</a:t>
            </a:r>
            <a:endParaRPr sz="1800" dirty="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person = Person(</a:t>
            </a:r>
            <a:r>
              <a:rPr lang="en" sz="1800" dirty="0">
                <a:solidFill>
                  <a:srgbClr val="388E3C"/>
                </a:solidFill>
                <a:latin typeface="Consolas"/>
                <a:ea typeface="Consolas"/>
                <a:cs typeface="Consolas"/>
                <a:sym typeface="Consolas"/>
              </a:rPr>
              <a:t>"Alex"</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b="1" dirty="0" err="1">
                <a:latin typeface="Consolas"/>
                <a:ea typeface="Consolas"/>
                <a:cs typeface="Consolas"/>
                <a:sym typeface="Consolas"/>
              </a:rPr>
              <a:t>person.name</a:t>
            </a:r>
            <a:r>
              <a:rPr lang="en" sz="1800" dirty="0">
                <a:latin typeface="Consolas"/>
                <a:ea typeface="Consolas"/>
                <a:cs typeface="Consolas"/>
                <a:sym typeface="Consolas"/>
              </a:rPr>
              <a:t>)    </a:t>
            </a:r>
            <a:r>
              <a:rPr lang="en" sz="1800" dirty="0"/>
              <a:t>             </a:t>
            </a:r>
            <a:r>
              <a:rPr lang="en" sz="1800" dirty="0" err="1"/>
              <a:t>Accès</a:t>
            </a:r>
            <a:r>
              <a:rPr lang="en" sz="1800" dirty="0"/>
              <a:t> avec </a:t>
            </a:r>
            <a:r>
              <a:rPr lang="en" sz="1800" dirty="0">
                <a:latin typeface="Consolas"/>
                <a:ea typeface="Consolas"/>
                <a:cs typeface="Consolas"/>
                <a:sym typeface="Consolas"/>
              </a:rPr>
              <a:t>.</a:t>
            </a:r>
            <a:r>
              <a:rPr lang="en" sz="1800" dirty="0">
                <a:solidFill>
                  <a:schemeClr val="dk1"/>
                </a:solidFill>
              </a:rPr>
              <a:t>&lt;property name&gt;</a:t>
            </a:r>
            <a:endParaRPr sz="1800" dirty="0"/>
          </a:p>
          <a:p>
            <a:pPr marL="0" lvl="0" indent="0" algn="l" rtl="0">
              <a:spcBef>
                <a:spcPts val="1000"/>
              </a:spcBef>
              <a:spcAft>
                <a:spcPts val="0"/>
              </a:spcAft>
              <a:buClr>
                <a:schemeClr val="dk1"/>
              </a:buClr>
              <a:buSzPts val="1100"/>
              <a:buFont typeface="Arial"/>
              <a:buNone/>
            </a:pPr>
            <a:r>
              <a:rPr lang="en" sz="1800" dirty="0">
                <a:latin typeface="Consolas"/>
                <a:ea typeface="Consolas"/>
                <a:cs typeface="Consolas"/>
                <a:sym typeface="Consolas"/>
              </a:rPr>
              <a:t>    </a:t>
            </a:r>
            <a:r>
              <a:rPr lang="en" sz="1800" b="1" dirty="0" err="1">
                <a:latin typeface="Consolas"/>
                <a:ea typeface="Consolas"/>
                <a:cs typeface="Consolas"/>
                <a:sym typeface="Consolas"/>
              </a:rPr>
              <a:t>person.name</a:t>
            </a:r>
            <a:r>
              <a:rPr lang="en" sz="1800" dirty="0">
                <a:latin typeface="Consolas"/>
                <a:ea typeface="Consolas"/>
                <a:cs typeface="Consolas"/>
                <a:sym typeface="Consolas"/>
              </a:rPr>
              <a:t> = </a:t>
            </a:r>
            <a:r>
              <a:rPr lang="en" sz="1800" dirty="0">
                <a:solidFill>
                  <a:srgbClr val="388E3C"/>
                </a:solidFill>
                <a:latin typeface="Consolas"/>
                <a:ea typeface="Consolas"/>
                <a:cs typeface="Consolas"/>
                <a:sym typeface="Consolas"/>
              </a:rPr>
              <a:t>"Joey"</a:t>
            </a:r>
            <a:r>
              <a:rPr lang="en" sz="1800" dirty="0">
                <a:latin typeface="Consolas"/>
                <a:ea typeface="Consolas"/>
                <a:cs typeface="Consolas"/>
                <a:sym typeface="Consolas"/>
              </a:rPr>
              <a:t>    </a:t>
            </a:r>
            <a:r>
              <a:rPr lang="en" sz="1800" dirty="0"/>
              <a:t>             Assigner avec </a:t>
            </a:r>
            <a:r>
              <a:rPr lang="en" sz="1800" dirty="0">
                <a:latin typeface="Consolas"/>
                <a:ea typeface="Consolas"/>
                <a:cs typeface="Consolas"/>
                <a:sym typeface="Consolas"/>
              </a:rPr>
              <a:t>.</a:t>
            </a:r>
            <a:r>
              <a:rPr lang="en" sz="1800" dirty="0"/>
              <a:t>&lt;property name&gt;</a:t>
            </a:r>
            <a:endParaRPr sz="1800" dirty="0"/>
          </a:p>
          <a:p>
            <a:pPr marL="0" lvl="0" indent="0" algn="l" rtl="0">
              <a:spcBef>
                <a:spcPts val="100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err="1">
                <a:latin typeface="Consolas"/>
                <a:ea typeface="Consolas"/>
                <a:cs typeface="Consolas"/>
                <a:sym typeface="Consolas"/>
              </a:rPr>
              <a:t>person.name</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spcBef>
                <a:spcPts val="1000"/>
              </a:spcBef>
              <a:spcAft>
                <a:spcPts val="0"/>
              </a:spcAft>
              <a:buNone/>
            </a:pP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210" name="Google Shape;21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cxnSp>
        <p:nvCxnSpPr>
          <p:cNvPr id="211" name="Google Shape;211;p32"/>
          <p:cNvCxnSpPr/>
          <p:nvPr/>
        </p:nvCxnSpPr>
        <p:spPr>
          <a:xfrm>
            <a:off x="3534800" y="2767850"/>
            <a:ext cx="975000" cy="11100"/>
          </a:xfrm>
          <a:prstGeom prst="straightConnector1">
            <a:avLst/>
          </a:prstGeom>
          <a:noFill/>
          <a:ln w="28575" cap="flat" cmpd="sng">
            <a:solidFill>
              <a:srgbClr val="4CAF50"/>
            </a:solidFill>
            <a:prstDash val="solid"/>
            <a:round/>
            <a:headEnd type="triangle" w="med" len="med"/>
            <a:tailEnd type="none" w="med" len="med"/>
          </a:ln>
        </p:spPr>
      </p:cxnSp>
      <p:cxnSp>
        <p:nvCxnSpPr>
          <p:cNvPr id="212" name="Google Shape;212;p32"/>
          <p:cNvCxnSpPr/>
          <p:nvPr/>
        </p:nvCxnSpPr>
        <p:spPr>
          <a:xfrm>
            <a:off x="3527600" y="3225050"/>
            <a:ext cx="969900" cy="48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Getters et setters personnalisés</a:t>
            </a:r>
          </a:p>
        </p:txBody>
      </p:sp>
      <p:sp>
        <p:nvSpPr>
          <p:cNvPr id="219" name="Google Shape;21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20" name="Google Shape;220;p33"/>
          <p:cNvSpPr txBox="1"/>
          <p:nvPr/>
        </p:nvSpPr>
        <p:spPr>
          <a:xfrm>
            <a:off x="347375" y="1044399"/>
            <a:ext cx="8484900" cy="15863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Roboto"/>
                <a:ea typeface="Roboto"/>
                <a:cs typeface="Roboto"/>
                <a:sym typeface="Roboto"/>
              </a:rPr>
              <a:t>Si </a:t>
            </a:r>
            <a:r>
              <a:rPr lang="en" sz="1800" dirty="0" err="1">
                <a:solidFill>
                  <a:schemeClr val="dk1"/>
                </a:solidFill>
                <a:latin typeface="Roboto"/>
                <a:ea typeface="Roboto"/>
                <a:cs typeface="Roboto"/>
                <a:sym typeface="Roboto"/>
              </a:rPr>
              <a:t>besoin</a:t>
            </a:r>
            <a:r>
              <a:rPr lang="en" sz="1800" dirty="0">
                <a:solidFill>
                  <a:schemeClr val="dk1"/>
                </a:solidFill>
                <a:latin typeface="Roboto"/>
                <a:ea typeface="Roboto"/>
                <a:cs typeface="Roboto"/>
                <a:sym typeface="Roboto"/>
              </a:rPr>
              <a:t> d’un </a:t>
            </a:r>
            <a:r>
              <a:rPr lang="en" sz="1800" dirty="0" err="1">
                <a:solidFill>
                  <a:schemeClr val="dk1"/>
                </a:solidFill>
                <a:latin typeface="Roboto"/>
                <a:ea typeface="Roboto"/>
                <a:cs typeface="Roboto"/>
                <a:sym typeface="Roboto"/>
              </a:rPr>
              <a:t>autre</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comportement</a:t>
            </a:r>
            <a:r>
              <a:rPr lang="en" sz="1800" dirty="0">
                <a:solidFill>
                  <a:schemeClr val="dk1"/>
                </a:solidFill>
                <a:latin typeface="Roboto"/>
                <a:ea typeface="Roboto"/>
                <a:cs typeface="Roboto"/>
                <a:sym typeface="Roboto"/>
              </a:rPr>
              <a:t> que le </a:t>
            </a:r>
            <a:r>
              <a:rPr lang="en" sz="1800" dirty="0">
                <a:solidFill>
                  <a:schemeClr val="dk1"/>
                </a:solidFill>
                <a:latin typeface="Courier New"/>
                <a:ea typeface="Courier New"/>
                <a:cs typeface="Courier New"/>
                <a:sym typeface="Courier New"/>
              </a:rPr>
              <a:t>get</a:t>
            </a:r>
            <a:r>
              <a:rPr lang="en" sz="1800" dirty="0">
                <a:solidFill>
                  <a:schemeClr val="dk1"/>
                </a:solidFill>
                <a:latin typeface="Roboto"/>
                <a:ea typeface="Roboto"/>
                <a:cs typeface="Roboto"/>
                <a:sym typeface="Roboto"/>
              </a:rPr>
              <a:t>/</a:t>
            </a:r>
            <a:r>
              <a:rPr lang="en" sz="1800" dirty="0">
                <a:solidFill>
                  <a:schemeClr val="dk1"/>
                </a:solidFill>
                <a:latin typeface="Courier New"/>
                <a:ea typeface="Courier New"/>
                <a:cs typeface="Courier New"/>
                <a:sym typeface="Courier New"/>
              </a:rPr>
              <a:t>set</a:t>
            </a:r>
            <a:r>
              <a:rPr lang="en" sz="1800" dirty="0">
                <a:solidFill>
                  <a:schemeClr val="dk1"/>
                </a:solidFill>
                <a:latin typeface="Roboto"/>
                <a:ea typeface="Roboto"/>
                <a:cs typeface="Roboto"/>
                <a:sym typeface="Roboto"/>
              </a:rPr>
              <a:t> par </a:t>
            </a:r>
            <a:r>
              <a:rPr lang="en" sz="1800" dirty="0" err="1">
                <a:solidFill>
                  <a:schemeClr val="dk1"/>
                </a:solidFill>
                <a:latin typeface="Roboto"/>
                <a:ea typeface="Roboto"/>
                <a:cs typeface="Roboto"/>
                <a:sym typeface="Roboto"/>
              </a:rPr>
              <a:t>défaut</a:t>
            </a:r>
            <a:r>
              <a:rPr lang="en" sz="1800" dirty="0">
                <a:solidFill>
                  <a:schemeClr val="dk1"/>
                </a:solidFill>
                <a:latin typeface="Roboto"/>
                <a:ea typeface="Roboto"/>
                <a:cs typeface="Roboto"/>
                <a:sym typeface="Roboto"/>
              </a:rPr>
              <a:t> :</a:t>
            </a:r>
          </a:p>
          <a:p>
            <a:pPr marL="457200" lvl="0" indent="-342900" algn="l" rtl="0">
              <a:lnSpc>
                <a:spcPct val="115000"/>
              </a:lnSpc>
              <a:spcBef>
                <a:spcPts val="0"/>
              </a:spcBef>
              <a:spcAft>
                <a:spcPts val="0"/>
              </a:spcAft>
              <a:buSzPts val="1800"/>
              <a:buChar char="●"/>
            </a:pPr>
            <a:r>
              <a:rPr lang="fr-FR" sz="1800" dirty="0"/>
              <a:t>Surcharger (</a:t>
            </a:r>
            <a:r>
              <a:rPr lang="fr-FR" sz="1800" dirty="0" err="1"/>
              <a:t>override</a:t>
            </a:r>
            <a:r>
              <a:rPr lang="fr-FR" sz="1800" dirty="0"/>
              <a:t>) </a:t>
            </a:r>
            <a:r>
              <a:rPr lang="fr-FR" sz="1800" dirty="0" err="1">
                <a:latin typeface="Courier New"/>
                <a:ea typeface="Courier New"/>
                <a:cs typeface="Courier New"/>
                <a:sym typeface="Courier New"/>
              </a:rPr>
              <a:t>get</a:t>
            </a:r>
            <a:r>
              <a:rPr lang="fr-FR" sz="1800" dirty="0">
                <a:latin typeface="Courier New"/>
                <a:ea typeface="Courier New"/>
                <a:cs typeface="Courier New"/>
                <a:sym typeface="Courier New"/>
              </a:rPr>
              <a:t>()</a:t>
            </a:r>
            <a:endParaRPr lang="fr-FR" sz="1800" dirty="0"/>
          </a:p>
          <a:p>
            <a:pPr marL="457200" lvl="0" indent="-342900" algn="l" rtl="0">
              <a:lnSpc>
                <a:spcPct val="115000"/>
              </a:lnSpc>
              <a:spcBef>
                <a:spcPts val="500"/>
              </a:spcBef>
              <a:spcAft>
                <a:spcPts val="500"/>
              </a:spcAft>
              <a:buSzPts val="1800"/>
              <a:buChar char="●"/>
            </a:pPr>
            <a:r>
              <a:rPr lang="fr-FR" sz="1800" dirty="0"/>
              <a:t>Surcharger </a:t>
            </a:r>
            <a:r>
              <a:rPr lang="fr-FR" sz="1800" dirty="0">
                <a:solidFill>
                  <a:schemeClr val="dk1"/>
                </a:solidFill>
                <a:latin typeface="Courier New"/>
                <a:ea typeface="Courier New"/>
                <a:cs typeface="Courier New"/>
                <a:sym typeface="Courier New"/>
              </a:rPr>
              <a:t>set()</a:t>
            </a:r>
            <a:r>
              <a:rPr lang="fr-FR" sz="1800" dirty="0">
                <a:solidFill>
                  <a:schemeClr val="dk1"/>
                </a:solidFill>
              </a:rPr>
              <a:t> (si c’est un </a:t>
            </a:r>
            <a:r>
              <a:rPr lang="fr-FR" sz="1800" dirty="0">
                <a:solidFill>
                  <a:schemeClr val="dk1"/>
                </a:solidFill>
                <a:latin typeface="Courier New"/>
                <a:ea typeface="Courier New"/>
                <a:cs typeface="Courier New"/>
                <a:sym typeface="Courier New"/>
              </a:rPr>
              <a:t>var</a:t>
            </a:r>
            <a:r>
              <a:rPr lang="fr-FR" sz="1800" dirty="0">
                <a:solidFill>
                  <a:schemeClr val="dk1"/>
                </a:solidFill>
              </a:rPr>
              <a:t>)</a:t>
            </a:r>
            <a:endParaRPr lang="fr-FR" sz="1800" dirty="0"/>
          </a:p>
          <a:p>
            <a:pPr marL="0" lvl="0" indent="0" algn="l" rtl="0">
              <a:spcBef>
                <a:spcPts val="0"/>
              </a:spcBef>
              <a:spcAft>
                <a:spcPts val="0"/>
              </a:spcAft>
              <a:buNone/>
            </a:pPr>
            <a:endParaRPr lang="en" sz="1800" dirty="0">
              <a:solidFill>
                <a:schemeClr val="dk1"/>
              </a:solidFill>
              <a:latin typeface="Roboto"/>
              <a:ea typeface="Roboto"/>
              <a:cs typeface="Roboto"/>
              <a:sym typeface="Roboto"/>
            </a:endParaRPr>
          </a:p>
        </p:txBody>
      </p:sp>
      <p:sp>
        <p:nvSpPr>
          <p:cNvPr id="221" name="Google Shape;221;p33"/>
          <p:cNvSpPr txBox="1"/>
          <p:nvPr/>
        </p:nvSpPr>
        <p:spPr>
          <a:xfrm>
            <a:off x="347375" y="2630750"/>
            <a:ext cx="8484900" cy="180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dirty="0">
                <a:solidFill>
                  <a:schemeClr val="dk1"/>
                </a:solidFill>
                <a:latin typeface="Roboto"/>
                <a:ea typeface="Roboto"/>
                <a:cs typeface="Roboto"/>
                <a:sym typeface="Roboto"/>
              </a:rPr>
              <a:t>Format:</a:t>
            </a:r>
            <a:r>
              <a:rPr lang="en" sz="1800" dirty="0">
                <a:solidFill>
                  <a:schemeClr val="dk1"/>
                </a:solidFill>
                <a:latin typeface="Consolas"/>
                <a:ea typeface="Consolas"/>
                <a:cs typeface="Consolas"/>
                <a:sym typeface="Consolas"/>
              </a:rPr>
              <a:t> </a:t>
            </a:r>
            <a:r>
              <a:rPr lang="en" sz="1800" dirty="0">
                <a:solidFill>
                  <a:srgbClr val="3F51B5"/>
                </a:solidFill>
                <a:latin typeface="Consolas"/>
                <a:ea typeface="Consolas"/>
                <a:cs typeface="Consolas"/>
                <a:sym typeface="Consolas"/>
              </a:rPr>
              <a:t>var</a:t>
            </a:r>
            <a:r>
              <a:rPr lang="en" sz="1800" dirty="0">
                <a:solidFill>
                  <a:schemeClr val="dk1"/>
                </a:solidFill>
                <a:latin typeface="Consolas"/>
                <a:ea typeface="Consolas"/>
                <a:cs typeface="Consolas"/>
                <a:sym typeface="Consolas"/>
              </a:rPr>
              <a:t> </a:t>
            </a:r>
            <a:r>
              <a:rPr lang="en" sz="1800" dirty="0" err="1">
                <a:solidFill>
                  <a:schemeClr val="dk1"/>
                </a:solidFill>
                <a:latin typeface="Consolas"/>
                <a:ea typeface="Consolas"/>
                <a:cs typeface="Consolas"/>
                <a:sym typeface="Consolas"/>
              </a:rPr>
              <a:t>propertyName</a:t>
            </a:r>
            <a:r>
              <a:rPr lang="en" sz="1800" dirty="0">
                <a:solidFill>
                  <a:schemeClr val="dk1"/>
                </a:solidFill>
                <a:latin typeface="Consolas"/>
                <a:ea typeface="Consolas"/>
                <a:cs typeface="Consolas"/>
                <a:sym typeface="Consolas"/>
              </a:rPr>
              <a:t>: </a:t>
            </a:r>
            <a:r>
              <a:rPr lang="en" sz="1800" dirty="0" err="1">
                <a:solidFill>
                  <a:schemeClr val="dk1"/>
                </a:solidFill>
                <a:latin typeface="Consolas"/>
                <a:ea typeface="Consolas"/>
                <a:cs typeface="Consolas"/>
                <a:sym typeface="Consolas"/>
              </a:rPr>
              <a:t>DataType</a:t>
            </a:r>
            <a:r>
              <a:rPr lang="en" sz="1800" dirty="0">
                <a:solidFill>
                  <a:schemeClr val="dk1"/>
                </a:solidFill>
                <a:latin typeface="Consolas"/>
                <a:ea typeface="Consolas"/>
                <a:cs typeface="Consolas"/>
                <a:sym typeface="Consolas"/>
              </a:rPr>
              <a:t> = </a:t>
            </a:r>
            <a:r>
              <a:rPr lang="en" sz="1800" dirty="0" err="1">
                <a:solidFill>
                  <a:schemeClr val="dk1"/>
                </a:solidFill>
                <a:latin typeface="Consolas"/>
                <a:ea typeface="Consolas"/>
                <a:cs typeface="Consolas"/>
                <a:sym typeface="Consolas"/>
              </a:rPr>
              <a:t>initialValue</a:t>
            </a:r>
            <a:endParaRPr sz="1800" dirty="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a:t>
            </a:r>
            <a:r>
              <a:rPr lang="en" sz="1800" dirty="0">
                <a:solidFill>
                  <a:srgbClr val="3F51B5"/>
                </a:solidFill>
                <a:latin typeface="Consolas"/>
                <a:ea typeface="Consolas"/>
                <a:cs typeface="Consolas"/>
                <a:sym typeface="Consolas"/>
              </a:rPr>
              <a:t>get</a:t>
            </a:r>
            <a:r>
              <a:rPr lang="en" sz="1800" dirty="0">
                <a:solidFill>
                  <a:schemeClr val="dk1"/>
                </a:solidFill>
                <a:latin typeface="Consolas"/>
                <a:ea typeface="Consolas"/>
                <a:cs typeface="Consolas"/>
                <a:sym typeface="Consolas"/>
              </a:rPr>
              <a:t>() = ...</a:t>
            </a:r>
            <a:endParaRPr sz="1800" dirty="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a:t>
            </a:r>
            <a:r>
              <a:rPr lang="en" sz="1800" dirty="0">
                <a:solidFill>
                  <a:srgbClr val="3F51B5"/>
                </a:solidFill>
                <a:latin typeface="Consolas"/>
                <a:ea typeface="Consolas"/>
                <a:cs typeface="Consolas"/>
                <a:sym typeface="Consolas"/>
              </a:rPr>
              <a:t>set</a:t>
            </a:r>
            <a:r>
              <a:rPr lang="en" sz="1800" dirty="0">
                <a:solidFill>
                  <a:schemeClr val="dk1"/>
                </a:solidFill>
                <a:latin typeface="Consolas"/>
                <a:ea typeface="Consolas"/>
                <a:cs typeface="Consolas"/>
                <a:sym typeface="Consolas"/>
              </a:rPr>
              <a:t>(value) { </a:t>
            </a:r>
            <a:endParaRPr sz="1800" dirty="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a:t>
            </a:r>
            <a:endParaRPr sz="1800" dirty="0">
              <a:solidFill>
                <a:schemeClr val="dk1"/>
              </a:solidFill>
              <a:latin typeface="Consolas"/>
              <a:ea typeface="Consolas"/>
              <a:cs typeface="Consolas"/>
              <a:sym typeface="Consolas"/>
            </a:endParaRPr>
          </a:p>
          <a:p>
            <a:pPr marL="914400" lvl="0" indent="457200" algn="l" rtl="0">
              <a:lnSpc>
                <a:spcPct val="100000"/>
              </a:lnSpc>
              <a:spcBef>
                <a:spcPts val="0"/>
              </a:spcBef>
              <a:spcAft>
                <a:spcPts val="0"/>
              </a:spcAft>
              <a:buNone/>
            </a:pPr>
            <a:r>
              <a:rPr lang="en" sz="1800" dirty="0">
                <a:solidFill>
                  <a:schemeClr val="dk1"/>
                </a:solidFill>
                <a:latin typeface="Consolas"/>
                <a:ea typeface="Consolas"/>
                <a:cs typeface="Consolas"/>
                <a:sym typeface="Consolas"/>
              </a:rPr>
              <a:t> } </a:t>
            </a:r>
            <a:endParaRPr sz="1800" dirty="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Getter </a:t>
            </a:r>
            <a:r>
              <a:rPr lang="en" dirty="0" err="1"/>
              <a:t>personnalisé</a:t>
            </a:r>
            <a:endParaRPr dirty="0"/>
          </a:p>
        </p:txBody>
      </p:sp>
      <p:sp>
        <p:nvSpPr>
          <p:cNvPr id="227" name="Google Shape;227;p34"/>
          <p:cNvSpPr txBox="1">
            <a:spLocks noGrp="1"/>
          </p:cNvSpPr>
          <p:nvPr>
            <p:ph type="body" idx="1"/>
          </p:nvPr>
        </p:nvSpPr>
        <p:spPr>
          <a:xfrm>
            <a:off x="342900" y="1068375"/>
            <a:ext cx="8489400" cy="332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Person(</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firstName</a:t>
            </a:r>
            <a:r>
              <a:rPr lang="en" sz="1800" dirty="0">
                <a:latin typeface="Consolas"/>
                <a:ea typeface="Consolas"/>
                <a:cs typeface="Consolas"/>
                <a:sym typeface="Consolas"/>
              </a:rPr>
              <a:t>: String,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lastName:String</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fullName:String</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2000" b="1" dirty="0">
                <a:solidFill>
                  <a:srgbClr val="3F51B5"/>
                </a:solidFill>
                <a:latin typeface="Consolas"/>
                <a:ea typeface="Consolas"/>
                <a:cs typeface="Consolas"/>
                <a:sym typeface="Consolas"/>
              </a:rPr>
              <a:t>get</a:t>
            </a:r>
            <a:r>
              <a:rPr lang="en" sz="2000" b="1" dirty="0">
                <a:latin typeface="Consolas"/>
                <a:ea typeface="Consolas"/>
                <a:cs typeface="Consolas"/>
                <a:sym typeface="Consolas"/>
              </a:rPr>
              <a:t>()</a:t>
            </a:r>
            <a:r>
              <a:rPr lang="en" sz="1800" dirty="0">
                <a:latin typeface="Consolas"/>
                <a:ea typeface="Consolas"/>
                <a:cs typeface="Consolas"/>
                <a:sym typeface="Consolas"/>
              </a:rPr>
              <a:t> </a:t>
            </a:r>
            <a:r>
              <a:rPr lang="en" sz="1800" b="1" dirty="0">
                <a:latin typeface="Consolas"/>
                <a:ea typeface="Consolas"/>
                <a:cs typeface="Consolas"/>
                <a:sym typeface="Consolas"/>
              </a:rPr>
              <a:t>{</a:t>
            </a:r>
            <a:endParaRPr sz="1800" b="1"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r>
              <a:rPr lang="en" sz="1800" b="1" dirty="0">
                <a:solidFill>
                  <a:srgbClr val="3F51B5"/>
                </a:solidFill>
                <a:latin typeface="Consolas"/>
                <a:ea typeface="Consolas"/>
                <a:cs typeface="Consolas"/>
                <a:sym typeface="Consolas"/>
              </a:rPr>
              <a:t>return</a:t>
            </a:r>
            <a:r>
              <a:rPr lang="en" sz="1800" b="1" dirty="0">
                <a:latin typeface="Consolas"/>
                <a:ea typeface="Consolas"/>
                <a:cs typeface="Consolas"/>
                <a:sym typeface="Consolas"/>
              </a:rPr>
              <a:t> </a:t>
            </a:r>
            <a:r>
              <a:rPr lang="en" sz="1800" b="1" dirty="0">
                <a:solidFill>
                  <a:srgbClr val="388E3C"/>
                </a:solidFill>
                <a:latin typeface="Consolas"/>
                <a:ea typeface="Consolas"/>
                <a:cs typeface="Consolas"/>
                <a:sym typeface="Consolas"/>
              </a:rPr>
              <a:t>"$</a:t>
            </a:r>
            <a:r>
              <a:rPr lang="en" sz="1800" b="1" dirty="0" err="1">
                <a:solidFill>
                  <a:srgbClr val="388E3C"/>
                </a:solidFill>
                <a:latin typeface="Consolas"/>
                <a:ea typeface="Consolas"/>
                <a:cs typeface="Consolas"/>
                <a:sym typeface="Consolas"/>
              </a:rPr>
              <a:t>firstName</a:t>
            </a:r>
            <a:r>
              <a:rPr lang="en" sz="1800" b="1" dirty="0">
                <a:solidFill>
                  <a:srgbClr val="388E3C"/>
                </a:solidFill>
                <a:latin typeface="Consolas"/>
                <a:ea typeface="Consolas"/>
                <a:cs typeface="Consolas"/>
                <a:sym typeface="Consolas"/>
              </a:rPr>
              <a:t> $</a:t>
            </a:r>
            <a:r>
              <a:rPr lang="en" sz="1800" b="1" dirty="0" err="1">
                <a:solidFill>
                  <a:srgbClr val="388E3C"/>
                </a:solidFill>
                <a:latin typeface="Consolas"/>
                <a:ea typeface="Consolas"/>
                <a:cs typeface="Consolas"/>
                <a:sym typeface="Consolas"/>
              </a:rPr>
              <a:t>lastName</a:t>
            </a:r>
            <a:r>
              <a:rPr lang="en" sz="1800" b="1" dirty="0">
                <a:solidFill>
                  <a:srgbClr val="388E3C"/>
                </a:solidFill>
                <a:latin typeface="Consolas"/>
                <a:ea typeface="Consolas"/>
                <a:cs typeface="Consolas"/>
                <a:sym typeface="Consolas"/>
              </a:rPr>
              <a:t>"</a:t>
            </a:r>
            <a:endParaRPr sz="1800" b="1" dirty="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endParaRPr sz="1800" b="1"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0"/>
              </a:spcBef>
              <a:spcAft>
                <a:spcPts val="0"/>
              </a:spcAft>
              <a:buNone/>
            </a:pPr>
            <a:endParaRPr sz="1800" dirty="0">
              <a:solidFill>
                <a:srgbClr val="1155CC"/>
              </a:solidFill>
              <a:latin typeface="Consolas"/>
              <a:ea typeface="Consolas"/>
              <a:cs typeface="Consolas"/>
              <a:sym typeface="Consolas"/>
            </a:endParaRPr>
          </a:p>
        </p:txBody>
      </p:sp>
      <p:sp>
        <p:nvSpPr>
          <p:cNvPr id="228" name="Google Shape;228;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29" name="Google Shape;229;p34"/>
          <p:cNvSpPr txBox="1"/>
          <p:nvPr/>
        </p:nvSpPr>
        <p:spPr>
          <a:xfrm>
            <a:off x="311700" y="3071125"/>
            <a:ext cx="5434500" cy="135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person = Person(</a:t>
            </a:r>
            <a:r>
              <a:rPr lang="en" sz="1800">
                <a:solidFill>
                  <a:srgbClr val="388E3C"/>
                </a:solidFill>
                <a:latin typeface="Consolas"/>
                <a:ea typeface="Consolas"/>
                <a:cs typeface="Consolas"/>
                <a:sym typeface="Consolas"/>
              </a:rPr>
              <a:t>"John"</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"Doe"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chemeClr val="dk1"/>
                </a:solidFill>
                <a:latin typeface="Consolas"/>
                <a:ea typeface="Consolas"/>
                <a:cs typeface="Consolas"/>
                <a:sym typeface="Consolas"/>
              </a:rPr>
              <a:t>println(</a:t>
            </a:r>
            <a:r>
              <a:rPr lang="en" sz="1800" b="1">
                <a:solidFill>
                  <a:schemeClr val="dk1"/>
                </a:solidFill>
                <a:latin typeface="Consolas"/>
                <a:ea typeface="Consolas"/>
                <a:cs typeface="Consolas"/>
                <a:sym typeface="Consolas"/>
              </a:rPr>
              <a:t>person.fullName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John Doe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Setter </a:t>
            </a:r>
            <a:r>
              <a:rPr lang="en" dirty="0" err="1"/>
              <a:t>personnalisé</a:t>
            </a:r>
            <a:r>
              <a:rPr lang="en" dirty="0"/>
              <a:t> </a:t>
            </a:r>
            <a:endParaRPr dirty="0"/>
          </a:p>
        </p:txBody>
      </p:sp>
      <p:sp>
        <p:nvSpPr>
          <p:cNvPr id="235" name="Google Shape;235;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36" name="Google Shape;236;p35"/>
          <p:cNvSpPr txBox="1"/>
          <p:nvPr/>
        </p:nvSpPr>
        <p:spPr>
          <a:xfrm>
            <a:off x="342900" y="1150950"/>
            <a:ext cx="7511100" cy="268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fullName:String = ""</a:t>
            </a:r>
            <a:endParaRPr sz="180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$firstName $lastName</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b="1">
                <a:solidFill>
                  <a:srgbClr val="3F51B5"/>
                </a:solidFill>
                <a:latin typeface="Consolas"/>
                <a:ea typeface="Consolas"/>
                <a:cs typeface="Consolas"/>
                <a:sym typeface="Consolas"/>
              </a:rPr>
              <a:t>set</a:t>
            </a:r>
            <a:r>
              <a:rPr lang="en" sz="1800" b="1">
                <a:latin typeface="Consolas"/>
                <a:ea typeface="Consolas"/>
                <a:cs typeface="Consolas"/>
                <a:sym typeface="Consolas"/>
              </a:rPr>
              <a:t>(value) {</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a:t>
            </a:r>
            <a:r>
              <a:rPr lang="en" sz="1800" b="1">
                <a:solidFill>
                  <a:srgbClr val="3F51B5"/>
                </a:solidFill>
                <a:latin typeface="Consolas"/>
                <a:ea typeface="Consolas"/>
                <a:cs typeface="Consolas"/>
                <a:sym typeface="Consolas"/>
              </a:rPr>
              <a:t>val</a:t>
            </a:r>
            <a:r>
              <a:rPr lang="en" sz="1800" b="1">
                <a:latin typeface="Consolas"/>
                <a:ea typeface="Consolas"/>
                <a:cs typeface="Consolas"/>
                <a:sym typeface="Consolas"/>
              </a:rPr>
              <a:t> components = value.split(" ")</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firstName = components[</a:t>
            </a:r>
            <a:r>
              <a:rPr lang="en" sz="1800" b="1">
                <a:solidFill>
                  <a:srgbClr val="C53929"/>
                </a:solidFill>
                <a:latin typeface="Consolas"/>
                <a:ea typeface="Consolas"/>
                <a:cs typeface="Consolas"/>
                <a:sym typeface="Consolas"/>
              </a:rPr>
              <a:t>0</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lastName = components[</a:t>
            </a:r>
            <a:r>
              <a:rPr lang="en" sz="1800" b="1">
                <a:solidFill>
                  <a:srgbClr val="C53929"/>
                </a:solidFill>
                <a:latin typeface="Consolas"/>
                <a:ea typeface="Consolas"/>
                <a:cs typeface="Consolas"/>
                <a:sym typeface="Consolas"/>
              </a:rPr>
              <a:t>1</a:t>
            </a:r>
            <a:r>
              <a:rPr lang="en" sz="1800" b="1">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field = value</a:t>
            </a:r>
            <a:endParaRPr sz="1800" b="1">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a:latin typeface="Consolas"/>
                <a:ea typeface="Consolas"/>
                <a:cs typeface="Consolas"/>
                <a:sym typeface="Consolas"/>
              </a:rPr>
              <a:t>    }</a:t>
            </a:r>
            <a:endParaRPr sz="1800" b="1">
              <a:latin typeface="Consolas"/>
              <a:ea typeface="Consolas"/>
              <a:cs typeface="Consolas"/>
              <a:sym typeface="Consolas"/>
            </a:endParaRPr>
          </a:p>
        </p:txBody>
      </p:sp>
      <p:sp>
        <p:nvSpPr>
          <p:cNvPr id="237" name="Google Shape;237;p35"/>
          <p:cNvSpPr txBox="1"/>
          <p:nvPr/>
        </p:nvSpPr>
        <p:spPr>
          <a:xfrm>
            <a:off x="342900" y="3840450"/>
            <a:ext cx="4703100" cy="48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Sommaire</a:t>
            </a:r>
            <a:endParaRPr dirty="0"/>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914400" lvl="1" indent="-355600" algn="l" rtl="0">
              <a:spcBef>
                <a:spcPts val="1000"/>
              </a:spcBef>
              <a:spcAft>
                <a:spcPts val="0"/>
              </a:spcAft>
              <a:buSzPts val="2000"/>
              <a:buChar char="○"/>
            </a:pPr>
            <a:r>
              <a:rPr lang="en" u="sng" dirty="0">
                <a:solidFill>
                  <a:schemeClr val="hlink"/>
                </a:solidFill>
              </a:rPr>
              <a:t>Classes</a:t>
            </a:r>
            <a:endParaRPr dirty="0"/>
          </a:p>
          <a:p>
            <a:pPr marL="914400" lvl="1" indent="-355600" algn="l" rtl="0">
              <a:spcBef>
                <a:spcPts val="0"/>
              </a:spcBef>
              <a:spcAft>
                <a:spcPts val="0"/>
              </a:spcAft>
              <a:buSzPts val="2000"/>
              <a:buChar char="○"/>
            </a:pPr>
            <a:r>
              <a:rPr lang="en" u="sng" dirty="0" err="1">
                <a:solidFill>
                  <a:schemeClr val="hlink"/>
                </a:solidFill>
              </a:rPr>
              <a:t>Héritage</a:t>
            </a:r>
            <a:endParaRPr dirty="0"/>
          </a:p>
          <a:p>
            <a:pPr marL="914400" lvl="1" indent="-355600" algn="l" rtl="0">
              <a:spcBef>
                <a:spcPts val="0"/>
              </a:spcBef>
              <a:spcAft>
                <a:spcPts val="0"/>
              </a:spcAft>
              <a:buSzPts val="2000"/>
              <a:buChar char="○"/>
            </a:pPr>
            <a:r>
              <a:rPr lang="fr-FR" u="sng" dirty="0">
                <a:solidFill>
                  <a:schemeClr val="hlink"/>
                </a:solidFill>
              </a:rPr>
              <a:t>Fonctions d’extension</a:t>
            </a:r>
            <a:endParaRPr dirty="0"/>
          </a:p>
          <a:p>
            <a:pPr marL="914400" lvl="1" indent="-355600" algn="l" rtl="0">
              <a:spcBef>
                <a:spcPts val="0"/>
              </a:spcBef>
              <a:spcAft>
                <a:spcPts val="0"/>
              </a:spcAft>
              <a:buSzPts val="2000"/>
              <a:buChar char="○"/>
            </a:pPr>
            <a:r>
              <a:rPr lang="fr-FR" u="sng" dirty="0">
                <a:solidFill>
                  <a:schemeClr val="hlink"/>
                </a:solidFill>
              </a:rPr>
              <a:t>Classes spéciales</a:t>
            </a:r>
            <a:endParaRPr dirty="0"/>
          </a:p>
          <a:p>
            <a:pPr marL="914400" lvl="1" indent="-355600" algn="l" rtl="0">
              <a:spcBef>
                <a:spcPts val="0"/>
              </a:spcBef>
              <a:spcAft>
                <a:spcPts val="0"/>
              </a:spcAft>
              <a:buSzPts val="2000"/>
              <a:buChar char="○"/>
            </a:pPr>
            <a:r>
              <a:rPr lang="fr-FR" u="sng" dirty="0">
                <a:solidFill>
                  <a:schemeClr val="hlink"/>
                </a:solidFill>
              </a:rPr>
              <a:t>Organiser son code</a:t>
            </a:r>
            <a:endParaRPr dirty="0"/>
          </a:p>
          <a:p>
            <a:pPr marL="558800" lvl="1" indent="0" algn="l" rtl="0">
              <a:spcBef>
                <a:spcPts val="0"/>
              </a:spcBef>
              <a:spcAft>
                <a:spcPts val="0"/>
              </a:spcAft>
              <a:buSzPts val="2000"/>
              <a:buNone/>
            </a:pPr>
            <a:endParaRPr dirty="0"/>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Méthodes</a:t>
            </a:r>
            <a:endParaRPr dirty="0"/>
          </a:p>
        </p:txBody>
      </p:sp>
      <p:sp>
        <p:nvSpPr>
          <p:cNvPr id="243" name="Google Shape;243;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44" name="Google Shape;244;p36"/>
          <p:cNvSpPr txBox="1">
            <a:spLocks noGrp="1"/>
          </p:cNvSpPr>
          <p:nvPr>
            <p:ph type="body" idx="1"/>
          </p:nvPr>
        </p:nvSpPr>
        <p:spPr>
          <a:xfrm>
            <a:off x="342900" y="1384050"/>
            <a:ext cx="8489400" cy="26076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fr-FR" sz="2200" dirty="0"/>
              <a:t>Les classes peuvent avoir des fonctions appelées méthodes</a:t>
            </a:r>
            <a:endParaRPr sz="2200" dirty="0"/>
          </a:p>
          <a:p>
            <a:pPr marL="457200" lvl="0" indent="-368300" algn="l" rtl="0">
              <a:lnSpc>
                <a:spcPct val="150000"/>
              </a:lnSpc>
              <a:spcBef>
                <a:spcPts val="0"/>
              </a:spcBef>
              <a:spcAft>
                <a:spcPts val="0"/>
              </a:spcAft>
              <a:buSzPts val="2200"/>
              <a:buChar char="●"/>
            </a:pPr>
            <a:r>
              <a:rPr lang="fr-FR" sz="2200" dirty="0"/>
              <a:t>Se déclarent comme des fonctions classiques</a:t>
            </a:r>
          </a:p>
          <a:p>
            <a:pPr marL="457200" lvl="0" indent="-368300" algn="l" rtl="0">
              <a:lnSpc>
                <a:spcPct val="150000"/>
              </a:lnSpc>
              <a:spcBef>
                <a:spcPts val="0"/>
              </a:spcBef>
              <a:spcAft>
                <a:spcPts val="0"/>
              </a:spcAft>
              <a:buSzPts val="2200"/>
              <a:buChar char="●"/>
            </a:pPr>
            <a:r>
              <a:rPr lang="fr-FR" sz="2200" dirty="0">
                <a:solidFill>
                  <a:schemeClr val="dk1"/>
                </a:solidFill>
              </a:rPr>
              <a:t>Elles s’appliquent sur l’objet avec lequel on fait l’appel</a:t>
            </a:r>
            <a:endParaRPr sz="2200" dirty="0">
              <a:solidFill>
                <a:schemeClr val="dk1"/>
              </a:solidFill>
            </a:endParaRPr>
          </a:p>
          <a:p>
            <a:pPr marL="457200" lvl="0" indent="0" algn="l" rtl="0">
              <a:spcBef>
                <a:spcPts val="1000"/>
              </a:spcBef>
              <a:spcAft>
                <a:spcPts val="1000"/>
              </a:spcAft>
              <a:buNone/>
            </a:pPr>
            <a:endParaRPr sz="2200" dirty="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Héritage</a:t>
            </a:r>
            <a:endParaRPr sz="4200" dirty="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Héritage</a:t>
            </a:r>
            <a:endParaRPr dirty="0"/>
          </a:p>
        </p:txBody>
      </p:sp>
      <p:sp>
        <p:nvSpPr>
          <p:cNvPr id="256" name="Google Shape;256;p38"/>
          <p:cNvSpPr txBox="1">
            <a:spLocks noGrp="1"/>
          </p:cNvSpPr>
          <p:nvPr>
            <p:ph type="body" idx="1"/>
          </p:nvPr>
        </p:nvSpPr>
        <p:spPr>
          <a:xfrm>
            <a:off x="363300" y="1381075"/>
            <a:ext cx="8469000" cy="2481477"/>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Kotlin </a:t>
            </a:r>
            <a:r>
              <a:rPr lang="en" sz="2200" dirty="0" err="1"/>
              <a:t>permet</a:t>
            </a:r>
            <a:r>
              <a:rPr lang="en" sz="2200" dirty="0"/>
              <a:t> </a:t>
            </a:r>
            <a:r>
              <a:rPr lang="en" sz="2200" dirty="0" err="1"/>
              <a:t>l’h</a:t>
            </a:r>
            <a:r>
              <a:rPr lang="fr-FR" sz="2200" dirty="0"/>
              <a:t>é</a:t>
            </a:r>
            <a:r>
              <a:rPr lang="en" sz="2200" dirty="0" err="1"/>
              <a:t>ritage</a:t>
            </a:r>
            <a:r>
              <a:rPr lang="en" sz="2200" dirty="0"/>
              <a:t> que d’un </a:t>
            </a:r>
            <a:r>
              <a:rPr lang="en" sz="2200" dirty="0" err="1"/>
              <a:t>seul</a:t>
            </a:r>
            <a:r>
              <a:rPr lang="en" sz="2200" dirty="0"/>
              <a:t> parent</a:t>
            </a:r>
          </a:p>
          <a:p>
            <a:pPr marL="457200" lvl="0" indent="-368300" algn="l" rtl="0">
              <a:spcBef>
                <a:spcPts val="0"/>
              </a:spcBef>
              <a:spcAft>
                <a:spcPts val="0"/>
              </a:spcAft>
              <a:buSzPts val="2200"/>
              <a:buChar char="●"/>
            </a:pPr>
            <a:r>
              <a:rPr lang="en" sz="2200" dirty="0"/>
              <a:t>La </a:t>
            </a:r>
            <a:r>
              <a:rPr lang="en" sz="2200" dirty="0" err="1"/>
              <a:t>classe</a:t>
            </a:r>
            <a:r>
              <a:rPr lang="en" sz="2200" dirty="0"/>
              <a:t> </a:t>
            </a:r>
            <a:r>
              <a:rPr lang="en" sz="2200" dirty="0" err="1"/>
              <a:t>dont</a:t>
            </a:r>
            <a:r>
              <a:rPr lang="en" sz="2200" dirty="0"/>
              <a:t> un </a:t>
            </a:r>
            <a:r>
              <a:rPr lang="en" sz="2200" dirty="0" err="1"/>
              <a:t>autre</a:t>
            </a:r>
            <a:r>
              <a:rPr lang="en" sz="2200" dirty="0"/>
              <a:t> </a:t>
            </a:r>
            <a:r>
              <a:rPr lang="en" sz="2200" dirty="0" err="1"/>
              <a:t>classe</a:t>
            </a:r>
            <a:r>
              <a:rPr lang="en" sz="2200" dirty="0"/>
              <a:t> </a:t>
            </a:r>
            <a:r>
              <a:rPr lang="en" sz="2200" dirty="0" err="1"/>
              <a:t>hérite</a:t>
            </a:r>
            <a:r>
              <a:rPr lang="en" sz="2200" dirty="0"/>
              <a:t> </a:t>
            </a:r>
            <a:r>
              <a:rPr lang="en" sz="2200" dirty="0" err="1"/>
              <a:t>s’appelle</a:t>
            </a:r>
            <a:r>
              <a:rPr lang="en" sz="2200" dirty="0"/>
              <a:t> la superclass </a:t>
            </a:r>
            <a:r>
              <a:rPr lang="en" sz="2200" dirty="0" err="1"/>
              <a:t>ou</a:t>
            </a:r>
            <a:r>
              <a:rPr lang="en" sz="2200" dirty="0"/>
              <a:t> </a:t>
            </a:r>
            <a:r>
              <a:rPr lang="en" sz="2200" dirty="0" err="1"/>
              <a:t>classe</a:t>
            </a:r>
            <a:r>
              <a:rPr lang="en" sz="2200" dirty="0"/>
              <a:t> </a:t>
            </a:r>
            <a:r>
              <a:rPr lang="en" sz="2200" dirty="0" err="1"/>
              <a:t>mère</a:t>
            </a:r>
            <a:endParaRPr lang="en" sz="2200" dirty="0"/>
          </a:p>
          <a:p>
            <a:pPr marL="457200" lvl="0" indent="-368300" algn="l" rtl="0">
              <a:spcBef>
                <a:spcPts val="0"/>
              </a:spcBef>
              <a:spcAft>
                <a:spcPts val="0"/>
              </a:spcAft>
              <a:buSzPts val="2200"/>
              <a:buChar char="●"/>
            </a:pPr>
            <a:r>
              <a:rPr lang="en" sz="2200" dirty="0" err="1"/>
              <a:t>Chaque</a:t>
            </a:r>
            <a:r>
              <a:rPr lang="en" sz="2200" dirty="0"/>
              <a:t> sous-</a:t>
            </a:r>
            <a:r>
              <a:rPr lang="en" sz="2200" dirty="0" err="1"/>
              <a:t>classe</a:t>
            </a:r>
            <a:r>
              <a:rPr lang="en" sz="2200" dirty="0"/>
              <a:t> </a:t>
            </a:r>
            <a:r>
              <a:rPr lang="en" sz="2200" dirty="0" err="1"/>
              <a:t>ou</a:t>
            </a:r>
            <a:r>
              <a:rPr lang="en" sz="2200" dirty="0"/>
              <a:t> </a:t>
            </a:r>
            <a:r>
              <a:rPr lang="en" sz="2200" dirty="0" err="1"/>
              <a:t>classe</a:t>
            </a:r>
            <a:r>
              <a:rPr lang="en" sz="2200" dirty="0"/>
              <a:t> fille (subclass) </a:t>
            </a:r>
            <a:r>
              <a:rPr lang="en" sz="2200" dirty="0" err="1"/>
              <a:t>hérite</a:t>
            </a:r>
            <a:r>
              <a:rPr lang="en" sz="2200" dirty="0"/>
              <a:t> de </a:t>
            </a:r>
            <a:r>
              <a:rPr lang="en" sz="2200" dirty="0" err="1"/>
              <a:t>tous</a:t>
            </a:r>
            <a:r>
              <a:rPr lang="en" sz="2200" dirty="0"/>
              <a:t> les </a:t>
            </a:r>
            <a:r>
              <a:rPr lang="fr-FR" sz="2200" dirty="0"/>
              <a:t>membres</a:t>
            </a:r>
            <a:r>
              <a:rPr lang="en" sz="2200" dirty="0"/>
              <a:t> de la superclass, </a:t>
            </a:r>
            <a:r>
              <a:rPr lang="fr-FR" sz="2200" dirty="0"/>
              <a:t>dont</a:t>
            </a:r>
            <a:r>
              <a:rPr lang="en" sz="2200" dirty="0"/>
              <a:t> les </a:t>
            </a:r>
            <a:r>
              <a:rPr lang="fr-FR" sz="2200" dirty="0"/>
              <a:t>membres</a:t>
            </a:r>
            <a:r>
              <a:rPr lang="en" sz="2200" dirty="0"/>
              <a:t> </a:t>
            </a:r>
            <a:r>
              <a:rPr lang="en" sz="2200" dirty="0" err="1"/>
              <a:t>hérités</a:t>
            </a:r>
            <a:r>
              <a:rPr lang="en" sz="2200" dirty="0"/>
              <a:t> par la superclass </a:t>
            </a:r>
            <a:r>
              <a:rPr lang="en" sz="2200" dirty="0" err="1"/>
              <a:t>elle-même</a:t>
            </a:r>
            <a:endParaRPr lang="en" sz="2200" dirty="0"/>
          </a:p>
        </p:txBody>
      </p:sp>
      <p:sp>
        <p:nvSpPr>
          <p:cNvPr id="257" name="Google Shape;257;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58" name="Google Shape;258;p38"/>
          <p:cNvSpPr txBox="1"/>
          <p:nvPr/>
        </p:nvSpPr>
        <p:spPr>
          <a:xfrm>
            <a:off x="363300" y="3862552"/>
            <a:ext cx="8469000" cy="6558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rgbClr val="3C4043"/>
                </a:solidFill>
                <a:latin typeface="Roboto"/>
                <a:ea typeface="Roboto"/>
                <a:cs typeface="Roboto"/>
                <a:sym typeface="Roboto"/>
              </a:rPr>
              <a:t>Si le fait </a:t>
            </a:r>
            <a:r>
              <a:rPr lang="en" sz="1800" dirty="0" err="1">
                <a:solidFill>
                  <a:srgbClr val="3C4043"/>
                </a:solidFill>
                <a:latin typeface="Roboto"/>
                <a:ea typeface="Roboto"/>
                <a:cs typeface="Roboto"/>
                <a:sym typeface="Roboto"/>
              </a:rPr>
              <a:t>d’hériter</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d’une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seule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classe</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est</a:t>
            </a:r>
            <a:r>
              <a:rPr lang="en" sz="1800" dirty="0">
                <a:solidFill>
                  <a:srgbClr val="3C4043"/>
                </a:solidFill>
                <a:latin typeface="Roboto"/>
                <a:ea typeface="Roboto"/>
                <a:cs typeface="Roboto"/>
                <a:sym typeface="Roboto"/>
              </a:rPr>
              <a:t> trop </a:t>
            </a:r>
            <a:r>
              <a:rPr lang="en" sz="1800" dirty="0" err="1">
                <a:solidFill>
                  <a:srgbClr val="3C4043"/>
                </a:solidFill>
                <a:latin typeface="Roboto"/>
                <a:ea typeface="Roboto"/>
                <a:cs typeface="Roboto"/>
                <a:sym typeface="Roboto"/>
              </a:rPr>
              <a:t>limitant</a:t>
            </a:r>
            <a:r>
              <a:rPr lang="en" sz="1800" dirty="0">
                <a:solidFill>
                  <a:srgbClr val="3C4043"/>
                </a:solidFill>
                <a:latin typeface="Roboto"/>
                <a:ea typeface="Roboto"/>
                <a:cs typeface="Roboto"/>
                <a:sym typeface="Roboto"/>
              </a:rPr>
              <a:t>, il </a:t>
            </a:r>
            <a:r>
              <a:rPr lang="en" sz="1800" dirty="0" err="1">
                <a:solidFill>
                  <a:srgbClr val="3C4043"/>
                </a:solidFill>
                <a:latin typeface="Roboto"/>
                <a:ea typeface="Roboto"/>
                <a:cs typeface="Roboto"/>
                <a:sym typeface="Roboto"/>
              </a:rPr>
              <a:t>est</a:t>
            </a:r>
            <a:r>
              <a:rPr lang="en" sz="1800" dirty="0">
                <a:solidFill>
                  <a:srgbClr val="3C4043"/>
                </a:solidFill>
                <a:latin typeface="Roboto"/>
                <a:ea typeface="Roboto"/>
                <a:cs typeface="Roboto"/>
                <a:sym typeface="Roboto"/>
              </a:rPr>
              <a:t> possible de passer par des interfaces car il </a:t>
            </a:r>
            <a:r>
              <a:rPr lang="en" sz="1800" dirty="0" err="1">
                <a:solidFill>
                  <a:srgbClr val="3C4043"/>
                </a:solidFill>
                <a:latin typeface="Roboto"/>
                <a:ea typeface="Roboto"/>
                <a:cs typeface="Roboto"/>
                <a:sym typeface="Roboto"/>
              </a:rPr>
              <a:t>n’y</a:t>
            </a:r>
            <a:r>
              <a:rPr lang="en" sz="1800" dirty="0">
                <a:solidFill>
                  <a:srgbClr val="3C4043"/>
                </a:solidFill>
                <a:latin typeface="Roboto"/>
                <a:ea typeface="Roboto"/>
                <a:cs typeface="Roboto"/>
                <a:sym typeface="Roboto"/>
              </a:rPr>
              <a:t> a pas de </a:t>
            </a:r>
            <a:r>
              <a:rPr lang="en" sz="1800" dirty="0" err="1">
                <a:solidFill>
                  <a:srgbClr val="3C4043"/>
                </a:solidFill>
                <a:latin typeface="Roboto"/>
                <a:ea typeface="Roboto"/>
                <a:cs typeface="Roboto"/>
                <a:sym typeface="Roboto"/>
              </a:rPr>
              <a:t>limites</a:t>
            </a:r>
            <a:r>
              <a:rPr lang="en" sz="1800" dirty="0">
                <a:solidFill>
                  <a:srgbClr val="3C4043"/>
                </a:solidFill>
                <a:latin typeface="Roboto"/>
                <a:ea typeface="Roboto"/>
                <a:cs typeface="Roboto"/>
                <a:sym typeface="Roboto"/>
              </a:rPr>
              <a:t> pour </a:t>
            </a:r>
            <a:r>
              <a:rPr lang="en" sz="1800" dirty="0" err="1">
                <a:solidFill>
                  <a:srgbClr val="3C4043"/>
                </a:solidFill>
                <a:latin typeface="Roboto"/>
                <a:ea typeface="Roboto"/>
                <a:cs typeface="Roboto"/>
                <a:sym typeface="Roboto"/>
              </a:rPr>
              <a:t>celles</a:t>
            </a:r>
            <a:r>
              <a:rPr lang="en" sz="1800" dirty="0">
                <a:solidFill>
                  <a:srgbClr val="3C4043"/>
                </a:solidFill>
                <a:latin typeface="Roboto"/>
                <a:ea typeface="Roboto"/>
                <a:cs typeface="Roboto"/>
                <a:sym typeface="Roboto"/>
              </a:rPr>
              <a:t>-ci.</a:t>
            </a:r>
            <a:endParaRPr sz="1800" dirty="0">
              <a:solidFill>
                <a:srgbClr val="3C40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Interfaces</a:t>
            </a:r>
            <a:endParaRPr/>
          </a:p>
        </p:txBody>
      </p:sp>
      <p:sp>
        <p:nvSpPr>
          <p:cNvPr id="264" name="Google Shape;264;p39"/>
          <p:cNvSpPr txBox="1">
            <a:spLocks noGrp="1"/>
          </p:cNvSpPr>
          <p:nvPr>
            <p:ph type="body" idx="1"/>
          </p:nvPr>
        </p:nvSpPr>
        <p:spPr>
          <a:xfrm>
            <a:off x="342900" y="1457275"/>
            <a:ext cx="8520600" cy="2716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Permet</a:t>
            </a:r>
            <a:r>
              <a:rPr lang="en" sz="2200" dirty="0"/>
              <a:t> de </a:t>
            </a:r>
            <a:r>
              <a:rPr lang="en" sz="2200" dirty="0" err="1"/>
              <a:t>fournir</a:t>
            </a:r>
            <a:r>
              <a:rPr lang="en" sz="2200" dirty="0"/>
              <a:t> un </a:t>
            </a:r>
            <a:r>
              <a:rPr lang="en" sz="2200" dirty="0" err="1"/>
              <a:t>contrat</a:t>
            </a:r>
            <a:r>
              <a:rPr lang="en" sz="2200" dirty="0"/>
              <a:t> qui doit </a:t>
            </a:r>
            <a:r>
              <a:rPr lang="en" sz="2200" dirty="0" err="1"/>
              <a:t>être</a:t>
            </a:r>
            <a:r>
              <a:rPr lang="en" sz="2200" dirty="0"/>
              <a:t> </a:t>
            </a:r>
            <a:r>
              <a:rPr lang="en" sz="2200" dirty="0" err="1"/>
              <a:t>respecté</a:t>
            </a:r>
            <a:r>
              <a:rPr lang="en" sz="2200" dirty="0"/>
              <a:t> par </a:t>
            </a:r>
            <a:r>
              <a:rPr lang="en" sz="2200" dirty="0" err="1"/>
              <a:t>toutes</a:t>
            </a:r>
            <a:r>
              <a:rPr lang="en" sz="2200" dirty="0"/>
              <a:t> les classes qui </a:t>
            </a:r>
            <a:r>
              <a:rPr lang="en" sz="2200" dirty="0" err="1"/>
              <a:t>l’implémente</a:t>
            </a:r>
            <a:endParaRPr lang="en" sz="2200" dirty="0"/>
          </a:p>
          <a:p>
            <a:pPr marL="457200" lvl="0" indent="-368300" algn="l" rtl="0">
              <a:spcBef>
                <a:spcPts val="0"/>
              </a:spcBef>
              <a:spcAft>
                <a:spcPts val="0"/>
              </a:spcAft>
              <a:buSzPts val="2200"/>
              <a:buChar char="●"/>
            </a:pPr>
            <a:r>
              <a:rPr lang="en" sz="2200" dirty="0" err="1"/>
              <a:t>Peut</a:t>
            </a:r>
            <a:r>
              <a:rPr lang="en" sz="2200" dirty="0"/>
              <a:t> </a:t>
            </a:r>
            <a:r>
              <a:rPr lang="en" sz="2200" dirty="0" err="1"/>
              <a:t>contenir</a:t>
            </a:r>
            <a:r>
              <a:rPr lang="en" sz="2200" dirty="0"/>
              <a:t> des </a:t>
            </a:r>
            <a:r>
              <a:rPr lang="en" sz="2200" dirty="0" err="1"/>
              <a:t>méthodes</a:t>
            </a:r>
            <a:r>
              <a:rPr lang="en" sz="2200" dirty="0"/>
              <a:t> et des </a:t>
            </a:r>
            <a:r>
              <a:rPr lang="en" sz="2200" dirty="0" err="1"/>
              <a:t>noms</a:t>
            </a:r>
            <a:r>
              <a:rPr lang="en" sz="2200" dirty="0"/>
              <a:t> de </a:t>
            </a:r>
            <a:r>
              <a:rPr lang="en" sz="2200" dirty="0" err="1"/>
              <a:t>propriétés</a:t>
            </a:r>
            <a:endParaRPr lang="en" sz="2200" dirty="0"/>
          </a:p>
          <a:p>
            <a:pPr marL="457200" lvl="0" indent="-368300" algn="l" rtl="0">
              <a:spcBef>
                <a:spcPts val="0"/>
              </a:spcBef>
              <a:spcAft>
                <a:spcPts val="0"/>
              </a:spcAft>
              <a:buSzPts val="2200"/>
              <a:buChar char="●"/>
            </a:pPr>
            <a:r>
              <a:rPr lang="en" sz="2200" dirty="0" err="1"/>
              <a:t>Peut</a:t>
            </a:r>
            <a:r>
              <a:rPr lang="en" sz="2200" dirty="0"/>
              <a:t> </a:t>
            </a:r>
            <a:r>
              <a:rPr lang="en" sz="2200" dirty="0" err="1"/>
              <a:t>être</a:t>
            </a:r>
            <a:r>
              <a:rPr lang="en" sz="2200" dirty="0"/>
              <a:t> </a:t>
            </a:r>
            <a:r>
              <a:rPr lang="en" sz="2200" dirty="0" err="1"/>
              <a:t>dérivé</a:t>
            </a:r>
            <a:r>
              <a:rPr lang="en" sz="2200" dirty="0"/>
              <a:t> </a:t>
            </a:r>
            <a:r>
              <a:rPr lang="en" sz="2200" dirty="0" err="1"/>
              <a:t>d’autres</a:t>
            </a:r>
            <a:r>
              <a:rPr lang="en" sz="2200" dirty="0"/>
              <a:t> interfaces</a:t>
            </a:r>
            <a:endParaRPr sz="2200" dirty="0"/>
          </a:p>
          <a:p>
            <a:pPr marL="457200" lvl="0" indent="0" algn="l" rtl="0">
              <a:spcBef>
                <a:spcPts val="2000"/>
              </a:spcBef>
              <a:spcAft>
                <a:spcPts val="0"/>
              </a:spcAft>
              <a:buNone/>
            </a:pPr>
            <a:r>
              <a:rPr lang="en" sz="2200" b="1" dirty="0"/>
              <a:t>Format:</a:t>
            </a:r>
            <a:r>
              <a:rPr lang="en" sz="2200" dirty="0"/>
              <a:t> </a:t>
            </a:r>
            <a:r>
              <a:rPr lang="en" sz="2200" dirty="0">
                <a:solidFill>
                  <a:srgbClr val="3F51B5"/>
                </a:solidFill>
                <a:latin typeface="Consolas"/>
                <a:ea typeface="Consolas"/>
                <a:cs typeface="Consolas"/>
                <a:sym typeface="Consolas"/>
              </a:rPr>
              <a:t>interface</a:t>
            </a:r>
            <a:r>
              <a:rPr lang="en" sz="2200" dirty="0">
                <a:latin typeface="Consolas"/>
                <a:ea typeface="Consolas"/>
                <a:cs typeface="Consolas"/>
                <a:sym typeface="Consolas"/>
              </a:rPr>
              <a:t> </a:t>
            </a:r>
            <a:r>
              <a:rPr lang="en" sz="2200" dirty="0" err="1">
                <a:latin typeface="Consolas"/>
                <a:ea typeface="Consolas"/>
                <a:cs typeface="Consolas"/>
                <a:sym typeface="Consolas"/>
              </a:rPr>
              <a:t>NomDeLinterface</a:t>
            </a:r>
            <a:r>
              <a:rPr lang="en" sz="2200" dirty="0">
                <a:latin typeface="Consolas"/>
                <a:ea typeface="Consolas"/>
                <a:cs typeface="Consolas"/>
                <a:sym typeface="Consolas"/>
              </a:rPr>
              <a:t> {</a:t>
            </a:r>
          </a:p>
          <a:p>
            <a:pPr marL="457200" lvl="0" indent="0" algn="l" rtl="0">
              <a:spcBef>
                <a:spcPts val="2000"/>
              </a:spcBef>
              <a:spcAft>
                <a:spcPts val="0"/>
              </a:spcAft>
              <a:buNone/>
            </a:pPr>
            <a:r>
              <a:rPr lang="en" sz="2200" dirty="0">
                <a:latin typeface="Consolas"/>
                <a:ea typeface="Consolas"/>
                <a:cs typeface="Consolas"/>
                <a:sym typeface="Consolas"/>
              </a:rPr>
              <a:t>}</a:t>
            </a:r>
            <a:endParaRPr sz="2200" dirty="0">
              <a:latin typeface="Consolas"/>
              <a:ea typeface="Consolas"/>
              <a:cs typeface="Consolas"/>
              <a:sym typeface="Consolas"/>
            </a:endParaRPr>
          </a:p>
        </p:txBody>
      </p:sp>
      <p:sp>
        <p:nvSpPr>
          <p:cNvPr id="265" name="Google Shape;265;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
        <p:nvSpPr>
          <p:cNvPr id="2" name="ZoneTexte 1">
            <a:extLst>
              <a:ext uri="{FF2B5EF4-FFF2-40B4-BE49-F238E27FC236}">
                <a16:creationId xmlns:a16="http://schemas.microsoft.com/office/drawing/2014/main" id="{A2CC0EAC-B5FB-7B53-0756-E6F4590692B2}"/>
              </a:ext>
            </a:extLst>
          </p:cNvPr>
          <p:cNvSpPr txBox="1"/>
          <p:nvPr/>
        </p:nvSpPr>
        <p:spPr>
          <a:xfrm>
            <a:off x="1174532" y="3728545"/>
            <a:ext cx="364202" cy="307777"/>
          </a:xfrm>
          <a:prstGeom prst="rect">
            <a:avLst/>
          </a:prstGeom>
          <a:noFill/>
        </p:spPr>
        <p:txBody>
          <a:bodyPr wrap="none" rtlCol="0">
            <a:spAutoFit/>
          </a:bodyPr>
          <a:lstStyle/>
          <a:p>
            <a:r>
              <a:rPr lang="fr-F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a:t>
            </a:r>
            <a:r>
              <a:rPr lang="en" dirty="0" err="1"/>
              <a:t>d’interface</a:t>
            </a:r>
            <a:endParaRPr dirty="0"/>
          </a:p>
        </p:txBody>
      </p:sp>
      <p:sp>
        <p:nvSpPr>
          <p:cNvPr id="271" name="Google Shape;271;p40"/>
          <p:cNvSpPr txBox="1">
            <a:spLocks noGrp="1"/>
          </p:cNvSpPr>
          <p:nvPr>
            <p:ph type="body" idx="1"/>
          </p:nvPr>
        </p:nvSpPr>
        <p:spPr>
          <a:xfrm>
            <a:off x="311700" y="1100250"/>
            <a:ext cx="8520600" cy="361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dirty="0">
                <a:solidFill>
                  <a:srgbClr val="3F51B5"/>
                </a:solidFill>
                <a:latin typeface="Consolas"/>
                <a:ea typeface="Consolas"/>
                <a:cs typeface="Consolas"/>
                <a:sym typeface="Consolas"/>
              </a:rPr>
              <a:t>interface</a:t>
            </a:r>
            <a:r>
              <a:rPr lang="en" sz="1800" dirty="0">
                <a:latin typeface="Consolas"/>
                <a:ea typeface="Consolas"/>
                <a:cs typeface="Consolas"/>
                <a:sym typeface="Consolas"/>
              </a:rPr>
              <a:t> Shape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a:t>
            </a:r>
            <a:r>
              <a:rPr lang="en" sz="1800" dirty="0" err="1">
                <a:latin typeface="Consolas"/>
                <a:ea typeface="Consolas"/>
                <a:cs typeface="Consolas"/>
                <a:sym typeface="Consolas"/>
              </a:rPr>
              <a:t>computeArea</a:t>
            </a:r>
            <a:r>
              <a:rPr lang="en" sz="1800" dirty="0">
                <a:latin typeface="Consolas"/>
                <a:ea typeface="Consolas"/>
                <a:cs typeface="Consolas"/>
                <a:sym typeface="Consolas"/>
              </a:rPr>
              <a:t>() : Double</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Circle(</a:t>
            </a:r>
            <a:r>
              <a:rPr lang="en" sz="1800" dirty="0" err="1">
                <a:latin typeface="Consolas"/>
                <a:ea typeface="Consolas"/>
                <a:cs typeface="Consolas"/>
                <a:sym typeface="Consolas"/>
              </a:rPr>
              <a:t>val</a:t>
            </a:r>
            <a:r>
              <a:rPr lang="en" sz="1800" dirty="0">
                <a:latin typeface="Consolas"/>
                <a:ea typeface="Consolas"/>
                <a:cs typeface="Consolas"/>
                <a:sym typeface="Consolas"/>
              </a:rPr>
              <a:t> radius: Double) </a:t>
            </a:r>
            <a:r>
              <a:rPr lang="en" sz="1800" b="1" dirty="0">
                <a:latin typeface="Consolas"/>
                <a:ea typeface="Consolas"/>
                <a:cs typeface="Consolas"/>
                <a:sym typeface="Consolas"/>
              </a:rPr>
              <a:t>: Shape </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override</a:t>
            </a: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a:t>
            </a:r>
            <a:r>
              <a:rPr lang="en" sz="1800" dirty="0" err="1">
                <a:latin typeface="Consolas"/>
                <a:ea typeface="Consolas"/>
                <a:cs typeface="Consolas"/>
                <a:sym typeface="Consolas"/>
              </a:rPr>
              <a:t>computeArea</a:t>
            </a:r>
            <a:r>
              <a:rPr lang="en" sz="1800" dirty="0">
                <a:latin typeface="Consolas"/>
                <a:ea typeface="Consolas"/>
                <a:cs typeface="Consolas"/>
                <a:sym typeface="Consolas"/>
              </a:rPr>
              <a:t>() = </a:t>
            </a:r>
            <a:r>
              <a:rPr lang="en" sz="1800" dirty="0" err="1">
                <a:latin typeface="Consolas"/>
                <a:ea typeface="Consolas"/>
                <a:cs typeface="Consolas"/>
                <a:sym typeface="Consolas"/>
              </a:rPr>
              <a:t>Math.PI</a:t>
            </a:r>
            <a:r>
              <a:rPr lang="en" sz="1800" dirty="0">
                <a:latin typeface="Consolas"/>
                <a:ea typeface="Consolas"/>
                <a:cs typeface="Consolas"/>
                <a:sym typeface="Consolas"/>
              </a:rPr>
              <a:t> * radius * radius</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br>
              <a:rPr lang="en" sz="800" dirty="0">
                <a:latin typeface="Consolas"/>
                <a:ea typeface="Consolas"/>
                <a:cs typeface="Consolas"/>
                <a:sym typeface="Consolas"/>
              </a:rPr>
            </a:br>
            <a:endParaRPr sz="800" dirty="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endParaRPr sz="1800" dirty="0">
              <a:solidFill>
                <a:srgbClr val="1155C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dirty="0">
              <a:latin typeface="Consolas"/>
              <a:ea typeface="Consolas"/>
              <a:cs typeface="Consolas"/>
              <a:sym typeface="Consolas"/>
            </a:endParaRPr>
          </a:p>
        </p:txBody>
      </p:sp>
      <p:sp>
        <p:nvSpPr>
          <p:cNvPr id="272" name="Google Shape;27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73" name="Google Shape;273;p40"/>
          <p:cNvSpPr txBox="1"/>
          <p:nvPr/>
        </p:nvSpPr>
        <p:spPr>
          <a:xfrm>
            <a:off x="292025" y="3333275"/>
            <a:ext cx="513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marL="0" lvl="0" indent="0" algn="l" rtl="0">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marL="0" lvl="0" indent="0" algn="l" rtl="0">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Étendre</a:t>
            </a:r>
            <a:r>
              <a:rPr lang="en" dirty="0"/>
              <a:t> </a:t>
            </a:r>
            <a:r>
              <a:rPr lang="en" dirty="0" err="1"/>
              <a:t>une</a:t>
            </a:r>
            <a:r>
              <a:rPr lang="en" dirty="0"/>
              <a:t> </a:t>
            </a:r>
            <a:r>
              <a:rPr lang="en" dirty="0" err="1"/>
              <a:t>classe</a:t>
            </a:r>
            <a:endParaRPr dirty="0"/>
          </a:p>
        </p:txBody>
      </p:sp>
      <p:sp>
        <p:nvSpPr>
          <p:cNvPr id="279" name="Google Shape;279;p41"/>
          <p:cNvSpPr txBox="1">
            <a:spLocks noGrp="1"/>
          </p:cNvSpPr>
          <p:nvPr>
            <p:ph type="body" idx="1"/>
          </p:nvPr>
        </p:nvSpPr>
        <p:spPr>
          <a:xfrm>
            <a:off x="311700" y="1397100"/>
            <a:ext cx="8520600" cy="27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200" dirty="0"/>
              <a:t>Pour étendre une classe:</a:t>
            </a:r>
          </a:p>
          <a:p>
            <a:pPr marL="457200" lvl="0" indent="-368300" algn="l" rtl="0">
              <a:spcBef>
                <a:spcPts val="1000"/>
              </a:spcBef>
              <a:spcAft>
                <a:spcPts val="0"/>
              </a:spcAft>
              <a:buSzPts val="2200"/>
              <a:buChar char="●"/>
            </a:pPr>
            <a:r>
              <a:rPr lang="fr-FR" sz="2200" dirty="0"/>
              <a:t>Soit créer une classe qui hérite de la première</a:t>
            </a:r>
          </a:p>
          <a:p>
            <a:pPr marL="457200" lvl="0" indent="-368300" algn="l" rtl="0">
              <a:spcBef>
                <a:spcPts val="1000"/>
              </a:spcBef>
              <a:spcAft>
                <a:spcPts val="0"/>
              </a:spcAft>
              <a:buSzPts val="2200"/>
              <a:buChar char="●"/>
            </a:pPr>
            <a:r>
              <a:rPr lang="fr-FR" sz="2200" dirty="0"/>
              <a:t>Soit ajouté des fonctionnalités sans nouvelle classe mais grâce aux fonctions d’extensions</a:t>
            </a:r>
          </a:p>
        </p:txBody>
      </p:sp>
      <p:sp>
        <p:nvSpPr>
          <p:cNvPr id="280" name="Google Shape;280;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Créer</a:t>
            </a:r>
            <a:r>
              <a:rPr lang="en" dirty="0"/>
              <a:t> </a:t>
            </a:r>
            <a:r>
              <a:rPr lang="en" dirty="0" err="1"/>
              <a:t>une</a:t>
            </a:r>
            <a:r>
              <a:rPr lang="en" dirty="0"/>
              <a:t> </a:t>
            </a:r>
            <a:r>
              <a:rPr lang="en" dirty="0" err="1"/>
              <a:t>classe</a:t>
            </a:r>
            <a:r>
              <a:rPr lang="en" dirty="0"/>
              <a:t> fille</a:t>
            </a:r>
            <a:endParaRPr dirty="0"/>
          </a:p>
        </p:txBody>
      </p:sp>
      <p:sp>
        <p:nvSpPr>
          <p:cNvPr id="286" name="Google Shape;286;p42"/>
          <p:cNvSpPr txBox="1">
            <a:spLocks noGrp="1"/>
          </p:cNvSpPr>
          <p:nvPr>
            <p:ph type="body" idx="1"/>
          </p:nvPr>
        </p:nvSpPr>
        <p:spPr>
          <a:xfrm>
            <a:off x="311700" y="1685875"/>
            <a:ext cx="8520600" cy="1970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On ne </a:t>
            </a:r>
            <a:r>
              <a:rPr lang="en" sz="2200" dirty="0" err="1"/>
              <a:t>peut</a:t>
            </a:r>
            <a:r>
              <a:rPr lang="en" sz="2200" dirty="0"/>
              <a:t> pas </a:t>
            </a:r>
            <a:r>
              <a:rPr lang="en" sz="2200" dirty="0" err="1"/>
              <a:t>hériter</a:t>
            </a:r>
            <a:r>
              <a:rPr lang="en" sz="2200" dirty="0"/>
              <a:t> de </a:t>
            </a:r>
            <a:r>
              <a:rPr lang="en" sz="2200" dirty="0" err="1"/>
              <a:t>classe</a:t>
            </a:r>
            <a:r>
              <a:rPr lang="en" sz="2200" dirty="0"/>
              <a:t> par </a:t>
            </a:r>
            <a:r>
              <a:rPr lang="en" sz="2200" dirty="0" err="1"/>
              <a:t>défaut</a:t>
            </a:r>
            <a:endParaRPr lang="en" sz="2200" dirty="0"/>
          </a:p>
          <a:p>
            <a:pPr marL="457200" lvl="0" indent="-368300" algn="l" rtl="0">
              <a:spcBef>
                <a:spcPts val="0"/>
              </a:spcBef>
              <a:spcAft>
                <a:spcPts val="0"/>
              </a:spcAft>
              <a:buSzPts val="2200"/>
              <a:buChar char="●"/>
            </a:pPr>
            <a:r>
              <a:rPr lang="en" sz="2200" dirty="0"/>
              <a:t>Il faut </a:t>
            </a:r>
            <a:r>
              <a:rPr lang="en" sz="2200" dirty="0" err="1"/>
              <a:t>utili</a:t>
            </a:r>
            <a:r>
              <a:rPr lang="fr-FR" sz="2200" dirty="0" err="1"/>
              <a:t>ser</a:t>
            </a:r>
            <a:r>
              <a:rPr lang="fr-FR" sz="2200" dirty="0"/>
              <a:t> le mot clé </a:t>
            </a:r>
            <a:r>
              <a:rPr lang="en" sz="2200" dirty="0">
                <a:latin typeface="Courier New"/>
                <a:ea typeface="Courier New"/>
                <a:cs typeface="Courier New"/>
                <a:sym typeface="Courier New"/>
              </a:rPr>
              <a:t>open </a:t>
            </a:r>
            <a:r>
              <a:rPr lang="fr-FR" sz="2200" dirty="0"/>
              <a:t>pour le permettre</a:t>
            </a:r>
          </a:p>
          <a:p>
            <a:pPr marL="457200" lvl="0" indent="-368300" algn="l" rtl="0">
              <a:spcBef>
                <a:spcPts val="0"/>
              </a:spcBef>
              <a:spcAft>
                <a:spcPts val="0"/>
              </a:spcAft>
              <a:buSzPts val="2200"/>
              <a:buChar char="●"/>
            </a:pPr>
            <a:r>
              <a:rPr lang="fr-FR" sz="2200" dirty="0"/>
              <a:t>Le mot clé </a:t>
            </a:r>
            <a:r>
              <a:rPr lang="en" sz="2200" dirty="0">
                <a:latin typeface="Courier New"/>
                <a:ea typeface="Courier New"/>
                <a:cs typeface="Courier New"/>
                <a:sym typeface="Courier New"/>
              </a:rPr>
              <a:t>override </a:t>
            </a:r>
            <a:r>
              <a:rPr lang="fr-FR" sz="2200" dirty="0"/>
              <a:t>permet de redéfinir les propriétés et méthodes</a:t>
            </a:r>
            <a:endParaRPr sz="2200" dirty="0"/>
          </a:p>
        </p:txBody>
      </p:sp>
      <p:sp>
        <p:nvSpPr>
          <p:cNvPr id="287" name="Google Shape;287;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Les classes </a:t>
            </a:r>
            <a:r>
              <a:rPr lang="en" dirty="0" err="1"/>
              <a:t>sont</a:t>
            </a:r>
            <a:r>
              <a:rPr lang="en" dirty="0"/>
              <a:t> finales par </a:t>
            </a:r>
            <a:r>
              <a:rPr lang="en" dirty="0" err="1"/>
              <a:t>défaut</a:t>
            </a:r>
            <a:endParaRPr dirty="0"/>
          </a:p>
        </p:txBody>
      </p:sp>
      <p:sp>
        <p:nvSpPr>
          <p:cNvPr id="293" name="Google Shape;293;p43"/>
          <p:cNvSpPr txBox="1">
            <a:spLocks noGrp="1"/>
          </p:cNvSpPr>
          <p:nvPr>
            <p:ph type="body" idx="1"/>
          </p:nvPr>
        </p:nvSpPr>
        <p:spPr>
          <a:xfrm>
            <a:off x="342900" y="1076275"/>
            <a:ext cx="84894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fr-FR" sz="1800" dirty="0"/>
              <a:t>Déclarez une classe</a:t>
            </a:r>
            <a:endParaRPr sz="1800" dirty="0"/>
          </a:p>
          <a:p>
            <a:pPr marL="0" lvl="0" indent="0" algn="l" rtl="0">
              <a:spcBef>
                <a:spcPts val="1000"/>
              </a:spcBef>
              <a:spcAft>
                <a:spcPts val="0"/>
              </a:spcAft>
              <a:buNone/>
            </a:pPr>
            <a:r>
              <a:rPr lang="en" sz="1800" dirty="0"/>
              <a:t>   </a:t>
            </a: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A</a:t>
            </a:r>
            <a:endParaRPr sz="1800" dirty="0">
              <a:latin typeface="Consolas"/>
              <a:ea typeface="Consolas"/>
              <a:cs typeface="Consolas"/>
              <a:sym typeface="Consolas"/>
            </a:endParaRPr>
          </a:p>
        </p:txBody>
      </p:sp>
      <p:sp>
        <p:nvSpPr>
          <p:cNvPr id="294" name="Google Shape;294;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95" name="Google Shape;295;p43"/>
          <p:cNvSpPr txBox="1">
            <a:spLocks noGrp="1"/>
          </p:cNvSpPr>
          <p:nvPr>
            <p:ph type="body" idx="1"/>
          </p:nvPr>
        </p:nvSpPr>
        <p:spPr>
          <a:xfrm>
            <a:off x="342900" y="2066875"/>
            <a:ext cx="84132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dirty="0"/>
              <a:t>Tentez d’hériter de A</a:t>
            </a:r>
            <a:endParaRPr sz="1800" dirty="0">
              <a:latin typeface="Consolas"/>
              <a:ea typeface="Consolas"/>
              <a:cs typeface="Consolas"/>
              <a:sym typeface="Consolas"/>
            </a:endParaRPr>
          </a:p>
          <a:p>
            <a:pPr marL="0" lvl="0" indent="0" algn="l" rtl="0">
              <a:spcBef>
                <a:spcPts val="1000"/>
              </a:spcBef>
              <a:spcAft>
                <a:spcPts val="0"/>
              </a:spcAft>
              <a:buNone/>
            </a:pPr>
            <a:r>
              <a:rPr lang="en" sz="1800" dirty="0"/>
              <a:t>   </a:t>
            </a: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B : A</a:t>
            </a:r>
            <a:endParaRPr sz="1800" dirty="0">
              <a:latin typeface="Consolas"/>
              <a:ea typeface="Consolas"/>
              <a:cs typeface="Consolas"/>
              <a:sym typeface="Consolas"/>
            </a:endParaRPr>
          </a:p>
        </p:txBody>
      </p:sp>
      <p:sp>
        <p:nvSpPr>
          <p:cNvPr id="296" name="Google Shape;296;p43"/>
          <p:cNvSpPr txBox="1"/>
          <p:nvPr/>
        </p:nvSpPr>
        <p:spPr>
          <a:xfrm>
            <a:off x="342900" y="3300950"/>
            <a:ext cx="6446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Utilisation</a:t>
            </a:r>
            <a:r>
              <a:rPr lang="en" dirty="0"/>
              <a:t> de </a:t>
            </a:r>
            <a:r>
              <a:rPr lang="en" sz="3600" dirty="0">
                <a:latin typeface="Courier New"/>
                <a:ea typeface="Courier New"/>
                <a:cs typeface="Courier New"/>
                <a:sym typeface="Courier New"/>
              </a:rPr>
              <a:t>open</a:t>
            </a:r>
            <a:endParaRPr dirty="0"/>
          </a:p>
        </p:txBody>
      </p:sp>
      <p:sp>
        <p:nvSpPr>
          <p:cNvPr id="302" name="Google Shape;302;p44"/>
          <p:cNvSpPr txBox="1">
            <a:spLocks noGrp="1"/>
          </p:cNvSpPr>
          <p:nvPr>
            <p:ph type="body" idx="1"/>
          </p:nvPr>
        </p:nvSpPr>
        <p:spPr>
          <a:xfrm>
            <a:off x="342900" y="1685875"/>
            <a:ext cx="8489400" cy="22719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fr-FR" sz="1800" dirty="0">
                <a:solidFill>
                  <a:schemeClr val="dk1"/>
                </a:solidFill>
              </a:rPr>
              <a:t>Déclarez une classe</a:t>
            </a:r>
            <a:endParaRPr sz="18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2100" b="1" dirty="0">
                <a:solidFill>
                  <a:schemeClr val="dk1"/>
                </a:solidFill>
                <a:latin typeface="Consolas"/>
                <a:ea typeface="Consolas"/>
                <a:cs typeface="Consolas"/>
                <a:sym typeface="Consolas"/>
              </a:rPr>
              <a:t> </a:t>
            </a:r>
            <a:r>
              <a:rPr lang="en" sz="2100" b="1" dirty="0">
                <a:solidFill>
                  <a:srgbClr val="3F51B5"/>
                </a:solidFill>
                <a:latin typeface="Consolas"/>
                <a:ea typeface="Consolas"/>
                <a:cs typeface="Consolas"/>
                <a:sym typeface="Consolas"/>
              </a:rPr>
              <a:t>open</a:t>
            </a:r>
            <a:r>
              <a:rPr lang="en" sz="1800" dirty="0">
                <a:solidFill>
                  <a:srgbClr val="3F51B5"/>
                </a:solidFill>
                <a:latin typeface="Consolas"/>
                <a:ea typeface="Consolas"/>
                <a:cs typeface="Consolas"/>
                <a:sym typeface="Consolas"/>
              </a:rPr>
              <a:t> class</a:t>
            </a:r>
            <a:r>
              <a:rPr lang="en" sz="1800" dirty="0">
                <a:solidFill>
                  <a:schemeClr val="dk1"/>
                </a:solidFill>
                <a:latin typeface="Consolas"/>
                <a:ea typeface="Consolas"/>
                <a:cs typeface="Consolas"/>
                <a:sym typeface="Consolas"/>
              </a:rPr>
              <a:t> C</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dirty="0">
              <a:solidFill>
                <a:schemeClr val="dk1"/>
              </a:solidFill>
              <a:latin typeface="Courier New"/>
              <a:ea typeface="Courier New"/>
              <a:cs typeface="Courier New"/>
              <a:sym typeface="Courier New"/>
            </a:endParaRPr>
          </a:p>
          <a:p>
            <a:pPr marL="0" lvl="0" indent="0" algn="l" rtl="0">
              <a:lnSpc>
                <a:spcPct val="115000"/>
              </a:lnSpc>
              <a:spcBef>
                <a:spcPts val="1000"/>
              </a:spcBef>
              <a:spcAft>
                <a:spcPts val="0"/>
              </a:spcAft>
              <a:buClr>
                <a:schemeClr val="dk1"/>
              </a:buClr>
              <a:buSzPts val="1100"/>
              <a:buFont typeface="Arial"/>
              <a:buNone/>
            </a:pPr>
            <a:r>
              <a:rPr lang="fr-FR" sz="1800" dirty="0">
                <a:solidFill>
                  <a:schemeClr val="dk1"/>
                </a:solidFill>
              </a:rPr>
              <a:t>Héritez de cette classe</a:t>
            </a:r>
            <a:endParaRPr sz="1800" dirty="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1800" dirty="0">
                <a:solidFill>
                  <a:schemeClr val="dk1"/>
                </a:solidFill>
                <a:latin typeface="Courier New"/>
                <a:ea typeface="Courier New"/>
                <a:cs typeface="Courier New"/>
                <a:sym typeface="Courier New"/>
              </a:rPr>
              <a:t> </a:t>
            </a:r>
            <a:r>
              <a:rPr lang="en" sz="1800" dirty="0">
                <a:solidFill>
                  <a:srgbClr val="3F51B5"/>
                </a:solidFill>
                <a:latin typeface="Consolas"/>
                <a:ea typeface="Consolas"/>
                <a:cs typeface="Consolas"/>
                <a:sym typeface="Consolas"/>
              </a:rPr>
              <a:t>class</a:t>
            </a:r>
            <a:r>
              <a:rPr lang="en" sz="1800" dirty="0">
                <a:solidFill>
                  <a:schemeClr val="dk1"/>
                </a:solidFill>
                <a:latin typeface="Consolas"/>
                <a:ea typeface="Consolas"/>
                <a:cs typeface="Consolas"/>
                <a:sym typeface="Consolas"/>
              </a:rPr>
              <a:t> D : C()</a:t>
            </a:r>
            <a:endParaRPr sz="1800" dirty="0"/>
          </a:p>
        </p:txBody>
      </p:sp>
      <p:sp>
        <p:nvSpPr>
          <p:cNvPr id="303" name="Google Shape;303;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04" name="Google Shape;304;p44"/>
          <p:cNvSpPr txBox="1"/>
          <p:nvPr/>
        </p:nvSpPr>
        <p:spPr>
          <a:xfrm>
            <a:off x="342900" y="1122750"/>
            <a:ext cx="72897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Utilisez</a:t>
            </a:r>
            <a:r>
              <a:rPr lang="en" sz="1800" dirty="0">
                <a:latin typeface="Roboto"/>
                <a:ea typeface="Roboto"/>
                <a:cs typeface="Roboto"/>
                <a:sym typeface="Roboto"/>
              </a:rPr>
              <a:t> </a:t>
            </a:r>
            <a:r>
              <a:rPr lang="en" sz="1800" dirty="0">
                <a:latin typeface="Courier New"/>
                <a:ea typeface="Courier New"/>
                <a:cs typeface="Courier New"/>
                <a:sym typeface="Courier New"/>
              </a:rPr>
              <a:t>open</a:t>
            </a:r>
            <a:r>
              <a:rPr lang="en" sz="1800" dirty="0">
                <a:latin typeface="Roboto"/>
                <a:ea typeface="Roboto"/>
                <a:cs typeface="Roboto"/>
                <a:sym typeface="Roboto"/>
              </a:rPr>
              <a:t> pour d</a:t>
            </a:r>
            <a:r>
              <a:rPr lang="fr-FR" sz="1800" dirty="0">
                <a:latin typeface="Roboto"/>
                <a:ea typeface="Roboto"/>
                <a:cs typeface="Roboto"/>
                <a:sym typeface="Roboto"/>
              </a:rPr>
              <a:t>e</a:t>
            </a:r>
            <a:r>
              <a:rPr lang="en" sz="1800" dirty="0" err="1">
                <a:latin typeface="Roboto"/>
                <a:ea typeface="Roboto"/>
                <a:cs typeface="Roboto"/>
                <a:sym typeface="Roboto"/>
              </a:rPr>
              <a:t>clarer</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a:t>
            </a:r>
            <a:r>
              <a:rPr lang="en" sz="1800" dirty="0" err="1">
                <a:latin typeface="Roboto"/>
                <a:ea typeface="Roboto"/>
                <a:cs typeface="Roboto"/>
                <a:sym typeface="Roboto"/>
              </a:rPr>
              <a:t>classe</a:t>
            </a:r>
            <a:r>
              <a:rPr lang="en" sz="1800" dirty="0">
                <a:latin typeface="Roboto"/>
                <a:ea typeface="Roboto"/>
                <a:cs typeface="Roboto"/>
                <a:sym typeface="Roboto"/>
              </a:rPr>
              <a:t> h</a:t>
            </a:r>
            <a:r>
              <a:rPr lang="fr-FR" sz="1800" dirty="0">
                <a:latin typeface="Roboto"/>
                <a:ea typeface="Roboto"/>
                <a:cs typeface="Roboto"/>
                <a:sym typeface="Roboto"/>
              </a:rPr>
              <a:t>é</a:t>
            </a:r>
            <a:r>
              <a:rPr lang="en" sz="1800" dirty="0" err="1">
                <a:latin typeface="Roboto"/>
                <a:ea typeface="Roboto"/>
                <a:cs typeface="Roboto"/>
                <a:sym typeface="Roboto"/>
              </a:rPr>
              <a:t>ritable</a:t>
            </a:r>
            <a:r>
              <a:rPr lang="en" sz="1800" dirty="0">
                <a:latin typeface="Roboto"/>
                <a:ea typeface="Roboto"/>
                <a:cs typeface="Roboto"/>
                <a:sym typeface="Roboto"/>
              </a:rPr>
              <a:t>.</a:t>
            </a:r>
            <a:endParaRPr sz="1800" dirty="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Surcharger</a:t>
            </a:r>
            <a:endParaRPr dirty="0"/>
          </a:p>
        </p:txBody>
      </p:sp>
      <p:sp>
        <p:nvSpPr>
          <p:cNvPr id="310" name="Google Shape;310;p45"/>
          <p:cNvSpPr txBox="1">
            <a:spLocks noGrp="1"/>
          </p:cNvSpPr>
          <p:nvPr>
            <p:ph type="body" idx="1"/>
          </p:nvPr>
        </p:nvSpPr>
        <p:spPr>
          <a:xfrm>
            <a:off x="311700" y="1270950"/>
            <a:ext cx="8520600" cy="3159160"/>
          </a:xfrm>
          <a:prstGeom prst="rect">
            <a:avLst/>
          </a:prstGeom>
        </p:spPr>
        <p:txBody>
          <a:bodyPr spcFirstLastPara="1" wrap="square" lIns="91425" tIns="91425" rIns="91425" bIns="91425" anchor="t" anchorCtr="0">
            <a:noAutofit/>
          </a:bodyPr>
          <a:lstStyle/>
          <a:p>
            <a:pPr marL="457200" lvl="0" indent="-355600" algn="l" rtl="0">
              <a:spcBef>
                <a:spcPts val="1400"/>
              </a:spcBef>
              <a:spcAft>
                <a:spcPts val="1400"/>
              </a:spcAft>
              <a:buSzPts val="2000"/>
              <a:buChar char="●"/>
            </a:pPr>
            <a:r>
              <a:rPr lang="en" sz="2000" dirty="0"/>
              <a:t>Le mot </a:t>
            </a:r>
            <a:r>
              <a:rPr lang="en" sz="2000" dirty="0" err="1"/>
              <a:t>clé</a:t>
            </a:r>
            <a:r>
              <a:rPr lang="en" sz="2000" dirty="0"/>
              <a:t> </a:t>
            </a:r>
            <a:r>
              <a:rPr lang="en" sz="2000" dirty="0">
                <a:latin typeface="Courier New"/>
                <a:ea typeface="Courier New"/>
                <a:cs typeface="Courier New"/>
                <a:sym typeface="Courier New"/>
              </a:rPr>
              <a:t>open </a:t>
            </a:r>
            <a:r>
              <a:rPr lang="en" sz="2000" dirty="0"/>
              <a:t>doit </a:t>
            </a:r>
            <a:r>
              <a:rPr lang="en" sz="2000" dirty="0" err="1"/>
              <a:t>être</a:t>
            </a:r>
            <a:r>
              <a:rPr lang="en" sz="2000" dirty="0"/>
              <a:t> </a:t>
            </a:r>
            <a:r>
              <a:rPr lang="en" sz="2000" dirty="0" err="1"/>
              <a:t>utili</a:t>
            </a:r>
            <a:r>
              <a:rPr lang="fr-FR" sz="2000" dirty="0" err="1"/>
              <a:t>sé</a:t>
            </a:r>
            <a:r>
              <a:rPr lang="fr-FR" sz="2000" dirty="0"/>
              <a:t> sur les propriétés et méthodes </a:t>
            </a:r>
            <a:r>
              <a:rPr lang="fr-FR" sz="2000" dirty="0" err="1"/>
              <a:t>surchargeable</a:t>
            </a:r>
            <a:endParaRPr lang="fr-FR" sz="2000" dirty="0"/>
          </a:p>
          <a:p>
            <a:pPr marL="457200" lvl="0" indent="-355600" algn="l" rtl="0">
              <a:spcBef>
                <a:spcPts val="1400"/>
              </a:spcBef>
              <a:spcAft>
                <a:spcPts val="1400"/>
              </a:spcAft>
              <a:buSzPts val="2000"/>
              <a:buChar char="●"/>
            </a:pPr>
            <a:r>
              <a:rPr lang="fr-FR" sz="2000" dirty="0"/>
              <a:t>Le mot clé </a:t>
            </a:r>
            <a:r>
              <a:rPr lang="en" sz="2000" dirty="0">
                <a:latin typeface="Courier New"/>
                <a:ea typeface="Courier New"/>
                <a:cs typeface="Courier New"/>
                <a:sym typeface="Courier New"/>
              </a:rPr>
              <a:t>override </a:t>
            </a:r>
            <a:r>
              <a:rPr lang="fr-FR" sz="2000" dirty="0"/>
              <a:t>doit être utilisé quand on </a:t>
            </a:r>
            <a:r>
              <a:rPr lang="fr-FR" sz="2000" dirty="0" err="1"/>
              <a:t>surchage</a:t>
            </a:r>
            <a:r>
              <a:rPr lang="fr-FR" sz="2000" dirty="0"/>
              <a:t> une méthode ou </a:t>
            </a:r>
            <a:r>
              <a:rPr lang="fr-FR" sz="2000" dirty="0" err="1"/>
              <a:t>prorpriété</a:t>
            </a:r>
            <a:r>
              <a:rPr lang="fr-FR" sz="2000" dirty="0"/>
              <a:t> </a:t>
            </a:r>
            <a:r>
              <a:rPr lang="fr-FR" sz="2000" dirty="0" err="1"/>
              <a:t>surchargeable</a:t>
            </a:r>
            <a:endParaRPr lang="fr-FR" sz="2000" dirty="0"/>
          </a:p>
          <a:p>
            <a:pPr marL="457200" lvl="0" indent="-355600" algn="l" rtl="0">
              <a:spcBef>
                <a:spcPts val="1400"/>
              </a:spcBef>
              <a:spcAft>
                <a:spcPts val="1400"/>
              </a:spcAft>
              <a:buSzPts val="2000"/>
              <a:buChar char="●"/>
            </a:pPr>
            <a:r>
              <a:rPr lang="fr-FR" sz="2000" dirty="0"/>
              <a:t>Un membre marqué </a:t>
            </a:r>
            <a:r>
              <a:rPr lang="en" sz="2000" dirty="0">
                <a:latin typeface="Courier New"/>
                <a:ea typeface="Courier New"/>
                <a:cs typeface="Courier New"/>
                <a:sym typeface="Courier New"/>
              </a:rPr>
              <a:t>override </a:t>
            </a:r>
            <a:r>
              <a:rPr lang="fr-FR" sz="2000" dirty="0"/>
              <a:t>peut être lui-même surchargé sauf si le mot clé </a:t>
            </a:r>
            <a:r>
              <a:rPr lang="en" sz="2000" dirty="0">
                <a:latin typeface="Courier New"/>
                <a:ea typeface="Courier New"/>
                <a:cs typeface="Courier New"/>
                <a:sym typeface="Courier New"/>
              </a:rPr>
              <a:t>final</a:t>
            </a:r>
            <a:r>
              <a:rPr lang="fr-FR" sz="2000" dirty="0"/>
              <a:t> est utilisé en plus</a:t>
            </a:r>
            <a:endParaRPr sz="2000" dirty="0"/>
          </a:p>
        </p:txBody>
      </p:sp>
      <p:sp>
        <p:nvSpPr>
          <p:cNvPr id="311" name="Google Shape;311;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Classes</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Classe</a:t>
            </a:r>
            <a:r>
              <a:rPr lang="en" dirty="0"/>
              <a:t> </a:t>
            </a:r>
            <a:r>
              <a:rPr lang="en" dirty="0" err="1"/>
              <a:t>abstraites</a:t>
            </a:r>
            <a:endParaRPr dirty="0"/>
          </a:p>
        </p:txBody>
      </p:sp>
      <p:sp>
        <p:nvSpPr>
          <p:cNvPr id="317" name="Google Shape;317;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18" name="Google Shape;318;p46"/>
          <p:cNvSpPr txBox="1"/>
          <p:nvPr/>
        </p:nvSpPr>
        <p:spPr>
          <a:xfrm>
            <a:off x="311700" y="1228675"/>
            <a:ext cx="8520600" cy="31938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Roboto"/>
              <a:buChar char="●"/>
            </a:pPr>
            <a:r>
              <a:rPr lang="en" sz="2200" dirty="0">
                <a:latin typeface="Roboto"/>
                <a:ea typeface="Roboto"/>
                <a:cs typeface="Roboto"/>
                <a:sym typeface="Roboto"/>
              </a:rPr>
              <a:t>Une </a:t>
            </a:r>
            <a:r>
              <a:rPr lang="en" sz="2200" dirty="0" err="1">
                <a:latin typeface="Roboto"/>
                <a:ea typeface="Roboto"/>
                <a:cs typeface="Roboto"/>
                <a:sym typeface="Roboto"/>
              </a:rPr>
              <a:t>classe</a:t>
            </a:r>
            <a:r>
              <a:rPr lang="en" sz="2200" dirty="0">
                <a:latin typeface="Roboto"/>
                <a:ea typeface="Roboto"/>
                <a:cs typeface="Roboto"/>
                <a:sym typeface="Roboto"/>
              </a:rPr>
              <a:t> </a:t>
            </a:r>
            <a:r>
              <a:rPr lang="en" sz="2200" dirty="0" err="1">
                <a:latin typeface="Roboto"/>
                <a:ea typeface="Roboto"/>
                <a:cs typeface="Roboto"/>
                <a:sym typeface="Roboto"/>
              </a:rPr>
              <a:t>abstraite</a:t>
            </a:r>
            <a:r>
              <a:rPr lang="en" sz="2200" dirty="0">
                <a:latin typeface="Roboto"/>
                <a:ea typeface="Roboto"/>
                <a:cs typeface="Roboto"/>
                <a:sym typeface="Roboto"/>
              </a:rPr>
              <a:t> </a:t>
            </a:r>
            <a:r>
              <a:rPr lang="en" sz="2200" dirty="0" err="1">
                <a:latin typeface="Roboto"/>
                <a:ea typeface="Roboto"/>
                <a:cs typeface="Roboto"/>
                <a:sym typeface="Roboto"/>
              </a:rPr>
              <a:t>est</a:t>
            </a:r>
            <a:r>
              <a:rPr lang="en" sz="2200" dirty="0">
                <a:latin typeface="Roboto"/>
                <a:ea typeface="Roboto"/>
                <a:cs typeface="Roboto"/>
                <a:sym typeface="Roboto"/>
              </a:rPr>
              <a:t> </a:t>
            </a:r>
            <a:r>
              <a:rPr lang="en" sz="2200" dirty="0" err="1">
                <a:latin typeface="Roboto"/>
                <a:ea typeface="Roboto"/>
                <a:cs typeface="Roboto"/>
                <a:sym typeface="Roboto"/>
              </a:rPr>
              <a:t>signalé</a:t>
            </a:r>
            <a:r>
              <a:rPr lang="en" sz="2200" dirty="0">
                <a:latin typeface="Roboto"/>
                <a:ea typeface="Roboto"/>
                <a:cs typeface="Roboto"/>
                <a:sym typeface="Roboto"/>
              </a:rPr>
              <a:t> par le mot </a:t>
            </a:r>
            <a:r>
              <a:rPr lang="en" sz="2200" dirty="0" err="1">
                <a:latin typeface="Roboto"/>
                <a:ea typeface="Roboto"/>
                <a:cs typeface="Roboto"/>
                <a:sym typeface="Roboto"/>
              </a:rPr>
              <a:t>clé</a:t>
            </a:r>
            <a:r>
              <a:rPr lang="en" sz="2200" dirty="0">
                <a:latin typeface="Roboto"/>
                <a:ea typeface="Roboto"/>
                <a:cs typeface="Roboto"/>
                <a:sym typeface="Roboto"/>
              </a:rPr>
              <a:t> </a:t>
            </a:r>
            <a:r>
              <a:rPr lang="en" sz="2200" dirty="0">
                <a:latin typeface="Courier New"/>
                <a:ea typeface="Courier New"/>
                <a:cs typeface="Courier New"/>
                <a:sym typeface="Courier New"/>
              </a:rPr>
              <a:t>abstract</a:t>
            </a:r>
          </a:p>
          <a:p>
            <a:pPr marL="457200" lvl="1" indent="-368300">
              <a:lnSpc>
                <a:spcPct val="115000"/>
              </a:lnSpc>
              <a:buSzPts val="2200"/>
              <a:buFont typeface="Roboto"/>
              <a:buChar char="●"/>
            </a:pPr>
            <a:r>
              <a:rPr lang="en" sz="2200" dirty="0">
                <a:latin typeface="Roboto"/>
                <a:ea typeface="Roboto"/>
                <a:cs typeface="Roboto"/>
                <a:sym typeface="Roboto"/>
              </a:rPr>
              <a:t>Ne </a:t>
            </a:r>
            <a:r>
              <a:rPr lang="en" sz="2200" dirty="0" err="1">
                <a:latin typeface="Roboto"/>
                <a:ea typeface="Roboto"/>
                <a:cs typeface="Roboto"/>
                <a:sym typeface="Roboto"/>
              </a:rPr>
              <a:t>peut</a:t>
            </a:r>
            <a:r>
              <a:rPr lang="en" sz="2200" dirty="0">
                <a:latin typeface="Roboto"/>
                <a:ea typeface="Roboto"/>
                <a:cs typeface="Roboto"/>
                <a:sym typeface="Roboto"/>
              </a:rPr>
              <a:t> pas </a:t>
            </a:r>
            <a:r>
              <a:rPr lang="en" sz="2200" dirty="0" err="1">
                <a:latin typeface="Roboto"/>
                <a:ea typeface="Roboto"/>
                <a:cs typeface="Roboto"/>
                <a:sym typeface="Roboto"/>
              </a:rPr>
              <a:t>être</a:t>
            </a:r>
            <a:r>
              <a:rPr lang="en" sz="2200" dirty="0">
                <a:latin typeface="Roboto"/>
                <a:ea typeface="Roboto"/>
                <a:cs typeface="Roboto"/>
                <a:sym typeface="Roboto"/>
              </a:rPr>
              <a:t> </a:t>
            </a:r>
            <a:r>
              <a:rPr lang="en" sz="2200" dirty="0" err="1">
                <a:latin typeface="Roboto"/>
                <a:ea typeface="Roboto"/>
                <a:cs typeface="Roboto"/>
                <a:sym typeface="Roboto"/>
              </a:rPr>
              <a:t>instanciée</a:t>
            </a:r>
            <a:r>
              <a:rPr lang="en" sz="2200" dirty="0">
                <a:latin typeface="Roboto"/>
                <a:ea typeface="Roboto"/>
                <a:cs typeface="Roboto"/>
                <a:sym typeface="Roboto"/>
              </a:rPr>
              <a:t>, doit </a:t>
            </a:r>
            <a:r>
              <a:rPr lang="en" sz="2200" dirty="0" err="1">
                <a:latin typeface="Roboto"/>
                <a:ea typeface="Roboto"/>
                <a:cs typeface="Roboto"/>
                <a:sym typeface="Roboto"/>
              </a:rPr>
              <a:t>être</a:t>
            </a:r>
            <a:r>
              <a:rPr lang="en" sz="2200" dirty="0">
                <a:latin typeface="Roboto"/>
                <a:ea typeface="Roboto"/>
                <a:cs typeface="Roboto"/>
                <a:sym typeface="Roboto"/>
              </a:rPr>
              <a:t> </a:t>
            </a:r>
            <a:r>
              <a:rPr lang="en" sz="2200" dirty="0" err="1">
                <a:latin typeface="Roboto"/>
                <a:ea typeface="Roboto"/>
                <a:cs typeface="Roboto"/>
                <a:sym typeface="Roboto"/>
              </a:rPr>
              <a:t>hérité</a:t>
            </a:r>
            <a:endParaRPr lang="en" sz="2200" dirty="0">
              <a:latin typeface="Roboto"/>
              <a:ea typeface="Roboto"/>
              <a:cs typeface="Roboto"/>
              <a:sym typeface="Roboto"/>
            </a:endParaRPr>
          </a:p>
          <a:p>
            <a:pPr marL="457200" lvl="1" indent="-368300">
              <a:lnSpc>
                <a:spcPct val="115000"/>
              </a:lnSpc>
              <a:buSzPts val="2200"/>
              <a:buFont typeface="Roboto"/>
              <a:buChar char="●"/>
            </a:pPr>
            <a:r>
              <a:rPr lang="en" sz="2200" dirty="0" err="1">
                <a:latin typeface="Roboto"/>
                <a:ea typeface="Roboto"/>
                <a:cs typeface="Roboto"/>
                <a:sym typeface="Roboto"/>
              </a:rPr>
              <a:t>Ressemble</a:t>
            </a:r>
            <a:r>
              <a:rPr lang="en" sz="2200" dirty="0">
                <a:latin typeface="Roboto"/>
                <a:ea typeface="Roboto"/>
                <a:cs typeface="Roboto"/>
                <a:sym typeface="Roboto"/>
              </a:rPr>
              <a:t> </a:t>
            </a:r>
            <a:r>
              <a:rPr lang="en" sz="2200" dirty="0" err="1">
                <a:latin typeface="Roboto"/>
                <a:ea typeface="Roboto"/>
                <a:cs typeface="Roboto"/>
                <a:sym typeface="Roboto"/>
              </a:rPr>
              <a:t>à</a:t>
            </a:r>
            <a:r>
              <a:rPr lang="en" sz="2200" dirty="0">
                <a:latin typeface="Roboto"/>
                <a:ea typeface="Roboto"/>
                <a:cs typeface="Roboto"/>
                <a:sym typeface="Roboto"/>
              </a:rPr>
              <a:t> </a:t>
            </a:r>
            <a:r>
              <a:rPr lang="en" sz="2200" dirty="0" err="1">
                <a:latin typeface="Roboto"/>
                <a:ea typeface="Roboto"/>
                <a:cs typeface="Roboto"/>
                <a:sym typeface="Roboto"/>
              </a:rPr>
              <a:t>une</a:t>
            </a:r>
            <a:r>
              <a:rPr lang="en" sz="2200" dirty="0">
                <a:latin typeface="Roboto"/>
                <a:ea typeface="Roboto"/>
                <a:cs typeface="Roboto"/>
                <a:sym typeface="Roboto"/>
              </a:rPr>
              <a:t> interface, avec la </a:t>
            </a:r>
            <a:r>
              <a:rPr lang="en" sz="2200" dirty="0" err="1">
                <a:latin typeface="Roboto"/>
                <a:ea typeface="Roboto"/>
                <a:cs typeface="Roboto"/>
                <a:sym typeface="Roboto"/>
              </a:rPr>
              <a:t>possibilité</a:t>
            </a:r>
            <a:r>
              <a:rPr lang="en" sz="2200" dirty="0">
                <a:latin typeface="Roboto"/>
                <a:ea typeface="Roboto"/>
                <a:cs typeface="Roboto"/>
                <a:sym typeface="Roboto"/>
              </a:rPr>
              <a:t> de stocker un </a:t>
            </a:r>
            <a:r>
              <a:rPr lang="en" sz="2200" dirty="0" err="1">
                <a:latin typeface="Roboto"/>
                <a:ea typeface="Roboto"/>
                <a:cs typeface="Roboto"/>
                <a:sym typeface="Roboto"/>
              </a:rPr>
              <a:t>état</a:t>
            </a:r>
            <a:endParaRPr lang="en" sz="2200" dirty="0">
              <a:latin typeface="Roboto"/>
              <a:ea typeface="Roboto"/>
              <a:cs typeface="Roboto"/>
              <a:sym typeface="Roboto"/>
            </a:endParaRPr>
          </a:p>
          <a:p>
            <a:pPr marL="457200" lvl="1" indent="-368300">
              <a:lnSpc>
                <a:spcPct val="115000"/>
              </a:lnSpc>
              <a:buSzPts val="2200"/>
              <a:buFont typeface="Roboto"/>
              <a:buChar char="●"/>
            </a:pPr>
            <a:r>
              <a:rPr lang="en" sz="2200" dirty="0">
                <a:latin typeface="Roboto"/>
                <a:ea typeface="Roboto"/>
                <a:cs typeface="Roboto"/>
                <a:sym typeface="Roboto"/>
              </a:rPr>
              <a:t>Les </a:t>
            </a:r>
            <a:r>
              <a:rPr lang="en" sz="2200" dirty="0" err="1">
                <a:latin typeface="Roboto"/>
                <a:ea typeface="Roboto"/>
                <a:cs typeface="Roboto"/>
                <a:sym typeface="Roboto"/>
              </a:rPr>
              <a:t>propriétés</a:t>
            </a:r>
            <a:r>
              <a:rPr lang="en" sz="2200" dirty="0">
                <a:latin typeface="Roboto"/>
                <a:ea typeface="Roboto"/>
                <a:cs typeface="Roboto"/>
                <a:sym typeface="Roboto"/>
              </a:rPr>
              <a:t> et </a:t>
            </a:r>
            <a:r>
              <a:rPr lang="en" sz="2200" dirty="0" err="1">
                <a:latin typeface="Roboto"/>
                <a:ea typeface="Roboto"/>
                <a:cs typeface="Roboto"/>
                <a:sym typeface="Roboto"/>
              </a:rPr>
              <a:t>fonctions</a:t>
            </a:r>
            <a:r>
              <a:rPr lang="en" sz="2200" dirty="0">
                <a:latin typeface="Roboto"/>
                <a:ea typeface="Roboto"/>
                <a:cs typeface="Roboto"/>
                <a:sym typeface="Roboto"/>
              </a:rPr>
              <a:t> </a:t>
            </a:r>
            <a:r>
              <a:rPr lang="en" sz="2200" dirty="0" err="1">
                <a:latin typeface="Roboto"/>
                <a:ea typeface="Roboto"/>
                <a:cs typeface="Roboto"/>
                <a:sym typeface="Roboto"/>
              </a:rPr>
              <a:t>marquées</a:t>
            </a:r>
            <a:r>
              <a:rPr lang="en" sz="2200" dirty="0">
                <a:latin typeface="Roboto"/>
                <a:ea typeface="Roboto"/>
                <a:cs typeface="Roboto"/>
                <a:sym typeface="Roboto"/>
              </a:rPr>
              <a:t> </a:t>
            </a:r>
            <a:r>
              <a:rPr lang="en" sz="2200" dirty="0">
                <a:latin typeface="Courier New"/>
                <a:ea typeface="Courier New"/>
                <a:cs typeface="Courier New"/>
                <a:sym typeface="Courier New"/>
              </a:rPr>
              <a:t>abstract </a:t>
            </a:r>
            <a:r>
              <a:rPr lang="fr-FR" sz="2200" dirty="0">
                <a:latin typeface="Roboto"/>
                <a:ea typeface="Roboto"/>
                <a:cs typeface="Roboto"/>
                <a:sym typeface="Roboto"/>
              </a:rPr>
              <a:t>d</a:t>
            </a:r>
            <a:r>
              <a:rPr lang="en" sz="2200" dirty="0" err="1">
                <a:latin typeface="Roboto"/>
                <a:ea typeface="Roboto"/>
                <a:cs typeface="Roboto"/>
                <a:sym typeface="Roboto"/>
              </a:rPr>
              <a:t>oivent</a:t>
            </a:r>
            <a:r>
              <a:rPr lang="en" sz="2200" dirty="0">
                <a:latin typeface="Roboto"/>
                <a:ea typeface="Roboto"/>
                <a:cs typeface="Roboto"/>
                <a:sym typeface="Roboto"/>
              </a:rPr>
              <a:t> </a:t>
            </a:r>
            <a:r>
              <a:rPr lang="en" sz="2200" dirty="0" err="1">
                <a:latin typeface="Roboto"/>
                <a:ea typeface="Roboto"/>
                <a:cs typeface="Roboto"/>
                <a:sym typeface="Roboto"/>
              </a:rPr>
              <a:t>être</a:t>
            </a:r>
            <a:r>
              <a:rPr lang="en" sz="2200" dirty="0">
                <a:latin typeface="Roboto"/>
                <a:ea typeface="Roboto"/>
                <a:cs typeface="Roboto"/>
                <a:sym typeface="Roboto"/>
              </a:rPr>
              <a:t> surcharges </a:t>
            </a:r>
          </a:p>
          <a:p>
            <a:pPr marL="457200" lvl="1" indent="-368300">
              <a:lnSpc>
                <a:spcPct val="115000"/>
              </a:lnSpc>
              <a:buSzPts val="2200"/>
              <a:buFont typeface="Roboto"/>
              <a:buChar char="●"/>
            </a:pPr>
            <a:r>
              <a:rPr lang="en" sz="2200" dirty="0" err="1">
                <a:latin typeface="Roboto"/>
                <a:ea typeface="Roboto"/>
                <a:cs typeface="Roboto"/>
                <a:sym typeface="Roboto"/>
              </a:rPr>
              <a:t>Peut</a:t>
            </a:r>
            <a:r>
              <a:rPr lang="en" sz="2200" dirty="0">
                <a:latin typeface="Roboto"/>
                <a:ea typeface="Roboto"/>
                <a:cs typeface="Roboto"/>
                <a:sym typeface="Roboto"/>
              </a:rPr>
              <a:t> </a:t>
            </a:r>
            <a:r>
              <a:rPr lang="en" sz="2200" dirty="0" err="1">
                <a:latin typeface="Roboto"/>
                <a:ea typeface="Roboto"/>
                <a:cs typeface="Roboto"/>
                <a:sym typeface="Roboto"/>
              </a:rPr>
              <a:t>avoir</a:t>
            </a:r>
            <a:r>
              <a:rPr lang="en" sz="2200" dirty="0">
                <a:latin typeface="Roboto"/>
                <a:ea typeface="Roboto"/>
                <a:cs typeface="Roboto"/>
                <a:sym typeface="Roboto"/>
              </a:rPr>
              <a:t> des </a:t>
            </a:r>
            <a:r>
              <a:rPr lang="en" sz="2200" dirty="0" err="1">
                <a:latin typeface="Roboto"/>
                <a:ea typeface="Roboto"/>
                <a:cs typeface="Roboto"/>
                <a:sym typeface="Roboto"/>
              </a:rPr>
              <a:t>memb</a:t>
            </a:r>
            <a:r>
              <a:rPr lang="fr-FR" sz="2200" dirty="0">
                <a:latin typeface="Roboto"/>
                <a:ea typeface="Roboto"/>
                <a:cs typeface="Roboto"/>
                <a:sym typeface="Roboto"/>
              </a:rPr>
              <a:t>er</a:t>
            </a:r>
            <a:r>
              <a:rPr lang="en" sz="2200" dirty="0">
                <a:latin typeface="Roboto"/>
                <a:ea typeface="Roboto"/>
                <a:cs typeface="Roboto"/>
                <a:sym typeface="Roboto"/>
              </a:rPr>
              <a:t>s non-</a:t>
            </a:r>
            <a:r>
              <a:rPr lang="en" sz="2200" dirty="0" err="1">
                <a:latin typeface="Roboto"/>
                <a:ea typeface="Roboto"/>
                <a:cs typeface="Roboto"/>
                <a:sym typeface="Roboto"/>
              </a:rPr>
              <a:t>abstraits</a:t>
            </a:r>
            <a:endParaRPr sz="2200" dirty="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de </a:t>
            </a:r>
            <a:r>
              <a:rPr lang="en" dirty="0" err="1"/>
              <a:t>classe</a:t>
            </a:r>
            <a:r>
              <a:rPr lang="en" dirty="0"/>
              <a:t> </a:t>
            </a:r>
            <a:r>
              <a:rPr lang="en" dirty="0" err="1"/>
              <a:t>abstraite</a:t>
            </a:r>
            <a:endParaRPr dirty="0"/>
          </a:p>
        </p:txBody>
      </p:sp>
      <p:sp>
        <p:nvSpPr>
          <p:cNvPr id="324" name="Google Shape;324;p47"/>
          <p:cNvSpPr txBox="1">
            <a:spLocks noGrp="1"/>
          </p:cNvSpPr>
          <p:nvPr>
            <p:ph type="body" idx="1"/>
          </p:nvPr>
        </p:nvSpPr>
        <p:spPr>
          <a:xfrm>
            <a:off x="311700" y="1060525"/>
            <a:ext cx="8520600" cy="36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Quand</a:t>
            </a:r>
            <a:r>
              <a:rPr lang="en" dirty="0"/>
              <a:t> les </a:t>
            </a:r>
            <a:r>
              <a:rPr lang="en" dirty="0" err="1"/>
              <a:t>utiliser</a:t>
            </a:r>
            <a:endParaRPr dirty="0"/>
          </a:p>
        </p:txBody>
      </p:sp>
      <p:sp>
        <p:nvSpPr>
          <p:cNvPr id="331" name="Google Shape;331;p48"/>
          <p:cNvSpPr txBox="1">
            <a:spLocks noGrp="1"/>
          </p:cNvSpPr>
          <p:nvPr>
            <p:ph type="body" idx="1"/>
          </p:nvPr>
        </p:nvSpPr>
        <p:spPr>
          <a:xfrm>
            <a:off x="342900" y="1194625"/>
            <a:ext cx="8769900" cy="3544792"/>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dirty="0"/>
              <a:t>Pour </a:t>
            </a:r>
            <a:r>
              <a:rPr lang="en" sz="2000" dirty="0" err="1"/>
              <a:t>définir</a:t>
            </a:r>
            <a:r>
              <a:rPr lang="en" sz="2000" dirty="0"/>
              <a:t> un large </a:t>
            </a:r>
            <a:r>
              <a:rPr lang="en" sz="2000" dirty="0" err="1"/>
              <a:t>spectres</a:t>
            </a:r>
            <a:r>
              <a:rPr lang="en" sz="2000" dirty="0"/>
              <a:t> de </a:t>
            </a:r>
            <a:r>
              <a:rPr lang="en" sz="2000" dirty="0" err="1"/>
              <a:t>comportements</a:t>
            </a:r>
            <a:r>
              <a:rPr lang="en" sz="2000" dirty="0"/>
              <a:t> </a:t>
            </a:r>
            <a:r>
              <a:rPr lang="en" sz="2000" dirty="0" err="1"/>
              <a:t>ou</a:t>
            </a:r>
            <a:r>
              <a:rPr lang="en" sz="2000" dirty="0"/>
              <a:t> de types ? Interface</a:t>
            </a:r>
          </a:p>
          <a:p>
            <a:pPr marL="457200" lvl="0" indent="-355600" algn="l" rtl="0">
              <a:spcBef>
                <a:spcPts val="1400"/>
              </a:spcBef>
              <a:spcAft>
                <a:spcPts val="0"/>
              </a:spcAft>
              <a:buSzPts val="2000"/>
              <a:buChar char="●"/>
            </a:pPr>
            <a:r>
              <a:rPr lang="en" sz="2000" dirty="0"/>
              <a:t>Est-</a:t>
            </a:r>
            <a:r>
              <a:rPr lang="en" sz="2000" dirty="0" err="1"/>
              <a:t>ce</a:t>
            </a:r>
            <a:r>
              <a:rPr lang="en" sz="2000" dirty="0"/>
              <a:t> que le </a:t>
            </a:r>
            <a:r>
              <a:rPr lang="en" sz="2000" dirty="0" err="1"/>
              <a:t>comportement</a:t>
            </a:r>
            <a:r>
              <a:rPr lang="en" sz="2000" dirty="0"/>
              <a:t> sera </a:t>
            </a:r>
            <a:r>
              <a:rPr lang="en" sz="2000" dirty="0" err="1"/>
              <a:t>spécifique</a:t>
            </a:r>
            <a:r>
              <a:rPr lang="en" sz="2000" dirty="0"/>
              <a:t> </a:t>
            </a:r>
            <a:r>
              <a:rPr lang="en" sz="2000" dirty="0" err="1"/>
              <a:t>à</a:t>
            </a:r>
            <a:r>
              <a:rPr lang="en" sz="2000" dirty="0"/>
              <a:t> </a:t>
            </a:r>
            <a:r>
              <a:rPr lang="en" sz="2000" dirty="0" err="1"/>
              <a:t>ce</a:t>
            </a:r>
            <a:r>
              <a:rPr lang="en" sz="2000" dirty="0"/>
              <a:t> type ? </a:t>
            </a:r>
            <a:r>
              <a:rPr lang="en" sz="2000" dirty="0" err="1"/>
              <a:t>Classe</a:t>
            </a:r>
            <a:endParaRPr lang="en" sz="2000" dirty="0"/>
          </a:p>
          <a:p>
            <a:pPr marL="457200" lvl="0" indent="-355600" algn="l" rtl="0">
              <a:spcBef>
                <a:spcPts val="1400"/>
              </a:spcBef>
              <a:spcAft>
                <a:spcPts val="0"/>
              </a:spcAft>
              <a:buSzPts val="2000"/>
              <a:buChar char="●"/>
            </a:pPr>
            <a:r>
              <a:rPr lang="en" sz="2000" dirty="0" err="1"/>
              <a:t>Besoin</a:t>
            </a:r>
            <a:r>
              <a:rPr lang="en" sz="2000" dirty="0"/>
              <a:t> </a:t>
            </a:r>
            <a:r>
              <a:rPr lang="en" sz="2000" dirty="0" err="1"/>
              <a:t>d’hériter</a:t>
            </a:r>
            <a:r>
              <a:rPr lang="en" sz="2000" dirty="0"/>
              <a:t> de </a:t>
            </a:r>
            <a:r>
              <a:rPr lang="en" sz="2000" dirty="0" err="1"/>
              <a:t>plusieurs</a:t>
            </a:r>
            <a:r>
              <a:rPr lang="en" sz="2000" dirty="0"/>
              <a:t> classes ? Revoir le code pour </a:t>
            </a:r>
            <a:r>
              <a:rPr lang="en" sz="2000" dirty="0" err="1"/>
              <a:t>déplacer</a:t>
            </a:r>
            <a:r>
              <a:rPr lang="en" sz="2000" dirty="0"/>
              <a:t> </a:t>
            </a:r>
            <a:r>
              <a:rPr lang="en" sz="2000" dirty="0" err="1"/>
              <a:t>certains</a:t>
            </a:r>
            <a:r>
              <a:rPr lang="en" sz="2000" dirty="0"/>
              <a:t> </a:t>
            </a:r>
            <a:r>
              <a:rPr lang="en" sz="2000" dirty="0" err="1"/>
              <a:t>comportements</a:t>
            </a:r>
            <a:r>
              <a:rPr lang="en" sz="2000" dirty="0"/>
              <a:t> dans des interfaces</a:t>
            </a:r>
          </a:p>
          <a:p>
            <a:pPr marL="457200" lvl="0" indent="-355600" algn="l" rtl="0">
              <a:spcBef>
                <a:spcPts val="1400"/>
              </a:spcBef>
              <a:spcAft>
                <a:spcPts val="0"/>
              </a:spcAft>
              <a:buSzPts val="2000"/>
              <a:buChar char="●"/>
            </a:pPr>
            <a:r>
              <a:rPr lang="en" sz="2000" dirty="0" err="1"/>
              <a:t>Possibilité</a:t>
            </a:r>
            <a:r>
              <a:rPr lang="en" sz="2000" dirty="0"/>
              <a:t> </a:t>
            </a:r>
            <a:r>
              <a:rPr lang="en" sz="2000" dirty="0" err="1"/>
              <a:t>d’avoir</a:t>
            </a:r>
            <a:r>
              <a:rPr lang="en" sz="2000" dirty="0"/>
              <a:t> des </a:t>
            </a:r>
            <a:r>
              <a:rPr lang="en" sz="2000" dirty="0" err="1"/>
              <a:t>memb</a:t>
            </a:r>
            <a:r>
              <a:rPr lang="fr-FR" sz="2000" dirty="0"/>
              <a:t>er</a:t>
            </a:r>
            <a:r>
              <a:rPr lang="en" sz="2000" dirty="0"/>
              <a:t>s </a:t>
            </a:r>
            <a:r>
              <a:rPr lang="en" sz="2000" dirty="0" err="1"/>
              <a:t>hérités</a:t>
            </a:r>
            <a:r>
              <a:rPr lang="en" sz="2000" dirty="0"/>
              <a:t> et </a:t>
            </a:r>
            <a:r>
              <a:rPr lang="en" sz="2000" dirty="0" err="1"/>
              <a:t>d’autres</a:t>
            </a:r>
            <a:r>
              <a:rPr lang="en" sz="2000" dirty="0"/>
              <a:t> </a:t>
            </a:r>
            <a:r>
              <a:rPr lang="en" sz="2000" dirty="0" err="1"/>
              <a:t>définit</a:t>
            </a:r>
            <a:r>
              <a:rPr lang="en" sz="2000" dirty="0"/>
              <a:t> dans les sous-</a:t>
            </a:r>
            <a:r>
              <a:rPr lang="en" sz="2000" dirty="0" err="1"/>
              <a:t>classe</a:t>
            </a:r>
            <a:r>
              <a:rPr lang="en" sz="2000" dirty="0"/>
              <a:t> ? </a:t>
            </a:r>
            <a:r>
              <a:rPr lang="en" sz="2000" dirty="0" err="1"/>
              <a:t>Classe</a:t>
            </a:r>
            <a:r>
              <a:rPr lang="en" sz="2000" dirty="0"/>
              <a:t> </a:t>
            </a:r>
            <a:r>
              <a:rPr lang="en" sz="2000" dirty="0" err="1"/>
              <a:t>abstraite</a:t>
            </a:r>
            <a:endParaRPr sz="2000" dirty="0"/>
          </a:p>
        </p:txBody>
      </p:sp>
      <p:sp>
        <p:nvSpPr>
          <p:cNvPr id="332" name="Google Shape;332;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Fonctions</a:t>
            </a:r>
            <a:r>
              <a:rPr lang="en" sz="4200" dirty="0"/>
              <a:t> </a:t>
            </a:r>
            <a:r>
              <a:rPr lang="en" sz="4200" dirty="0" err="1"/>
              <a:t>d’extension</a:t>
            </a:r>
            <a:endParaRPr sz="4200" dirty="0"/>
          </a:p>
        </p:txBody>
      </p:sp>
      <p:sp>
        <p:nvSpPr>
          <p:cNvPr id="338" name="Google Shape;338;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Fonctions</a:t>
            </a:r>
            <a:r>
              <a:rPr lang="en" dirty="0"/>
              <a:t> </a:t>
            </a:r>
            <a:r>
              <a:rPr lang="en" dirty="0" err="1"/>
              <a:t>d’extension</a:t>
            </a:r>
            <a:endParaRPr dirty="0"/>
          </a:p>
        </p:txBody>
      </p:sp>
      <p:sp>
        <p:nvSpPr>
          <p:cNvPr id="344" name="Google Shape;344;p50"/>
          <p:cNvSpPr txBox="1">
            <a:spLocks noGrp="1"/>
          </p:cNvSpPr>
          <p:nvPr>
            <p:ph type="body" idx="1"/>
          </p:nvPr>
        </p:nvSpPr>
        <p:spPr>
          <a:xfrm>
            <a:off x="214210" y="1207273"/>
            <a:ext cx="8476200" cy="2295552"/>
          </a:xfrm>
          <a:prstGeom prst="rect">
            <a:avLst/>
          </a:prstGeom>
        </p:spPr>
        <p:txBody>
          <a:bodyPr spcFirstLastPara="1" wrap="square" lIns="91425" tIns="91425" rIns="91425" bIns="91425" anchor="t" anchorCtr="0">
            <a:noAutofit/>
          </a:bodyPr>
          <a:lstStyle/>
          <a:p>
            <a:pPr marL="0" indent="0">
              <a:buNone/>
            </a:pPr>
            <a:r>
              <a:rPr lang="fr-FR" sz="2200" dirty="0">
                <a:latin typeface="Roboto"/>
                <a:ea typeface="Roboto"/>
                <a:cs typeface="Roboto"/>
                <a:sym typeface="Roboto"/>
              </a:rPr>
              <a:t>Permet d’ajouter des fonctions à une classe qu’on ne peut pas modifier directement.</a:t>
            </a:r>
          </a:p>
          <a:p>
            <a:pPr marL="342900" lvl="0" indent="-342900" algn="l" rtl="0">
              <a:spcBef>
                <a:spcPts val="1000"/>
              </a:spcBef>
              <a:spcAft>
                <a:spcPts val="0"/>
              </a:spcAft>
              <a:buFont typeface="Arial" panose="020B0604020202020204" pitchFamily="34" charset="0"/>
              <a:buChar char="•"/>
            </a:pPr>
            <a:r>
              <a:rPr lang="fr-FR" sz="2200" dirty="0"/>
              <a:t>Apparait comme si elle avait été ajouter à la classe</a:t>
            </a:r>
          </a:p>
          <a:p>
            <a:pPr marL="342900" lvl="0" indent="-342900" algn="l" rtl="0">
              <a:spcBef>
                <a:spcPts val="1000"/>
              </a:spcBef>
              <a:spcAft>
                <a:spcPts val="0"/>
              </a:spcAft>
              <a:buFont typeface="Arial" panose="020B0604020202020204" pitchFamily="34" charset="0"/>
              <a:buChar char="•"/>
            </a:pPr>
            <a:r>
              <a:rPr lang="fr-FR" sz="2200" dirty="0"/>
              <a:t>La classe n’a pas été modifiée</a:t>
            </a:r>
          </a:p>
          <a:p>
            <a:pPr marL="342900" lvl="0" indent="-342900" algn="l" rtl="0">
              <a:spcBef>
                <a:spcPts val="1000"/>
              </a:spcBef>
              <a:spcAft>
                <a:spcPts val="0"/>
              </a:spcAft>
              <a:buFont typeface="Arial" panose="020B0604020202020204" pitchFamily="34" charset="0"/>
              <a:buChar char="•"/>
            </a:pPr>
            <a:r>
              <a:rPr lang="fr-FR" sz="2200" dirty="0"/>
              <a:t>Ne peut pas accéder aux variables privées de l’instance</a:t>
            </a:r>
            <a:endParaRPr sz="2200" dirty="0"/>
          </a:p>
        </p:txBody>
      </p:sp>
      <p:sp>
        <p:nvSpPr>
          <p:cNvPr id="345" name="Google Shape;345;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47" name="Google Shape;347;p50"/>
          <p:cNvSpPr txBox="1">
            <a:spLocks noGrp="1"/>
          </p:cNvSpPr>
          <p:nvPr>
            <p:ph type="body" idx="1"/>
          </p:nvPr>
        </p:nvSpPr>
        <p:spPr>
          <a:xfrm>
            <a:off x="372300" y="3833631"/>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dirty="0"/>
              <a:t>Format :</a:t>
            </a:r>
            <a:r>
              <a:rPr lang="en" sz="2200" dirty="0"/>
              <a:t> </a:t>
            </a:r>
            <a:r>
              <a:rPr lang="en" sz="2200" dirty="0">
                <a:solidFill>
                  <a:srgbClr val="3F51B5"/>
                </a:solidFill>
                <a:latin typeface="Consolas"/>
                <a:ea typeface="Consolas"/>
                <a:cs typeface="Consolas"/>
                <a:sym typeface="Consolas"/>
              </a:rPr>
              <a:t>fun</a:t>
            </a:r>
            <a:r>
              <a:rPr lang="en" sz="2200" dirty="0">
                <a:latin typeface="Consolas"/>
                <a:ea typeface="Consolas"/>
                <a:cs typeface="Consolas"/>
                <a:sym typeface="Consolas"/>
              </a:rPr>
              <a:t> </a:t>
            </a:r>
            <a:r>
              <a:rPr lang="en" sz="2200" dirty="0" err="1">
                <a:latin typeface="Consolas"/>
                <a:ea typeface="Consolas"/>
                <a:cs typeface="Consolas"/>
                <a:sym typeface="Consolas"/>
              </a:rPr>
              <a:t>ClassName.functionName</a:t>
            </a:r>
            <a:r>
              <a:rPr lang="en" sz="2200" dirty="0">
                <a:latin typeface="Consolas"/>
                <a:ea typeface="Consolas"/>
                <a:cs typeface="Consolas"/>
                <a:sym typeface="Consolas"/>
              </a:rPr>
              <a:t>( params ) { body }</a:t>
            </a:r>
            <a:endParaRPr sz="2200" dirty="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Pourquoi</a:t>
            </a:r>
            <a:r>
              <a:rPr lang="en" dirty="0"/>
              <a:t> les </a:t>
            </a:r>
            <a:r>
              <a:rPr lang="en" dirty="0" err="1"/>
              <a:t>fonctions</a:t>
            </a:r>
            <a:r>
              <a:rPr lang="en" dirty="0"/>
              <a:t> </a:t>
            </a:r>
            <a:r>
              <a:rPr lang="en" dirty="0" err="1"/>
              <a:t>d’extension</a:t>
            </a:r>
            <a:r>
              <a:rPr lang="en" dirty="0"/>
              <a:t> ? </a:t>
            </a:r>
            <a:endParaRPr dirty="0"/>
          </a:p>
        </p:txBody>
      </p:sp>
      <p:sp>
        <p:nvSpPr>
          <p:cNvPr id="353" name="Google Shape;353;p51"/>
          <p:cNvSpPr txBox="1">
            <a:spLocks noGrp="1"/>
          </p:cNvSpPr>
          <p:nvPr>
            <p:ph type="body" idx="1"/>
          </p:nvPr>
        </p:nvSpPr>
        <p:spPr>
          <a:xfrm>
            <a:off x="342900" y="1271250"/>
            <a:ext cx="8489400" cy="2143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Ajouter</a:t>
            </a:r>
            <a:r>
              <a:rPr lang="en" sz="2200" dirty="0"/>
              <a:t> des </a:t>
            </a:r>
            <a:r>
              <a:rPr lang="en" sz="2200" dirty="0" err="1"/>
              <a:t>fonctionnalités</a:t>
            </a:r>
            <a:r>
              <a:rPr lang="en" sz="2200" dirty="0"/>
              <a:t> aux classes non </a:t>
            </a:r>
            <a:r>
              <a:rPr lang="en" sz="2200" dirty="0" err="1"/>
              <a:t>héritables</a:t>
            </a:r>
            <a:endParaRPr lang="en" sz="2200" dirty="0"/>
          </a:p>
          <a:p>
            <a:pPr marL="457200" lvl="0" indent="-368300" algn="l" rtl="0">
              <a:spcBef>
                <a:spcPts val="0"/>
              </a:spcBef>
              <a:spcAft>
                <a:spcPts val="0"/>
              </a:spcAft>
              <a:buSzPts val="2200"/>
              <a:buChar char="●"/>
            </a:pPr>
            <a:r>
              <a:rPr lang="en" sz="2200" dirty="0" err="1"/>
              <a:t>Ajouter</a:t>
            </a:r>
            <a:r>
              <a:rPr lang="en" sz="2200" dirty="0"/>
              <a:t> des </a:t>
            </a:r>
            <a:r>
              <a:rPr lang="en" sz="2200" dirty="0" err="1"/>
              <a:t>fonctionnalités</a:t>
            </a:r>
            <a:r>
              <a:rPr lang="en" sz="2200" dirty="0"/>
              <a:t> aux classes non </a:t>
            </a:r>
            <a:r>
              <a:rPr lang="en" sz="2200" dirty="0" err="1"/>
              <a:t>modifiables</a:t>
            </a:r>
            <a:endParaRPr lang="en" sz="2200" dirty="0"/>
          </a:p>
          <a:p>
            <a:pPr marL="457200" lvl="0" indent="-368300" algn="l" rtl="0">
              <a:spcBef>
                <a:spcPts val="0"/>
              </a:spcBef>
              <a:spcAft>
                <a:spcPts val="0"/>
              </a:spcAft>
              <a:buSzPts val="2200"/>
              <a:buChar char="●"/>
            </a:pPr>
            <a:r>
              <a:rPr lang="en" sz="2200" dirty="0" err="1"/>
              <a:t>Séparer</a:t>
            </a:r>
            <a:r>
              <a:rPr lang="en" sz="2200" dirty="0"/>
              <a:t> le </a:t>
            </a:r>
            <a:r>
              <a:rPr lang="fr-FR" sz="2200" dirty="0"/>
              <a:t>c</a:t>
            </a:r>
            <a:r>
              <a:rPr lang="en" sz="2200" dirty="0" err="1"/>
              <a:t>oeur</a:t>
            </a:r>
            <a:r>
              <a:rPr lang="en" sz="2200" dirty="0"/>
              <a:t> de </a:t>
            </a:r>
            <a:r>
              <a:rPr lang="en" sz="2200" dirty="0" err="1"/>
              <a:t>l’API</a:t>
            </a:r>
            <a:r>
              <a:rPr lang="en" sz="2200" dirty="0"/>
              <a:t> des </a:t>
            </a:r>
            <a:r>
              <a:rPr lang="en" sz="2200" dirty="0" err="1"/>
              <a:t>méthodes</a:t>
            </a:r>
            <a:r>
              <a:rPr lang="en" sz="2200" dirty="0"/>
              <a:t> </a:t>
            </a:r>
            <a:r>
              <a:rPr lang="en" sz="2200" dirty="0" err="1"/>
              <a:t>d’aide</a:t>
            </a:r>
            <a:r>
              <a:rPr lang="en" sz="2200" dirty="0"/>
              <a:t> pour les classes </a:t>
            </a:r>
            <a:r>
              <a:rPr lang="en" sz="2200" dirty="0" err="1"/>
              <a:t>qu’on</a:t>
            </a:r>
            <a:r>
              <a:rPr lang="en" sz="2200" dirty="0"/>
              <a:t> </a:t>
            </a:r>
            <a:r>
              <a:rPr lang="en" sz="2200" dirty="0" err="1"/>
              <a:t>possède</a:t>
            </a:r>
            <a:endParaRPr lang="en" sz="2200" dirty="0"/>
          </a:p>
        </p:txBody>
      </p:sp>
      <p:sp>
        <p:nvSpPr>
          <p:cNvPr id="354" name="Google Shape;354;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55" name="Google Shape;355;p51"/>
          <p:cNvSpPr txBox="1"/>
          <p:nvPr/>
        </p:nvSpPr>
        <p:spPr>
          <a:xfrm>
            <a:off x="342900" y="3674525"/>
            <a:ext cx="8489400" cy="706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solidFill>
                  <a:srgbClr val="3C4043"/>
                </a:solidFill>
                <a:latin typeface="Roboto"/>
                <a:ea typeface="Roboto"/>
                <a:cs typeface="Roboto"/>
                <a:sym typeface="Roboto"/>
              </a:rPr>
              <a:t>Définissez</a:t>
            </a:r>
            <a:r>
              <a:rPr lang="en" sz="1800" dirty="0">
                <a:solidFill>
                  <a:srgbClr val="3C4043"/>
                </a:solidFill>
                <a:latin typeface="Roboto"/>
                <a:ea typeface="Roboto"/>
                <a:cs typeface="Roboto"/>
                <a:sym typeface="Roboto"/>
              </a:rPr>
              <a:t> les </a:t>
            </a:r>
            <a:r>
              <a:rPr lang="en" sz="1800" dirty="0" err="1">
                <a:solidFill>
                  <a:srgbClr val="3C4043"/>
                </a:solidFill>
                <a:latin typeface="Roboto"/>
                <a:ea typeface="Roboto"/>
                <a:cs typeface="Roboto"/>
                <a:sym typeface="Roboto"/>
              </a:rPr>
              <a:t>fonctions</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d’extension</a:t>
            </a:r>
            <a:r>
              <a:rPr lang="en" sz="1800" dirty="0">
                <a:solidFill>
                  <a:srgbClr val="3C4043"/>
                </a:solidFill>
                <a:latin typeface="Roboto"/>
                <a:ea typeface="Roboto"/>
                <a:cs typeface="Roboto"/>
                <a:sym typeface="Roboto"/>
              </a:rPr>
              <a:t> dans un </a:t>
            </a:r>
            <a:r>
              <a:rPr lang="en" sz="1800" dirty="0" err="1">
                <a:solidFill>
                  <a:srgbClr val="3C4043"/>
                </a:solidFill>
                <a:latin typeface="Roboto"/>
                <a:ea typeface="Roboto"/>
                <a:cs typeface="Roboto"/>
                <a:sym typeface="Roboto"/>
              </a:rPr>
              <a:t>endroit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facilement</a:t>
            </a:r>
            <a:r>
              <a:rPr lang="en" sz="1800" dirty="0">
                <a:solidFill>
                  <a:srgbClr val="3C4043"/>
                </a:solidFill>
                <a:latin typeface="Roboto"/>
                <a:ea typeface="Roboto"/>
                <a:cs typeface="Roboto"/>
                <a:sym typeface="Roboto"/>
              </a:rPr>
              <a:t> </a:t>
            </a:r>
            <a:r>
              <a:rPr lang="en" sz="1800" dirty="0" err="1">
                <a:solidFill>
                  <a:srgbClr val="3C4043"/>
                </a:solidFill>
                <a:latin typeface="Roboto"/>
                <a:ea typeface="Roboto"/>
                <a:cs typeface="Roboto"/>
                <a:sym typeface="Roboto"/>
              </a:rPr>
              <a:t>trouvable</a:t>
            </a:r>
            <a:r>
              <a:rPr lang="en" sz="1800" dirty="0">
                <a:solidFill>
                  <a:srgbClr val="3C4043"/>
                </a:solidFill>
                <a:latin typeface="Roboto"/>
                <a:ea typeface="Roboto"/>
                <a:cs typeface="Roboto"/>
                <a:sym typeface="Roboto"/>
              </a:rPr>
              <a:t>, par ex</a:t>
            </a:r>
            <a:r>
              <a:rPr lang="fr-FR" sz="1800" dirty="0" err="1">
                <a:solidFill>
                  <a:srgbClr val="3C4043"/>
                </a:solidFill>
                <a:latin typeface="Roboto"/>
                <a:ea typeface="Roboto"/>
                <a:cs typeface="Roboto"/>
                <a:sym typeface="Roboto"/>
              </a:rPr>
              <a:t>emple</a:t>
            </a:r>
            <a:r>
              <a:rPr lang="fr-FR" sz="1800" dirty="0">
                <a:solidFill>
                  <a:srgbClr val="3C4043"/>
                </a:solidFill>
                <a:latin typeface="Roboto"/>
                <a:ea typeface="Roboto"/>
                <a:cs typeface="Roboto"/>
                <a:sym typeface="Roboto"/>
              </a:rPr>
              <a:t> dans le même fichier ou avec un nom bien défini.</a:t>
            </a:r>
            <a:endParaRPr sz="1800" dirty="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de f</a:t>
            </a:r>
            <a:r>
              <a:rPr lang="fr-FR" dirty="0"/>
              <a:t>u</a:t>
            </a:r>
            <a:r>
              <a:rPr lang="en" dirty="0" err="1"/>
              <a:t>nction</a:t>
            </a:r>
            <a:r>
              <a:rPr lang="en" dirty="0"/>
              <a:t> </a:t>
            </a:r>
            <a:r>
              <a:rPr lang="en" dirty="0" err="1"/>
              <a:t>d’extension</a:t>
            </a:r>
            <a:endParaRPr dirty="0"/>
          </a:p>
        </p:txBody>
      </p:sp>
      <p:sp>
        <p:nvSpPr>
          <p:cNvPr id="361" name="Google Shape;361;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62" name="Google Shape;362;p52"/>
          <p:cNvSpPr txBox="1"/>
          <p:nvPr/>
        </p:nvSpPr>
        <p:spPr>
          <a:xfrm>
            <a:off x="327700" y="1847900"/>
            <a:ext cx="6596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3" name="Google Shape;363;p52"/>
          <p:cNvSpPr txBox="1"/>
          <p:nvPr/>
        </p:nvSpPr>
        <p:spPr>
          <a:xfrm>
            <a:off x="343000" y="1290975"/>
            <a:ext cx="848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Ajouter</a:t>
            </a:r>
            <a:r>
              <a:rPr lang="en" sz="1800" dirty="0">
                <a:latin typeface="Roboto"/>
                <a:ea typeface="Roboto"/>
                <a:cs typeface="Roboto"/>
                <a:sym typeface="Roboto"/>
              </a:rPr>
              <a:t> </a:t>
            </a:r>
            <a:r>
              <a:rPr lang="en" sz="1800" dirty="0" err="1">
                <a:latin typeface="Courier New"/>
                <a:ea typeface="Courier New"/>
                <a:cs typeface="Courier New"/>
                <a:sym typeface="Courier New"/>
              </a:rPr>
              <a:t>isOdd</a:t>
            </a:r>
            <a:r>
              <a:rPr lang="en" sz="1800" dirty="0">
                <a:latin typeface="Courier New"/>
                <a:ea typeface="Courier New"/>
                <a:cs typeface="Courier New"/>
                <a:sym typeface="Courier New"/>
              </a:rPr>
              <a:t>()</a:t>
            </a:r>
            <a:r>
              <a:rPr lang="en" sz="1800" dirty="0">
                <a:latin typeface="Roboto"/>
                <a:ea typeface="Roboto"/>
                <a:cs typeface="Roboto"/>
                <a:sym typeface="Roboto"/>
              </a:rPr>
              <a:t> </a:t>
            </a:r>
            <a:r>
              <a:rPr lang="en" sz="1800" dirty="0" err="1">
                <a:latin typeface="Roboto"/>
                <a:ea typeface="Roboto"/>
                <a:cs typeface="Roboto"/>
                <a:sym typeface="Roboto"/>
              </a:rPr>
              <a:t>à</a:t>
            </a:r>
            <a:r>
              <a:rPr lang="en" sz="1800" dirty="0">
                <a:latin typeface="Roboto"/>
                <a:ea typeface="Roboto"/>
                <a:cs typeface="Roboto"/>
                <a:sym typeface="Roboto"/>
              </a:rPr>
              <a:t> la </a:t>
            </a:r>
            <a:r>
              <a:rPr lang="en" sz="1800" dirty="0" err="1">
                <a:latin typeface="Roboto"/>
                <a:ea typeface="Roboto"/>
                <a:cs typeface="Roboto"/>
                <a:sym typeface="Roboto"/>
              </a:rPr>
              <a:t>classe</a:t>
            </a:r>
            <a:r>
              <a:rPr lang="en" sz="1800" dirty="0">
                <a:latin typeface="Roboto"/>
                <a:ea typeface="Roboto"/>
                <a:cs typeface="Roboto"/>
                <a:sym typeface="Roboto"/>
              </a:rPr>
              <a:t> </a:t>
            </a:r>
            <a:r>
              <a:rPr lang="en" sz="1800" dirty="0">
                <a:latin typeface="Courier New"/>
                <a:ea typeface="Courier New"/>
                <a:cs typeface="Courier New"/>
                <a:sym typeface="Courier New"/>
              </a:rPr>
              <a:t>Int</a:t>
            </a:r>
            <a:r>
              <a:rPr lang="en" sz="1800" dirty="0">
                <a:latin typeface="Roboto"/>
                <a:ea typeface="Roboto"/>
                <a:cs typeface="Roboto"/>
                <a:sym typeface="Roboto"/>
              </a:rPr>
              <a:t> :</a:t>
            </a:r>
            <a:endParaRPr sz="1800" dirty="0">
              <a:latin typeface="Roboto"/>
              <a:ea typeface="Roboto"/>
              <a:cs typeface="Roboto"/>
              <a:sym typeface="Roboto"/>
            </a:endParaRPr>
          </a:p>
        </p:txBody>
      </p:sp>
      <p:sp>
        <p:nvSpPr>
          <p:cNvPr id="364" name="Google Shape;364;p52"/>
          <p:cNvSpPr txBox="1"/>
          <p:nvPr/>
        </p:nvSpPr>
        <p:spPr>
          <a:xfrm>
            <a:off x="343000" y="1775400"/>
            <a:ext cx="8129400" cy="45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Int.isOdd(): Boolean {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5" name="Google Shape;365;p52"/>
          <p:cNvSpPr txBox="1"/>
          <p:nvPr/>
        </p:nvSpPr>
        <p:spPr>
          <a:xfrm>
            <a:off x="343000" y="2650125"/>
            <a:ext cx="8006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Appelez</a:t>
            </a:r>
            <a:r>
              <a:rPr lang="en" sz="1800" dirty="0">
                <a:latin typeface="Roboto"/>
                <a:ea typeface="Roboto"/>
                <a:cs typeface="Roboto"/>
                <a:sym typeface="Roboto"/>
              </a:rPr>
              <a:t> </a:t>
            </a:r>
            <a:r>
              <a:rPr lang="en" sz="1800" dirty="0" err="1">
                <a:latin typeface="Courier New"/>
                <a:ea typeface="Courier New"/>
                <a:cs typeface="Courier New"/>
                <a:sym typeface="Courier New"/>
              </a:rPr>
              <a:t>isOdd</a:t>
            </a:r>
            <a:r>
              <a:rPr lang="en" sz="1800" dirty="0">
                <a:latin typeface="Courier New"/>
                <a:ea typeface="Courier New"/>
                <a:cs typeface="Courier New"/>
                <a:sym typeface="Courier New"/>
              </a:rPr>
              <a:t>()</a:t>
            </a:r>
            <a:r>
              <a:rPr lang="en" sz="1800" dirty="0">
                <a:latin typeface="Roboto"/>
                <a:ea typeface="Roboto"/>
                <a:cs typeface="Roboto"/>
                <a:sym typeface="Roboto"/>
              </a:rPr>
              <a:t> sur un </a:t>
            </a:r>
            <a:r>
              <a:rPr lang="en" sz="1800" dirty="0">
                <a:latin typeface="Courier New"/>
                <a:ea typeface="Courier New"/>
                <a:cs typeface="Courier New"/>
                <a:sym typeface="Courier New"/>
              </a:rPr>
              <a:t>Int:</a:t>
            </a:r>
            <a:endParaRPr sz="1800" dirty="0">
              <a:latin typeface="Courier New"/>
              <a:ea typeface="Courier New"/>
              <a:cs typeface="Courier New"/>
              <a:sym typeface="Courier New"/>
            </a:endParaRPr>
          </a:p>
        </p:txBody>
      </p:sp>
      <p:sp>
        <p:nvSpPr>
          <p:cNvPr id="366" name="Google Shape;366;p52"/>
          <p:cNvSpPr txBox="1"/>
          <p:nvPr/>
        </p:nvSpPr>
        <p:spPr>
          <a:xfrm>
            <a:off x="343000" y="3125250"/>
            <a:ext cx="52563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.isOdd()</a:t>
            </a:r>
            <a:endParaRPr sz="1800">
              <a:latin typeface="Consolas"/>
              <a:ea typeface="Consolas"/>
              <a:cs typeface="Consolas"/>
              <a:sym typeface="Consolas"/>
            </a:endParaRPr>
          </a:p>
        </p:txBody>
      </p:sp>
      <p:sp>
        <p:nvSpPr>
          <p:cNvPr id="367" name="Google Shape;367;p52"/>
          <p:cNvSpPr txBox="1"/>
          <p:nvPr/>
        </p:nvSpPr>
        <p:spPr>
          <a:xfrm>
            <a:off x="342900" y="3962250"/>
            <a:ext cx="7908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latin typeface="Roboto"/>
                <a:ea typeface="Roboto"/>
                <a:cs typeface="Roboto"/>
                <a:sym typeface="Roboto"/>
              </a:rPr>
              <a:t>Les </a:t>
            </a:r>
            <a:r>
              <a:rPr lang="en" sz="1800" dirty="0" err="1">
                <a:latin typeface="Roboto"/>
                <a:ea typeface="Roboto"/>
                <a:cs typeface="Roboto"/>
                <a:sym typeface="Roboto"/>
              </a:rPr>
              <a:t>fonctions</a:t>
            </a:r>
            <a:r>
              <a:rPr lang="en" sz="1800" dirty="0">
                <a:latin typeface="Roboto"/>
                <a:ea typeface="Roboto"/>
                <a:cs typeface="Roboto"/>
                <a:sym typeface="Roboto"/>
              </a:rPr>
              <a:t> </a:t>
            </a:r>
            <a:r>
              <a:rPr lang="en" sz="1800" dirty="0" err="1">
                <a:latin typeface="Roboto"/>
                <a:ea typeface="Roboto"/>
                <a:cs typeface="Roboto"/>
                <a:sym typeface="Roboto"/>
              </a:rPr>
              <a:t>d’extension</a:t>
            </a:r>
            <a:r>
              <a:rPr lang="en" sz="1800" dirty="0">
                <a:latin typeface="Roboto"/>
                <a:ea typeface="Roboto"/>
                <a:cs typeface="Roboto"/>
                <a:sym typeface="Roboto"/>
              </a:rPr>
              <a:t> de Kotlin </a:t>
            </a:r>
            <a:r>
              <a:rPr lang="en" sz="1800" dirty="0" err="1">
                <a:latin typeface="Roboto"/>
                <a:ea typeface="Roboto"/>
                <a:cs typeface="Roboto"/>
                <a:sym typeface="Roboto"/>
              </a:rPr>
              <a:t>sont</a:t>
            </a:r>
            <a:r>
              <a:rPr lang="en" sz="1800" dirty="0">
                <a:latin typeface="Roboto"/>
                <a:ea typeface="Roboto"/>
                <a:cs typeface="Roboto"/>
                <a:sym typeface="Roboto"/>
              </a:rPr>
              <a:t> très </a:t>
            </a:r>
            <a:r>
              <a:rPr lang="en" sz="1800" dirty="0" err="1">
                <a:latin typeface="Roboto"/>
                <a:ea typeface="Roboto"/>
                <a:cs typeface="Roboto"/>
                <a:sym typeface="Roboto"/>
              </a:rPr>
              <a:t>puissantes</a:t>
            </a:r>
            <a:r>
              <a:rPr lang="en" sz="1800" dirty="0">
                <a:latin typeface="Roboto"/>
                <a:ea typeface="Roboto"/>
                <a:cs typeface="Roboto"/>
                <a:sym typeface="Roboto"/>
              </a:rPr>
              <a:t> !</a:t>
            </a:r>
            <a:endParaRPr sz="1800" dirty="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a:t>Classes </a:t>
            </a:r>
            <a:r>
              <a:rPr lang="en" sz="4200" dirty="0" err="1"/>
              <a:t>spéciales</a:t>
            </a:r>
            <a:endParaRPr sz="4200" dirty="0"/>
          </a:p>
        </p:txBody>
      </p:sp>
      <p:sp>
        <p:nvSpPr>
          <p:cNvPr id="373" name="Google Shape;373;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class</a:t>
            </a:r>
            <a:endParaRPr/>
          </a:p>
        </p:txBody>
      </p:sp>
      <p:sp>
        <p:nvSpPr>
          <p:cNvPr id="379" name="Google Shape;379;p54"/>
          <p:cNvSpPr txBox="1">
            <a:spLocks noGrp="1"/>
          </p:cNvSpPr>
          <p:nvPr>
            <p:ph type="body" idx="1"/>
          </p:nvPr>
        </p:nvSpPr>
        <p:spPr>
          <a:xfrm>
            <a:off x="342900" y="1228675"/>
            <a:ext cx="8489400" cy="3454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Classe</a:t>
            </a:r>
            <a:r>
              <a:rPr lang="en" sz="2200" dirty="0"/>
              <a:t> </a:t>
            </a:r>
            <a:r>
              <a:rPr lang="en" sz="2200" dirty="0" err="1"/>
              <a:t>spéciale</a:t>
            </a:r>
            <a:r>
              <a:rPr lang="en" sz="2200" dirty="0"/>
              <a:t> qui </a:t>
            </a:r>
            <a:r>
              <a:rPr lang="en" sz="2200" dirty="0" err="1"/>
              <a:t>sert</a:t>
            </a:r>
            <a:r>
              <a:rPr lang="en" sz="2200" dirty="0"/>
              <a:t> </a:t>
            </a:r>
            <a:r>
              <a:rPr lang="en" sz="2200" dirty="0" err="1"/>
              <a:t>à</a:t>
            </a:r>
            <a:r>
              <a:rPr lang="en" sz="2200" dirty="0"/>
              <a:t> stocker des </a:t>
            </a:r>
            <a:r>
              <a:rPr lang="en" sz="2200" dirty="0" err="1"/>
              <a:t>données</a:t>
            </a:r>
            <a:endParaRPr lang="en" sz="2200" dirty="0"/>
          </a:p>
          <a:p>
            <a:pPr marL="457200" lvl="0" indent="-368300" algn="l" rtl="0">
              <a:spcBef>
                <a:spcPts val="0"/>
              </a:spcBef>
              <a:spcAft>
                <a:spcPts val="0"/>
              </a:spcAft>
              <a:buSzPts val="2200"/>
              <a:buChar char="●"/>
            </a:pPr>
            <a:r>
              <a:rPr lang="en" sz="2200" dirty="0" err="1"/>
              <a:t>Utiliser</a:t>
            </a:r>
            <a:r>
              <a:rPr lang="en" sz="2200" dirty="0"/>
              <a:t> le mot </a:t>
            </a:r>
            <a:r>
              <a:rPr lang="en" sz="2200" dirty="0" err="1"/>
              <a:t>clé</a:t>
            </a:r>
            <a:r>
              <a:rPr lang="en" sz="2200" dirty="0"/>
              <a:t> </a:t>
            </a:r>
            <a:r>
              <a:rPr lang="en" sz="2200" dirty="0">
                <a:latin typeface="Courier New"/>
                <a:ea typeface="Courier New"/>
                <a:cs typeface="Courier New"/>
                <a:sym typeface="Courier New"/>
              </a:rPr>
              <a:t>data </a:t>
            </a:r>
            <a:r>
              <a:rPr lang="en" sz="2200" dirty="0" err="1"/>
              <a:t>avant</a:t>
            </a:r>
            <a:r>
              <a:rPr lang="en" sz="2200" dirty="0"/>
              <a:t> </a:t>
            </a:r>
            <a:r>
              <a:rPr lang="en" sz="2200" dirty="0">
                <a:latin typeface="Courier New"/>
                <a:ea typeface="Courier New"/>
                <a:cs typeface="Courier New"/>
                <a:sym typeface="Courier New"/>
              </a:rPr>
              <a:t>class</a:t>
            </a:r>
            <a:endParaRPr lang="en" sz="2200" dirty="0"/>
          </a:p>
          <a:p>
            <a:pPr indent="-368300">
              <a:spcBef>
                <a:spcPts val="1400"/>
              </a:spcBef>
              <a:buSzPts val="2200"/>
              <a:buFont typeface="Roboto"/>
              <a:buChar char="●"/>
            </a:pPr>
            <a:r>
              <a:rPr lang="en" sz="2200" dirty="0" err="1"/>
              <a:t>Génère</a:t>
            </a:r>
            <a:r>
              <a:rPr lang="en" sz="2200" dirty="0"/>
              <a:t> des getters et setters (pour les var) </a:t>
            </a:r>
            <a:r>
              <a:rPr lang="en" sz="2200" dirty="0" err="1"/>
              <a:t>automatiquement</a:t>
            </a:r>
            <a:endParaRPr lang="en" sz="2200" dirty="0"/>
          </a:p>
          <a:p>
            <a:pPr marL="457200" lvl="0" indent="-368300" algn="l" rtl="0">
              <a:spcBef>
                <a:spcPts val="1400"/>
              </a:spcBef>
              <a:spcAft>
                <a:spcPts val="0"/>
              </a:spcAft>
              <a:buSzPts val="2200"/>
              <a:buChar char="●"/>
            </a:pPr>
            <a:r>
              <a:rPr lang="en" sz="2200" dirty="0" err="1"/>
              <a:t>Génère</a:t>
            </a:r>
            <a:r>
              <a:rPr lang="en" sz="2200" dirty="0"/>
              <a:t> les </a:t>
            </a:r>
            <a:r>
              <a:rPr lang="en" sz="2200" dirty="0" err="1"/>
              <a:t>méthodes</a:t>
            </a:r>
            <a:r>
              <a:rPr lang="en" sz="2200" dirty="0"/>
              <a:t> </a:t>
            </a:r>
            <a:r>
              <a:rPr lang="en" sz="2200" dirty="0" err="1">
                <a:latin typeface="Courier New"/>
                <a:ea typeface="Courier New"/>
                <a:cs typeface="Courier New"/>
                <a:sym typeface="Courier New"/>
              </a:rPr>
              <a:t>toString</a:t>
            </a:r>
            <a:r>
              <a:rPr lang="en" sz="2200" dirty="0">
                <a:latin typeface="Courier New"/>
                <a:ea typeface="Courier New"/>
                <a:cs typeface="Courier New"/>
                <a:sym typeface="Courier New"/>
              </a:rPr>
              <a:t>()</a:t>
            </a:r>
            <a:r>
              <a:rPr lang="en" sz="2200" dirty="0"/>
              <a:t>, </a:t>
            </a:r>
            <a:r>
              <a:rPr lang="en" sz="2200" dirty="0">
                <a:latin typeface="Courier New"/>
                <a:ea typeface="Courier New"/>
                <a:cs typeface="Courier New"/>
                <a:sym typeface="Courier New"/>
              </a:rPr>
              <a:t>equals()</a:t>
            </a:r>
            <a:r>
              <a:rPr lang="en" sz="2200" dirty="0"/>
              <a:t>, </a:t>
            </a:r>
            <a:r>
              <a:rPr lang="en" sz="2200" dirty="0" err="1">
                <a:latin typeface="Courier New"/>
                <a:ea typeface="Courier New"/>
                <a:cs typeface="Courier New"/>
                <a:sym typeface="Courier New"/>
              </a:rPr>
              <a:t>hashCode</a:t>
            </a:r>
            <a:r>
              <a:rPr lang="en" sz="2200" dirty="0">
                <a:latin typeface="Courier New"/>
                <a:ea typeface="Courier New"/>
                <a:cs typeface="Courier New"/>
                <a:sym typeface="Courier New"/>
              </a:rPr>
              <a:t>()</a:t>
            </a:r>
            <a:r>
              <a:rPr lang="en" sz="2200" dirty="0"/>
              <a:t>, </a:t>
            </a:r>
            <a:r>
              <a:rPr lang="en" sz="2200" dirty="0">
                <a:latin typeface="Courier New"/>
                <a:ea typeface="Courier New"/>
                <a:cs typeface="Courier New"/>
                <a:sym typeface="Courier New"/>
              </a:rPr>
              <a:t>copy()</a:t>
            </a:r>
            <a:r>
              <a:rPr lang="en" sz="2200" dirty="0"/>
              <a:t>et </a:t>
            </a:r>
            <a:r>
              <a:rPr lang="en" sz="2200" dirty="0" err="1"/>
              <a:t>l’opérateur</a:t>
            </a:r>
            <a:r>
              <a:rPr lang="en" sz="2200" dirty="0"/>
              <a:t> de </a:t>
            </a:r>
            <a:r>
              <a:rPr lang="en" sz="2200" dirty="0" err="1"/>
              <a:t>destructuration</a:t>
            </a:r>
            <a:endParaRPr lang="en" sz="2200" dirty="0"/>
          </a:p>
          <a:p>
            <a:pPr marL="88900" lvl="0" indent="0" algn="l" rtl="0">
              <a:spcBef>
                <a:spcPts val="1400"/>
              </a:spcBef>
              <a:spcAft>
                <a:spcPts val="0"/>
              </a:spcAft>
              <a:buSzPts val="2200"/>
              <a:buNone/>
            </a:pPr>
            <a:r>
              <a:rPr lang="en" sz="2200" b="1" dirty="0"/>
              <a:t>Format:</a:t>
            </a:r>
            <a:r>
              <a:rPr lang="en" sz="2200" dirty="0">
                <a:latin typeface="Consolas"/>
                <a:ea typeface="Consolas"/>
                <a:cs typeface="Consolas"/>
                <a:sym typeface="Consolas"/>
              </a:rPr>
              <a:t> </a:t>
            </a:r>
            <a:r>
              <a:rPr lang="en" sz="2200" dirty="0">
                <a:solidFill>
                  <a:srgbClr val="3F51B5"/>
                </a:solidFill>
                <a:latin typeface="Consolas"/>
                <a:ea typeface="Consolas"/>
                <a:cs typeface="Consolas"/>
                <a:sym typeface="Consolas"/>
              </a:rPr>
              <a:t>data class</a:t>
            </a:r>
            <a:r>
              <a:rPr lang="en" sz="2200" dirty="0">
                <a:latin typeface="Consolas"/>
                <a:ea typeface="Consolas"/>
                <a:cs typeface="Consolas"/>
                <a:sym typeface="Consolas"/>
              </a:rPr>
              <a:t> &lt;</a:t>
            </a:r>
            <a:r>
              <a:rPr lang="en" sz="2200" dirty="0" err="1">
                <a:latin typeface="Consolas"/>
                <a:ea typeface="Consolas"/>
                <a:cs typeface="Consolas"/>
                <a:sym typeface="Consolas"/>
              </a:rPr>
              <a:t>NameOfClass</a:t>
            </a:r>
            <a:r>
              <a:rPr lang="en" sz="2200" dirty="0">
                <a:latin typeface="Consolas"/>
                <a:ea typeface="Consolas"/>
                <a:cs typeface="Consolas"/>
                <a:sym typeface="Consolas"/>
              </a:rPr>
              <a:t>&gt;( </a:t>
            </a:r>
            <a:r>
              <a:rPr lang="en" sz="2200" dirty="0" err="1">
                <a:latin typeface="Consolas"/>
                <a:ea typeface="Consolas"/>
                <a:cs typeface="Consolas"/>
                <a:sym typeface="Consolas"/>
              </a:rPr>
              <a:t>parameterList</a:t>
            </a:r>
            <a:r>
              <a:rPr lang="en" sz="2200" dirty="0">
                <a:latin typeface="Consolas"/>
                <a:ea typeface="Consolas"/>
                <a:cs typeface="Consolas"/>
                <a:sym typeface="Consolas"/>
              </a:rPr>
              <a:t> )</a:t>
            </a:r>
            <a:endParaRPr sz="2200" dirty="0">
              <a:latin typeface="Consolas"/>
              <a:ea typeface="Consolas"/>
              <a:cs typeface="Consolas"/>
              <a:sym typeface="Consolas"/>
            </a:endParaRPr>
          </a:p>
        </p:txBody>
      </p:sp>
      <p:sp>
        <p:nvSpPr>
          <p:cNvPr id="380" name="Google Shape;38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de data class</a:t>
            </a:r>
            <a:endParaRPr dirty="0"/>
          </a:p>
        </p:txBody>
      </p:sp>
      <p:sp>
        <p:nvSpPr>
          <p:cNvPr id="386" name="Google Shape;386;p55"/>
          <p:cNvSpPr txBox="1">
            <a:spLocks noGrp="1"/>
          </p:cNvSpPr>
          <p:nvPr>
            <p:ph type="body" idx="1"/>
          </p:nvPr>
        </p:nvSpPr>
        <p:spPr>
          <a:xfrm>
            <a:off x="355775" y="4061975"/>
            <a:ext cx="8489400" cy="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Les data class </a:t>
            </a:r>
            <a:r>
              <a:rPr lang="en" sz="1800" dirty="0" err="1"/>
              <a:t>permettent</a:t>
            </a:r>
            <a:r>
              <a:rPr lang="en" sz="1800" dirty="0"/>
              <a:t> de rend</a:t>
            </a:r>
            <a:r>
              <a:rPr lang="fr-FR" sz="1800" dirty="0"/>
              <a:t>er</a:t>
            </a:r>
            <a:r>
              <a:rPr lang="en" sz="1800" dirty="0"/>
              <a:t> le code plus </a:t>
            </a:r>
            <a:r>
              <a:rPr lang="en" sz="1800" dirty="0" err="1"/>
              <a:t>concis</a:t>
            </a:r>
            <a:endParaRPr sz="1800" dirty="0"/>
          </a:p>
        </p:txBody>
      </p:sp>
      <p:sp>
        <p:nvSpPr>
          <p:cNvPr id="387" name="Google Shape;387;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88" name="Google Shape;388;p55"/>
          <p:cNvSpPr txBox="1"/>
          <p:nvPr/>
        </p:nvSpPr>
        <p:spPr>
          <a:xfrm>
            <a:off x="342900" y="1133600"/>
            <a:ext cx="7536300" cy="85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sz="1800" dirty="0">
                <a:latin typeface="Roboto"/>
                <a:ea typeface="Roboto"/>
                <a:cs typeface="Roboto"/>
                <a:sym typeface="Roboto"/>
              </a:rPr>
              <a:t>Définissez la data class :</a:t>
            </a:r>
            <a:endParaRPr sz="1800" dirty="0">
              <a:latin typeface="Roboto"/>
              <a:ea typeface="Roboto"/>
              <a:cs typeface="Roboto"/>
              <a:sym typeface="Roboto"/>
            </a:endParaRPr>
          </a:p>
          <a:p>
            <a:pPr marL="0" lvl="0" indent="0" algn="l" rtl="0">
              <a:lnSpc>
                <a:spcPct val="150000"/>
              </a:lnSpc>
              <a:spcBef>
                <a:spcPts val="1000"/>
              </a:spcBef>
              <a:spcAft>
                <a:spcPts val="0"/>
              </a:spcAft>
              <a:buClr>
                <a:schemeClr val="dk1"/>
              </a:buClr>
              <a:buSzPts val="1100"/>
              <a:buFont typeface="Arial"/>
              <a:buNone/>
            </a:pPr>
            <a:r>
              <a:rPr lang="en" sz="1800" b="1" dirty="0">
                <a:solidFill>
                  <a:srgbClr val="3F51B5"/>
                </a:solidFill>
                <a:latin typeface="Consolas"/>
                <a:ea typeface="Consolas"/>
                <a:cs typeface="Consolas"/>
                <a:sym typeface="Consolas"/>
              </a:rPr>
              <a:t>data</a:t>
            </a: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class</a:t>
            </a:r>
            <a:r>
              <a:rPr lang="en" sz="1800" dirty="0">
                <a:solidFill>
                  <a:srgbClr val="37474F"/>
                </a:solidFill>
                <a:latin typeface="Consolas"/>
                <a:ea typeface="Consolas"/>
                <a:cs typeface="Consolas"/>
                <a:sym typeface="Consolas"/>
              </a:rPr>
              <a:t> Player(</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name: String,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score: Int)</a:t>
            </a:r>
            <a:endParaRPr sz="2000" b="1"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latin typeface="Roboto"/>
              <a:ea typeface="Roboto"/>
              <a:cs typeface="Roboto"/>
              <a:sym typeface="Roboto"/>
            </a:endParaRPr>
          </a:p>
        </p:txBody>
      </p:sp>
      <p:sp>
        <p:nvSpPr>
          <p:cNvPr id="389" name="Google Shape;389;p55"/>
          <p:cNvSpPr txBox="1"/>
          <p:nvPr/>
        </p:nvSpPr>
        <p:spPr>
          <a:xfrm>
            <a:off x="342900" y="2244950"/>
            <a:ext cx="7620900" cy="166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sz="1800" dirty="0">
                <a:latin typeface="Roboto"/>
                <a:ea typeface="Roboto"/>
                <a:cs typeface="Roboto"/>
                <a:sym typeface="Roboto"/>
              </a:rPr>
              <a:t>Utilisez la data class :</a:t>
            </a:r>
            <a:endParaRPr sz="1800" dirty="0">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firstPlayer</a:t>
            </a:r>
            <a:r>
              <a:rPr lang="en" sz="1800" dirty="0">
                <a:solidFill>
                  <a:srgbClr val="37474F"/>
                </a:solidFill>
                <a:latin typeface="Consolas"/>
                <a:ea typeface="Consolas"/>
                <a:cs typeface="Consolas"/>
                <a:sym typeface="Consolas"/>
              </a:rPr>
              <a:t> = Player(</a:t>
            </a:r>
            <a:r>
              <a:rPr lang="en" sz="1800" dirty="0">
                <a:solidFill>
                  <a:srgbClr val="388E3C"/>
                </a:solidFill>
                <a:latin typeface="Consolas"/>
                <a:ea typeface="Consolas"/>
                <a:cs typeface="Consolas"/>
                <a:sym typeface="Consolas"/>
              </a:rPr>
              <a:t>"Lauren"</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10</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firstPlayer</a:t>
            </a: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 Player(name=Lauren, score=10)</a:t>
            </a:r>
            <a:endParaRPr sz="1800" dirty="0">
              <a:solidFill>
                <a:srgbClr val="1155CC"/>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dirty="0">
              <a:latin typeface="Roboto"/>
              <a:ea typeface="Roboto"/>
              <a:cs typeface="Roboto"/>
              <a:sym typeface="Roboto"/>
            </a:endParaRPr>
          </a:p>
          <a:p>
            <a:pPr marL="0" lvl="0" indent="0" algn="l" rtl="0">
              <a:lnSpc>
                <a:spcPct val="115000"/>
              </a:lnSpc>
              <a:spcBef>
                <a:spcPts val="0"/>
              </a:spcBef>
              <a:spcAft>
                <a:spcPts val="0"/>
              </a:spcAft>
              <a:buNone/>
            </a:pPr>
            <a:endParaRPr sz="1800" dirty="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Classe</a:t>
            </a:r>
          </a:p>
        </p:txBody>
      </p:sp>
      <p:sp>
        <p:nvSpPr>
          <p:cNvPr id="100" name="Google Shape;100;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smtClean="0"/>
              <a:t>4</a:t>
            </a:fld>
            <a:endParaRPr lang="fr-FR"/>
          </a:p>
        </p:txBody>
      </p:sp>
      <p:pic>
        <p:nvPicPr>
          <p:cNvPr id="101" name="Google Shape;101;p20"/>
          <p:cNvPicPr preferRelativeResize="0"/>
          <p:nvPr/>
        </p:nvPicPr>
        <p:blipFill rotWithShape="1">
          <a:blip r:embed="rId3">
            <a:alphaModFix/>
          </a:blip>
          <a:srcRect l="28318" t="11657" r="32317" b="11649"/>
          <a:stretch/>
        </p:blipFill>
        <p:spPr>
          <a:xfrm>
            <a:off x="7447850" y="1184950"/>
            <a:ext cx="1329399" cy="3213849"/>
          </a:xfrm>
          <a:prstGeom prst="rect">
            <a:avLst/>
          </a:prstGeom>
          <a:noFill/>
          <a:ln>
            <a:noFill/>
          </a:ln>
        </p:spPr>
      </p:pic>
      <p:cxnSp>
        <p:nvCxnSpPr>
          <p:cNvPr id="102" name="Google Shape;102;p20"/>
          <p:cNvCxnSpPr/>
          <p:nvPr/>
        </p:nvCxnSpPr>
        <p:spPr>
          <a:xfrm rot="10800000" flipH="1">
            <a:off x="6408050" y="1567325"/>
            <a:ext cx="791400" cy="232500"/>
          </a:xfrm>
          <a:prstGeom prst="straightConnector1">
            <a:avLst/>
          </a:prstGeom>
          <a:noFill/>
          <a:ln w="28575" cap="flat" cmpd="sng">
            <a:solidFill>
              <a:srgbClr val="4CAF50"/>
            </a:solidFill>
            <a:prstDash val="solid"/>
            <a:round/>
            <a:headEnd type="none" w="med" len="med"/>
            <a:tailEnd type="triangle" w="med" len="med"/>
          </a:ln>
        </p:spPr>
      </p:cxnSp>
      <p:cxnSp>
        <p:nvCxnSpPr>
          <p:cNvPr id="103" name="Google Shape;103;p20"/>
          <p:cNvCxnSpPr/>
          <p:nvPr/>
        </p:nvCxnSpPr>
        <p:spPr>
          <a:xfrm>
            <a:off x="6443150" y="2311850"/>
            <a:ext cx="744600" cy="15600"/>
          </a:xfrm>
          <a:prstGeom prst="straightConnector1">
            <a:avLst/>
          </a:prstGeom>
          <a:noFill/>
          <a:ln w="28575" cap="flat" cmpd="sng">
            <a:solidFill>
              <a:srgbClr val="4CAF50"/>
            </a:solidFill>
            <a:prstDash val="solid"/>
            <a:round/>
            <a:headEnd type="none" w="med" len="med"/>
            <a:tailEnd type="triangle" w="med" len="med"/>
          </a:ln>
        </p:spPr>
      </p:cxnSp>
      <p:cxnSp>
        <p:nvCxnSpPr>
          <p:cNvPr id="104" name="Google Shape;104;p20"/>
          <p:cNvCxnSpPr/>
          <p:nvPr/>
        </p:nvCxnSpPr>
        <p:spPr>
          <a:xfrm>
            <a:off x="6435200" y="2750013"/>
            <a:ext cx="737100" cy="426600"/>
          </a:xfrm>
          <a:prstGeom prst="straightConnector1">
            <a:avLst/>
          </a:prstGeom>
          <a:noFill/>
          <a:ln w="28575" cap="flat" cmpd="sng">
            <a:solidFill>
              <a:srgbClr val="4CAF50"/>
            </a:solidFill>
            <a:prstDash val="solid"/>
            <a:round/>
            <a:headEnd type="none" w="med" len="med"/>
            <a:tailEnd type="triangle" w="med" len="med"/>
          </a:ln>
        </p:spPr>
      </p:cxnSp>
      <p:sp>
        <p:nvSpPr>
          <p:cNvPr id="105" name="Google Shape;105;p20"/>
          <p:cNvSpPr txBox="1"/>
          <p:nvPr/>
        </p:nvSpPr>
        <p:spPr>
          <a:xfrm>
            <a:off x="4882554" y="1805883"/>
            <a:ext cx="15561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fr-FR" sz="1800" b="1" dirty="0">
              <a:latin typeface="Roboto"/>
              <a:ea typeface="Roboto"/>
              <a:cs typeface="Roboto"/>
              <a:sym typeface="Roboto"/>
            </a:endParaRPr>
          </a:p>
        </p:txBody>
      </p:sp>
      <p:cxnSp>
        <p:nvCxnSpPr>
          <p:cNvPr id="106" name="Google Shape;106;p20"/>
          <p:cNvCxnSpPr/>
          <p:nvPr/>
        </p:nvCxnSpPr>
        <p:spPr>
          <a:xfrm>
            <a:off x="6367875" y="4010850"/>
            <a:ext cx="753900" cy="0"/>
          </a:xfrm>
          <a:prstGeom prst="straightConnector1">
            <a:avLst/>
          </a:prstGeom>
          <a:noFill/>
          <a:ln w="28575" cap="flat" cmpd="sng">
            <a:solidFill>
              <a:srgbClr val="4CAF50"/>
            </a:solidFill>
            <a:prstDash val="solid"/>
            <a:round/>
            <a:headEnd type="none" w="med" len="med"/>
            <a:tailEnd type="triangle" w="med" len="med"/>
          </a:ln>
        </p:spPr>
      </p:cxnSp>
      <p:sp>
        <p:nvSpPr>
          <p:cNvPr id="107" name="Google Shape;107;p20"/>
          <p:cNvSpPr txBox="1"/>
          <p:nvPr/>
        </p:nvSpPr>
        <p:spPr>
          <a:xfrm>
            <a:off x="5489471" y="3760475"/>
            <a:ext cx="15561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b="1" dirty="0">
                <a:latin typeface="Roboto"/>
                <a:ea typeface="Roboto"/>
                <a:cs typeface="Roboto"/>
                <a:sym typeface="Roboto"/>
              </a:rPr>
              <a:t>Classe</a:t>
            </a:r>
          </a:p>
        </p:txBody>
      </p:sp>
      <p:sp>
        <p:nvSpPr>
          <p:cNvPr id="108" name="Google Shape;108;p20"/>
          <p:cNvSpPr txBox="1"/>
          <p:nvPr/>
        </p:nvSpPr>
        <p:spPr>
          <a:xfrm>
            <a:off x="342900" y="1932800"/>
            <a:ext cx="4591200" cy="206245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a:buChar char="●"/>
            </a:pPr>
            <a:r>
              <a:rPr lang="fr-FR" sz="1800" dirty="0">
                <a:latin typeface="Roboto"/>
                <a:ea typeface="Roboto"/>
                <a:cs typeface="Roboto"/>
                <a:sym typeface="Roboto"/>
              </a:rPr>
              <a:t>Une classe est une sorte de </a:t>
            </a:r>
            <a:r>
              <a:rPr lang="fr-FR" sz="1800" dirty="0" err="1">
                <a:latin typeface="Roboto"/>
                <a:ea typeface="Roboto"/>
                <a:cs typeface="Roboto"/>
                <a:sym typeface="Roboto"/>
              </a:rPr>
              <a:t>blueprint</a:t>
            </a:r>
            <a:r>
              <a:rPr lang="fr-FR" sz="1800" dirty="0">
                <a:latin typeface="Roboto"/>
                <a:ea typeface="Roboto"/>
                <a:cs typeface="Roboto"/>
                <a:sym typeface="Roboto"/>
              </a:rPr>
              <a:t>, un patron de conception pour les objets</a:t>
            </a:r>
          </a:p>
          <a:p>
            <a:pPr marL="457200" lvl="0" indent="-342900" algn="l" rtl="0">
              <a:lnSpc>
                <a:spcPct val="115000"/>
              </a:lnSpc>
              <a:spcBef>
                <a:spcPts val="0"/>
              </a:spcBef>
              <a:spcAft>
                <a:spcPts val="0"/>
              </a:spcAft>
              <a:buSzPts val="1800"/>
              <a:buFont typeface="Roboto"/>
              <a:buChar char="●"/>
            </a:pPr>
            <a:r>
              <a:rPr lang="fr-FR" sz="1800" dirty="0">
                <a:latin typeface="Roboto"/>
                <a:ea typeface="Roboto"/>
                <a:cs typeface="Roboto"/>
                <a:sym typeface="Roboto"/>
              </a:rPr>
              <a:t>Les classes définisses des méthodes qui s’opère sur les instances</a:t>
            </a:r>
          </a:p>
        </p:txBody>
      </p:sp>
      <p:sp>
        <p:nvSpPr>
          <p:cNvPr id="2" name="ZoneTexte 1">
            <a:extLst>
              <a:ext uri="{FF2B5EF4-FFF2-40B4-BE49-F238E27FC236}">
                <a16:creationId xmlns:a16="http://schemas.microsoft.com/office/drawing/2014/main" id="{09DAA4E9-04C9-2D18-B67E-7E28757547A9}"/>
              </a:ext>
            </a:extLst>
          </p:cNvPr>
          <p:cNvSpPr txBox="1"/>
          <p:nvPr/>
        </p:nvSpPr>
        <p:spPr>
          <a:xfrm>
            <a:off x="5489471" y="2183923"/>
            <a:ext cx="710451" cy="338554"/>
          </a:xfrm>
          <a:prstGeom prst="rect">
            <a:avLst/>
          </a:prstGeom>
          <a:noFill/>
        </p:spPr>
        <p:txBody>
          <a:bodyPr wrap="none" rtlCol="0">
            <a:spAutoFit/>
          </a:bodyPr>
          <a:lstStyle/>
          <a:p>
            <a:r>
              <a:rPr lang="fr-FR" sz="1600" b="1" dirty="0"/>
              <a:t>Objet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Pair et Triple</a:t>
            </a:r>
            <a:endParaRPr dirty="0"/>
          </a:p>
        </p:txBody>
      </p:sp>
      <p:sp>
        <p:nvSpPr>
          <p:cNvPr id="395" name="Google Shape;395;p56"/>
          <p:cNvSpPr txBox="1">
            <a:spLocks noGrp="1"/>
          </p:cNvSpPr>
          <p:nvPr>
            <p:ph type="body" idx="1"/>
          </p:nvPr>
        </p:nvSpPr>
        <p:spPr>
          <a:xfrm>
            <a:off x="342900" y="1457275"/>
            <a:ext cx="8489400" cy="2735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fr-FR" sz="2200" dirty="0">
                <a:latin typeface="Courier New"/>
                <a:ea typeface="Courier New"/>
                <a:cs typeface="Courier New"/>
                <a:sym typeface="Courier New"/>
              </a:rPr>
              <a:t>Pair</a:t>
            </a:r>
            <a:r>
              <a:rPr lang="fr-FR" sz="2200" dirty="0"/>
              <a:t> et </a:t>
            </a:r>
            <a:r>
              <a:rPr lang="fr-FR" sz="2200" dirty="0">
                <a:latin typeface="Courier New"/>
                <a:ea typeface="Courier New"/>
                <a:cs typeface="Courier New"/>
                <a:sym typeface="Courier New"/>
              </a:rPr>
              <a:t>Triple</a:t>
            </a:r>
            <a:r>
              <a:rPr lang="fr-FR" sz="2200" dirty="0"/>
              <a:t> sont des classes prédéfinis qui permettent de stocké 2 ou 3 données respectivement</a:t>
            </a:r>
          </a:p>
          <a:p>
            <a:pPr marL="457200" lvl="0" indent="-368300" algn="l" rtl="0">
              <a:spcBef>
                <a:spcPts val="0"/>
              </a:spcBef>
              <a:spcAft>
                <a:spcPts val="0"/>
              </a:spcAft>
              <a:buSzPts val="2200"/>
              <a:buChar char="●"/>
            </a:pPr>
            <a:r>
              <a:rPr lang="fr-FR" sz="2200" dirty="0"/>
              <a:t>Accès aux variables grâce à </a:t>
            </a:r>
            <a:r>
              <a:rPr lang="fr-FR" sz="2200" dirty="0">
                <a:latin typeface="Courier New"/>
                <a:ea typeface="Courier New"/>
                <a:cs typeface="Courier New"/>
                <a:sym typeface="Courier New"/>
              </a:rPr>
              <a:t>.first</a:t>
            </a:r>
            <a:r>
              <a:rPr lang="fr-FR" sz="2200" dirty="0"/>
              <a:t>, </a:t>
            </a:r>
            <a:r>
              <a:rPr lang="fr-FR" sz="2200" dirty="0">
                <a:latin typeface="Courier New"/>
                <a:ea typeface="Courier New"/>
                <a:cs typeface="Courier New"/>
                <a:sym typeface="Courier New"/>
              </a:rPr>
              <a:t>.second </a:t>
            </a:r>
            <a:r>
              <a:rPr lang="fr-FR" sz="2200" dirty="0"/>
              <a:t>et </a:t>
            </a:r>
            <a:r>
              <a:rPr lang="fr-FR" sz="2200" dirty="0">
                <a:latin typeface="Courier New"/>
                <a:ea typeface="Courier New"/>
                <a:cs typeface="Courier New"/>
                <a:sym typeface="Courier New"/>
              </a:rPr>
              <a:t>.</a:t>
            </a:r>
            <a:r>
              <a:rPr lang="fr-FR" sz="2200" dirty="0" err="1">
                <a:latin typeface="Courier New"/>
                <a:ea typeface="Courier New"/>
                <a:cs typeface="Courier New"/>
                <a:sym typeface="Courier New"/>
              </a:rPr>
              <a:t>third</a:t>
            </a:r>
            <a:r>
              <a:rPr lang="fr-FR" sz="2200" dirty="0"/>
              <a:t> respectivement</a:t>
            </a:r>
          </a:p>
          <a:p>
            <a:pPr marL="457200" lvl="0" indent="-368300" algn="l" rtl="0">
              <a:spcBef>
                <a:spcPts val="0"/>
              </a:spcBef>
              <a:spcAft>
                <a:spcPts val="0"/>
              </a:spcAft>
              <a:buSzPts val="2200"/>
              <a:buChar char="●"/>
            </a:pPr>
            <a:r>
              <a:rPr lang="fr-FR" sz="2200" dirty="0"/>
              <a:t>Préférer une data class (plus parlant grâce à son nom et celui des propriétés</a:t>
            </a:r>
          </a:p>
        </p:txBody>
      </p:sp>
      <p:sp>
        <p:nvSpPr>
          <p:cNvPr id="396" name="Google Shape;396;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pair et Triple</a:t>
            </a:r>
            <a:endParaRPr dirty="0"/>
          </a:p>
        </p:txBody>
      </p:sp>
      <p:sp>
        <p:nvSpPr>
          <p:cNvPr id="402" name="Google Shape;402;p57"/>
          <p:cNvSpPr txBox="1">
            <a:spLocks noGrp="1"/>
          </p:cNvSpPr>
          <p:nvPr>
            <p:ph type="body" idx="1"/>
          </p:nvPr>
        </p:nvSpPr>
        <p:spPr>
          <a:xfrm>
            <a:off x="342900" y="1152475"/>
            <a:ext cx="8489400" cy="114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lang="en" sz="1800" b="1">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marL="0" lvl="0" indent="0" algn="l" rtl="0">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04" name="Google Shape;404;p57"/>
          <p:cNvSpPr txBox="1">
            <a:spLocks noGrp="1"/>
          </p:cNvSpPr>
          <p:nvPr>
            <p:ph type="body" idx="1"/>
          </p:nvPr>
        </p:nvSpPr>
        <p:spPr>
          <a:xfrm>
            <a:off x="342900" y="2524075"/>
            <a:ext cx="8641800" cy="193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lang="en" sz="1800" b="1">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400"/>
              </a:spcBef>
              <a:spcAft>
                <a:spcPts val="0"/>
              </a:spcAft>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marL="0" lvl="0" indent="0" algn="l" rtl="0">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marL="0" lvl="0" indent="0" algn="l" rtl="0">
              <a:lnSpc>
                <a:spcPct val="115000"/>
              </a:lnSpc>
              <a:spcBef>
                <a:spcPts val="400"/>
              </a:spcBef>
              <a:spcAft>
                <a:spcPts val="0"/>
              </a:spcAft>
              <a:buNone/>
            </a:pPr>
            <a:endParaRPr sz="1800">
              <a:latin typeface="Consolas"/>
              <a:ea typeface="Consolas"/>
              <a:cs typeface="Consolas"/>
              <a:sym typeface="Consolas"/>
            </a:endParaRPr>
          </a:p>
          <a:p>
            <a:pPr marL="0" lvl="0" indent="0" algn="l" rtl="0">
              <a:lnSpc>
                <a:spcPct val="115000"/>
              </a:lnSpc>
              <a:spcBef>
                <a:spcPts val="600"/>
              </a:spcBef>
              <a:spcAft>
                <a:spcPts val="600"/>
              </a:spcAft>
              <a:buNone/>
            </a:pP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Pair </a:t>
            </a:r>
            <a:r>
              <a:rPr lang="fr-FR" dirty="0">
                <a:latin typeface="Consolas"/>
                <a:ea typeface="Consolas"/>
                <a:cs typeface="Consolas"/>
                <a:sym typeface="Consolas"/>
              </a:rPr>
              <a:t>to</a:t>
            </a:r>
          </a:p>
        </p:txBody>
      </p:sp>
      <p:sp>
        <p:nvSpPr>
          <p:cNvPr id="410" name="Google Shape;410;p58"/>
          <p:cNvSpPr txBox="1">
            <a:spLocks noGrp="1"/>
          </p:cNvSpPr>
          <p:nvPr>
            <p:ph type="body" idx="1"/>
          </p:nvPr>
        </p:nvSpPr>
        <p:spPr>
          <a:xfrm>
            <a:off x="342900" y="1032049"/>
            <a:ext cx="8489400" cy="931433"/>
          </a:xfrm>
          <a:prstGeom prst="rect">
            <a:avLst/>
          </a:prstGeom>
        </p:spPr>
        <p:txBody>
          <a:bodyPr spcFirstLastPara="1" wrap="square" lIns="91425" tIns="91425" rIns="91425" bIns="91425" anchor="t" anchorCtr="0">
            <a:noAutofit/>
          </a:bodyPr>
          <a:lstStyle/>
          <a:p>
            <a:pPr marL="0" lvl="0" indent="0">
              <a:spcBef>
                <a:spcPts val="0"/>
              </a:spcBef>
              <a:buNone/>
            </a:pPr>
            <a:r>
              <a:rPr lang="fr-FR" sz="1800" dirty="0"/>
              <a:t>L’opérateur </a:t>
            </a:r>
            <a:r>
              <a:rPr lang="fr-FR" sz="1800" dirty="0">
                <a:latin typeface="Courier New"/>
                <a:ea typeface="Courier New"/>
                <a:cs typeface="Courier New"/>
                <a:sym typeface="Courier New"/>
              </a:rPr>
              <a:t>to </a:t>
            </a:r>
            <a:r>
              <a:rPr lang="fr-FR" sz="1800" dirty="0"/>
              <a:t>de</a:t>
            </a:r>
            <a:r>
              <a:rPr lang="fr-FR" sz="1800" dirty="0">
                <a:latin typeface="Courier New"/>
                <a:cs typeface="Courier New"/>
                <a:sym typeface="Courier New"/>
              </a:rPr>
              <a:t> </a:t>
            </a:r>
            <a:r>
              <a:rPr lang="fr-FR" sz="1800" dirty="0">
                <a:latin typeface="Courier New"/>
                <a:ea typeface="Courier New"/>
                <a:cs typeface="Courier New"/>
                <a:sym typeface="Courier New"/>
              </a:rPr>
              <a:t>Pair </a:t>
            </a:r>
            <a:r>
              <a:rPr lang="fr-FR" sz="1800" dirty="0"/>
              <a:t>permet d’omettre les virgules et parenthèses.</a:t>
            </a:r>
          </a:p>
          <a:p>
            <a:pPr marL="0" lvl="0" indent="0">
              <a:spcBef>
                <a:spcPts val="0"/>
              </a:spcBef>
              <a:buNone/>
            </a:pPr>
            <a:r>
              <a:rPr lang="fr-FR" sz="1800" dirty="0"/>
              <a:t>Cela permet un code plus lisible.</a:t>
            </a:r>
          </a:p>
          <a:p>
            <a:pPr marL="0" lvl="0" indent="0">
              <a:spcBef>
                <a:spcPts val="0"/>
              </a:spcBef>
              <a:buNone/>
            </a:pPr>
            <a:r>
              <a:rPr lang="fr-FR" sz="1800" dirty="0"/>
              <a:t>Permet de définir une relation clé / valeur</a:t>
            </a:r>
          </a:p>
        </p:txBody>
      </p:sp>
      <p:sp>
        <p:nvSpPr>
          <p:cNvPr id="411" name="Google Shape;41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fr-FR"/>
              <a:t>42</a:t>
            </a:fld>
            <a:endParaRPr lang="fr-FR" dirty="0"/>
          </a:p>
        </p:txBody>
      </p:sp>
      <p:sp>
        <p:nvSpPr>
          <p:cNvPr id="413" name="Google Shape;413;p58"/>
          <p:cNvSpPr txBox="1"/>
          <p:nvPr/>
        </p:nvSpPr>
        <p:spPr>
          <a:xfrm>
            <a:off x="356200" y="3123450"/>
            <a:ext cx="8489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latin typeface="Roboto"/>
                <a:ea typeface="Roboto"/>
                <a:cs typeface="Roboto"/>
                <a:sym typeface="Roboto"/>
              </a:rPr>
              <a:t>Utilisé pour les </a:t>
            </a:r>
            <a:r>
              <a:rPr lang="fr-FR" sz="1800" dirty="0" err="1">
                <a:latin typeface="Roboto"/>
                <a:ea typeface="Roboto"/>
                <a:cs typeface="Roboto"/>
                <a:sym typeface="Roboto"/>
              </a:rPr>
              <a:t>map</a:t>
            </a:r>
            <a:r>
              <a:rPr lang="fr-FR" sz="1800" dirty="0">
                <a:latin typeface="Roboto"/>
                <a:ea typeface="Roboto"/>
                <a:cs typeface="Roboto"/>
                <a:sym typeface="Roboto"/>
              </a:rPr>
              <a:t> ou </a:t>
            </a:r>
            <a:r>
              <a:rPr lang="fr-FR" sz="1800" dirty="0" err="1">
                <a:latin typeface="Roboto"/>
                <a:ea typeface="Roboto"/>
                <a:cs typeface="Roboto"/>
                <a:sym typeface="Roboto"/>
              </a:rPr>
              <a:t>hashmap</a:t>
            </a:r>
            <a:r>
              <a:rPr lang="fr-FR" sz="1800" dirty="0">
                <a:latin typeface="Roboto"/>
                <a:ea typeface="Roboto"/>
                <a:cs typeface="Roboto"/>
                <a:sym typeface="Roboto"/>
              </a:rPr>
              <a:t> (clé/valeur)</a:t>
            </a:r>
          </a:p>
        </p:txBody>
      </p:sp>
      <p:sp>
        <p:nvSpPr>
          <p:cNvPr id="414" name="Google Shape;414;p58"/>
          <p:cNvSpPr txBox="1"/>
          <p:nvPr/>
        </p:nvSpPr>
        <p:spPr>
          <a:xfrm>
            <a:off x="327300" y="2020050"/>
            <a:ext cx="8489400" cy="103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fr-FR" sz="1800" dirty="0">
                <a:solidFill>
                  <a:srgbClr val="3F51B5"/>
                </a:solidFill>
                <a:latin typeface="Consolas"/>
                <a:ea typeface="Consolas"/>
                <a:cs typeface="Consolas"/>
                <a:sym typeface="Consolas"/>
              </a:rPr>
              <a:t>val</a:t>
            </a:r>
            <a:r>
              <a:rPr lang="fr-FR" sz="1800" dirty="0">
                <a:solidFill>
                  <a:srgbClr val="37474F"/>
                </a:solidFill>
                <a:latin typeface="Consolas"/>
                <a:ea typeface="Consolas"/>
                <a:cs typeface="Consolas"/>
                <a:sym typeface="Consolas"/>
              </a:rPr>
              <a:t> bookAuth1 = </a:t>
            </a:r>
            <a:r>
              <a:rPr lang="fr-FR" sz="1800" dirty="0">
                <a:solidFill>
                  <a:srgbClr val="388E3C"/>
                </a:solidFill>
                <a:latin typeface="Consolas"/>
                <a:ea typeface="Consolas"/>
                <a:cs typeface="Consolas"/>
                <a:sym typeface="Consolas"/>
              </a:rPr>
              <a:t>"Harry </a:t>
            </a:r>
            <a:r>
              <a:rPr lang="fr-FR" sz="1800" dirty="0" err="1">
                <a:solidFill>
                  <a:srgbClr val="388E3C"/>
                </a:solidFill>
                <a:latin typeface="Consolas"/>
                <a:ea typeface="Consolas"/>
                <a:cs typeface="Consolas"/>
                <a:sym typeface="Consolas"/>
              </a:rPr>
              <a:t>Potter"</a:t>
            </a:r>
            <a:r>
              <a:rPr lang="fr-FR" sz="1800" dirty="0" err="1">
                <a:solidFill>
                  <a:srgbClr val="37474F"/>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a:t>
            </a:r>
            <a:r>
              <a:rPr lang="fr-FR" sz="1800" dirty="0">
                <a:solidFill>
                  <a:srgbClr val="388E3C"/>
                </a:solidFill>
                <a:latin typeface="Consolas"/>
                <a:ea typeface="Consolas"/>
                <a:cs typeface="Consolas"/>
                <a:sym typeface="Consolas"/>
              </a:rPr>
              <a:t>"J. K. Rowling"</a:t>
            </a:r>
            <a:r>
              <a:rPr lang="fr-FR" sz="1800" dirty="0">
                <a:solidFill>
                  <a:srgbClr val="37474F"/>
                </a:solidFill>
                <a:latin typeface="Consolas"/>
                <a:ea typeface="Consolas"/>
                <a:cs typeface="Consolas"/>
                <a:sym typeface="Consolas"/>
              </a:rPr>
              <a:t>)</a:t>
            </a:r>
          </a:p>
          <a:p>
            <a:pPr marL="0" lvl="0" indent="0" algn="l" rtl="0">
              <a:lnSpc>
                <a:spcPct val="150000"/>
              </a:lnSpc>
              <a:spcBef>
                <a:spcPts val="0"/>
              </a:spcBef>
              <a:spcAft>
                <a:spcPts val="0"/>
              </a:spcAft>
              <a:buClr>
                <a:schemeClr val="dk1"/>
              </a:buClr>
              <a:buSzPts val="1100"/>
              <a:buFont typeface="Arial"/>
              <a:buNone/>
            </a:pPr>
            <a:r>
              <a:rPr lang="fr-FR" sz="1800" dirty="0">
                <a:solidFill>
                  <a:srgbClr val="3F51B5"/>
                </a:solidFill>
                <a:latin typeface="Consolas"/>
                <a:ea typeface="Consolas"/>
                <a:cs typeface="Consolas"/>
                <a:sym typeface="Consolas"/>
              </a:rPr>
              <a:t>val</a:t>
            </a:r>
            <a:r>
              <a:rPr lang="fr-FR" sz="1800" dirty="0">
                <a:solidFill>
                  <a:srgbClr val="37474F"/>
                </a:solidFill>
                <a:latin typeface="Consolas"/>
                <a:ea typeface="Consolas"/>
                <a:cs typeface="Consolas"/>
                <a:sym typeface="Consolas"/>
              </a:rPr>
              <a:t> bookAuth2 = </a:t>
            </a:r>
            <a:r>
              <a:rPr lang="fr-FR" sz="1800" dirty="0">
                <a:solidFill>
                  <a:srgbClr val="388E3C"/>
                </a:solidFill>
                <a:latin typeface="Consolas"/>
                <a:ea typeface="Consolas"/>
                <a:cs typeface="Consolas"/>
                <a:sym typeface="Consolas"/>
              </a:rPr>
              <a:t>"Harry Potter"</a:t>
            </a:r>
            <a:r>
              <a:rPr lang="fr-FR" sz="1800" dirty="0">
                <a:solidFill>
                  <a:srgbClr val="37474F"/>
                </a:solidFill>
                <a:latin typeface="Consolas"/>
                <a:ea typeface="Consolas"/>
                <a:cs typeface="Consolas"/>
                <a:sym typeface="Consolas"/>
              </a:rPr>
              <a:t> </a:t>
            </a:r>
            <a:r>
              <a:rPr lang="fr-FR" sz="1800" dirty="0">
                <a:solidFill>
                  <a:srgbClr val="3F51B5"/>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"J. K. Rowling"</a:t>
            </a:r>
            <a:endParaRPr lang="fr-FR" sz="1800" dirty="0">
              <a:latin typeface="Consolas"/>
              <a:ea typeface="Consolas"/>
              <a:cs typeface="Consolas"/>
              <a:sym typeface="Consolas"/>
            </a:endParaRPr>
          </a:p>
          <a:p>
            <a:pPr marL="0" lvl="0" indent="0" algn="l" rtl="0">
              <a:lnSpc>
                <a:spcPct val="115000"/>
              </a:lnSpc>
              <a:spcBef>
                <a:spcPts val="0"/>
              </a:spcBef>
              <a:spcAft>
                <a:spcPts val="0"/>
              </a:spcAft>
              <a:buNone/>
            </a:pPr>
            <a:r>
              <a:rPr lang="fr-FR" sz="1800" dirty="0">
                <a:solidFill>
                  <a:srgbClr val="1155CC"/>
                </a:solidFill>
                <a:latin typeface="Consolas"/>
                <a:ea typeface="Consolas"/>
                <a:cs typeface="Consolas"/>
                <a:sym typeface="Consolas"/>
              </a:rPr>
              <a:t>=&gt; bookAuth1 and bookAuth2 are Pair (Harry Potter, J. K. Rowling)</a:t>
            </a:r>
            <a:endParaRPr lang="fr-FR" sz="1800" dirty="0">
              <a:latin typeface="Consolas"/>
              <a:ea typeface="Consolas"/>
              <a:cs typeface="Consolas"/>
              <a:sym typeface="Consolas"/>
            </a:endParaRPr>
          </a:p>
        </p:txBody>
      </p:sp>
      <p:sp>
        <p:nvSpPr>
          <p:cNvPr id="415" name="Google Shape;415;p58"/>
          <p:cNvSpPr txBox="1"/>
          <p:nvPr/>
        </p:nvSpPr>
        <p:spPr>
          <a:xfrm>
            <a:off x="342825" y="3503300"/>
            <a:ext cx="7864800" cy="741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fr-FR" sz="1800" dirty="0">
                <a:solidFill>
                  <a:srgbClr val="3F51B5"/>
                </a:solidFill>
                <a:latin typeface="Consolas"/>
                <a:ea typeface="Consolas"/>
                <a:cs typeface="Consolas"/>
                <a:sym typeface="Consolas"/>
              </a:rPr>
              <a:t>val</a:t>
            </a:r>
            <a:r>
              <a:rPr lang="fr-FR" sz="1800" dirty="0">
                <a:solidFill>
                  <a:srgbClr val="37474F"/>
                </a:solidFill>
                <a:latin typeface="Consolas"/>
                <a:ea typeface="Consolas"/>
                <a:cs typeface="Consolas"/>
                <a:sym typeface="Consolas"/>
              </a:rPr>
              <a:t> </a:t>
            </a:r>
            <a:r>
              <a:rPr lang="fr-FR" sz="1800" dirty="0" err="1">
                <a:solidFill>
                  <a:srgbClr val="37474F"/>
                </a:solidFill>
                <a:latin typeface="Consolas"/>
                <a:ea typeface="Consolas"/>
                <a:cs typeface="Consolas"/>
                <a:sym typeface="Consolas"/>
              </a:rPr>
              <a:t>map</a:t>
            </a:r>
            <a:r>
              <a:rPr lang="fr-FR" sz="1800" dirty="0">
                <a:solidFill>
                  <a:srgbClr val="37474F"/>
                </a:solidFill>
                <a:latin typeface="Consolas"/>
                <a:ea typeface="Consolas"/>
                <a:cs typeface="Consolas"/>
                <a:sym typeface="Consolas"/>
              </a:rPr>
              <a:t> = </a:t>
            </a:r>
            <a:r>
              <a:rPr lang="fr-FR" sz="1800" dirty="0" err="1">
                <a:solidFill>
                  <a:srgbClr val="37474F"/>
                </a:solidFill>
                <a:latin typeface="Consolas"/>
                <a:ea typeface="Consolas"/>
                <a:cs typeface="Consolas"/>
                <a:sym typeface="Consolas"/>
              </a:rPr>
              <a:t>mapOf</a:t>
            </a:r>
            <a:r>
              <a:rPr lang="fr-FR" sz="1800" dirty="0">
                <a:solidFill>
                  <a:srgbClr val="37474F"/>
                </a:solidFill>
                <a:latin typeface="Consolas"/>
                <a:ea typeface="Consolas"/>
                <a:cs typeface="Consolas"/>
                <a:sym typeface="Consolas"/>
              </a:rPr>
              <a:t>(</a:t>
            </a:r>
            <a:r>
              <a:rPr lang="fr-FR" sz="1800" dirty="0">
                <a:solidFill>
                  <a:srgbClr val="C53929"/>
                </a:solidFill>
                <a:latin typeface="Consolas"/>
                <a:ea typeface="Consolas"/>
                <a:cs typeface="Consolas"/>
                <a:sym typeface="Consolas"/>
              </a:rPr>
              <a:t>1</a:t>
            </a:r>
            <a:r>
              <a:rPr lang="fr-FR" sz="1800" dirty="0">
                <a:solidFill>
                  <a:srgbClr val="37474F"/>
                </a:solidFill>
                <a:latin typeface="Consolas"/>
                <a:ea typeface="Consolas"/>
                <a:cs typeface="Consolas"/>
                <a:sym typeface="Consolas"/>
              </a:rPr>
              <a:t> </a:t>
            </a:r>
            <a:r>
              <a:rPr lang="fr-FR" sz="1800" dirty="0">
                <a:solidFill>
                  <a:srgbClr val="3F51B5"/>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"x"</a:t>
            </a:r>
            <a:r>
              <a:rPr lang="fr-FR" sz="1800" dirty="0">
                <a:solidFill>
                  <a:srgbClr val="37474F"/>
                </a:solidFill>
                <a:latin typeface="Consolas"/>
                <a:ea typeface="Consolas"/>
                <a:cs typeface="Consolas"/>
                <a:sym typeface="Consolas"/>
              </a:rPr>
              <a:t>, </a:t>
            </a:r>
            <a:r>
              <a:rPr lang="fr-FR" sz="1800" dirty="0">
                <a:solidFill>
                  <a:srgbClr val="C53929"/>
                </a:solidFill>
                <a:latin typeface="Consolas"/>
                <a:ea typeface="Consolas"/>
                <a:cs typeface="Consolas"/>
                <a:sym typeface="Consolas"/>
              </a:rPr>
              <a:t>2</a:t>
            </a:r>
            <a:r>
              <a:rPr lang="fr-FR" sz="1800" dirty="0">
                <a:solidFill>
                  <a:srgbClr val="37474F"/>
                </a:solidFill>
                <a:latin typeface="Consolas"/>
                <a:ea typeface="Consolas"/>
                <a:cs typeface="Consolas"/>
                <a:sym typeface="Consolas"/>
              </a:rPr>
              <a:t> </a:t>
            </a:r>
            <a:r>
              <a:rPr lang="fr-FR" sz="1800" dirty="0">
                <a:solidFill>
                  <a:srgbClr val="3F51B5"/>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"y"</a:t>
            </a:r>
            <a:r>
              <a:rPr lang="fr-FR" sz="1800" dirty="0">
                <a:solidFill>
                  <a:srgbClr val="37474F"/>
                </a:solidFill>
                <a:latin typeface="Consolas"/>
                <a:ea typeface="Consolas"/>
                <a:cs typeface="Consolas"/>
                <a:sym typeface="Consolas"/>
              </a:rPr>
              <a:t>, </a:t>
            </a:r>
            <a:r>
              <a:rPr lang="fr-FR" sz="1800" dirty="0">
                <a:solidFill>
                  <a:srgbClr val="C53929"/>
                </a:solidFill>
                <a:latin typeface="Consolas"/>
                <a:ea typeface="Consolas"/>
                <a:cs typeface="Consolas"/>
                <a:sym typeface="Consolas"/>
              </a:rPr>
              <a:t>3</a:t>
            </a:r>
            <a:r>
              <a:rPr lang="fr-FR" sz="1800" dirty="0">
                <a:solidFill>
                  <a:srgbClr val="37474F"/>
                </a:solidFill>
                <a:latin typeface="Consolas"/>
                <a:ea typeface="Consolas"/>
                <a:cs typeface="Consolas"/>
                <a:sym typeface="Consolas"/>
              </a:rPr>
              <a:t> </a:t>
            </a:r>
            <a:r>
              <a:rPr lang="fr-FR" sz="1800" dirty="0">
                <a:solidFill>
                  <a:srgbClr val="3F51B5"/>
                </a:solidFill>
                <a:latin typeface="Consolas"/>
                <a:ea typeface="Consolas"/>
                <a:cs typeface="Consolas"/>
                <a:sym typeface="Consolas"/>
              </a:rPr>
              <a:t>to</a:t>
            </a:r>
            <a:r>
              <a:rPr lang="fr-FR" sz="1800" dirty="0">
                <a:solidFill>
                  <a:srgbClr val="37474F"/>
                </a:solidFill>
                <a:latin typeface="Consolas"/>
                <a:ea typeface="Consolas"/>
                <a:cs typeface="Consolas"/>
                <a:sym typeface="Consolas"/>
              </a:rPr>
              <a:t> </a:t>
            </a:r>
            <a:r>
              <a:rPr lang="fr-FR" sz="1800" dirty="0">
                <a:solidFill>
                  <a:srgbClr val="388E3C"/>
                </a:solidFill>
                <a:latin typeface="Consolas"/>
                <a:ea typeface="Consolas"/>
                <a:cs typeface="Consolas"/>
                <a:sym typeface="Consolas"/>
              </a:rPr>
              <a:t>"</a:t>
            </a:r>
            <a:r>
              <a:rPr lang="fr-FR" sz="1800" dirty="0" err="1">
                <a:solidFill>
                  <a:srgbClr val="388E3C"/>
                </a:solidFill>
                <a:latin typeface="Consolas"/>
                <a:ea typeface="Consolas"/>
                <a:cs typeface="Consolas"/>
                <a:sym typeface="Consolas"/>
              </a:rPr>
              <a:t>zz</a:t>
            </a:r>
            <a:r>
              <a:rPr lang="fr-FR" sz="1800" dirty="0">
                <a:solidFill>
                  <a:srgbClr val="388E3C"/>
                </a:solidFill>
                <a:latin typeface="Consolas"/>
                <a:ea typeface="Consolas"/>
                <a:cs typeface="Consolas"/>
                <a:sym typeface="Consolas"/>
              </a:rPr>
              <a:t>"</a:t>
            </a:r>
            <a:r>
              <a:rPr lang="fr-FR" sz="1800" dirty="0">
                <a:solidFill>
                  <a:srgbClr val="37474F"/>
                </a:solidFill>
                <a:latin typeface="Consolas"/>
                <a:ea typeface="Consolas"/>
                <a:cs typeface="Consolas"/>
                <a:sym typeface="Consolas"/>
              </a:rPr>
              <a:t>)</a:t>
            </a:r>
            <a:endParaRPr lang="fr-FR" sz="1800" dirty="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fr-FR" sz="1800" dirty="0">
                <a:solidFill>
                  <a:srgbClr val="1155CC"/>
                </a:solidFill>
                <a:latin typeface="Consolas"/>
                <a:ea typeface="Consolas"/>
                <a:cs typeface="Consolas"/>
                <a:sym typeface="Consolas"/>
              </a:rPr>
              <a:t>=&gt; </a:t>
            </a:r>
            <a:r>
              <a:rPr lang="fr-FR" sz="1800" dirty="0" err="1">
                <a:solidFill>
                  <a:srgbClr val="1155CC"/>
                </a:solidFill>
                <a:latin typeface="Consolas"/>
                <a:ea typeface="Consolas"/>
                <a:cs typeface="Consolas"/>
                <a:sym typeface="Consolas"/>
              </a:rPr>
              <a:t>map</a:t>
            </a:r>
            <a:r>
              <a:rPr lang="fr-FR" sz="1800" dirty="0">
                <a:solidFill>
                  <a:srgbClr val="1155CC"/>
                </a:solidFill>
                <a:latin typeface="Consolas"/>
                <a:ea typeface="Consolas"/>
                <a:cs typeface="Consolas"/>
                <a:sym typeface="Consolas"/>
              </a:rPr>
              <a:t> of Int to String {1=x, 2=y, 3=</a:t>
            </a:r>
            <a:r>
              <a:rPr lang="fr-FR" sz="1800" dirty="0" err="1">
                <a:solidFill>
                  <a:srgbClr val="1155CC"/>
                </a:solidFill>
                <a:latin typeface="Consolas"/>
                <a:ea typeface="Consolas"/>
                <a:cs typeface="Consolas"/>
                <a:sym typeface="Consolas"/>
              </a:rPr>
              <a:t>zz</a:t>
            </a:r>
            <a:r>
              <a:rPr lang="fr-FR" sz="1800" dirty="0">
                <a:solidFill>
                  <a:srgbClr val="1155CC"/>
                </a:solidFill>
                <a:latin typeface="Consolas"/>
                <a:ea typeface="Consolas"/>
                <a:cs typeface="Consolas"/>
                <a:sym typeface="Consolas"/>
              </a:rPr>
              <a:t>}</a:t>
            </a:r>
          </a:p>
          <a:p>
            <a:pPr marL="0" lvl="0" indent="0" algn="l" rtl="0">
              <a:lnSpc>
                <a:spcPct val="115000"/>
              </a:lnSpc>
              <a:spcBef>
                <a:spcPts val="0"/>
              </a:spcBef>
              <a:spcAft>
                <a:spcPts val="0"/>
              </a:spcAft>
              <a:buClr>
                <a:schemeClr val="dk1"/>
              </a:buClr>
              <a:buSzPts val="1100"/>
              <a:buFont typeface="Arial"/>
              <a:buNone/>
            </a:pPr>
            <a:endParaRPr lang="fr-FR" sz="1800" dirty="0">
              <a:latin typeface="Consolas"/>
              <a:ea typeface="Consolas"/>
              <a:cs typeface="Consolas"/>
              <a:sym typeface="Consolas"/>
            </a:endParaRPr>
          </a:p>
          <a:p>
            <a:pPr marL="0" lvl="0" indent="0" algn="l" rtl="0">
              <a:lnSpc>
                <a:spcPct val="115000"/>
              </a:lnSpc>
              <a:spcBef>
                <a:spcPts val="0"/>
              </a:spcBef>
              <a:spcAft>
                <a:spcPts val="0"/>
              </a:spcAft>
              <a:buNone/>
            </a:pPr>
            <a:endParaRPr lang="fr-FR" sz="1800" dirty="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par>
                                <p:cTn id="8" presetID="10" presetClass="entr" presetSubtype="0" fill="hold" nodeType="withEffect">
                                  <p:stCondLst>
                                    <p:cond delay="0"/>
                                  </p:stCondLst>
                                  <p:childTnLst>
                                    <p:set>
                                      <p:cBhvr>
                                        <p:cTn id="9" dur="1" fill="hold">
                                          <p:stCondLst>
                                            <p:cond delay="0"/>
                                          </p:stCondLst>
                                        </p:cTn>
                                        <p:tgtEl>
                                          <p:spTgt spid="414"/>
                                        </p:tgtEl>
                                        <p:attrNameLst>
                                          <p:attrName>style.visibility</p:attrName>
                                        </p:attrNameLst>
                                      </p:cBhvr>
                                      <p:to>
                                        <p:strVal val="visible"/>
                                      </p:to>
                                    </p:set>
                                    <p:animEffect transition="in" filter="fade">
                                      <p:cBhvr>
                                        <p:cTn id="10" dur="1000"/>
                                        <p:tgtEl>
                                          <p:spTgt spid="4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3"/>
                                        </p:tgtEl>
                                        <p:attrNameLst>
                                          <p:attrName>style.visibility</p:attrName>
                                        </p:attrNameLst>
                                      </p:cBhvr>
                                      <p:to>
                                        <p:strVal val="visible"/>
                                      </p:to>
                                    </p:set>
                                    <p:animEffect transition="in" filter="fade">
                                      <p:cBhvr>
                                        <p:cTn id="15" dur="1000"/>
                                        <p:tgtEl>
                                          <p:spTgt spid="413"/>
                                        </p:tgtEl>
                                      </p:cBhvr>
                                    </p:animEffect>
                                  </p:childTnLst>
                                </p:cTn>
                              </p:par>
                              <p:par>
                                <p:cTn id="16" presetID="10" presetClass="entr" presetSubtype="0" fill="hold" nodeType="withEffect">
                                  <p:stCondLst>
                                    <p:cond delay="0"/>
                                  </p:stCondLst>
                                  <p:childTnLst>
                                    <p:set>
                                      <p:cBhvr>
                                        <p:cTn id="17" dur="1" fill="hold">
                                          <p:stCondLst>
                                            <p:cond delay="0"/>
                                          </p:stCondLst>
                                        </p:cTn>
                                        <p:tgtEl>
                                          <p:spTgt spid="415"/>
                                        </p:tgtEl>
                                        <p:attrNameLst>
                                          <p:attrName>style.visibility</p:attrName>
                                        </p:attrNameLst>
                                      </p:cBhvr>
                                      <p:to>
                                        <p:strVal val="visible"/>
                                      </p:to>
                                    </p:set>
                                    <p:animEffect transition="in" filter="fade">
                                      <p:cBhvr>
                                        <p:cTn id="18" dur="10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Classe</a:t>
            </a:r>
            <a:r>
              <a:rPr lang="en" dirty="0"/>
              <a:t> Enum</a:t>
            </a:r>
            <a:endParaRPr dirty="0"/>
          </a:p>
        </p:txBody>
      </p:sp>
      <p:sp>
        <p:nvSpPr>
          <p:cNvPr id="421" name="Google Shape;421;p59"/>
          <p:cNvSpPr txBox="1">
            <a:spLocks noGrp="1"/>
          </p:cNvSpPr>
          <p:nvPr>
            <p:ph type="body" idx="1"/>
          </p:nvPr>
        </p:nvSpPr>
        <p:spPr>
          <a:xfrm>
            <a:off x="370500" y="1152475"/>
            <a:ext cx="8461800" cy="182720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Un type de </a:t>
            </a:r>
            <a:r>
              <a:rPr lang="en" sz="1900" dirty="0" err="1"/>
              <a:t>donnée</a:t>
            </a:r>
            <a:r>
              <a:rPr lang="en" sz="1900" dirty="0"/>
              <a:t> </a:t>
            </a:r>
            <a:r>
              <a:rPr lang="en" sz="1900" dirty="0" err="1"/>
              <a:t>définie</a:t>
            </a:r>
            <a:r>
              <a:rPr lang="en" sz="1900" dirty="0"/>
              <a:t> par </a:t>
            </a:r>
            <a:r>
              <a:rPr lang="en" sz="1900" dirty="0" err="1"/>
              <a:t>l’utilisateur</a:t>
            </a:r>
            <a:r>
              <a:rPr lang="en" sz="1900" dirty="0"/>
              <a:t> avec un ensemble de </a:t>
            </a:r>
            <a:r>
              <a:rPr lang="en" sz="1900" dirty="0" err="1"/>
              <a:t>valeurs</a:t>
            </a:r>
            <a:r>
              <a:rPr lang="en" sz="1900" dirty="0"/>
              <a:t> </a:t>
            </a:r>
            <a:r>
              <a:rPr lang="en" sz="1900" dirty="0" err="1"/>
              <a:t>nommées</a:t>
            </a:r>
            <a:r>
              <a:rPr lang="en" sz="1900" dirty="0"/>
              <a:t> possible</a:t>
            </a:r>
          </a:p>
          <a:p>
            <a:pPr marL="342900" lvl="0" indent="-342900" algn="l" rtl="0">
              <a:spcBef>
                <a:spcPts val="0"/>
              </a:spcBef>
              <a:spcAft>
                <a:spcPts val="0"/>
              </a:spcAft>
              <a:buFont typeface="Arial" panose="020B0604020202020204" pitchFamily="34" charset="0"/>
              <a:buChar char="•"/>
            </a:pPr>
            <a:r>
              <a:rPr lang="fr-FR" sz="1900" dirty="0"/>
              <a:t>Permet de restreindre les valeurs possible</a:t>
            </a:r>
          </a:p>
          <a:p>
            <a:pPr marL="342900" lvl="0" indent="-342900" algn="l" rtl="0">
              <a:spcBef>
                <a:spcPts val="0"/>
              </a:spcBef>
              <a:spcAft>
                <a:spcPts val="0"/>
              </a:spcAft>
              <a:buFont typeface="Arial" panose="020B0604020202020204" pitchFamily="34" charset="0"/>
              <a:buChar char="•"/>
            </a:pPr>
            <a:r>
              <a:rPr lang="fr-FR" sz="1900" dirty="0"/>
              <a:t>Défini par le mot clé </a:t>
            </a:r>
            <a:r>
              <a:rPr lang="fr-FR" sz="1900" dirty="0" err="1">
                <a:latin typeface="Courier New"/>
                <a:ea typeface="Courier New"/>
                <a:cs typeface="Courier New"/>
                <a:sym typeface="Courier New"/>
              </a:rPr>
              <a:t>enum</a:t>
            </a:r>
            <a:r>
              <a:rPr lang="fr-FR" sz="1900" dirty="0">
                <a:latin typeface="Courier New"/>
                <a:ea typeface="Courier New"/>
                <a:cs typeface="Courier New"/>
                <a:sym typeface="Courier New"/>
              </a:rPr>
              <a:t> </a:t>
            </a:r>
            <a:r>
              <a:rPr lang="fr-FR" sz="1900" dirty="0"/>
              <a:t>suivi de </a:t>
            </a:r>
            <a:r>
              <a:rPr lang="fr-FR" sz="1900" dirty="0">
                <a:latin typeface="Courier New"/>
                <a:ea typeface="Courier New"/>
                <a:cs typeface="Courier New"/>
                <a:sym typeface="Courier New"/>
              </a:rPr>
              <a:t>class</a:t>
            </a:r>
            <a:endParaRPr lang="fr-FR" sz="1900" dirty="0"/>
          </a:p>
        </p:txBody>
      </p:sp>
      <p:sp>
        <p:nvSpPr>
          <p:cNvPr id="422" name="Google Shape;422;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24" name="Google Shape;424;p59"/>
          <p:cNvSpPr txBox="1"/>
          <p:nvPr/>
        </p:nvSpPr>
        <p:spPr>
          <a:xfrm>
            <a:off x="370600" y="3329675"/>
            <a:ext cx="8461800" cy="112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b="1" dirty="0">
                <a:latin typeface="Roboto"/>
                <a:ea typeface="Roboto"/>
                <a:cs typeface="Roboto"/>
                <a:sym typeface="Roboto"/>
              </a:rPr>
              <a:t>Format:</a:t>
            </a:r>
            <a:r>
              <a:rPr lang="en" sz="1900" dirty="0">
                <a:latin typeface="Roboto"/>
                <a:ea typeface="Roboto"/>
                <a:cs typeface="Roboto"/>
                <a:sym typeface="Roboto"/>
              </a:rPr>
              <a:t> </a:t>
            </a:r>
            <a:r>
              <a:rPr lang="en" sz="1900" dirty="0" err="1">
                <a:solidFill>
                  <a:srgbClr val="3F51B5"/>
                </a:solidFill>
                <a:latin typeface="Consolas"/>
                <a:ea typeface="Consolas"/>
                <a:cs typeface="Consolas"/>
                <a:sym typeface="Consolas"/>
              </a:rPr>
              <a:t>enum</a:t>
            </a:r>
            <a:r>
              <a:rPr lang="en" sz="1900" dirty="0">
                <a:latin typeface="Consolas"/>
                <a:ea typeface="Consolas"/>
                <a:cs typeface="Consolas"/>
                <a:sym typeface="Consolas"/>
              </a:rPr>
              <a:t> </a:t>
            </a:r>
            <a:r>
              <a:rPr lang="en" sz="1900" dirty="0">
                <a:solidFill>
                  <a:srgbClr val="3F51B5"/>
                </a:solidFill>
                <a:latin typeface="Consolas"/>
                <a:ea typeface="Consolas"/>
                <a:cs typeface="Consolas"/>
                <a:sym typeface="Consolas"/>
              </a:rPr>
              <a:t>class</a:t>
            </a:r>
            <a:r>
              <a:rPr lang="en" sz="1900" dirty="0">
                <a:latin typeface="Consolas"/>
                <a:ea typeface="Consolas"/>
                <a:cs typeface="Consolas"/>
                <a:sym typeface="Consolas"/>
              </a:rPr>
              <a:t> </a:t>
            </a:r>
            <a:r>
              <a:rPr lang="en" sz="1900" dirty="0" err="1">
                <a:latin typeface="Consolas"/>
                <a:ea typeface="Consolas"/>
                <a:cs typeface="Consolas"/>
                <a:sym typeface="Consolas"/>
              </a:rPr>
              <a:t>EnumName</a:t>
            </a:r>
            <a:r>
              <a:rPr lang="en" sz="1900" dirty="0">
                <a:latin typeface="Consolas"/>
                <a:ea typeface="Consolas"/>
                <a:cs typeface="Consolas"/>
                <a:sym typeface="Consolas"/>
              </a:rPr>
              <a:t> { NAME1, NAME2, … </a:t>
            </a:r>
            <a:r>
              <a:rPr lang="en" sz="1900" dirty="0" err="1">
                <a:latin typeface="Consolas"/>
                <a:ea typeface="Consolas"/>
                <a:cs typeface="Consolas"/>
                <a:sym typeface="Consolas"/>
              </a:rPr>
              <a:t>NAMEn</a:t>
            </a:r>
            <a:r>
              <a:rPr lang="en" sz="1900" dirty="0">
                <a:latin typeface="Consolas"/>
                <a:ea typeface="Consolas"/>
                <a:cs typeface="Consolas"/>
                <a:sym typeface="Consolas"/>
              </a:rPr>
              <a:t> }</a:t>
            </a:r>
            <a:r>
              <a:rPr lang="en" sz="1900" dirty="0">
                <a:latin typeface="Roboto"/>
                <a:ea typeface="Roboto"/>
                <a:cs typeface="Roboto"/>
                <a:sym typeface="Roboto"/>
              </a:rPr>
              <a:t> </a:t>
            </a:r>
            <a:endParaRPr sz="1900" dirty="0">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sz="1900" dirty="0" err="1">
                <a:latin typeface="Roboto"/>
                <a:ea typeface="Roboto"/>
                <a:cs typeface="Roboto"/>
                <a:sym typeface="Roboto"/>
              </a:rPr>
              <a:t>Référencé</a:t>
            </a:r>
            <a:r>
              <a:rPr lang="en" sz="1900" dirty="0">
                <a:latin typeface="Roboto"/>
                <a:ea typeface="Roboto"/>
                <a:cs typeface="Roboto"/>
                <a:sym typeface="Roboto"/>
              </a:rPr>
              <a:t> par </a:t>
            </a:r>
            <a:r>
              <a:rPr lang="en" sz="1900" dirty="0" err="1">
                <a:latin typeface="Consolas"/>
                <a:ea typeface="Consolas"/>
                <a:cs typeface="Consolas"/>
                <a:sym typeface="Consolas"/>
              </a:rPr>
              <a:t>EnumName</a:t>
            </a:r>
            <a:r>
              <a:rPr lang="en" sz="1900" dirty="0">
                <a:latin typeface="Consolas"/>
                <a:ea typeface="Consolas"/>
                <a:cs typeface="Consolas"/>
                <a:sym typeface="Consolas"/>
              </a:rPr>
              <a:t>.&lt;</a:t>
            </a:r>
            <a:r>
              <a:rPr lang="en" sz="1900" dirty="0" err="1">
                <a:latin typeface="Consolas"/>
                <a:ea typeface="Consolas"/>
                <a:cs typeface="Consolas"/>
                <a:sym typeface="Consolas"/>
              </a:rPr>
              <a:t>ConstantName</a:t>
            </a:r>
            <a:r>
              <a:rPr lang="en" sz="1900" dirty="0">
                <a:latin typeface="Consolas"/>
                <a:ea typeface="Consolas"/>
                <a:cs typeface="Consolas"/>
                <a:sym typeface="Consolas"/>
              </a:rPr>
              <a:t>&gt;</a:t>
            </a:r>
            <a:r>
              <a:rPr lang="en" sz="1900" dirty="0">
                <a:latin typeface="Roboto"/>
                <a:ea typeface="Roboto"/>
                <a:cs typeface="Roboto"/>
                <a:sym typeface="Roboto"/>
              </a:rPr>
              <a:t> </a:t>
            </a:r>
            <a:endParaRPr sz="1900" dirty="0">
              <a:latin typeface="Roboto"/>
              <a:ea typeface="Roboto"/>
              <a:cs typeface="Roboto"/>
              <a:sym typeface="Roboto"/>
            </a:endParaRPr>
          </a:p>
          <a:p>
            <a:pPr marL="0" lvl="0" indent="0" algn="l" rtl="0">
              <a:lnSpc>
                <a:spcPct val="115000"/>
              </a:lnSpc>
              <a:spcBef>
                <a:spcPts val="1000"/>
              </a:spcBef>
              <a:spcAft>
                <a:spcPts val="1000"/>
              </a:spcAft>
              <a:buNone/>
            </a:pPr>
            <a:endParaRPr sz="1900" dirty="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a:t>
            </a:r>
            <a:r>
              <a:rPr lang="en" dirty="0" err="1"/>
              <a:t>classe</a:t>
            </a:r>
            <a:r>
              <a:rPr lang="en" dirty="0"/>
              <a:t> </a:t>
            </a:r>
            <a:r>
              <a:rPr lang="en" dirty="0" err="1"/>
              <a:t>enum</a:t>
            </a:r>
            <a:endParaRPr dirty="0"/>
          </a:p>
        </p:txBody>
      </p:sp>
      <p:sp>
        <p:nvSpPr>
          <p:cNvPr id="430" name="Google Shape;430;p60"/>
          <p:cNvSpPr txBox="1">
            <a:spLocks noGrp="1"/>
          </p:cNvSpPr>
          <p:nvPr>
            <p:ph type="body" idx="1"/>
          </p:nvPr>
        </p:nvSpPr>
        <p:spPr>
          <a:xfrm>
            <a:off x="356100" y="1076275"/>
            <a:ext cx="8476200" cy="633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dirty="0" err="1"/>
              <a:t>Définissez</a:t>
            </a:r>
            <a:r>
              <a:rPr lang="en" sz="1800" dirty="0"/>
              <a:t> </a:t>
            </a:r>
            <a:r>
              <a:rPr lang="en" sz="1800" dirty="0" err="1"/>
              <a:t>une</a:t>
            </a:r>
            <a:r>
              <a:rPr lang="en" sz="1800" dirty="0"/>
              <a:t> </a:t>
            </a:r>
            <a:r>
              <a:rPr lang="en" sz="1800" dirty="0" err="1"/>
              <a:t>classe</a:t>
            </a:r>
            <a:r>
              <a:rPr lang="en" sz="1800" dirty="0"/>
              <a:t> avec les </a:t>
            </a:r>
            <a:r>
              <a:rPr lang="en" sz="1800" dirty="0" err="1"/>
              <a:t>valeurs</a:t>
            </a:r>
            <a:r>
              <a:rPr lang="en" sz="1800" dirty="0"/>
              <a:t> rouge, vert, </a:t>
            </a:r>
            <a:r>
              <a:rPr lang="en" sz="1800" dirty="0" err="1"/>
              <a:t>bleue</a:t>
            </a:r>
            <a:endParaRPr sz="1800" dirty="0"/>
          </a:p>
        </p:txBody>
      </p:sp>
      <p:sp>
        <p:nvSpPr>
          <p:cNvPr id="431" name="Google Shape;431;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432" name="Google Shape;432;p60"/>
          <p:cNvSpPr txBox="1"/>
          <p:nvPr/>
        </p:nvSpPr>
        <p:spPr>
          <a:xfrm>
            <a:off x="356200" y="1885050"/>
            <a:ext cx="8476200" cy="220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3F51B5"/>
                </a:solidFill>
                <a:latin typeface="Consolas"/>
                <a:ea typeface="Consolas"/>
                <a:cs typeface="Consolas"/>
                <a:sym typeface="Consolas"/>
              </a:rPr>
              <a:t>enum</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RED(</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GREEN(</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BLUE(</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 + Color.RED.r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Color.RED.g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Color.RED.b)</a:t>
            </a:r>
            <a:endParaRPr sz="1800" b="1">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Object/singleton</a:t>
            </a:r>
            <a:endParaRPr/>
          </a:p>
        </p:txBody>
      </p:sp>
      <p:sp>
        <p:nvSpPr>
          <p:cNvPr id="438" name="Google Shape;438;p61"/>
          <p:cNvSpPr txBox="1">
            <a:spLocks noGrp="1"/>
          </p:cNvSpPr>
          <p:nvPr>
            <p:ph type="body" idx="1"/>
          </p:nvPr>
        </p:nvSpPr>
        <p:spPr>
          <a:xfrm>
            <a:off x="342900" y="1685875"/>
            <a:ext cx="8489400" cy="2610996"/>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Parfois</a:t>
            </a:r>
            <a:r>
              <a:rPr lang="en" sz="2200" dirty="0"/>
              <a:t> on a </a:t>
            </a:r>
            <a:r>
              <a:rPr lang="en" sz="2200" dirty="0" err="1"/>
              <a:t>besoin</a:t>
            </a:r>
            <a:r>
              <a:rPr lang="en" sz="2200" dirty="0"/>
              <a:t> de </a:t>
            </a:r>
            <a:r>
              <a:rPr lang="en" sz="2200" dirty="0" err="1"/>
              <a:t>l’existance</a:t>
            </a:r>
            <a:r>
              <a:rPr lang="en" sz="2200" dirty="0"/>
              <a:t> que </a:t>
            </a:r>
            <a:r>
              <a:rPr lang="en" sz="2200" dirty="0" err="1"/>
              <a:t>d’une</a:t>
            </a:r>
            <a:r>
              <a:rPr lang="en" sz="2200" dirty="0"/>
              <a:t> </a:t>
            </a:r>
            <a:r>
              <a:rPr lang="en" sz="2200" dirty="0" err="1"/>
              <a:t>seule</a:t>
            </a:r>
            <a:r>
              <a:rPr lang="en" sz="2200" dirty="0"/>
              <a:t> instance </a:t>
            </a:r>
            <a:r>
              <a:rPr lang="en" sz="2200" dirty="0" err="1"/>
              <a:t>d’une</a:t>
            </a:r>
            <a:r>
              <a:rPr lang="en" sz="2200" dirty="0"/>
              <a:t> </a:t>
            </a:r>
            <a:r>
              <a:rPr lang="en" sz="2200" dirty="0" err="1"/>
              <a:t>classe</a:t>
            </a:r>
            <a:endParaRPr lang="en" sz="2200" dirty="0"/>
          </a:p>
          <a:p>
            <a:pPr marL="457200" lvl="0" indent="-368300" algn="l" rtl="0">
              <a:spcBef>
                <a:spcPts val="0"/>
              </a:spcBef>
              <a:spcAft>
                <a:spcPts val="0"/>
              </a:spcAft>
              <a:buSzPts val="2200"/>
              <a:buChar char="●"/>
            </a:pPr>
            <a:r>
              <a:rPr lang="en" sz="2200" dirty="0" err="1"/>
              <a:t>Utilisez</a:t>
            </a:r>
            <a:r>
              <a:rPr lang="en" sz="2200" dirty="0"/>
              <a:t> le mot </a:t>
            </a:r>
            <a:r>
              <a:rPr lang="en" sz="2200" dirty="0" err="1"/>
              <a:t>clé</a:t>
            </a:r>
            <a:r>
              <a:rPr lang="en" sz="2200" dirty="0"/>
              <a:t> </a:t>
            </a:r>
            <a:r>
              <a:rPr lang="en" sz="2200" dirty="0">
                <a:latin typeface="Courier New"/>
                <a:ea typeface="Courier New"/>
                <a:cs typeface="Courier New"/>
                <a:sym typeface="Courier New"/>
              </a:rPr>
              <a:t>object </a:t>
            </a:r>
            <a:r>
              <a:rPr lang="en" sz="2200" dirty="0"/>
              <a:t>au lieu de </a:t>
            </a:r>
            <a:r>
              <a:rPr lang="en" sz="2200" dirty="0">
                <a:latin typeface="Courier New"/>
                <a:ea typeface="Courier New"/>
                <a:cs typeface="Courier New"/>
                <a:sym typeface="Courier New"/>
              </a:rPr>
              <a:t>class</a:t>
            </a:r>
            <a:endParaRPr lang="en" sz="2200" dirty="0"/>
          </a:p>
          <a:p>
            <a:pPr marL="457200" lvl="0" indent="-368300" algn="l" rtl="0">
              <a:spcBef>
                <a:spcPts val="0"/>
              </a:spcBef>
              <a:spcAft>
                <a:spcPts val="0"/>
              </a:spcAft>
              <a:buSzPts val="2200"/>
              <a:buChar char="●"/>
            </a:pPr>
            <a:r>
              <a:rPr lang="en" sz="2200" dirty="0"/>
              <a:t>Les </a:t>
            </a:r>
            <a:r>
              <a:rPr lang="en" sz="2200" dirty="0" err="1"/>
              <a:t>memb</a:t>
            </a:r>
            <a:r>
              <a:rPr lang="fr-FR" sz="2200" dirty="0"/>
              <a:t>er</a:t>
            </a:r>
            <a:r>
              <a:rPr lang="en" sz="2200" dirty="0"/>
              <a:t>s </a:t>
            </a:r>
            <a:r>
              <a:rPr lang="en" sz="2200" dirty="0" err="1"/>
              <a:t>sont</a:t>
            </a:r>
            <a:r>
              <a:rPr lang="en" sz="2200" dirty="0"/>
              <a:t> </a:t>
            </a:r>
            <a:r>
              <a:rPr lang="en" sz="2200" dirty="0" err="1"/>
              <a:t>accessibles</a:t>
            </a:r>
            <a:r>
              <a:rPr lang="en" sz="2200" dirty="0"/>
              <a:t> avec la notation </a:t>
            </a:r>
            <a:r>
              <a:rPr lang="fr-FR" sz="2200" dirty="0"/>
              <a:t>C</a:t>
            </a:r>
            <a:r>
              <a:rPr lang="en" sz="2200" dirty="0" err="1"/>
              <a:t>lassique</a:t>
            </a:r>
            <a:r>
              <a:rPr lang="en" sz="2200" dirty="0"/>
              <a:t> </a:t>
            </a:r>
            <a:r>
              <a:rPr lang="en" sz="2200" dirty="0" err="1">
                <a:latin typeface="Courier New"/>
                <a:ea typeface="Courier New"/>
                <a:cs typeface="Courier New"/>
                <a:sym typeface="Courier New"/>
              </a:rPr>
              <a:t>NameOfObject</a:t>
            </a:r>
            <a:r>
              <a:rPr lang="en" sz="2200" dirty="0">
                <a:latin typeface="Courier New"/>
                <a:ea typeface="Courier New"/>
                <a:cs typeface="Courier New"/>
                <a:sym typeface="Courier New"/>
              </a:rPr>
              <a:t>.&lt;function or variable&gt;</a:t>
            </a:r>
            <a:r>
              <a:rPr lang="en" sz="2200" dirty="0"/>
              <a:t> </a:t>
            </a:r>
          </a:p>
        </p:txBody>
      </p:sp>
      <p:sp>
        <p:nvSpPr>
          <p:cNvPr id="439" name="Google Shape;439;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Object/singleton</a:t>
            </a:r>
            <a:endParaRPr dirty="0"/>
          </a:p>
        </p:txBody>
      </p:sp>
      <p:sp>
        <p:nvSpPr>
          <p:cNvPr id="445" name="Google Shape;445;p62"/>
          <p:cNvSpPr txBox="1">
            <a:spLocks noGrp="1"/>
          </p:cNvSpPr>
          <p:nvPr>
            <p:ph type="body" idx="1"/>
          </p:nvPr>
        </p:nvSpPr>
        <p:spPr>
          <a:xfrm>
            <a:off x="342900" y="1228675"/>
            <a:ext cx="84894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endParaRPr sz="1800">
              <a:solidFill>
                <a:srgbClr val="37474F"/>
              </a:solidFill>
              <a:latin typeface="Consolas"/>
              <a:ea typeface="Consolas"/>
              <a:cs typeface="Consolas"/>
              <a:sym typeface="Consolas"/>
            </a:endParaRPr>
          </a:p>
          <a:p>
            <a:pPr marL="0" lvl="0" indent="0" algn="l" rtl="0">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marL="0" lvl="0" indent="0" algn="l" rtl="0">
              <a:spcBef>
                <a:spcPts val="500"/>
              </a:spcBef>
              <a:spcAft>
                <a:spcPts val="1000"/>
              </a:spcAft>
              <a:buNone/>
            </a:pPr>
            <a:endParaRPr sz="1800">
              <a:latin typeface="Consolas"/>
              <a:ea typeface="Consolas"/>
              <a:cs typeface="Consolas"/>
              <a:sym typeface="Consolas"/>
            </a:endParaRPr>
          </a:p>
        </p:txBody>
      </p:sp>
      <p:sp>
        <p:nvSpPr>
          <p:cNvPr id="446" name="Google Shape;446;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Companion objects</a:t>
            </a:r>
            <a:endParaRPr/>
          </a:p>
        </p:txBody>
      </p:sp>
      <p:sp>
        <p:nvSpPr>
          <p:cNvPr id="452" name="Google Shape;452;p63"/>
          <p:cNvSpPr txBox="1">
            <a:spLocks noGrp="1"/>
          </p:cNvSpPr>
          <p:nvPr>
            <p:ph type="body" idx="1"/>
          </p:nvPr>
        </p:nvSpPr>
        <p:spPr>
          <a:xfrm>
            <a:off x="342900" y="1457275"/>
            <a:ext cx="8489400" cy="204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err="1"/>
              <a:t>Permet</a:t>
            </a:r>
            <a:r>
              <a:rPr lang="en" sz="2200" dirty="0"/>
              <a:t> de </a:t>
            </a:r>
            <a:r>
              <a:rPr lang="en" sz="2200" dirty="0" err="1"/>
              <a:t>partager</a:t>
            </a:r>
            <a:r>
              <a:rPr lang="en" sz="2200" dirty="0"/>
              <a:t> des variables et </a:t>
            </a:r>
            <a:r>
              <a:rPr lang="en" sz="2200" dirty="0" err="1"/>
              <a:t>fonctions</a:t>
            </a:r>
            <a:r>
              <a:rPr lang="en" sz="2200" dirty="0"/>
              <a:t> entre </a:t>
            </a:r>
            <a:r>
              <a:rPr lang="en" sz="2200" dirty="0" err="1"/>
              <a:t>toutes</a:t>
            </a:r>
            <a:r>
              <a:rPr lang="en" sz="2200" dirty="0"/>
              <a:t> les instance </a:t>
            </a:r>
            <a:r>
              <a:rPr lang="en" sz="2200" dirty="0" err="1"/>
              <a:t>d’une</a:t>
            </a:r>
            <a:r>
              <a:rPr lang="en" sz="2200" dirty="0"/>
              <a:t> </a:t>
            </a:r>
            <a:r>
              <a:rPr lang="en" sz="2200" dirty="0" err="1"/>
              <a:t>classe</a:t>
            </a:r>
            <a:endParaRPr lang="en" sz="2200" dirty="0"/>
          </a:p>
          <a:p>
            <a:pPr marL="457200" lvl="0" indent="-368300" algn="l" rtl="0">
              <a:spcBef>
                <a:spcPts val="1400"/>
              </a:spcBef>
              <a:spcAft>
                <a:spcPts val="0"/>
              </a:spcAft>
              <a:buSzPts val="2200"/>
              <a:buChar char="●"/>
            </a:pPr>
            <a:r>
              <a:rPr lang="en" sz="2200" dirty="0" err="1"/>
              <a:t>Utilisez</a:t>
            </a:r>
            <a:r>
              <a:rPr lang="en" sz="2200" dirty="0"/>
              <a:t> les mots </a:t>
            </a:r>
            <a:r>
              <a:rPr lang="en" sz="2200" dirty="0" err="1"/>
              <a:t>clés</a:t>
            </a:r>
            <a:r>
              <a:rPr lang="en" sz="2200" dirty="0"/>
              <a:t> </a:t>
            </a:r>
            <a:r>
              <a:rPr lang="en" sz="2200" dirty="0">
                <a:latin typeface="Courier New"/>
                <a:ea typeface="Courier New"/>
                <a:cs typeface="Courier New"/>
                <a:sym typeface="Courier New"/>
              </a:rPr>
              <a:t>companion object</a:t>
            </a:r>
            <a:endParaRPr sz="2200" dirty="0"/>
          </a:p>
          <a:p>
            <a:pPr marL="457200" lvl="0" indent="-368300" algn="l" rtl="0">
              <a:spcBef>
                <a:spcPts val="1400"/>
              </a:spcBef>
              <a:spcAft>
                <a:spcPts val="1400"/>
              </a:spcAft>
              <a:buSzPts val="2200"/>
              <a:buChar char="●"/>
            </a:pPr>
            <a:r>
              <a:rPr lang="en" sz="2200" dirty="0" err="1"/>
              <a:t>Accès</a:t>
            </a:r>
            <a:r>
              <a:rPr lang="en" sz="2200" dirty="0"/>
              <a:t> via </a:t>
            </a:r>
            <a:r>
              <a:rPr lang="en" sz="2200" dirty="0" err="1">
                <a:latin typeface="Courier New"/>
                <a:ea typeface="Courier New"/>
                <a:cs typeface="Courier New"/>
                <a:sym typeface="Courier New"/>
              </a:rPr>
              <a:t>ClassName.PropertyOrFunction</a:t>
            </a:r>
            <a:r>
              <a:rPr lang="en" sz="2200" dirty="0"/>
              <a:t> </a:t>
            </a:r>
            <a:endParaRPr sz="2200" dirty="0"/>
          </a:p>
        </p:txBody>
      </p:sp>
      <p:sp>
        <p:nvSpPr>
          <p:cNvPr id="453" name="Google Shape;453;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companion object</a:t>
            </a:r>
            <a:endParaRPr dirty="0"/>
          </a:p>
        </p:txBody>
      </p:sp>
      <p:sp>
        <p:nvSpPr>
          <p:cNvPr id="459" name="Google Shape;459;p64"/>
          <p:cNvSpPr txBox="1">
            <a:spLocks noGrp="1"/>
          </p:cNvSpPr>
          <p:nvPr>
            <p:ph type="body" idx="1"/>
          </p:nvPr>
        </p:nvSpPr>
        <p:spPr>
          <a:xfrm>
            <a:off x="342900" y="1000075"/>
            <a:ext cx="8489400" cy="3602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PhysicsSystem</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companion</a:t>
            </a:r>
            <a:r>
              <a:rPr lang="en" sz="1800" b="1" dirty="0">
                <a:solidFill>
                  <a:srgbClr val="37474F"/>
                </a:solidFill>
                <a:latin typeface="Consolas"/>
                <a:ea typeface="Consolas"/>
                <a:cs typeface="Consolas"/>
                <a:sym typeface="Consolas"/>
              </a:rPr>
              <a:t> </a:t>
            </a:r>
            <a:r>
              <a:rPr lang="en" sz="1800" b="1" dirty="0">
                <a:solidFill>
                  <a:srgbClr val="3F51B5"/>
                </a:solidFill>
                <a:latin typeface="Consolas"/>
                <a:ea typeface="Consolas"/>
                <a:cs typeface="Consolas"/>
                <a:sym typeface="Consolas"/>
              </a:rPr>
              <a:t>object</a:t>
            </a: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gravity = </a:t>
            </a:r>
            <a:r>
              <a:rPr lang="en" sz="1800" dirty="0">
                <a:solidFill>
                  <a:srgbClr val="C53929"/>
                </a:solidFill>
                <a:latin typeface="Consolas"/>
                <a:ea typeface="Consolas"/>
                <a:cs typeface="Consolas"/>
                <a:sym typeface="Consolas"/>
              </a:rPr>
              <a:t>9.8</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solidFill>
                  <a:srgbClr val="37474F"/>
                </a:solidFill>
                <a:latin typeface="Consolas"/>
                <a:ea typeface="Consolas"/>
                <a:cs typeface="Consolas"/>
                <a:sym typeface="Consolas"/>
              </a:rPr>
              <a:t> unit = </a:t>
            </a:r>
            <a:r>
              <a:rPr lang="en" sz="1800" dirty="0">
                <a:solidFill>
                  <a:srgbClr val="388E3C"/>
                </a:solidFill>
                <a:latin typeface="Consolas"/>
                <a:ea typeface="Consolas"/>
                <a:cs typeface="Consolas"/>
                <a:sym typeface="Consolas"/>
              </a:rPr>
              <a:t>"metric"</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solidFill>
                  <a:srgbClr val="37474F"/>
                </a:solidFill>
                <a:latin typeface="Consolas"/>
                <a:ea typeface="Consolas"/>
                <a:cs typeface="Consolas"/>
                <a:sym typeface="Consolas"/>
              </a:rPr>
              <a:t> </a:t>
            </a:r>
            <a:r>
              <a:rPr lang="en" sz="1800" dirty="0" err="1">
                <a:solidFill>
                  <a:srgbClr val="37474F"/>
                </a:solidFill>
                <a:latin typeface="Consolas"/>
                <a:ea typeface="Consolas"/>
                <a:cs typeface="Consolas"/>
                <a:sym typeface="Consolas"/>
              </a:rPr>
              <a:t>computeForce</a:t>
            </a:r>
            <a:r>
              <a:rPr lang="en" sz="1800" dirty="0">
                <a:solidFill>
                  <a:srgbClr val="37474F"/>
                </a:solidFill>
                <a:latin typeface="Consolas"/>
                <a:ea typeface="Consolas"/>
                <a:cs typeface="Consolas"/>
                <a:sym typeface="Consolas"/>
              </a:rPr>
              <a:t>(mass: Double, accel: Double): Double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r>
              <a:rPr lang="en" sz="1800" dirty="0">
                <a:solidFill>
                  <a:srgbClr val="3F51B5"/>
                </a:solidFill>
                <a:latin typeface="Consolas"/>
                <a:ea typeface="Consolas"/>
                <a:cs typeface="Consolas"/>
                <a:sym typeface="Consolas"/>
              </a:rPr>
              <a:t>return</a:t>
            </a:r>
            <a:r>
              <a:rPr lang="en" sz="1800" dirty="0">
                <a:solidFill>
                  <a:srgbClr val="37474F"/>
                </a:solidFill>
                <a:latin typeface="Consolas"/>
                <a:ea typeface="Consolas"/>
                <a:cs typeface="Consolas"/>
                <a:sym typeface="Consolas"/>
              </a:rPr>
              <a:t> mass * accel</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    }</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PhysicsSystem.gravity</a:t>
            </a:r>
            <a:r>
              <a:rPr lang="en" sz="1800" dirty="0">
                <a:solidFill>
                  <a:srgbClr val="37474F"/>
                </a:solidFill>
                <a:latin typeface="Consolas"/>
                <a:ea typeface="Consolas"/>
                <a:cs typeface="Consolas"/>
                <a:sym typeface="Consolas"/>
              </a:rPr>
              <a:t>)</a:t>
            </a:r>
            <a:endParaRPr sz="1800" dirty="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dirty="0" err="1">
                <a:solidFill>
                  <a:srgbClr val="37474F"/>
                </a:solidFill>
                <a:latin typeface="Consolas"/>
                <a:ea typeface="Consolas"/>
                <a:cs typeface="Consolas"/>
                <a:sym typeface="Consolas"/>
              </a:rPr>
              <a:t>println</a:t>
            </a:r>
            <a:r>
              <a:rPr lang="en" sz="1800" dirty="0">
                <a:solidFill>
                  <a:srgbClr val="37474F"/>
                </a:solidFill>
                <a:latin typeface="Consolas"/>
                <a:ea typeface="Consolas"/>
                <a:cs typeface="Consolas"/>
                <a:sym typeface="Consolas"/>
              </a:rPr>
              <a:t>(</a:t>
            </a:r>
            <a:r>
              <a:rPr lang="en" sz="1800" dirty="0" err="1">
                <a:solidFill>
                  <a:srgbClr val="37474F"/>
                </a:solidFill>
                <a:latin typeface="Consolas"/>
                <a:ea typeface="Consolas"/>
                <a:cs typeface="Consolas"/>
                <a:sym typeface="Consolas"/>
              </a:rPr>
              <a:t>PhysicsSystem.computeForce</a:t>
            </a:r>
            <a:r>
              <a:rPr lang="en" sz="1800" dirty="0">
                <a:solidFill>
                  <a:srgbClr val="37474F"/>
                </a:solidFill>
                <a:latin typeface="Consolas"/>
                <a:ea typeface="Consolas"/>
                <a:cs typeface="Consolas"/>
                <a:sym typeface="Consolas"/>
              </a:rPr>
              <a:t>(</a:t>
            </a:r>
            <a:r>
              <a:rPr lang="en" sz="1800" dirty="0">
                <a:solidFill>
                  <a:srgbClr val="C53929"/>
                </a:solidFill>
                <a:latin typeface="Consolas"/>
                <a:ea typeface="Consolas"/>
                <a:cs typeface="Consolas"/>
                <a:sym typeface="Consolas"/>
              </a:rPr>
              <a:t>10.0</a:t>
            </a:r>
            <a:r>
              <a:rPr lang="en" sz="1800" dirty="0">
                <a:solidFill>
                  <a:srgbClr val="37474F"/>
                </a:solidFill>
                <a:latin typeface="Consolas"/>
                <a:ea typeface="Consolas"/>
                <a:cs typeface="Consolas"/>
                <a:sym typeface="Consolas"/>
              </a:rPr>
              <a:t>, </a:t>
            </a:r>
            <a:r>
              <a:rPr lang="en" sz="1800" dirty="0">
                <a:solidFill>
                  <a:srgbClr val="C53929"/>
                </a:solidFill>
                <a:latin typeface="Consolas"/>
                <a:ea typeface="Consolas"/>
                <a:cs typeface="Consolas"/>
                <a:sym typeface="Consolas"/>
              </a:rPr>
              <a:t>10.0</a:t>
            </a:r>
            <a:r>
              <a:rPr lang="en" sz="1800" dirty="0">
                <a:solidFill>
                  <a:srgbClr val="37474F"/>
                </a:solidFill>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0000"/>
              </a:lnSpc>
              <a:spcBef>
                <a:spcPts val="400"/>
              </a:spcBef>
              <a:spcAft>
                <a:spcPts val="0"/>
              </a:spcAft>
              <a:buClr>
                <a:schemeClr val="dk1"/>
              </a:buClr>
              <a:buSzPts val="1100"/>
              <a:buFont typeface="Arial"/>
              <a:buNone/>
            </a:pPr>
            <a:r>
              <a:rPr lang="en" sz="1800" dirty="0">
                <a:solidFill>
                  <a:srgbClr val="1155CC"/>
                </a:solidFill>
                <a:latin typeface="Consolas"/>
                <a:ea typeface="Consolas"/>
                <a:cs typeface="Consolas"/>
                <a:sym typeface="Consolas"/>
              </a:rPr>
              <a:t>=&gt; 9.8100.0</a:t>
            </a:r>
            <a:endParaRPr sz="1800" dirty="0">
              <a:solidFill>
                <a:srgbClr val="1155CC"/>
              </a:solidFill>
              <a:latin typeface="Consolas"/>
              <a:ea typeface="Consolas"/>
              <a:cs typeface="Consolas"/>
              <a:sym typeface="Consolas"/>
            </a:endParaRPr>
          </a:p>
          <a:p>
            <a:pPr marL="0" lvl="0" indent="0" algn="l" rtl="0">
              <a:lnSpc>
                <a:spcPct val="110000"/>
              </a:lnSpc>
              <a:spcBef>
                <a:spcPts val="0"/>
              </a:spcBef>
              <a:spcAft>
                <a:spcPts val="0"/>
              </a:spcAft>
              <a:buNone/>
            </a:pPr>
            <a:endParaRPr sz="1800" dirty="0">
              <a:latin typeface="Consolas"/>
              <a:ea typeface="Consolas"/>
              <a:cs typeface="Consolas"/>
              <a:sym typeface="Consolas"/>
            </a:endParaRPr>
          </a:p>
        </p:txBody>
      </p:sp>
      <p:sp>
        <p:nvSpPr>
          <p:cNvPr id="460" name="Google Shape;460;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dirty="0" err="1"/>
              <a:t>Organiser</a:t>
            </a:r>
            <a:r>
              <a:rPr lang="en" sz="4200" dirty="0"/>
              <a:t> son code</a:t>
            </a:r>
            <a:endParaRPr sz="4200" dirty="0"/>
          </a:p>
        </p:txBody>
      </p:sp>
      <p:sp>
        <p:nvSpPr>
          <p:cNvPr id="466" name="Google Shape;466;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Classe</a:t>
            </a:r>
            <a:r>
              <a:rPr lang="en" dirty="0"/>
              <a:t> vs </a:t>
            </a:r>
            <a:r>
              <a:rPr lang="en" dirty="0" err="1"/>
              <a:t>objet</a:t>
            </a:r>
            <a:endParaRPr dirty="0"/>
          </a:p>
        </p:txBody>
      </p:sp>
      <p:sp>
        <p:nvSpPr>
          <p:cNvPr id="114" name="Google Shape;114;p21"/>
          <p:cNvSpPr txBox="1">
            <a:spLocks noGrp="1"/>
          </p:cNvSpPr>
          <p:nvPr>
            <p:ph type="body" idx="1"/>
          </p:nvPr>
        </p:nvSpPr>
        <p:spPr>
          <a:xfrm>
            <a:off x="311700" y="993750"/>
            <a:ext cx="3407100" cy="3449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FR" sz="1800" dirty="0"/>
              <a:t>Classe Maison</a:t>
            </a:r>
            <a:endParaRPr sz="1800" dirty="0"/>
          </a:p>
          <a:p>
            <a:pPr marL="0" lvl="0" indent="0" algn="l" rtl="0">
              <a:spcBef>
                <a:spcPts val="1000"/>
              </a:spcBef>
              <a:spcAft>
                <a:spcPts val="0"/>
              </a:spcAft>
              <a:buClr>
                <a:schemeClr val="dk1"/>
              </a:buClr>
              <a:buSzPts val="1100"/>
              <a:buFont typeface="Arial"/>
              <a:buNone/>
            </a:pPr>
            <a:r>
              <a:rPr lang="en" sz="1800" dirty="0" err="1"/>
              <a:t>Données</a:t>
            </a:r>
            <a:endParaRPr sz="1800" dirty="0"/>
          </a:p>
          <a:p>
            <a:pPr marL="457200" lvl="0" indent="-342900" algn="l" rtl="0">
              <a:spcBef>
                <a:spcPts val="600"/>
              </a:spcBef>
              <a:spcAft>
                <a:spcPts val="0"/>
              </a:spcAft>
              <a:buSzPts val="1800"/>
              <a:buChar char="●"/>
            </a:pPr>
            <a:r>
              <a:rPr lang="en" sz="1800" dirty="0"/>
              <a:t>Couleur (String)</a:t>
            </a:r>
            <a:endParaRPr sz="1800" dirty="0"/>
          </a:p>
          <a:p>
            <a:pPr marL="457200" lvl="0" indent="-342900" algn="l" rtl="0">
              <a:spcBef>
                <a:spcPts val="0"/>
              </a:spcBef>
              <a:spcAft>
                <a:spcPts val="0"/>
              </a:spcAft>
              <a:buSzPts val="1800"/>
              <a:buChar char="●"/>
            </a:pPr>
            <a:r>
              <a:rPr lang="en" sz="1800" dirty="0" err="1"/>
              <a:t>Nombre</a:t>
            </a:r>
            <a:r>
              <a:rPr lang="en" sz="1800" dirty="0"/>
              <a:t> de </a:t>
            </a:r>
            <a:r>
              <a:rPr lang="en" sz="1800" dirty="0" err="1"/>
              <a:t>fenêtres</a:t>
            </a:r>
            <a:r>
              <a:rPr lang="en" sz="1800" dirty="0"/>
              <a:t> (Int)</a:t>
            </a:r>
            <a:endParaRPr sz="1800" dirty="0"/>
          </a:p>
          <a:p>
            <a:pPr marL="457200" lvl="0" indent="-342900" algn="l" rtl="0">
              <a:spcBef>
                <a:spcPts val="0"/>
              </a:spcBef>
              <a:spcAft>
                <a:spcPts val="0"/>
              </a:spcAft>
              <a:buSzPts val="1800"/>
              <a:buChar char="●"/>
            </a:pPr>
            <a:r>
              <a:rPr lang="fr-FR" sz="1800" dirty="0"/>
              <a:t>E</a:t>
            </a:r>
            <a:r>
              <a:rPr lang="en" sz="1800" dirty="0" err="1"/>
              <a:t>st</a:t>
            </a:r>
            <a:r>
              <a:rPr lang="en" sz="1800" dirty="0"/>
              <a:t> </a:t>
            </a:r>
            <a:r>
              <a:rPr lang="en" sz="1800" dirty="0" err="1"/>
              <a:t>en</a:t>
            </a:r>
            <a:r>
              <a:rPr lang="en" sz="1800" dirty="0"/>
              <a:t> vente (Boolean)</a:t>
            </a:r>
            <a:endParaRPr sz="1800" dirty="0"/>
          </a:p>
          <a:p>
            <a:pPr marL="0" lvl="0" indent="0" algn="l" rtl="0">
              <a:spcBef>
                <a:spcPts val="1000"/>
              </a:spcBef>
              <a:spcAft>
                <a:spcPts val="0"/>
              </a:spcAft>
              <a:buClr>
                <a:schemeClr val="dk1"/>
              </a:buClr>
              <a:buSzPts val="1100"/>
              <a:buFont typeface="Arial"/>
              <a:buNone/>
            </a:pPr>
            <a:r>
              <a:rPr lang="en" sz="1800" dirty="0" err="1"/>
              <a:t>Comportement</a:t>
            </a:r>
            <a:endParaRPr sz="1800" dirty="0"/>
          </a:p>
          <a:p>
            <a:pPr marL="457200" lvl="0" indent="-342900" algn="l" rtl="0">
              <a:spcBef>
                <a:spcPts val="600"/>
              </a:spcBef>
              <a:spcAft>
                <a:spcPts val="0"/>
              </a:spcAft>
              <a:buSzPts val="1800"/>
              <a:buFont typeface="Courier New"/>
              <a:buChar char="●"/>
            </a:pPr>
            <a:r>
              <a:rPr lang="en" sz="1800" dirty="0" err="1">
                <a:latin typeface="Courier New"/>
                <a:ea typeface="Courier New"/>
                <a:cs typeface="Courier New"/>
                <a:sym typeface="Courier New"/>
              </a:rPr>
              <a:t>updateColor</a:t>
            </a:r>
            <a:r>
              <a:rPr lang="en" sz="1800" dirty="0">
                <a:latin typeface="Courier New"/>
                <a:ea typeface="Courier New"/>
                <a:cs typeface="Courier New"/>
                <a:sym typeface="Courier New"/>
              </a:rPr>
              <a:t>()</a:t>
            </a:r>
            <a:endParaRPr sz="1800" dirty="0">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 sz="1800" dirty="0" err="1">
                <a:latin typeface="Courier New"/>
                <a:ea typeface="Courier New"/>
                <a:cs typeface="Courier New"/>
                <a:sym typeface="Courier New"/>
              </a:rPr>
              <a:t>putOnSale</a:t>
            </a:r>
            <a:r>
              <a:rPr lang="en" sz="1800" dirty="0">
                <a:latin typeface="Courier New"/>
                <a:ea typeface="Courier New"/>
                <a:cs typeface="Courier New"/>
                <a:sym typeface="Courier New"/>
              </a:rPr>
              <a:t>()</a:t>
            </a:r>
            <a:endParaRPr sz="1800" dirty="0"/>
          </a:p>
        </p:txBody>
      </p:sp>
      <p:sp>
        <p:nvSpPr>
          <p:cNvPr id="115" name="Google Shape;115;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6" name="Google Shape;116;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7" name="Google Shape;117;p21"/>
          <p:cNvPicPr preferRelativeResize="0"/>
          <p:nvPr/>
        </p:nvPicPr>
        <p:blipFill rotWithShape="1">
          <a:blip r:embed="rId4">
            <a:alphaModFix/>
          </a:blip>
          <a:srcRect r="9869"/>
          <a:stretch/>
        </p:blipFill>
        <p:spPr>
          <a:xfrm>
            <a:off x="7273386" y="1933300"/>
            <a:ext cx="1340168" cy="949018"/>
          </a:xfrm>
          <a:prstGeom prst="rect">
            <a:avLst/>
          </a:prstGeom>
          <a:noFill/>
          <a:ln>
            <a:noFill/>
          </a:ln>
        </p:spPr>
      </p:pic>
      <p:pic>
        <p:nvPicPr>
          <p:cNvPr id="118" name="Google Shape;118;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9" name="Google Shape;119;p21"/>
          <p:cNvSpPr txBox="1"/>
          <p:nvPr/>
        </p:nvSpPr>
        <p:spPr>
          <a:xfrm>
            <a:off x="6055743" y="1123910"/>
            <a:ext cx="882987"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Objets</a:t>
            </a:r>
            <a:endParaRPr sz="1800" dirty="0">
              <a:latin typeface="Roboto"/>
              <a:ea typeface="Roboto"/>
              <a:cs typeface="Roboto"/>
              <a:sym typeface="Roboto"/>
            </a:endParaRPr>
          </a:p>
        </p:txBody>
      </p:sp>
      <p:grpSp>
        <p:nvGrpSpPr>
          <p:cNvPr id="120" name="Google Shape;120;p21"/>
          <p:cNvGrpSpPr/>
          <p:nvPr/>
        </p:nvGrpSpPr>
        <p:grpSpPr>
          <a:xfrm>
            <a:off x="7055500" y="3810000"/>
            <a:ext cx="719700" cy="415475"/>
            <a:chOff x="7284100" y="3810000"/>
            <a:chExt cx="719700" cy="415475"/>
          </a:xfrm>
        </p:grpSpPr>
        <p:sp>
          <p:nvSpPr>
            <p:cNvPr id="121" name="Google Shape;121;p21"/>
            <p:cNvSpPr/>
            <p:nvPr/>
          </p:nvSpPr>
          <p:spPr>
            <a:xfrm>
              <a:off x="7601200" y="3988775"/>
              <a:ext cx="85500" cy="23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p:nvPr/>
          </p:nvSpPr>
          <p:spPr>
            <a:xfrm>
              <a:off x="7284100" y="3810000"/>
              <a:ext cx="719700" cy="295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 </a:t>
            </a:r>
            <a:r>
              <a:rPr lang="en" dirty="0" err="1"/>
              <a:t>seul</a:t>
            </a:r>
            <a:r>
              <a:rPr lang="en" dirty="0"/>
              <a:t> </a:t>
            </a:r>
            <a:r>
              <a:rPr lang="en" dirty="0" err="1"/>
              <a:t>fichier</a:t>
            </a:r>
            <a:r>
              <a:rPr lang="en" dirty="0"/>
              <a:t>, </a:t>
            </a:r>
            <a:r>
              <a:rPr lang="en" dirty="0" err="1"/>
              <a:t>plusieurs</a:t>
            </a:r>
            <a:r>
              <a:rPr lang="en" dirty="0"/>
              <a:t> </a:t>
            </a:r>
            <a:r>
              <a:rPr lang="en" dirty="0" err="1"/>
              <a:t>entités</a:t>
            </a:r>
            <a:endParaRPr dirty="0"/>
          </a:p>
        </p:txBody>
      </p:sp>
      <p:sp>
        <p:nvSpPr>
          <p:cNvPr id="472" name="Google Shape;472;p66"/>
          <p:cNvSpPr txBox="1">
            <a:spLocks noGrp="1"/>
          </p:cNvSpPr>
          <p:nvPr>
            <p:ph type="body" idx="1"/>
          </p:nvPr>
        </p:nvSpPr>
        <p:spPr>
          <a:xfrm>
            <a:off x="342900" y="1609674"/>
            <a:ext cx="8489400" cy="2946141"/>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Kotlin ne force pas </a:t>
            </a:r>
            <a:r>
              <a:rPr lang="en" sz="2200" dirty="0" err="1"/>
              <a:t>d’avoir</a:t>
            </a:r>
            <a:r>
              <a:rPr lang="en" sz="2200" dirty="0"/>
              <a:t> </a:t>
            </a:r>
            <a:r>
              <a:rPr lang="en" sz="2200" dirty="0" err="1"/>
              <a:t>une</a:t>
            </a:r>
            <a:r>
              <a:rPr lang="en" sz="2200" dirty="0"/>
              <a:t> </a:t>
            </a:r>
            <a:r>
              <a:rPr lang="en" sz="2200" dirty="0" err="1"/>
              <a:t>seule</a:t>
            </a:r>
            <a:r>
              <a:rPr lang="en" sz="2200" dirty="0"/>
              <a:t> </a:t>
            </a:r>
            <a:r>
              <a:rPr lang="en" sz="2200" dirty="0" err="1"/>
              <a:t>entité</a:t>
            </a:r>
            <a:r>
              <a:rPr lang="en" sz="2200" dirty="0"/>
              <a:t> (</a:t>
            </a:r>
            <a:r>
              <a:rPr lang="en" sz="2200" dirty="0" err="1"/>
              <a:t>classe</a:t>
            </a:r>
            <a:r>
              <a:rPr lang="en" sz="2200" dirty="0"/>
              <a:t>, interface…) par </a:t>
            </a:r>
            <a:r>
              <a:rPr lang="en" sz="2200" dirty="0" err="1"/>
              <a:t>fichier</a:t>
            </a:r>
            <a:endParaRPr lang="en" sz="2200" dirty="0"/>
          </a:p>
          <a:p>
            <a:pPr marL="457200" lvl="0" indent="-368300" algn="l" rtl="0">
              <a:spcBef>
                <a:spcPts val="0"/>
              </a:spcBef>
              <a:spcAft>
                <a:spcPts val="0"/>
              </a:spcAft>
              <a:buSzPts val="2200"/>
              <a:buChar char="●"/>
            </a:pPr>
            <a:r>
              <a:rPr lang="en" sz="2200" dirty="0" err="1"/>
              <a:t>Vous</a:t>
            </a:r>
            <a:r>
              <a:rPr lang="en" sz="2200" dirty="0"/>
              <a:t> </a:t>
            </a:r>
            <a:r>
              <a:rPr lang="en" sz="2200" dirty="0" err="1"/>
              <a:t>pouvez</a:t>
            </a:r>
            <a:r>
              <a:rPr lang="en" sz="2200" dirty="0"/>
              <a:t> </a:t>
            </a:r>
            <a:r>
              <a:rPr lang="en" sz="2200" dirty="0" err="1"/>
              <a:t>si</a:t>
            </a:r>
            <a:r>
              <a:rPr lang="en" sz="2200" dirty="0"/>
              <a:t> possible </a:t>
            </a:r>
            <a:r>
              <a:rPr lang="en" sz="2200" dirty="0" err="1"/>
              <a:t>regrouper</a:t>
            </a:r>
            <a:r>
              <a:rPr lang="en" sz="2200" dirty="0"/>
              <a:t> les </a:t>
            </a:r>
            <a:r>
              <a:rPr lang="en" sz="2200" dirty="0" err="1"/>
              <a:t>entités</a:t>
            </a:r>
            <a:r>
              <a:rPr lang="en" sz="2200" dirty="0"/>
              <a:t> qui </a:t>
            </a:r>
            <a:r>
              <a:rPr lang="en" sz="2200" dirty="0" err="1"/>
              <a:t>sont</a:t>
            </a:r>
            <a:r>
              <a:rPr lang="en" sz="2200" dirty="0"/>
              <a:t> </a:t>
            </a:r>
            <a:r>
              <a:rPr lang="en" sz="2200" dirty="0" err="1"/>
              <a:t>fortement</a:t>
            </a:r>
            <a:r>
              <a:rPr lang="en" sz="2200" dirty="0"/>
              <a:t> </a:t>
            </a:r>
            <a:r>
              <a:rPr lang="en" sz="2200" dirty="0" err="1"/>
              <a:t>liées</a:t>
            </a:r>
            <a:endParaRPr lang="en" sz="2200" dirty="0"/>
          </a:p>
          <a:p>
            <a:pPr marL="457200" lvl="0" indent="-368300" algn="l" rtl="0">
              <a:spcBef>
                <a:spcPts val="0"/>
              </a:spcBef>
              <a:spcAft>
                <a:spcPts val="0"/>
              </a:spcAft>
              <a:buSzPts val="2200"/>
              <a:buChar char="●"/>
            </a:pPr>
            <a:r>
              <a:rPr lang="en" sz="2200" dirty="0"/>
              <a:t>Attention </a:t>
            </a:r>
            <a:r>
              <a:rPr lang="en" sz="2200" dirty="0" err="1"/>
              <a:t>à</a:t>
            </a:r>
            <a:r>
              <a:rPr lang="en" sz="2200" dirty="0"/>
              <a:t> la taille des </a:t>
            </a:r>
            <a:r>
              <a:rPr lang="en" sz="2200" dirty="0" err="1"/>
              <a:t>fichiers</a:t>
            </a:r>
            <a:r>
              <a:rPr lang="en" sz="2200" dirty="0"/>
              <a:t> et </a:t>
            </a:r>
            <a:r>
              <a:rPr lang="en" sz="2200" dirty="0" err="1"/>
              <a:t>leurs</a:t>
            </a:r>
            <a:r>
              <a:rPr lang="en" sz="2200" dirty="0"/>
              <a:t> </a:t>
            </a:r>
            <a:r>
              <a:rPr lang="en" sz="2200" dirty="0" err="1"/>
              <a:t>complexités</a:t>
            </a:r>
            <a:endParaRPr lang="en" sz="2200" dirty="0"/>
          </a:p>
        </p:txBody>
      </p:sp>
      <p:sp>
        <p:nvSpPr>
          <p:cNvPr id="473" name="Google Shape;473;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Packages</a:t>
            </a:r>
            <a:endParaRPr/>
          </a:p>
        </p:txBody>
      </p:sp>
      <p:sp>
        <p:nvSpPr>
          <p:cNvPr id="479" name="Google Shape;479;p67"/>
          <p:cNvSpPr txBox="1">
            <a:spLocks noGrp="1"/>
          </p:cNvSpPr>
          <p:nvPr>
            <p:ph type="body" idx="1"/>
          </p:nvPr>
        </p:nvSpPr>
        <p:spPr>
          <a:xfrm>
            <a:off x="342900" y="1457275"/>
            <a:ext cx="8489400" cy="2613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dirty="0"/>
              <a:t>Provide means for organization</a:t>
            </a:r>
          </a:p>
          <a:p>
            <a:pPr marL="457200" lvl="0" indent="-368300" algn="l" rtl="0">
              <a:spcBef>
                <a:spcPts val="0"/>
              </a:spcBef>
              <a:spcAft>
                <a:spcPts val="0"/>
              </a:spcAft>
              <a:buSzPts val="2200"/>
              <a:buChar char="●"/>
            </a:pPr>
            <a:r>
              <a:rPr lang="en" sz="2200" dirty="0" err="1"/>
              <a:t>Fourni</a:t>
            </a:r>
            <a:r>
              <a:rPr lang="en" sz="2200" dirty="0"/>
              <a:t> </a:t>
            </a:r>
            <a:r>
              <a:rPr lang="en" sz="2200" dirty="0" err="1"/>
              <a:t>une</a:t>
            </a:r>
            <a:r>
              <a:rPr lang="en" sz="2200" dirty="0"/>
              <a:t> manière </a:t>
            </a:r>
            <a:r>
              <a:rPr lang="en" sz="2200" dirty="0" err="1"/>
              <a:t>d’organi</a:t>
            </a:r>
            <a:r>
              <a:rPr lang="fr-FR" sz="2200" dirty="0"/>
              <a:t>z</a:t>
            </a:r>
            <a:r>
              <a:rPr lang="en" sz="2200" dirty="0"/>
              <a:t>er les </a:t>
            </a:r>
            <a:r>
              <a:rPr lang="en" sz="2200" dirty="0" err="1"/>
              <a:t>entités</a:t>
            </a:r>
            <a:endParaRPr lang="en" sz="2200" dirty="0"/>
          </a:p>
          <a:p>
            <a:pPr marL="457200" lvl="0" indent="-368300" algn="l" rtl="0">
              <a:spcBef>
                <a:spcPts val="0"/>
              </a:spcBef>
              <a:spcAft>
                <a:spcPts val="0"/>
              </a:spcAft>
              <a:buSzPts val="2200"/>
              <a:buChar char="●"/>
            </a:pPr>
            <a:r>
              <a:rPr lang="en" sz="2200" dirty="0" err="1"/>
              <a:t>Utiliser</a:t>
            </a:r>
            <a:r>
              <a:rPr lang="en" sz="2200" dirty="0"/>
              <a:t> des mots sans </a:t>
            </a:r>
            <a:r>
              <a:rPr lang="en" sz="2200" dirty="0" err="1"/>
              <a:t>masjuscules</a:t>
            </a:r>
            <a:r>
              <a:rPr lang="en" sz="2200" dirty="0"/>
              <a:t> </a:t>
            </a:r>
            <a:r>
              <a:rPr lang="en" sz="2200" dirty="0" err="1"/>
              <a:t>séparés</a:t>
            </a:r>
            <a:r>
              <a:rPr lang="en" sz="2200" dirty="0"/>
              <a:t> par des points</a:t>
            </a:r>
          </a:p>
          <a:p>
            <a:pPr marL="457200" lvl="0" indent="-368300" algn="l" rtl="0">
              <a:spcBef>
                <a:spcPts val="0"/>
              </a:spcBef>
              <a:spcAft>
                <a:spcPts val="0"/>
              </a:spcAft>
              <a:buSzPts val="2200"/>
              <a:buChar char="●"/>
            </a:pPr>
            <a:r>
              <a:rPr lang="en" sz="2200" dirty="0" err="1"/>
              <a:t>Déclarer</a:t>
            </a:r>
            <a:r>
              <a:rPr lang="en" sz="2200" dirty="0"/>
              <a:t> </a:t>
            </a:r>
            <a:r>
              <a:rPr lang="en" sz="2200" dirty="0" err="1"/>
              <a:t>à</a:t>
            </a:r>
            <a:r>
              <a:rPr lang="en" sz="2200" dirty="0"/>
              <a:t> la première </a:t>
            </a:r>
            <a:r>
              <a:rPr lang="en" sz="2200" dirty="0" err="1"/>
              <a:t>ligne</a:t>
            </a:r>
            <a:r>
              <a:rPr lang="en" sz="2200" dirty="0"/>
              <a:t> (qui </a:t>
            </a:r>
            <a:r>
              <a:rPr lang="en" sz="2200" dirty="0" err="1"/>
              <a:t>n’est</a:t>
            </a:r>
            <a:r>
              <a:rPr lang="en" sz="2200" dirty="0"/>
              <a:t> pas un </a:t>
            </a:r>
            <a:r>
              <a:rPr lang="en" sz="2200" dirty="0" err="1"/>
              <a:t>commentaire</a:t>
            </a:r>
            <a:r>
              <a:rPr lang="en" sz="2200" dirty="0"/>
              <a:t>) avec le mot </a:t>
            </a:r>
            <a:r>
              <a:rPr lang="en" sz="2200" dirty="0" err="1"/>
              <a:t>clé</a:t>
            </a:r>
            <a:r>
              <a:rPr lang="en" sz="2200" dirty="0"/>
              <a:t> </a:t>
            </a:r>
            <a:r>
              <a:rPr lang="en" sz="2200" dirty="0">
                <a:latin typeface="Courier New"/>
                <a:ea typeface="Courier New"/>
                <a:cs typeface="Courier New"/>
                <a:sym typeface="Courier New"/>
              </a:rPr>
              <a:t>package</a:t>
            </a:r>
            <a:endParaRPr sz="2200" dirty="0"/>
          </a:p>
          <a:p>
            <a:pPr marL="457200" lvl="0" indent="0" algn="l" rtl="0">
              <a:spcBef>
                <a:spcPts val="1400"/>
              </a:spcBef>
              <a:spcAft>
                <a:spcPts val="1400"/>
              </a:spcAft>
              <a:buNone/>
            </a:pPr>
            <a:r>
              <a:rPr lang="en" sz="2200" dirty="0">
                <a:latin typeface="Courier New"/>
                <a:ea typeface="Courier New"/>
                <a:cs typeface="Courier New"/>
                <a:sym typeface="Courier New"/>
              </a:rPr>
              <a:t>package </a:t>
            </a:r>
            <a:r>
              <a:rPr lang="en" sz="2200" dirty="0" err="1">
                <a:latin typeface="Courier New"/>
                <a:ea typeface="Courier New"/>
                <a:cs typeface="Courier New"/>
                <a:sym typeface="Courier New"/>
              </a:rPr>
              <a:t>org.example.myapp</a:t>
            </a:r>
            <a:endParaRPr sz="2200" dirty="0">
              <a:latin typeface="Courier New"/>
              <a:ea typeface="Courier New"/>
              <a:cs typeface="Courier New"/>
              <a:sym typeface="Courier New"/>
            </a:endParaRPr>
          </a:p>
        </p:txBody>
      </p:sp>
      <p:sp>
        <p:nvSpPr>
          <p:cNvPr id="480" name="Google Shape;480;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Exemple</a:t>
            </a:r>
            <a:r>
              <a:rPr lang="en" dirty="0"/>
              <a:t> </a:t>
            </a:r>
            <a:r>
              <a:rPr lang="en" dirty="0" err="1"/>
              <a:t>d’une</a:t>
            </a:r>
            <a:r>
              <a:rPr lang="en" dirty="0"/>
              <a:t> </a:t>
            </a:r>
            <a:r>
              <a:rPr lang="en" dirty="0" err="1"/>
              <a:t>hiérarchie</a:t>
            </a:r>
            <a:r>
              <a:rPr lang="en" dirty="0"/>
              <a:t> de </a:t>
            </a:r>
            <a:r>
              <a:rPr lang="en" dirty="0" err="1"/>
              <a:t>classe</a:t>
            </a:r>
            <a:endParaRPr dirty="0"/>
          </a:p>
        </p:txBody>
      </p:sp>
      <p:sp>
        <p:nvSpPr>
          <p:cNvPr id="486" name="Google Shape;486;p6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cxnSp>
        <p:nvCxnSpPr>
          <p:cNvPr id="487" name="Google Shape;487;p68"/>
          <p:cNvCxnSpPr/>
          <p:nvPr/>
        </p:nvCxnSpPr>
        <p:spPr>
          <a:xfrm>
            <a:off x="4853625" y="2088413"/>
            <a:ext cx="1515600" cy="770700"/>
          </a:xfrm>
          <a:prstGeom prst="straightConnector1">
            <a:avLst/>
          </a:prstGeom>
          <a:noFill/>
          <a:ln w="28575" cap="flat" cmpd="sng">
            <a:solidFill>
              <a:srgbClr val="3C4043"/>
            </a:solidFill>
            <a:prstDash val="solid"/>
            <a:round/>
            <a:headEnd type="none" w="med" len="med"/>
            <a:tailEnd type="triangle" w="med" len="med"/>
          </a:ln>
        </p:spPr>
      </p:cxnSp>
      <p:grpSp>
        <p:nvGrpSpPr>
          <p:cNvPr id="488" name="Google Shape;488;p68"/>
          <p:cNvGrpSpPr/>
          <p:nvPr/>
        </p:nvGrpSpPr>
        <p:grpSpPr>
          <a:xfrm>
            <a:off x="1260025" y="3004263"/>
            <a:ext cx="2884069" cy="1429349"/>
            <a:chOff x="1036775" y="2886650"/>
            <a:chExt cx="2814000" cy="1217400"/>
          </a:xfrm>
        </p:grpSpPr>
        <p:sp>
          <p:nvSpPr>
            <p:cNvPr id="489" name="Google Shape;489;p68"/>
            <p:cNvSpPr/>
            <p:nvPr/>
          </p:nvSpPr>
          <p:spPr>
            <a:xfrm>
              <a:off x="103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dirty="0">
                  <a:solidFill>
                    <a:srgbClr val="083042"/>
                  </a:solidFill>
                  <a:latin typeface="Roboto Condensed"/>
                  <a:ea typeface="Roboto Condensed"/>
                  <a:cs typeface="Roboto Condensed"/>
                  <a:sym typeface="Roboto Condensed"/>
                </a:rPr>
                <a:t>Carotte</a:t>
              </a:r>
              <a:endParaRPr dirty="0">
                <a:solidFill>
                  <a:srgbClr val="083042"/>
                </a:solidFill>
              </a:endParaRPr>
            </a:p>
          </p:txBody>
        </p:sp>
        <p:sp>
          <p:nvSpPr>
            <p:cNvPr id="490" name="Google Shape;490;p68"/>
            <p:cNvSpPr/>
            <p:nvPr/>
          </p:nvSpPr>
          <p:spPr>
            <a:xfrm>
              <a:off x="103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83042"/>
                  </a:solidFill>
                  <a:latin typeface="Roboto Condensed"/>
                  <a:ea typeface="Roboto Condensed"/>
                  <a:cs typeface="Roboto Condensed"/>
                  <a:sym typeface="Roboto Condensed"/>
                </a:rPr>
                <a:t>Legume</a:t>
              </a:r>
              <a:endParaRPr dirty="0">
                <a:solidFill>
                  <a:srgbClr val="083042"/>
                </a:solidFill>
              </a:endParaRPr>
            </a:p>
          </p:txBody>
        </p:sp>
        <p:sp>
          <p:nvSpPr>
            <p:cNvPr id="491" name="Google Shape;491;p68"/>
            <p:cNvSpPr/>
            <p:nvPr/>
          </p:nvSpPr>
          <p:spPr>
            <a:xfrm>
              <a:off x="103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err="1">
                  <a:solidFill>
                    <a:srgbClr val="083042"/>
                  </a:solidFill>
                  <a:latin typeface="Roboto Condensed"/>
                  <a:ea typeface="Roboto Condensed"/>
                  <a:cs typeface="Roboto Condensed"/>
                  <a:sym typeface="Roboto Condensed"/>
                </a:rPr>
                <a:t>Patate</a:t>
              </a:r>
              <a:endParaRPr dirty="0">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err="1">
                  <a:solidFill>
                    <a:srgbClr val="FFFFFF"/>
                  </a:solidFill>
                  <a:latin typeface="Roboto Condensed"/>
                  <a:ea typeface="Roboto Condensed"/>
                  <a:cs typeface="Roboto Condensed"/>
                  <a:sym typeface="Roboto Condensed"/>
                </a:rPr>
                <a:t>org.example.aliment.legume</a:t>
              </a:r>
              <a:endParaRPr dirty="0">
                <a:solidFill>
                  <a:srgbClr val="FFFFFF"/>
                </a:solidFill>
              </a:endParaRPr>
            </a:p>
          </p:txBody>
        </p:sp>
      </p:grpSp>
      <p:grpSp>
        <p:nvGrpSpPr>
          <p:cNvPr id="493" name="Google Shape;493;p68"/>
          <p:cNvGrpSpPr/>
          <p:nvPr/>
        </p:nvGrpSpPr>
        <p:grpSpPr>
          <a:xfrm>
            <a:off x="4941934" y="2997365"/>
            <a:ext cx="2884069" cy="1436247"/>
            <a:chOff x="4846775" y="2880775"/>
            <a:chExt cx="2814000" cy="1223275"/>
          </a:xfrm>
        </p:grpSpPr>
        <p:sp>
          <p:nvSpPr>
            <p:cNvPr id="494" name="Google Shape;494;p68"/>
            <p:cNvSpPr/>
            <p:nvPr/>
          </p:nvSpPr>
          <p:spPr>
            <a:xfrm>
              <a:off x="484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83042"/>
                  </a:solidFill>
                  <a:latin typeface="Roboto Condensed"/>
                  <a:ea typeface="Roboto Condensed"/>
                  <a:cs typeface="Roboto Condensed"/>
                  <a:sym typeface="Roboto Condensed"/>
                </a:rPr>
                <a:t>Boeuf</a:t>
              </a:r>
              <a:endParaRPr dirty="0">
                <a:solidFill>
                  <a:srgbClr val="083042"/>
                </a:solidFill>
              </a:endParaRPr>
            </a:p>
          </p:txBody>
        </p:sp>
        <p:sp>
          <p:nvSpPr>
            <p:cNvPr id="495" name="Google Shape;495;p68"/>
            <p:cNvSpPr/>
            <p:nvPr/>
          </p:nvSpPr>
          <p:spPr>
            <a:xfrm>
              <a:off x="484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83042"/>
                  </a:solidFill>
                  <a:latin typeface="Roboto Condensed"/>
                  <a:ea typeface="Roboto Condensed"/>
                  <a:cs typeface="Roboto Condensed"/>
                  <a:sym typeface="Roboto Condensed"/>
                </a:rPr>
                <a:t>Viand</a:t>
              </a:r>
              <a:endParaRPr dirty="0">
                <a:solidFill>
                  <a:srgbClr val="083042"/>
                </a:solidFill>
              </a:endParaRPr>
            </a:p>
          </p:txBody>
        </p:sp>
        <p:sp>
          <p:nvSpPr>
            <p:cNvPr id="496" name="Google Shape;496;p68"/>
            <p:cNvSpPr/>
            <p:nvPr/>
          </p:nvSpPr>
          <p:spPr>
            <a:xfrm>
              <a:off x="484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083042"/>
                  </a:solidFill>
                  <a:latin typeface="Roboto Condensed"/>
                  <a:ea typeface="Roboto Condensed"/>
                  <a:cs typeface="Roboto Condensed"/>
                  <a:sym typeface="Roboto Condensed"/>
                </a:rPr>
                <a:t>Poulet</a:t>
              </a:r>
              <a:endParaRPr dirty="0">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err="1">
                  <a:solidFill>
                    <a:srgbClr val="FFFFFF"/>
                  </a:solidFill>
                  <a:latin typeface="Roboto Condensed"/>
                  <a:ea typeface="Roboto Condensed"/>
                  <a:cs typeface="Roboto Condensed"/>
                  <a:sym typeface="Roboto Condensed"/>
                </a:rPr>
                <a:t>org.example.aliment.viande</a:t>
              </a:r>
              <a:endParaRPr dirty="0">
                <a:solidFill>
                  <a:srgbClr val="FFFFFF"/>
                </a:solidFill>
              </a:endParaRPr>
            </a:p>
          </p:txBody>
        </p:sp>
      </p:grpSp>
      <p:grpSp>
        <p:nvGrpSpPr>
          <p:cNvPr id="498" name="Google Shape;498;p68"/>
          <p:cNvGrpSpPr/>
          <p:nvPr/>
        </p:nvGrpSpPr>
        <p:grpSpPr>
          <a:xfrm>
            <a:off x="3468037" y="1183237"/>
            <a:ext cx="2131997" cy="713618"/>
            <a:chOff x="3427825" y="1355850"/>
            <a:chExt cx="2080200" cy="607800"/>
          </a:xfrm>
        </p:grpSpPr>
        <p:sp>
          <p:nvSpPr>
            <p:cNvPr id="499" name="Google Shape;499;p68"/>
            <p:cNvSpPr/>
            <p:nvPr/>
          </p:nvSpPr>
          <p:spPr>
            <a:xfrm>
              <a:off x="3427825" y="1660650"/>
              <a:ext cx="20802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chemeClr val="dk1"/>
                  </a:solidFill>
                  <a:latin typeface="Roboto Condensed"/>
                  <a:ea typeface="Roboto Condensed"/>
                  <a:cs typeface="Roboto Condensed"/>
                  <a:sym typeface="Roboto Condensed"/>
                </a:rPr>
                <a:t>Aliment</a:t>
              </a:r>
              <a:endParaRPr dirty="0"/>
            </a:p>
          </p:txBody>
        </p:sp>
        <p:sp>
          <p:nvSpPr>
            <p:cNvPr id="500" name="Google Shape;500;p68"/>
            <p:cNvSpPr/>
            <p:nvPr/>
          </p:nvSpPr>
          <p:spPr>
            <a:xfrm>
              <a:off x="3427825" y="1355850"/>
              <a:ext cx="20802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err="1">
                  <a:solidFill>
                    <a:srgbClr val="FFFFFF"/>
                  </a:solidFill>
                  <a:latin typeface="Roboto Condensed"/>
                  <a:ea typeface="Roboto Condensed"/>
                  <a:cs typeface="Roboto Condensed"/>
                  <a:sym typeface="Roboto Condensed"/>
                </a:rPr>
                <a:t>org.example.aliment</a:t>
              </a:r>
              <a:endParaRPr dirty="0">
                <a:solidFill>
                  <a:srgbClr val="FFFFFF"/>
                </a:solidFill>
              </a:endParaRPr>
            </a:p>
          </p:txBody>
        </p:sp>
      </p:grpSp>
      <p:cxnSp>
        <p:nvCxnSpPr>
          <p:cNvPr id="501" name="Google Shape;501;p68"/>
          <p:cNvCxnSpPr/>
          <p:nvPr/>
        </p:nvCxnSpPr>
        <p:spPr>
          <a:xfrm flipH="1">
            <a:off x="2643825" y="2088413"/>
            <a:ext cx="1515600" cy="770700"/>
          </a:xfrm>
          <a:prstGeom prst="straightConnector1">
            <a:avLst/>
          </a:prstGeom>
          <a:noFill/>
          <a:ln w="28575" cap="flat" cmpd="sng">
            <a:solidFill>
              <a:srgbClr val="3C4043"/>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Modificateurs</a:t>
            </a:r>
            <a:r>
              <a:rPr lang="en" dirty="0"/>
              <a:t> de </a:t>
            </a:r>
            <a:r>
              <a:rPr lang="en" dirty="0" err="1"/>
              <a:t>visibilité</a:t>
            </a:r>
            <a:endParaRPr dirty="0"/>
          </a:p>
        </p:txBody>
      </p:sp>
      <p:sp>
        <p:nvSpPr>
          <p:cNvPr id="507" name="Google Shape;507;p69"/>
          <p:cNvSpPr txBox="1">
            <a:spLocks noGrp="1"/>
          </p:cNvSpPr>
          <p:nvPr>
            <p:ph type="body" idx="1"/>
          </p:nvPr>
        </p:nvSpPr>
        <p:spPr>
          <a:xfrm>
            <a:off x="327300" y="1206650"/>
            <a:ext cx="8489400" cy="36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dirty="0">
                <a:solidFill>
                  <a:schemeClr val="dk1"/>
                </a:solidFill>
                <a:highlight>
                  <a:schemeClr val="lt1"/>
                </a:highlight>
              </a:rPr>
              <a:t>Use visibility modifiers to limit what information you expose.</a:t>
            </a:r>
          </a:p>
          <a:p>
            <a:pPr marL="0" lvl="0" indent="0" algn="l" rtl="0">
              <a:lnSpc>
                <a:spcPct val="100000"/>
              </a:lnSpc>
              <a:spcBef>
                <a:spcPts val="0"/>
              </a:spcBef>
              <a:spcAft>
                <a:spcPts val="0"/>
              </a:spcAft>
              <a:buNone/>
            </a:pPr>
            <a:r>
              <a:rPr lang="en" sz="1900" dirty="0" err="1">
                <a:solidFill>
                  <a:schemeClr val="dk1"/>
                </a:solidFill>
                <a:highlight>
                  <a:schemeClr val="lt1"/>
                </a:highlight>
              </a:rPr>
              <a:t>Utilisez</a:t>
            </a:r>
            <a:r>
              <a:rPr lang="en" sz="1900" dirty="0">
                <a:solidFill>
                  <a:schemeClr val="dk1"/>
                </a:solidFill>
                <a:highlight>
                  <a:schemeClr val="lt1"/>
                </a:highlight>
              </a:rPr>
              <a:t> les </a:t>
            </a:r>
            <a:r>
              <a:rPr lang="en" sz="1900" dirty="0" err="1">
                <a:solidFill>
                  <a:schemeClr val="dk1"/>
                </a:solidFill>
                <a:highlight>
                  <a:schemeClr val="lt1"/>
                </a:highlight>
              </a:rPr>
              <a:t>modificateurs</a:t>
            </a:r>
            <a:r>
              <a:rPr lang="en" sz="1900" dirty="0">
                <a:solidFill>
                  <a:schemeClr val="dk1"/>
                </a:solidFill>
                <a:highlight>
                  <a:schemeClr val="lt1"/>
                </a:highlight>
              </a:rPr>
              <a:t> de </a:t>
            </a:r>
            <a:r>
              <a:rPr lang="en" sz="1900" dirty="0" err="1">
                <a:solidFill>
                  <a:schemeClr val="dk1"/>
                </a:solidFill>
                <a:highlight>
                  <a:schemeClr val="lt1"/>
                </a:highlight>
              </a:rPr>
              <a:t>visibilité</a:t>
            </a:r>
            <a:r>
              <a:rPr lang="en" sz="1900" dirty="0">
                <a:solidFill>
                  <a:schemeClr val="dk1"/>
                </a:solidFill>
                <a:highlight>
                  <a:schemeClr val="lt1"/>
                </a:highlight>
              </a:rPr>
              <a:t> pour limiter </a:t>
            </a:r>
            <a:r>
              <a:rPr lang="en" sz="1900" dirty="0" err="1">
                <a:solidFill>
                  <a:schemeClr val="dk1"/>
                </a:solidFill>
                <a:highlight>
                  <a:schemeClr val="lt1"/>
                </a:highlight>
              </a:rPr>
              <a:t>l’accès</a:t>
            </a:r>
            <a:r>
              <a:rPr lang="en" sz="1900" dirty="0">
                <a:solidFill>
                  <a:schemeClr val="dk1"/>
                </a:solidFill>
                <a:highlight>
                  <a:schemeClr val="lt1"/>
                </a:highlight>
              </a:rPr>
              <a:t> aux </a:t>
            </a:r>
            <a:r>
              <a:rPr lang="en" sz="1900" dirty="0" err="1">
                <a:solidFill>
                  <a:schemeClr val="dk1"/>
                </a:solidFill>
                <a:highlight>
                  <a:schemeClr val="lt1"/>
                </a:highlight>
              </a:rPr>
              <a:t>informations</a:t>
            </a:r>
            <a:r>
              <a:rPr lang="en" sz="1900" dirty="0">
                <a:solidFill>
                  <a:schemeClr val="dk1"/>
                </a:solidFill>
                <a:highlight>
                  <a:schemeClr val="lt1"/>
                </a:highlight>
              </a:rPr>
              <a:t> </a:t>
            </a:r>
            <a:r>
              <a:rPr lang="en" sz="1900" dirty="0" err="1">
                <a:solidFill>
                  <a:schemeClr val="dk1"/>
                </a:solidFill>
                <a:highlight>
                  <a:schemeClr val="lt1"/>
                </a:highlight>
              </a:rPr>
              <a:t>exposées</a:t>
            </a:r>
            <a:endParaRPr sz="900" dirty="0">
              <a:solidFill>
                <a:schemeClr val="dk1"/>
              </a:solidFill>
              <a:highlight>
                <a:schemeClr val="lt1"/>
              </a:highlight>
            </a:endParaRPr>
          </a:p>
          <a:p>
            <a:pPr marL="0" lvl="0" indent="0" algn="l" rtl="0">
              <a:lnSpc>
                <a:spcPct val="100000"/>
              </a:lnSpc>
              <a:spcBef>
                <a:spcPts val="0"/>
              </a:spcBef>
              <a:spcAft>
                <a:spcPts val="0"/>
              </a:spcAft>
              <a:buNone/>
            </a:pPr>
            <a:endParaRPr sz="1000" dirty="0">
              <a:solidFill>
                <a:schemeClr val="dk1"/>
              </a:solidFill>
              <a:highlight>
                <a:schemeClr val="lt1"/>
              </a:highlight>
            </a:endParaRPr>
          </a:p>
          <a:p>
            <a:pPr marL="457200" lvl="0" indent="-342900" algn="l" rtl="0">
              <a:spcBef>
                <a:spcPts val="1000"/>
              </a:spcBef>
              <a:spcAft>
                <a:spcPts val="0"/>
              </a:spcAft>
              <a:buSzPts val="1800"/>
              <a:buChar char="●"/>
            </a:pPr>
            <a:r>
              <a:rPr lang="en" sz="1800" dirty="0">
                <a:latin typeface="Courier New"/>
                <a:ea typeface="Courier New"/>
                <a:cs typeface="Courier New"/>
                <a:sym typeface="Courier New"/>
              </a:rPr>
              <a:t>public</a:t>
            </a:r>
            <a:r>
              <a:rPr lang="en" sz="1800" dirty="0"/>
              <a:t> </a:t>
            </a:r>
            <a:r>
              <a:rPr lang="en" sz="1800" dirty="0" err="1"/>
              <a:t>veut</a:t>
            </a:r>
            <a:r>
              <a:rPr lang="en" sz="1800" dirty="0"/>
              <a:t> dire que </a:t>
            </a:r>
            <a:r>
              <a:rPr lang="en" sz="1800" dirty="0" err="1"/>
              <a:t>l’entité</a:t>
            </a:r>
            <a:r>
              <a:rPr lang="en" sz="1800" dirty="0"/>
              <a:t> </a:t>
            </a:r>
            <a:r>
              <a:rPr lang="en" sz="1800" dirty="0" err="1"/>
              <a:t>est</a:t>
            </a:r>
            <a:r>
              <a:rPr lang="en" sz="1800" dirty="0"/>
              <a:t> visible </a:t>
            </a:r>
            <a:r>
              <a:rPr lang="en" sz="1800" dirty="0" err="1"/>
              <a:t>en</a:t>
            </a:r>
            <a:r>
              <a:rPr lang="en" sz="1800" dirty="0"/>
              <a:t> dehors de la </a:t>
            </a:r>
            <a:r>
              <a:rPr lang="en" sz="1800" dirty="0" err="1"/>
              <a:t>classe</a:t>
            </a:r>
            <a:r>
              <a:rPr lang="en" sz="1800" dirty="0"/>
              <a:t>. Tout </a:t>
            </a:r>
            <a:r>
              <a:rPr lang="en" sz="1800" dirty="0" err="1"/>
              <a:t>est</a:t>
            </a:r>
            <a:r>
              <a:rPr lang="en" sz="1800" dirty="0"/>
              <a:t> public par </a:t>
            </a:r>
            <a:r>
              <a:rPr lang="en" sz="1800" dirty="0" err="1"/>
              <a:t>défaut</a:t>
            </a:r>
            <a:r>
              <a:rPr lang="en" sz="1800" dirty="0"/>
              <a:t> (variables et </a:t>
            </a:r>
            <a:r>
              <a:rPr lang="en" sz="1800" dirty="0" err="1"/>
              <a:t>méthodes</a:t>
            </a:r>
            <a:r>
              <a:rPr lang="en" sz="1800" dirty="0"/>
              <a:t>).</a:t>
            </a:r>
            <a:br>
              <a:rPr lang="en" sz="800" dirty="0"/>
            </a:br>
            <a:endParaRPr sz="800" dirty="0"/>
          </a:p>
          <a:p>
            <a:pPr marL="457200" lvl="0" indent="-342900" algn="l" rtl="0">
              <a:spcBef>
                <a:spcPts val="0"/>
              </a:spcBef>
              <a:spcAft>
                <a:spcPts val="0"/>
              </a:spcAft>
              <a:buSzPts val="1800"/>
              <a:buChar char="●"/>
            </a:pPr>
            <a:r>
              <a:rPr lang="en" sz="1800" dirty="0">
                <a:latin typeface="Courier New"/>
                <a:ea typeface="Courier New"/>
                <a:cs typeface="Courier New"/>
                <a:sym typeface="Courier New"/>
              </a:rPr>
              <a:t>private</a:t>
            </a:r>
            <a:r>
              <a:rPr lang="en" sz="1800" dirty="0"/>
              <a:t> </a:t>
            </a:r>
            <a:r>
              <a:rPr lang="en" sz="1800" dirty="0" err="1"/>
              <a:t>signifie</a:t>
            </a:r>
            <a:r>
              <a:rPr lang="en" sz="1800" dirty="0"/>
              <a:t> que </a:t>
            </a:r>
            <a:r>
              <a:rPr lang="en" sz="1800" dirty="0" err="1"/>
              <a:t>l’élément</a:t>
            </a:r>
            <a:r>
              <a:rPr lang="en" sz="1800" dirty="0"/>
              <a:t> </a:t>
            </a:r>
            <a:r>
              <a:rPr lang="en" sz="1800" dirty="0" err="1"/>
              <a:t>est</a:t>
            </a:r>
            <a:r>
              <a:rPr lang="en" sz="1800" dirty="0"/>
              <a:t> visible </a:t>
            </a:r>
            <a:r>
              <a:rPr lang="en" sz="1800" dirty="0" err="1"/>
              <a:t>uniquement</a:t>
            </a:r>
            <a:r>
              <a:rPr lang="en" sz="1800" dirty="0"/>
              <a:t> dans </a:t>
            </a:r>
            <a:r>
              <a:rPr lang="en" sz="1800" dirty="0" err="1"/>
              <a:t>sa</a:t>
            </a:r>
            <a:r>
              <a:rPr lang="en" sz="1800" dirty="0"/>
              <a:t> </a:t>
            </a:r>
            <a:r>
              <a:rPr lang="en" sz="1800" dirty="0" err="1"/>
              <a:t>classe</a:t>
            </a:r>
            <a:r>
              <a:rPr lang="en" sz="1800" dirty="0"/>
              <a:t> </a:t>
            </a:r>
            <a:r>
              <a:rPr lang="en" sz="1800" dirty="0" err="1"/>
              <a:t>ou</a:t>
            </a:r>
            <a:r>
              <a:rPr lang="en" sz="1800" dirty="0"/>
              <a:t> le </a:t>
            </a:r>
            <a:r>
              <a:rPr lang="en" sz="1800" dirty="0" err="1"/>
              <a:t>fichier</a:t>
            </a:r>
            <a:r>
              <a:rPr lang="en" sz="1800" dirty="0"/>
              <a:t> source </a:t>
            </a:r>
            <a:r>
              <a:rPr lang="en" sz="1800" dirty="0" err="1"/>
              <a:t>où</a:t>
            </a:r>
            <a:r>
              <a:rPr lang="en" sz="1800" dirty="0"/>
              <a:t> il </a:t>
            </a:r>
            <a:r>
              <a:rPr lang="en" sz="1800" dirty="0" err="1"/>
              <a:t>est</a:t>
            </a:r>
            <a:r>
              <a:rPr lang="en" sz="1800" dirty="0"/>
              <a:t> </a:t>
            </a:r>
            <a:r>
              <a:rPr lang="en" sz="1800" dirty="0" err="1"/>
              <a:t>défini</a:t>
            </a:r>
            <a:r>
              <a:rPr lang="en" sz="1800" dirty="0"/>
              <a:t>.</a:t>
            </a:r>
            <a:br>
              <a:rPr lang="en" sz="800" dirty="0"/>
            </a:br>
            <a:endParaRPr sz="800" dirty="0"/>
          </a:p>
          <a:p>
            <a:pPr marL="457200" lvl="0" indent="-342900" algn="l" rtl="0">
              <a:spcBef>
                <a:spcPts val="0"/>
              </a:spcBef>
              <a:spcAft>
                <a:spcPts val="0"/>
              </a:spcAft>
              <a:buSzPts val="1800"/>
              <a:buChar char="●"/>
            </a:pPr>
            <a:r>
              <a:rPr lang="en" sz="1800" dirty="0">
                <a:latin typeface="Courier New"/>
                <a:ea typeface="Courier New"/>
                <a:cs typeface="Courier New"/>
                <a:sym typeface="Courier New"/>
              </a:rPr>
              <a:t>protected</a:t>
            </a:r>
            <a:r>
              <a:rPr lang="en" sz="1800" dirty="0"/>
              <a:t> </a:t>
            </a:r>
            <a:r>
              <a:rPr lang="en" sz="1800" dirty="0" err="1"/>
              <a:t>fonctionne</a:t>
            </a:r>
            <a:r>
              <a:rPr lang="en" sz="1800" dirty="0"/>
              <a:t> </a:t>
            </a:r>
            <a:r>
              <a:rPr lang="en" sz="1800" dirty="0" err="1"/>
              <a:t>comme</a:t>
            </a:r>
            <a:r>
              <a:rPr lang="en" sz="1800" dirty="0"/>
              <a:t> </a:t>
            </a:r>
            <a:r>
              <a:rPr lang="en" sz="1800" dirty="0">
                <a:latin typeface="Courier New"/>
                <a:ea typeface="Courier New"/>
                <a:cs typeface="Courier New"/>
                <a:sym typeface="Courier New"/>
              </a:rPr>
              <a:t>private</a:t>
            </a:r>
            <a:r>
              <a:rPr lang="en" sz="1800" dirty="0"/>
              <a:t>, </a:t>
            </a:r>
            <a:r>
              <a:rPr lang="fr-FR" sz="1800" dirty="0"/>
              <a:t>avec la possibilité en plus d’y accéder dans les sous-classes.</a:t>
            </a:r>
            <a:endParaRPr sz="1800" dirty="0"/>
          </a:p>
          <a:p>
            <a:pPr marL="0" lvl="0" indent="0" algn="l" rtl="0">
              <a:spcBef>
                <a:spcPts val="0"/>
              </a:spcBef>
              <a:spcAft>
                <a:spcPts val="0"/>
              </a:spcAft>
              <a:buNone/>
            </a:pPr>
            <a:endParaRPr sz="1800" dirty="0"/>
          </a:p>
        </p:txBody>
      </p:sp>
      <p:sp>
        <p:nvSpPr>
          <p:cNvPr id="508" name="Google Shape;508;p6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28" name="Google Shape;528;p7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
        <p:nvSpPr>
          <p:cNvPr id="529" name="Google Shape;529;p72"/>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dirty="0"/>
              <a:t>Practice what you’ve learned by</a:t>
            </a:r>
            <a:br>
              <a:rPr lang="en" sz="2500" dirty="0"/>
            </a:br>
            <a:r>
              <a:rPr lang="en" sz="2500" dirty="0"/>
              <a:t>completing the pathway:</a:t>
            </a:r>
            <a:endParaRPr sz="2500" dirty="0"/>
          </a:p>
          <a:p>
            <a:pPr marL="0" lvl="0" indent="0" algn="l" rtl="0">
              <a:lnSpc>
                <a:spcPct val="115000"/>
              </a:lnSpc>
              <a:spcBef>
                <a:spcPts val="1000"/>
              </a:spcBef>
              <a:spcAft>
                <a:spcPts val="1000"/>
              </a:spcAft>
              <a:buNone/>
            </a:pPr>
            <a:r>
              <a:rPr lang="en" sz="2500" u="sng" dirty="0">
                <a:solidFill>
                  <a:schemeClr val="hlink"/>
                </a:solidFill>
                <a:hlinkClick r:id="rId3"/>
              </a:rPr>
              <a:t>Lesson 3: Classes and objects</a:t>
            </a:r>
            <a:endParaRPr sz="2500" dirty="0">
              <a:solidFill>
                <a:schemeClr val="dk1"/>
              </a:solidFill>
            </a:endParaRPr>
          </a:p>
        </p:txBody>
      </p:sp>
      <p:pic>
        <p:nvPicPr>
          <p:cNvPr id="530" name="Google Shape;530;p72"/>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5621050" y="1891862"/>
            <a:ext cx="3211200" cy="2416088"/>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myHouse</a:t>
            </a:r>
            <a:r>
              <a:rPr lang="en" sz="1800" dirty="0">
                <a:latin typeface="Consolas"/>
                <a:ea typeface="Consolas"/>
                <a:cs typeface="Consolas"/>
                <a:sym typeface="Consolas"/>
              </a:rPr>
              <a:t> = House()</a:t>
            </a:r>
            <a:endParaRPr sz="1800" dirty="0">
              <a:latin typeface="Consolas"/>
              <a:ea typeface="Consolas"/>
              <a:cs typeface="Consolas"/>
              <a:sym typeface="Consolas"/>
            </a:endParaRPr>
          </a:p>
          <a:p>
            <a:pPr marL="0" lvl="0" indent="0" algn="l" rtl="0">
              <a:spcBef>
                <a:spcPts val="0"/>
              </a:spcBef>
              <a:spcAft>
                <a:spcPts val="0"/>
              </a:spcAft>
              <a:buNone/>
            </a:pPr>
            <a:r>
              <a:rPr lang="en" sz="1800" dirty="0" err="1">
                <a:latin typeface="Consolas"/>
                <a:ea typeface="Consolas"/>
                <a:cs typeface="Consolas"/>
                <a:sym typeface="Consolas"/>
              </a:rPr>
              <a:t>println</a:t>
            </a:r>
            <a:r>
              <a:rPr lang="en" sz="1800" dirty="0">
                <a:latin typeface="Consolas"/>
                <a:ea typeface="Consolas"/>
                <a:cs typeface="Consolas"/>
                <a:sym typeface="Consolas"/>
              </a:rPr>
              <a:t>(</a:t>
            </a:r>
            <a:r>
              <a:rPr lang="en" sz="1800" dirty="0" err="1">
                <a:latin typeface="Consolas"/>
                <a:ea typeface="Consolas"/>
                <a:cs typeface="Consolas"/>
                <a:sym typeface="Consolas"/>
              </a:rPr>
              <a:t>myHouse</a:t>
            </a:r>
            <a:r>
              <a:rPr lang="en" sz="1800" dirty="0">
                <a:latin typeface="Consolas"/>
                <a:ea typeface="Consolas"/>
                <a:cs typeface="Consolas"/>
                <a:sym typeface="Consolas"/>
              </a:rPr>
              <a:t>)</a:t>
            </a:r>
            <a:endParaRPr sz="1800" dirty="0">
              <a:latin typeface="Consolas"/>
              <a:ea typeface="Consolas"/>
              <a:cs typeface="Consolas"/>
              <a:sym typeface="Consolas"/>
            </a:endParaRPr>
          </a:p>
        </p:txBody>
      </p:sp>
      <p:sp>
        <p:nvSpPr>
          <p:cNvPr id="128" name="Google Shape;128;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9" name="Google Shape;129;p22"/>
          <p:cNvSpPr txBox="1"/>
          <p:nvPr/>
        </p:nvSpPr>
        <p:spPr>
          <a:xfrm>
            <a:off x="5580875" y="1107847"/>
            <a:ext cx="3633000" cy="68942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Créer</a:t>
            </a:r>
            <a:r>
              <a:rPr lang="en" sz="1800" dirty="0">
                <a:latin typeface="Roboto"/>
                <a:ea typeface="Roboto"/>
                <a:cs typeface="Roboto"/>
                <a:sym typeface="Roboto"/>
              </a:rPr>
              <a:t> </a:t>
            </a:r>
            <a:r>
              <a:rPr lang="en" sz="1800" dirty="0" err="1">
                <a:latin typeface="Roboto"/>
                <a:ea typeface="Roboto"/>
                <a:cs typeface="Roboto"/>
                <a:sym typeface="Roboto"/>
              </a:rPr>
              <a:t>une</a:t>
            </a:r>
            <a:r>
              <a:rPr lang="en" sz="1800" dirty="0">
                <a:latin typeface="Roboto"/>
                <a:ea typeface="Roboto"/>
                <a:cs typeface="Roboto"/>
                <a:sym typeface="Roboto"/>
              </a:rPr>
              <a:t> nouvelle instance </a:t>
            </a:r>
            <a:r>
              <a:rPr lang="en" sz="1800" dirty="0" err="1">
                <a:latin typeface="Roboto"/>
                <a:ea typeface="Roboto"/>
                <a:cs typeface="Roboto"/>
                <a:sym typeface="Roboto"/>
              </a:rPr>
              <a:t>d’objet</a:t>
            </a:r>
            <a:endParaRPr sz="1800" dirty="0">
              <a:latin typeface="Roboto"/>
              <a:ea typeface="Roboto"/>
              <a:cs typeface="Roboto"/>
              <a:sym typeface="Roboto"/>
            </a:endParaRPr>
          </a:p>
        </p:txBody>
      </p:sp>
      <p:sp>
        <p:nvSpPr>
          <p:cNvPr id="130" name="Google Shape;130;p22"/>
          <p:cNvSpPr txBox="1">
            <a:spLocks noGrp="1"/>
          </p:cNvSpPr>
          <p:nvPr>
            <p:ph type="body" idx="1"/>
          </p:nvPr>
        </p:nvSpPr>
        <p:spPr>
          <a:xfrm>
            <a:off x="342900" y="1653850"/>
            <a:ext cx="5238000" cy="2654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House {</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color: String = </a:t>
            </a:r>
            <a:r>
              <a:rPr lang="en" sz="1800" dirty="0">
                <a:solidFill>
                  <a:srgbClr val="388E3C"/>
                </a:solidFill>
                <a:latin typeface="Consolas"/>
                <a:ea typeface="Consolas"/>
                <a:cs typeface="Consolas"/>
                <a:sym typeface="Consolas"/>
              </a:rPr>
              <a:t>"white"</a:t>
            </a:r>
            <a:endParaRPr sz="1800" dirty="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numberOfWindows</a:t>
            </a:r>
            <a:r>
              <a:rPr lang="en" sz="1800" dirty="0">
                <a:latin typeface="Consolas"/>
                <a:ea typeface="Consolas"/>
                <a:cs typeface="Consolas"/>
                <a:sym typeface="Consolas"/>
              </a:rPr>
              <a:t>: Int = </a:t>
            </a:r>
            <a:r>
              <a:rPr lang="en" sz="1800" dirty="0">
                <a:solidFill>
                  <a:srgbClr val="C53929"/>
                </a:solidFill>
                <a:latin typeface="Consolas"/>
                <a:ea typeface="Consolas"/>
                <a:cs typeface="Consolas"/>
                <a:sym typeface="Consolas"/>
              </a:rPr>
              <a:t>2</a:t>
            </a:r>
            <a:endParaRPr sz="1800" dirty="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isForSale</a:t>
            </a:r>
            <a:r>
              <a:rPr lang="en" sz="1800" dirty="0">
                <a:latin typeface="Consolas"/>
                <a:ea typeface="Consolas"/>
                <a:cs typeface="Consolas"/>
                <a:sym typeface="Consolas"/>
              </a:rPr>
              <a:t>: Boolean = </a:t>
            </a:r>
            <a:r>
              <a:rPr lang="en" sz="1800" dirty="0">
                <a:solidFill>
                  <a:srgbClr val="3F51B5"/>
                </a:solidFill>
                <a:latin typeface="Consolas"/>
                <a:ea typeface="Consolas"/>
                <a:cs typeface="Consolas"/>
                <a:sym typeface="Consolas"/>
              </a:rPr>
              <a:t>false</a:t>
            </a:r>
            <a:endParaRPr sz="1800" dirty="0">
              <a:solidFill>
                <a:srgbClr val="3F51B5"/>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fun</a:t>
            </a:r>
            <a:r>
              <a:rPr lang="en" sz="1800" dirty="0">
                <a:latin typeface="Consolas"/>
                <a:ea typeface="Consolas"/>
                <a:cs typeface="Consolas"/>
                <a:sym typeface="Consolas"/>
              </a:rPr>
              <a:t> </a:t>
            </a:r>
            <a:r>
              <a:rPr lang="en" sz="1800" dirty="0" err="1">
                <a:latin typeface="Consolas"/>
                <a:ea typeface="Consolas"/>
                <a:cs typeface="Consolas"/>
                <a:sym typeface="Consolas"/>
              </a:rPr>
              <a:t>updateColor</a:t>
            </a:r>
            <a:r>
              <a:rPr lang="en" sz="1800" dirty="0">
                <a:latin typeface="Consolas"/>
                <a:ea typeface="Consolas"/>
                <a:cs typeface="Consolas"/>
                <a:sym typeface="Consolas"/>
              </a:rPr>
              <a:t>(</a:t>
            </a:r>
            <a:r>
              <a:rPr lang="en" sz="1800" dirty="0" err="1">
                <a:latin typeface="Consolas"/>
                <a:ea typeface="Consolas"/>
                <a:cs typeface="Consolas"/>
                <a:sym typeface="Consolas"/>
              </a:rPr>
              <a:t>newColor</a:t>
            </a:r>
            <a:r>
              <a:rPr lang="en" sz="1800" dirty="0">
                <a:latin typeface="Consolas"/>
                <a:ea typeface="Consolas"/>
                <a:cs typeface="Consolas"/>
                <a:sym typeface="Consolas"/>
              </a:rPr>
              <a:t>: String){...}</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dirty="0">
              <a:latin typeface="Consolas"/>
              <a:ea typeface="Consolas"/>
              <a:cs typeface="Consolas"/>
              <a:sym typeface="Consolas"/>
            </a:endParaRPr>
          </a:p>
          <a:p>
            <a:pPr marL="0" lvl="0" indent="0" algn="l" rtl="0">
              <a:spcBef>
                <a:spcPts val="0"/>
              </a:spcBef>
              <a:spcAft>
                <a:spcPts val="0"/>
              </a:spcAft>
              <a:buNone/>
            </a:pPr>
            <a:endParaRPr sz="1800" dirty="0">
              <a:latin typeface="Consolas"/>
              <a:ea typeface="Consolas"/>
              <a:cs typeface="Consolas"/>
              <a:sym typeface="Consolas"/>
            </a:endParaRPr>
          </a:p>
        </p:txBody>
      </p:sp>
      <p:sp>
        <p:nvSpPr>
          <p:cNvPr id="131" name="Google Shape;131;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Définir</a:t>
            </a:r>
            <a:r>
              <a:rPr lang="en" dirty="0"/>
              <a:t> et </a:t>
            </a:r>
            <a:r>
              <a:rPr lang="en" dirty="0" err="1"/>
              <a:t>utili</a:t>
            </a:r>
            <a:r>
              <a:rPr lang="fr-FR" dirty="0"/>
              <a:t>s</a:t>
            </a:r>
            <a:r>
              <a:rPr lang="en" dirty="0"/>
              <a:t>er </a:t>
            </a:r>
            <a:r>
              <a:rPr lang="en" dirty="0" err="1"/>
              <a:t>une</a:t>
            </a:r>
            <a:r>
              <a:rPr lang="en" dirty="0"/>
              <a:t> </a:t>
            </a:r>
            <a:r>
              <a:rPr lang="en" dirty="0" err="1"/>
              <a:t>classe</a:t>
            </a:r>
            <a:endParaRPr dirty="0"/>
          </a:p>
        </p:txBody>
      </p:sp>
      <p:sp>
        <p:nvSpPr>
          <p:cNvPr id="132" name="Google Shape;132;p22"/>
          <p:cNvSpPr txBox="1"/>
          <p:nvPr/>
        </p:nvSpPr>
        <p:spPr>
          <a:xfrm>
            <a:off x="342900" y="1107850"/>
            <a:ext cx="3535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err="1">
                <a:latin typeface="Roboto"/>
                <a:ea typeface="Roboto"/>
                <a:cs typeface="Roboto"/>
                <a:sym typeface="Roboto"/>
              </a:rPr>
              <a:t>Définition</a:t>
            </a:r>
            <a:r>
              <a:rPr lang="en" sz="1800" dirty="0">
                <a:latin typeface="Roboto"/>
                <a:ea typeface="Roboto"/>
                <a:cs typeface="Roboto"/>
                <a:sym typeface="Roboto"/>
              </a:rPr>
              <a:t> de </a:t>
            </a:r>
            <a:r>
              <a:rPr lang="en" sz="1800" dirty="0" err="1">
                <a:latin typeface="Roboto"/>
                <a:ea typeface="Roboto"/>
                <a:cs typeface="Roboto"/>
                <a:sym typeface="Roboto"/>
              </a:rPr>
              <a:t>classe</a:t>
            </a:r>
            <a:endParaRPr sz="18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Constructeurs</a:t>
            </a:r>
            <a:endParaRPr dirty="0"/>
          </a:p>
        </p:txBody>
      </p:sp>
      <p:sp>
        <p:nvSpPr>
          <p:cNvPr id="138" name="Google Shape;138;p23"/>
          <p:cNvSpPr txBox="1">
            <a:spLocks noGrp="1"/>
          </p:cNvSpPr>
          <p:nvPr>
            <p:ph type="body" idx="1"/>
          </p:nvPr>
        </p:nvSpPr>
        <p:spPr>
          <a:xfrm>
            <a:off x="342900" y="1076275"/>
            <a:ext cx="8489400" cy="84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dirty="0" err="1">
                <a:solidFill>
                  <a:schemeClr val="dk1"/>
                </a:solidFill>
              </a:rPr>
              <a:t>Quand</a:t>
            </a:r>
            <a:r>
              <a:rPr lang="en" sz="1800" dirty="0">
                <a:solidFill>
                  <a:schemeClr val="dk1"/>
                </a:solidFill>
              </a:rPr>
              <a:t> un </a:t>
            </a:r>
            <a:r>
              <a:rPr lang="en" sz="1800" dirty="0" err="1">
                <a:solidFill>
                  <a:schemeClr val="dk1"/>
                </a:solidFill>
              </a:rPr>
              <a:t>constructeur</a:t>
            </a:r>
            <a:r>
              <a:rPr lang="en" sz="1800" dirty="0">
                <a:solidFill>
                  <a:schemeClr val="dk1"/>
                </a:solidFill>
              </a:rPr>
              <a:t> </a:t>
            </a:r>
            <a:r>
              <a:rPr lang="en" sz="1800" dirty="0" err="1">
                <a:solidFill>
                  <a:schemeClr val="dk1"/>
                </a:solidFill>
              </a:rPr>
              <a:t>est</a:t>
            </a:r>
            <a:r>
              <a:rPr lang="en" sz="1800" dirty="0">
                <a:solidFill>
                  <a:schemeClr val="dk1"/>
                </a:solidFill>
              </a:rPr>
              <a:t> </a:t>
            </a:r>
            <a:r>
              <a:rPr lang="en" sz="1800" dirty="0" err="1">
                <a:solidFill>
                  <a:schemeClr val="dk1"/>
                </a:solidFill>
              </a:rPr>
              <a:t>défini</a:t>
            </a:r>
            <a:r>
              <a:rPr lang="en" sz="1800" dirty="0">
                <a:solidFill>
                  <a:schemeClr val="dk1"/>
                </a:solidFill>
              </a:rPr>
              <a:t> dans le header de la </a:t>
            </a:r>
            <a:r>
              <a:rPr lang="en" sz="1800" dirty="0" err="1">
                <a:solidFill>
                  <a:schemeClr val="dk1"/>
                </a:solidFill>
              </a:rPr>
              <a:t>classe</a:t>
            </a:r>
            <a:r>
              <a:rPr lang="en" sz="1800" dirty="0">
                <a:solidFill>
                  <a:schemeClr val="dk1"/>
                </a:solidFill>
              </a:rPr>
              <a:t>, il </a:t>
            </a:r>
            <a:r>
              <a:rPr lang="en" sz="1800" dirty="0" err="1">
                <a:solidFill>
                  <a:schemeClr val="dk1"/>
                </a:solidFill>
              </a:rPr>
              <a:t>peut</a:t>
            </a:r>
            <a:r>
              <a:rPr lang="en" sz="1800" dirty="0">
                <a:solidFill>
                  <a:schemeClr val="dk1"/>
                </a:solidFill>
              </a:rPr>
              <a:t> </a:t>
            </a:r>
            <a:r>
              <a:rPr lang="en" sz="1800" dirty="0" err="1">
                <a:solidFill>
                  <a:schemeClr val="dk1"/>
                </a:solidFill>
              </a:rPr>
              <a:t>contenir</a:t>
            </a:r>
            <a:r>
              <a:rPr lang="en" sz="1800" dirty="0">
                <a:solidFill>
                  <a:schemeClr val="dk1"/>
                </a:solidFill>
              </a:rPr>
              <a:t> :</a:t>
            </a:r>
            <a:endParaRPr sz="1800" dirty="0">
              <a:solidFill>
                <a:schemeClr val="dk1"/>
              </a:solidFill>
            </a:endParaRPr>
          </a:p>
          <a:p>
            <a:pPr marL="457200" lvl="0" indent="-342900" algn="l" rtl="0">
              <a:lnSpc>
                <a:spcPct val="115000"/>
              </a:lnSpc>
              <a:spcBef>
                <a:spcPts val="600"/>
              </a:spcBef>
              <a:spcAft>
                <a:spcPts val="0"/>
              </a:spcAft>
              <a:buClr>
                <a:schemeClr val="dk1"/>
              </a:buClr>
              <a:buSzPts val="1800"/>
              <a:buChar char="●"/>
            </a:pPr>
            <a:r>
              <a:rPr lang="fr-FR" sz="1800" dirty="0">
                <a:solidFill>
                  <a:schemeClr val="dk1"/>
                </a:solidFill>
              </a:rPr>
              <a:t>Aucun paramètre</a:t>
            </a:r>
            <a:endParaRPr sz="1800" dirty="0">
              <a:solidFill>
                <a:schemeClr val="dk1"/>
              </a:solidFill>
            </a:endParaRPr>
          </a:p>
          <a:p>
            <a:pPr marL="0" lvl="0" indent="0" algn="l" rtl="0">
              <a:lnSpc>
                <a:spcPct val="115000"/>
              </a:lnSpc>
              <a:spcBef>
                <a:spcPts val="1000"/>
              </a:spcBef>
              <a:spcAft>
                <a:spcPts val="0"/>
              </a:spcAft>
              <a:buNone/>
            </a:pPr>
            <a:endParaRPr sz="1800" dirty="0"/>
          </a:p>
        </p:txBody>
      </p:sp>
      <p:sp>
        <p:nvSpPr>
          <p:cNvPr id="139" name="Google Shape;139;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40" name="Google Shape;140;p23"/>
          <p:cNvSpPr txBox="1"/>
          <p:nvPr/>
        </p:nvSpPr>
        <p:spPr>
          <a:xfrm>
            <a:off x="327300" y="2252930"/>
            <a:ext cx="8520600" cy="2513735"/>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Char char="●"/>
            </a:pPr>
            <a:r>
              <a:rPr lang="en" sz="1800" dirty="0" err="1">
                <a:solidFill>
                  <a:schemeClr val="dk1"/>
                </a:solidFill>
                <a:latin typeface="Roboto"/>
                <a:ea typeface="Roboto"/>
                <a:cs typeface="Roboto"/>
                <a:sym typeface="Roboto"/>
              </a:rPr>
              <a:t>Paramètres</a:t>
            </a:r>
            <a:endParaRPr sz="1800" dirty="0">
              <a:solidFill>
                <a:schemeClr val="dk1"/>
              </a:solidFill>
              <a:latin typeface="Roboto"/>
              <a:ea typeface="Roboto"/>
              <a:cs typeface="Roboto"/>
              <a:sym typeface="Roboto"/>
            </a:endParaRPr>
          </a:p>
          <a:p>
            <a:pPr marL="914400" lvl="1" indent="-342900">
              <a:lnSpc>
                <a:spcPct val="115000"/>
              </a:lnSpc>
              <a:buClr>
                <a:schemeClr val="dk1"/>
              </a:buClr>
              <a:buSzPts val="1800"/>
              <a:buFont typeface="Roboto"/>
              <a:buChar char="○"/>
            </a:pPr>
            <a:r>
              <a:rPr lang="en" sz="1800" dirty="0">
                <a:solidFill>
                  <a:schemeClr val="dk1"/>
                </a:solidFill>
                <a:latin typeface="Roboto"/>
                <a:ea typeface="Roboto"/>
                <a:cs typeface="Roboto"/>
                <a:sym typeface="Roboto"/>
              </a:rPr>
              <a:t>Pas de </a:t>
            </a:r>
            <a:r>
              <a:rPr lang="en" sz="1800" dirty="0">
                <a:solidFill>
                  <a:schemeClr val="dk1"/>
                </a:solidFill>
                <a:latin typeface="Courier New"/>
                <a:ea typeface="Courier New"/>
                <a:cs typeface="Courier New"/>
                <a:sym typeface="Courier New"/>
              </a:rPr>
              <a:t>var</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ou</a:t>
            </a:r>
            <a:r>
              <a:rPr lang="en" sz="1800" dirty="0">
                <a:solidFill>
                  <a:schemeClr val="dk1"/>
                </a:solidFill>
                <a:latin typeface="Roboto"/>
                <a:ea typeface="Roboto"/>
                <a:cs typeface="Roboto"/>
                <a:sym typeface="Roboto"/>
              </a:rPr>
              <a:t> </a:t>
            </a:r>
            <a:r>
              <a:rPr lang="en" sz="1800" dirty="0" err="1">
                <a:solidFill>
                  <a:schemeClr val="dk1"/>
                </a:solidFill>
                <a:latin typeface="Courier New"/>
                <a:ea typeface="Courier New"/>
                <a:cs typeface="Courier New"/>
                <a:sym typeface="Courier New"/>
              </a:rPr>
              <a:t>val</a:t>
            </a:r>
            <a:r>
              <a:rPr lang="en" sz="1800" dirty="0">
                <a:solidFill>
                  <a:schemeClr val="dk1"/>
                </a:solidFill>
                <a:latin typeface="Roboto"/>
                <a:ea typeface="Roboto"/>
                <a:cs typeface="Roboto"/>
                <a:sym typeface="Roboto"/>
              </a:rPr>
              <a:t> → accessible </a:t>
            </a:r>
            <a:r>
              <a:rPr lang="en" sz="1800" dirty="0" err="1">
                <a:solidFill>
                  <a:schemeClr val="dk1"/>
                </a:solidFill>
                <a:latin typeface="Roboto"/>
                <a:ea typeface="Roboto"/>
                <a:cs typeface="Roboto"/>
                <a:sym typeface="Roboto"/>
              </a:rPr>
              <a:t>seulement</a:t>
            </a:r>
            <a:r>
              <a:rPr lang="en" sz="1800" dirty="0">
                <a:solidFill>
                  <a:schemeClr val="dk1"/>
                </a:solidFill>
                <a:latin typeface="Roboto"/>
                <a:ea typeface="Roboto"/>
                <a:cs typeface="Roboto"/>
                <a:sym typeface="Roboto"/>
              </a:rPr>
              <a:t> dans le scope du </a:t>
            </a:r>
            <a:r>
              <a:rPr lang="en" sz="1800" dirty="0" err="1">
                <a:solidFill>
                  <a:schemeClr val="dk1"/>
                </a:solidFill>
                <a:latin typeface="Roboto"/>
                <a:ea typeface="Roboto"/>
                <a:cs typeface="Roboto"/>
                <a:sym typeface="Roboto"/>
              </a:rPr>
              <a:t>constructeur</a:t>
            </a:r>
            <a:endParaRPr lang="en" sz="1800" dirty="0">
              <a:solidFill>
                <a:schemeClr val="dk1"/>
              </a:solidFill>
              <a:latin typeface="Roboto"/>
              <a:ea typeface="Roboto"/>
              <a:cs typeface="Roboto"/>
              <a:sym typeface="Roboto"/>
            </a:endParaRPr>
          </a:p>
          <a:p>
            <a:pPr marL="914400" lvl="0" indent="0" algn="l" rtl="0">
              <a:lnSpc>
                <a:spcPct val="115000"/>
              </a:lnSpc>
              <a:spcBef>
                <a:spcPts val="600"/>
              </a:spcBef>
              <a:spcAft>
                <a:spcPts val="0"/>
              </a:spcAft>
              <a:buClr>
                <a:schemeClr val="dk1"/>
              </a:buClr>
              <a:buSzPts val="1100"/>
              <a:buFont typeface="Arial"/>
              <a:buNone/>
            </a:pPr>
            <a:r>
              <a:rPr lang="en" sz="1800" dirty="0">
                <a:solidFill>
                  <a:schemeClr val="dk1"/>
                </a:solidFill>
                <a:latin typeface="Courier New"/>
                <a:ea typeface="Courier New"/>
                <a:cs typeface="Courier New"/>
                <a:sym typeface="Courier New"/>
              </a:rPr>
              <a:t>class B(x: Int)</a:t>
            </a:r>
            <a:r>
              <a:rPr lang="en" sz="1800" dirty="0">
                <a:solidFill>
                  <a:schemeClr val="dk1"/>
                </a:solidFill>
                <a:latin typeface="Roboto"/>
                <a:ea typeface="Roboto"/>
                <a:cs typeface="Roboto"/>
                <a:sym typeface="Roboto"/>
              </a:rPr>
              <a:t> </a:t>
            </a:r>
            <a:endParaRPr sz="1800" dirty="0">
              <a:solidFill>
                <a:schemeClr val="dk1"/>
              </a:solidFill>
              <a:latin typeface="Roboto"/>
              <a:ea typeface="Roboto"/>
              <a:cs typeface="Roboto"/>
              <a:sym typeface="Roboto"/>
            </a:endParaRPr>
          </a:p>
          <a:p>
            <a:pPr marL="914400" lvl="1" indent="-342900" algn="l" rtl="0">
              <a:lnSpc>
                <a:spcPct val="115000"/>
              </a:lnSpc>
              <a:spcBef>
                <a:spcPts val="600"/>
              </a:spcBef>
              <a:spcAft>
                <a:spcPts val="0"/>
              </a:spcAft>
              <a:buClr>
                <a:schemeClr val="dk1"/>
              </a:buClr>
              <a:buSzPts val="1800"/>
              <a:buFont typeface="Roboto"/>
              <a:buChar char="○"/>
            </a:pPr>
            <a:r>
              <a:rPr lang="en" sz="1800" dirty="0" err="1">
                <a:solidFill>
                  <a:schemeClr val="dk1"/>
                </a:solidFill>
                <a:latin typeface="Roboto"/>
                <a:ea typeface="Roboto"/>
                <a:cs typeface="Roboto"/>
                <a:sym typeface="Roboto"/>
              </a:rPr>
              <a:t>Marqué</a:t>
            </a:r>
            <a:r>
              <a:rPr lang="en" sz="1800" dirty="0">
                <a:solidFill>
                  <a:schemeClr val="dk1"/>
                </a:solidFill>
                <a:latin typeface="Roboto"/>
                <a:ea typeface="Roboto"/>
                <a:cs typeface="Roboto"/>
                <a:sym typeface="Roboto"/>
              </a:rPr>
              <a:t> avec </a:t>
            </a:r>
            <a:r>
              <a:rPr lang="en" sz="1800" dirty="0">
                <a:solidFill>
                  <a:schemeClr val="dk1"/>
                </a:solidFill>
                <a:latin typeface="Courier New"/>
                <a:ea typeface="Courier New"/>
                <a:cs typeface="Courier New"/>
                <a:sym typeface="Courier New"/>
              </a:rPr>
              <a:t>var</a:t>
            </a:r>
            <a:r>
              <a:rPr lang="en" sz="1800" dirty="0">
                <a:solidFill>
                  <a:schemeClr val="dk1"/>
                </a:solidFill>
                <a:latin typeface="Roboto"/>
                <a:ea typeface="Roboto"/>
                <a:cs typeface="Roboto"/>
                <a:sym typeface="Roboto"/>
              </a:rPr>
              <a:t> </a:t>
            </a:r>
            <a:r>
              <a:rPr lang="en" sz="1800" dirty="0" err="1">
                <a:solidFill>
                  <a:schemeClr val="dk1"/>
                </a:solidFill>
                <a:latin typeface="Roboto"/>
                <a:ea typeface="Roboto"/>
                <a:cs typeface="Roboto"/>
                <a:sym typeface="Roboto"/>
              </a:rPr>
              <a:t>ou</a:t>
            </a:r>
            <a:r>
              <a:rPr lang="en" sz="1800" dirty="0">
                <a:solidFill>
                  <a:schemeClr val="dk1"/>
                </a:solidFill>
                <a:latin typeface="Roboto"/>
                <a:ea typeface="Roboto"/>
                <a:cs typeface="Roboto"/>
                <a:sym typeface="Roboto"/>
              </a:rPr>
              <a:t> </a:t>
            </a:r>
            <a:r>
              <a:rPr lang="en" sz="1800" dirty="0" err="1">
                <a:solidFill>
                  <a:schemeClr val="dk1"/>
                </a:solidFill>
                <a:latin typeface="Courier New"/>
                <a:ea typeface="Courier New"/>
                <a:cs typeface="Courier New"/>
                <a:sym typeface="Courier New"/>
              </a:rPr>
              <a:t>val</a:t>
            </a:r>
            <a:r>
              <a:rPr lang="en" sz="1800" dirty="0">
                <a:solidFill>
                  <a:schemeClr val="dk1"/>
                </a:solidFill>
                <a:latin typeface="Roboto"/>
                <a:ea typeface="Roboto"/>
                <a:cs typeface="Roboto"/>
                <a:sym typeface="Roboto"/>
              </a:rPr>
              <a:t> → </a:t>
            </a:r>
            <a:r>
              <a:rPr lang="en" sz="1800" dirty="0" err="1">
                <a:solidFill>
                  <a:schemeClr val="dk1"/>
                </a:solidFill>
                <a:latin typeface="Roboto"/>
                <a:ea typeface="Roboto"/>
                <a:cs typeface="Roboto"/>
                <a:sym typeface="Roboto"/>
              </a:rPr>
              <a:t>copie</a:t>
            </a:r>
            <a:r>
              <a:rPr lang="en" sz="1800" dirty="0">
                <a:solidFill>
                  <a:schemeClr val="dk1"/>
                </a:solidFill>
                <a:latin typeface="Roboto"/>
                <a:ea typeface="Roboto"/>
                <a:cs typeface="Roboto"/>
                <a:sym typeface="Roboto"/>
              </a:rPr>
              <a:t> de la </a:t>
            </a:r>
            <a:r>
              <a:rPr lang="fr-FR" sz="1800" dirty="0">
                <a:solidFill>
                  <a:schemeClr val="dk1"/>
                </a:solidFill>
                <a:latin typeface="Roboto"/>
                <a:ea typeface="Roboto"/>
                <a:cs typeface="Roboto"/>
                <a:sym typeface="Roboto"/>
              </a:rPr>
              <a:t>v</a:t>
            </a:r>
            <a:r>
              <a:rPr lang="en" sz="1800" dirty="0" err="1">
                <a:solidFill>
                  <a:schemeClr val="dk1"/>
                </a:solidFill>
                <a:latin typeface="Roboto"/>
                <a:ea typeface="Roboto"/>
                <a:cs typeface="Roboto"/>
                <a:sym typeface="Roboto"/>
              </a:rPr>
              <a:t>aleur</a:t>
            </a:r>
            <a:r>
              <a:rPr lang="en" sz="1800" dirty="0">
                <a:solidFill>
                  <a:schemeClr val="dk1"/>
                </a:solidFill>
                <a:latin typeface="Roboto"/>
                <a:ea typeface="Roboto"/>
                <a:cs typeface="Roboto"/>
                <a:sym typeface="Roboto"/>
              </a:rPr>
              <a:t> accessible dans </a:t>
            </a:r>
            <a:r>
              <a:rPr lang="en" sz="1800" dirty="0" err="1">
                <a:solidFill>
                  <a:schemeClr val="dk1"/>
                </a:solidFill>
                <a:latin typeface="Roboto"/>
                <a:ea typeface="Roboto"/>
                <a:cs typeface="Roboto"/>
                <a:sym typeface="Roboto"/>
              </a:rPr>
              <a:t>toute</a:t>
            </a:r>
            <a:r>
              <a:rPr lang="en" sz="1800" dirty="0">
                <a:solidFill>
                  <a:schemeClr val="dk1"/>
                </a:solidFill>
                <a:latin typeface="Roboto"/>
                <a:ea typeface="Roboto"/>
                <a:cs typeface="Roboto"/>
                <a:sym typeface="Roboto"/>
              </a:rPr>
              <a:t> le </a:t>
            </a:r>
            <a:r>
              <a:rPr lang="en" sz="1800" dirty="0" err="1">
                <a:solidFill>
                  <a:schemeClr val="dk1"/>
                </a:solidFill>
                <a:latin typeface="Roboto"/>
                <a:ea typeface="Roboto"/>
                <a:cs typeface="Roboto"/>
                <a:sym typeface="Roboto"/>
              </a:rPr>
              <a:t>classe</a:t>
            </a:r>
            <a:endParaRPr sz="1800" dirty="0">
              <a:solidFill>
                <a:schemeClr val="dk1"/>
              </a:solidFill>
              <a:latin typeface="Roboto"/>
              <a:ea typeface="Roboto"/>
              <a:cs typeface="Roboto"/>
              <a:sym typeface="Roboto"/>
            </a:endParaRPr>
          </a:p>
          <a:p>
            <a:pPr marL="914400" lvl="0" indent="0" algn="l" rtl="0">
              <a:lnSpc>
                <a:spcPct val="115000"/>
              </a:lnSpc>
              <a:spcBef>
                <a:spcPts val="600"/>
              </a:spcBef>
              <a:spcAft>
                <a:spcPts val="600"/>
              </a:spcAft>
              <a:buClr>
                <a:schemeClr val="dk1"/>
              </a:buClr>
              <a:buSzPts val="1100"/>
              <a:buFont typeface="Arial"/>
              <a:buNone/>
            </a:pPr>
            <a:r>
              <a:rPr lang="en" sz="1800" dirty="0">
                <a:solidFill>
                  <a:schemeClr val="dk1"/>
                </a:solidFill>
                <a:latin typeface="Courier New"/>
                <a:ea typeface="Courier New"/>
                <a:cs typeface="Courier New"/>
                <a:sym typeface="Courier New"/>
              </a:rPr>
              <a:t>class C(</a:t>
            </a:r>
            <a:r>
              <a:rPr lang="en" sz="1800" dirty="0" err="1">
                <a:solidFill>
                  <a:schemeClr val="dk1"/>
                </a:solidFill>
                <a:latin typeface="Courier New"/>
                <a:ea typeface="Courier New"/>
                <a:cs typeface="Courier New"/>
                <a:sym typeface="Courier New"/>
              </a:rPr>
              <a:t>val</a:t>
            </a:r>
            <a:r>
              <a:rPr lang="en" sz="1800" dirty="0">
                <a:solidFill>
                  <a:schemeClr val="dk1"/>
                </a:solidFill>
                <a:latin typeface="Courier New"/>
                <a:ea typeface="Courier New"/>
                <a:cs typeface="Courier New"/>
                <a:sym typeface="Courier New"/>
              </a:rPr>
              <a:t> y: Int)</a:t>
            </a:r>
            <a:endParaRPr dirty="0">
              <a:latin typeface="Courier New"/>
              <a:ea typeface="Courier New"/>
              <a:cs typeface="Courier New"/>
              <a:sym typeface="Courier New"/>
            </a:endParaRPr>
          </a:p>
        </p:txBody>
      </p:sp>
      <p:sp>
        <p:nvSpPr>
          <p:cNvPr id="141" name="Google Shape;141;p23"/>
          <p:cNvSpPr txBox="1"/>
          <p:nvPr/>
        </p:nvSpPr>
        <p:spPr>
          <a:xfrm>
            <a:off x="779225" y="1856775"/>
            <a:ext cx="1313100" cy="34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None/>
            </a:pPr>
            <a:r>
              <a:rPr lang="en" sz="1800" dirty="0">
                <a:solidFill>
                  <a:schemeClr val="dk1"/>
                </a:solidFill>
                <a:latin typeface="Courier New"/>
                <a:ea typeface="Courier New"/>
                <a:cs typeface="Courier New"/>
                <a:sym typeface="Courier New"/>
              </a:rPr>
              <a:t>class A</a:t>
            </a:r>
            <a:endParaRPr dirty="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Constructor examples</a:t>
            </a:r>
            <a:endParaRPr/>
          </a:p>
        </p:txBody>
      </p:sp>
      <p:sp>
        <p:nvSpPr>
          <p:cNvPr id="147" name="Google Shape;147;p24"/>
          <p:cNvSpPr txBox="1">
            <a:spLocks noGrp="1"/>
          </p:cNvSpPr>
          <p:nvPr>
            <p:ph type="body" idx="1"/>
          </p:nvPr>
        </p:nvSpPr>
        <p:spPr>
          <a:xfrm>
            <a:off x="342900" y="1076275"/>
            <a:ext cx="37773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9" name="Google Shape;149;p24"/>
          <p:cNvSpPr txBox="1">
            <a:spLocks noGrp="1"/>
          </p:cNvSpPr>
          <p:nvPr>
            <p:ph type="body" idx="1"/>
          </p:nvPr>
        </p:nvSpPr>
        <p:spPr>
          <a:xfrm>
            <a:off x="4419075" y="1076275"/>
            <a:ext cx="4502700" cy="3555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marL="0" lvl="0" indent="0" algn="l" rtl="0">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marL="0" lvl="0" indent="0" algn="l" rtl="0">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Paramètres</a:t>
            </a:r>
            <a:r>
              <a:rPr lang="en" dirty="0"/>
              <a:t> par </a:t>
            </a:r>
            <a:r>
              <a:rPr lang="en" dirty="0" err="1"/>
              <a:t>défaut</a:t>
            </a:r>
            <a:endParaRPr dirty="0"/>
          </a:p>
        </p:txBody>
      </p:sp>
      <p:sp>
        <p:nvSpPr>
          <p:cNvPr id="155" name="Google Shape;155;p25"/>
          <p:cNvSpPr txBox="1">
            <a:spLocks noGrp="1"/>
          </p:cNvSpPr>
          <p:nvPr>
            <p:ph type="body" idx="1"/>
          </p:nvPr>
        </p:nvSpPr>
        <p:spPr>
          <a:xfrm>
            <a:off x="342900" y="1152474"/>
            <a:ext cx="8489400" cy="16774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800" dirty="0"/>
              <a:t>Les instances de classes peuvent avoir des paramètres par défaut.</a:t>
            </a:r>
            <a:endParaRPr sz="1800" dirty="0"/>
          </a:p>
          <a:p>
            <a:pPr marL="457200" lvl="0" indent="-342900" algn="l" rtl="0">
              <a:spcBef>
                <a:spcPts val="600"/>
              </a:spcBef>
              <a:spcAft>
                <a:spcPts val="0"/>
              </a:spcAft>
              <a:buSzPts val="1800"/>
              <a:buChar char="●"/>
            </a:pPr>
            <a:r>
              <a:rPr lang="en" sz="1800" dirty="0" err="1"/>
              <a:t>Permet</a:t>
            </a:r>
            <a:r>
              <a:rPr lang="en" sz="1800" dirty="0"/>
              <a:t> de </a:t>
            </a:r>
            <a:r>
              <a:rPr lang="en" sz="1800" dirty="0" err="1"/>
              <a:t>réduire</a:t>
            </a:r>
            <a:r>
              <a:rPr lang="en" sz="1800" dirty="0"/>
              <a:t> le </a:t>
            </a:r>
            <a:r>
              <a:rPr lang="en" sz="1800" dirty="0" err="1"/>
              <a:t>nombre</a:t>
            </a:r>
            <a:r>
              <a:rPr lang="en" sz="1800" dirty="0"/>
              <a:t> de </a:t>
            </a:r>
            <a:r>
              <a:rPr lang="en" sz="1800" dirty="0" err="1"/>
              <a:t>constructeurs</a:t>
            </a:r>
            <a:r>
              <a:rPr lang="en" sz="1800" dirty="0"/>
              <a:t> n</a:t>
            </a:r>
            <a:r>
              <a:rPr lang="fr-FR" sz="1800" dirty="0"/>
              <a:t>e</a:t>
            </a:r>
            <a:r>
              <a:rPr lang="en" sz="1800" dirty="0" err="1"/>
              <a:t>cessaire</a:t>
            </a:r>
            <a:endParaRPr lang="en" sz="1800" dirty="0"/>
          </a:p>
          <a:p>
            <a:pPr marL="457200" lvl="0" indent="-342900" algn="l" rtl="0">
              <a:spcBef>
                <a:spcPts val="600"/>
              </a:spcBef>
              <a:spcAft>
                <a:spcPts val="0"/>
              </a:spcAft>
              <a:buSzPts val="1800"/>
              <a:buChar char="●"/>
            </a:pPr>
            <a:r>
              <a:rPr lang="en" sz="1800" dirty="0" err="1"/>
              <a:t>Permet</a:t>
            </a:r>
            <a:r>
              <a:rPr lang="en" sz="1800" dirty="0"/>
              <a:t> d’être plus </a:t>
            </a:r>
            <a:r>
              <a:rPr lang="en" sz="1800" dirty="0" err="1"/>
              <a:t>concis</a:t>
            </a:r>
            <a:endParaRPr lang="en" sz="1800" dirty="0"/>
          </a:p>
          <a:p>
            <a:pPr marL="457200" lvl="0" indent="-342900" algn="l" rtl="0">
              <a:spcBef>
                <a:spcPts val="600"/>
              </a:spcBef>
              <a:spcAft>
                <a:spcPts val="0"/>
              </a:spcAft>
              <a:buSzPts val="1800"/>
              <a:buChar char="●"/>
            </a:pPr>
            <a:r>
              <a:rPr lang="fr-FR" sz="1800" dirty="0"/>
              <a:t>Comme les fonctions, on peut mélange paramètres requis et par défaut</a:t>
            </a:r>
          </a:p>
          <a:p>
            <a:pPr marL="0" lvl="0" indent="0" algn="l" rtl="0">
              <a:spcBef>
                <a:spcPts val="600"/>
              </a:spcBef>
              <a:spcAft>
                <a:spcPts val="0"/>
              </a:spcAft>
              <a:buClr>
                <a:schemeClr val="dk1"/>
              </a:buClr>
              <a:buSzPts val="1100"/>
              <a:buFont typeface="Arial"/>
              <a:buNone/>
            </a:pPr>
            <a:endParaRPr sz="1800" dirty="0"/>
          </a:p>
          <a:p>
            <a:pPr marL="0" lvl="0" indent="0" algn="l" rtl="0">
              <a:spcBef>
                <a:spcPts val="600"/>
              </a:spcBef>
              <a:spcAft>
                <a:spcPts val="600"/>
              </a:spcAft>
              <a:buNone/>
            </a:pPr>
            <a:endParaRPr sz="1800" dirty="0"/>
          </a:p>
        </p:txBody>
      </p:sp>
      <p:sp>
        <p:nvSpPr>
          <p:cNvPr id="156" name="Google Shape;156;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7" name="Google Shape;157;p25"/>
          <p:cNvSpPr txBox="1"/>
          <p:nvPr/>
        </p:nvSpPr>
        <p:spPr>
          <a:xfrm>
            <a:off x="342900" y="2702425"/>
            <a:ext cx="8683800" cy="176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solidFill>
                  <a:schemeClr val="dk1"/>
                </a:solidFill>
                <a:latin typeface="Consolas"/>
                <a:ea typeface="Consolas"/>
                <a:cs typeface="Consolas"/>
                <a:sym typeface="Consolas"/>
              </a:rPr>
              <a:t> Box(</a:t>
            </a: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length: Int, </a:t>
            </a:r>
            <a:r>
              <a:rPr lang="en" sz="1800" b="1" dirty="0" err="1">
                <a:solidFill>
                  <a:srgbClr val="3F51B5"/>
                </a:solidFill>
                <a:latin typeface="Consolas"/>
                <a:ea typeface="Consolas"/>
                <a:cs typeface="Consolas"/>
                <a:sym typeface="Consolas"/>
              </a:rPr>
              <a:t>val</a:t>
            </a:r>
            <a:r>
              <a:rPr lang="en" sz="1800" b="1" dirty="0">
                <a:solidFill>
                  <a:schemeClr val="dk1"/>
                </a:solidFill>
                <a:latin typeface="Consolas"/>
                <a:ea typeface="Consolas"/>
                <a:cs typeface="Consolas"/>
                <a:sym typeface="Consolas"/>
              </a:rPr>
              <a:t> </a:t>
            </a:r>
            <a:r>
              <a:rPr lang="en" sz="1800" b="1" dirty="0" err="1">
                <a:solidFill>
                  <a:schemeClr val="dk1"/>
                </a:solidFill>
                <a:latin typeface="Consolas"/>
                <a:ea typeface="Consolas"/>
                <a:cs typeface="Consolas"/>
                <a:sym typeface="Consolas"/>
              </a:rPr>
              <a:t>width:Int</a:t>
            </a:r>
            <a:r>
              <a:rPr lang="en" sz="1800" b="1" dirty="0">
                <a:solidFill>
                  <a:schemeClr val="dk1"/>
                </a:solidFill>
                <a:latin typeface="Consolas"/>
                <a:ea typeface="Consolas"/>
                <a:cs typeface="Consolas"/>
                <a:sym typeface="Consolas"/>
              </a:rPr>
              <a:t> = </a:t>
            </a:r>
            <a:r>
              <a:rPr lang="en" sz="1800" b="1" dirty="0">
                <a:solidFill>
                  <a:srgbClr val="C53929"/>
                </a:solidFill>
                <a:latin typeface="Consolas"/>
                <a:ea typeface="Consolas"/>
                <a:cs typeface="Consolas"/>
                <a:sym typeface="Consolas"/>
              </a:rPr>
              <a:t>20</a:t>
            </a:r>
            <a:r>
              <a:rPr lang="en" sz="1800" dirty="0">
                <a:solidFill>
                  <a:schemeClr val="dk1"/>
                </a:solidFill>
                <a:latin typeface="Consolas"/>
                <a:ea typeface="Consolas"/>
                <a:cs typeface="Consolas"/>
                <a:sym typeface="Consolas"/>
              </a:rPr>
              <a:t>, </a:t>
            </a:r>
            <a:r>
              <a:rPr lang="en" sz="1800" b="1" dirty="0" err="1">
                <a:solidFill>
                  <a:srgbClr val="3F51B5"/>
                </a:solidFill>
                <a:latin typeface="Consolas"/>
                <a:ea typeface="Consolas"/>
                <a:cs typeface="Consolas"/>
                <a:sym typeface="Consolas"/>
              </a:rPr>
              <a:t>val</a:t>
            </a:r>
            <a:r>
              <a:rPr lang="en" sz="1800" b="1" dirty="0">
                <a:solidFill>
                  <a:schemeClr val="dk1"/>
                </a:solidFill>
                <a:latin typeface="Consolas"/>
                <a:ea typeface="Consolas"/>
                <a:cs typeface="Consolas"/>
                <a:sym typeface="Consolas"/>
              </a:rPr>
              <a:t> </a:t>
            </a:r>
            <a:r>
              <a:rPr lang="en" sz="1800" b="1" dirty="0" err="1">
                <a:solidFill>
                  <a:schemeClr val="dk1"/>
                </a:solidFill>
                <a:latin typeface="Consolas"/>
                <a:ea typeface="Consolas"/>
                <a:cs typeface="Consolas"/>
                <a:sym typeface="Consolas"/>
              </a:rPr>
              <a:t>height:Int</a:t>
            </a:r>
            <a:r>
              <a:rPr lang="en" sz="1800" b="1" dirty="0">
                <a:solidFill>
                  <a:schemeClr val="dk1"/>
                </a:solidFill>
                <a:latin typeface="Consolas"/>
                <a:ea typeface="Consolas"/>
                <a:cs typeface="Consolas"/>
                <a:sym typeface="Consolas"/>
              </a:rPr>
              <a:t> = </a:t>
            </a:r>
            <a:r>
              <a:rPr lang="en" sz="1800" b="1" dirty="0">
                <a:solidFill>
                  <a:srgbClr val="C53929"/>
                </a:solidFill>
                <a:latin typeface="Consolas"/>
                <a:ea typeface="Consolas"/>
                <a:cs typeface="Consolas"/>
                <a:sym typeface="Consolas"/>
              </a:rPr>
              <a:t>40</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box1 = Box(</a:t>
            </a:r>
            <a:r>
              <a:rPr lang="en" sz="1800" dirty="0">
                <a:solidFill>
                  <a:srgbClr val="C53929"/>
                </a:solidFill>
                <a:latin typeface="Consolas"/>
                <a:ea typeface="Consolas"/>
                <a:cs typeface="Consolas"/>
                <a:sym typeface="Consolas"/>
              </a:rPr>
              <a:t>100</a:t>
            </a:r>
            <a:r>
              <a:rPr lang="en" sz="1800" dirty="0">
                <a:solidFill>
                  <a:schemeClr val="dk1"/>
                </a:solidFill>
                <a:latin typeface="Consolas"/>
                <a:ea typeface="Consolas"/>
                <a:cs typeface="Consolas"/>
                <a:sym typeface="Consolas"/>
              </a:rPr>
              <a:t>, </a:t>
            </a:r>
            <a:r>
              <a:rPr lang="en" sz="1800" dirty="0">
                <a:solidFill>
                  <a:srgbClr val="C53929"/>
                </a:solidFill>
                <a:latin typeface="Consolas"/>
                <a:ea typeface="Consolas"/>
                <a:cs typeface="Consolas"/>
                <a:sym typeface="Consolas"/>
              </a:rPr>
              <a:t>20</a:t>
            </a:r>
            <a:r>
              <a:rPr lang="en" sz="1800" dirty="0">
                <a:solidFill>
                  <a:schemeClr val="dk1"/>
                </a:solidFill>
                <a:latin typeface="Consolas"/>
                <a:ea typeface="Consolas"/>
                <a:cs typeface="Consolas"/>
                <a:sym typeface="Consolas"/>
              </a:rPr>
              <a:t>, </a:t>
            </a:r>
            <a:r>
              <a:rPr lang="en" sz="1800" dirty="0">
                <a:solidFill>
                  <a:srgbClr val="C53929"/>
                </a:solidFill>
                <a:latin typeface="Consolas"/>
                <a:ea typeface="Consolas"/>
                <a:cs typeface="Consolas"/>
                <a:sym typeface="Consolas"/>
              </a:rPr>
              <a:t>40</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box2 = Box(length = </a:t>
            </a:r>
            <a:r>
              <a:rPr lang="en" sz="1800" dirty="0">
                <a:solidFill>
                  <a:srgbClr val="C53929"/>
                </a:solidFill>
                <a:latin typeface="Consolas"/>
                <a:ea typeface="Consolas"/>
                <a:cs typeface="Consolas"/>
                <a:sym typeface="Consolas"/>
              </a:rPr>
              <a:t>100</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box3 = Box(length = </a:t>
            </a:r>
            <a:r>
              <a:rPr lang="en" sz="1800" dirty="0">
                <a:solidFill>
                  <a:srgbClr val="C53929"/>
                </a:solidFill>
                <a:latin typeface="Consolas"/>
                <a:ea typeface="Consolas"/>
                <a:cs typeface="Consolas"/>
                <a:sym typeface="Consolas"/>
              </a:rPr>
              <a:t>100</a:t>
            </a:r>
            <a:r>
              <a:rPr lang="en" sz="1800" dirty="0">
                <a:solidFill>
                  <a:schemeClr val="dk1"/>
                </a:solidFill>
                <a:latin typeface="Consolas"/>
                <a:ea typeface="Consolas"/>
                <a:cs typeface="Consolas"/>
                <a:sym typeface="Consolas"/>
              </a:rPr>
              <a:t>, width = </a:t>
            </a:r>
            <a:r>
              <a:rPr lang="en" sz="1800" dirty="0">
                <a:solidFill>
                  <a:srgbClr val="C53929"/>
                </a:solidFill>
                <a:latin typeface="Consolas"/>
                <a:ea typeface="Consolas"/>
                <a:cs typeface="Consolas"/>
                <a:sym typeface="Consolas"/>
              </a:rPr>
              <a:t>20</a:t>
            </a:r>
            <a:r>
              <a:rPr lang="en" sz="1800" dirty="0">
                <a:solidFill>
                  <a:schemeClr val="dk1"/>
                </a:solidFill>
                <a:latin typeface="Consolas"/>
                <a:ea typeface="Consolas"/>
                <a:cs typeface="Consolas"/>
                <a:sym typeface="Consolas"/>
              </a:rPr>
              <a:t>, height = </a:t>
            </a:r>
            <a:r>
              <a:rPr lang="en" sz="1800" dirty="0">
                <a:solidFill>
                  <a:srgbClr val="C53929"/>
                </a:solidFill>
                <a:latin typeface="Consolas"/>
                <a:ea typeface="Consolas"/>
                <a:cs typeface="Consolas"/>
                <a:sym typeface="Consolas"/>
              </a:rPr>
              <a:t>40</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4126</Words>
  <Application>Microsoft Macintosh PowerPoint</Application>
  <PresentationFormat>Affichage à l'écran (16:9)</PresentationFormat>
  <Paragraphs>536</Paragraphs>
  <Slides>54</Slides>
  <Notes>54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54</vt:i4>
      </vt:variant>
    </vt:vector>
  </HeadingPairs>
  <TitlesOfParts>
    <vt:vector size="64" baseType="lpstr">
      <vt:lpstr>Roboto</vt:lpstr>
      <vt:lpstr>Google Sans</vt:lpstr>
      <vt:lpstr>Open Sans</vt:lpstr>
      <vt:lpstr>Courier New</vt:lpstr>
      <vt:lpstr>Arial</vt:lpstr>
      <vt:lpstr>Roboto Condensed</vt:lpstr>
      <vt:lpstr>Roboto Mono</vt:lpstr>
      <vt:lpstr>Consolas</vt:lpstr>
      <vt:lpstr>Simple Light</vt:lpstr>
      <vt:lpstr>GDT master</vt:lpstr>
      <vt:lpstr>Présentation PowerPoint</vt:lpstr>
      <vt:lpstr>Sommaire</vt:lpstr>
      <vt:lpstr>Classes</vt:lpstr>
      <vt:lpstr>Classe</vt:lpstr>
      <vt:lpstr>Classe vs objet</vt:lpstr>
      <vt:lpstr>Définir et utiliser une classe</vt:lpstr>
      <vt:lpstr>Constructeurs</vt:lpstr>
      <vt:lpstr>Constructor examples</vt:lpstr>
      <vt:lpstr>Paramètres par défaut</vt:lpstr>
      <vt:lpstr>Constructeur principal</vt:lpstr>
      <vt:lpstr>Bloc d’initialisation</vt:lpstr>
      <vt:lpstr>Bloc d’initialisation : exemple</vt:lpstr>
      <vt:lpstr>Plusieurs constructeurs</vt:lpstr>
      <vt:lpstr>Plusieurs constructeurs</vt:lpstr>
      <vt:lpstr>Propriétés</vt:lpstr>
      <vt:lpstr>Classe personne avec une propiété</vt:lpstr>
      <vt:lpstr>Getters et setters personnalisés</vt:lpstr>
      <vt:lpstr>Getter personnalisé</vt:lpstr>
      <vt:lpstr>Setter personnalisé </vt:lpstr>
      <vt:lpstr>Méthodes</vt:lpstr>
      <vt:lpstr>Héritage</vt:lpstr>
      <vt:lpstr>Héritage</vt:lpstr>
      <vt:lpstr>Interfaces</vt:lpstr>
      <vt:lpstr>Exemple d’interface</vt:lpstr>
      <vt:lpstr>Étendre une classe</vt:lpstr>
      <vt:lpstr>Créer une classe fille</vt:lpstr>
      <vt:lpstr>Les classes sont finales par défaut</vt:lpstr>
      <vt:lpstr>Utilisation de open</vt:lpstr>
      <vt:lpstr>Surcharger</vt:lpstr>
      <vt:lpstr>Classe abstraites</vt:lpstr>
      <vt:lpstr>Exemple de classe abstraite</vt:lpstr>
      <vt:lpstr>Quand les utiliser</vt:lpstr>
      <vt:lpstr>Fonctions d’extension</vt:lpstr>
      <vt:lpstr>Fonctions d’extension</vt:lpstr>
      <vt:lpstr>Pourquoi les fonctions d’extension ? </vt:lpstr>
      <vt:lpstr>Exemple de function d’extension</vt:lpstr>
      <vt:lpstr>Classes spéciales</vt:lpstr>
      <vt:lpstr>Data class</vt:lpstr>
      <vt:lpstr>Exemple de data class</vt:lpstr>
      <vt:lpstr>Pair et Triple</vt:lpstr>
      <vt:lpstr>Exemple pair et Triple</vt:lpstr>
      <vt:lpstr>Pair to</vt:lpstr>
      <vt:lpstr>Classe Enum</vt:lpstr>
      <vt:lpstr>Exemple classe enum</vt:lpstr>
      <vt:lpstr>Object/singleton</vt:lpstr>
      <vt:lpstr>Exemple Object/singleton</vt:lpstr>
      <vt:lpstr>Companion objects</vt:lpstr>
      <vt:lpstr>Exemple companion object</vt:lpstr>
      <vt:lpstr>Organiser son code</vt:lpstr>
      <vt:lpstr>Un seul fichier, plusieurs entités</vt:lpstr>
      <vt:lpstr>Packages</vt:lpstr>
      <vt:lpstr>Exemple d’une hiérarchie de classe</vt:lpstr>
      <vt:lpstr>Modificateurs de visibilité</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Jocelyn CARAMAN</cp:lastModifiedBy>
  <cp:revision>4</cp:revision>
  <dcterms:modified xsi:type="dcterms:W3CDTF">2024-12-14T17:02:39Z</dcterms:modified>
</cp:coreProperties>
</file>