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61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/>
    <p:restoredTop sz="80952"/>
  </p:normalViewPr>
  <p:slideViewPr>
    <p:cSldViewPr snapToGrid="0">
      <p:cViewPr varScale="1">
        <p:scale>
          <a:sx n="102" d="100"/>
          <a:sy n="102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DAEB-75EB-C148-AD91-B9BB0D927B5F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DBE3-2331-5649-91C5-50C244F09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1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Drawables</a:t>
            </a:r>
            <a:r>
              <a:rPr lang="fr-FR" dirty="0"/>
              <a:t> ce sont les </a:t>
            </a:r>
            <a:r>
              <a:rPr lang="fr-FR" dirty="0" err="1"/>
              <a:t>resources</a:t>
            </a:r>
            <a:r>
              <a:rPr lang="fr-FR" dirty="0"/>
              <a:t>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5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L’image n’est </a:t>
            </a:r>
            <a:r>
              <a:rPr lang="fr-FR" dirty="0" err="1"/>
              <a:t>asssocié</a:t>
            </a:r>
            <a:r>
              <a:rPr lang="fr-FR" dirty="0"/>
              <a:t> à aucune taille d’écran et ne sera pas </a:t>
            </a:r>
            <a:r>
              <a:rPr lang="fr-FR" dirty="0" err="1"/>
              <a:t>redimmensionné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8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supplémentaires : </a:t>
            </a:r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basic-android-kotlin-compose-composables-practice-problems?hl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basic-android-kotlin-compose-business-card?hl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9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7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62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Barre de </a:t>
            </a:r>
            <a:r>
              <a:rPr lang="fr-FR" dirty="0" err="1"/>
              <a:t>rcherche</a:t>
            </a:r>
            <a:r>
              <a:rPr lang="fr-FR" dirty="0"/>
              <a:t>, </a:t>
            </a:r>
            <a:r>
              <a:rPr lang="fr-FR" dirty="0" err="1"/>
              <a:t>bouttons</a:t>
            </a:r>
            <a:r>
              <a:rPr lang="fr-FR" dirty="0"/>
              <a:t>, </a:t>
            </a:r>
            <a:r>
              <a:rPr lang="fr-FR" dirty="0" err="1"/>
              <a:t>texte,image</a:t>
            </a:r>
            <a:r>
              <a:rPr lang="fr-FR" dirty="0"/>
              <a:t>, icônes, page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simple de passer des données du code de la logique vers le code pour l’interface.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6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votre avis, à quoi servent les différents éléments dans le fichier XML ?</a:t>
            </a:r>
          </a:p>
          <a:p>
            <a:r>
              <a:rPr lang="fr-FR" dirty="0"/>
              <a:t>Comme le web, balise et attributs </a:t>
            </a:r>
          </a:p>
          <a:p>
            <a:r>
              <a:rPr lang="fr-FR" dirty="0"/>
              <a:t>- </a:t>
            </a:r>
            <a:r>
              <a:rPr lang="fr-FR" dirty="0" err="1"/>
              <a:t>ConstraintLayout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TextView</a:t>
            </a:r>
            <a:endParaRPr lang="fr-FR" dirty="0"/>
          </a:p>
          <a:p>
            <a:r>
              <a:rPr lang="fr-FR" dirty="0"/>
              <a:t>- id</a:t>
            </a:r>
          </a:p>
          <a:p>
            <a:r>
              <a:rPr lang="fr-FR" dirty="0"/>
              <a:t>- </a:t>
            </a:r>
            <a:r>
              <a:rPr lang="fr-FR" dirty="0" err="1"/>
              <a:t>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gestion de l’affichage est masqué : faite par le système</a:t>
            </a:r>
          </a:p>
          <a:p>
            <a:r>
              <a:rPr lang="fr-FR" dirty="0"/>
              <a:t>Utilisation de composable intégré à la biblio pour créer les siennes</a:t>
            </a:r>
          </a:p>
          <a:p>
            <a:r>
              <a:rPr lang="fr-FR" dirty="0" err="1"/>
              <a:t>PascalCase</a:t>
            </a:r>
            <a:r>
              <a:rPr lang="fr-FR" dirty="0"/>
              <a:t> : commence par majuscule, mots attachés, pas d’espace, première lettre d’un mot en majuscule, première lettre d’un acronyme également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8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6F9-6299-264A-A9B6-8488B6652ED0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D2F0-7240-2343-B1BF-04B2169B3982}" type="datetime1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CAC6-91D6-AD49-91C6-A903F8057C68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971-FDB0-BE47-B1B2-394B4AFD55A7}" type="datetime1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6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0E2-D527-E64C-A017-EE19D2455313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8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E6B2-2CD4-5C44-B4FF-386DCA4D509B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1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877B-E295-3642-94D6-CABFF8F5A056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7D1-9832-6A45-B565-2293D467D491}" type="datetime1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B41-9D44-7146-85E0-8870C5CE1FA8}" type="datetime1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4C1-B9E5-8743-AC85-6A600D6BAA6A}" type="datetime1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5620-1665-444F-ACE8-C51F2B8E56AD}" type="datetime1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7B8-9350-9644-9F18-A7D4851BA4E8}" type="datetime1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153-E4C2-C64F-8070-6F220534D068}" type="datetime1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3AD2C0-67F0-914E-BB5B-D622DA2AB0DA}" type="datetime1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46064A-5ED5-484F-A877-86B8D3CBA50F}" type="datetime1">
              <a:rPr lang="fr-FR" smtClean="0"/>
              <a:t>16/12/2024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text-composables?hl=f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images?hl=fr#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business-card?hl=fr" TargetMode="External"/><Relationship Id="rId2" Type="http://schemas.openxmlformats.org/officeDocument/2006/relationships/hyperlink" Target="https://developer.android.com/codelabs/basic-android-kotlin-compose-composables-practice-problems?hl=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irst-app?hl=fr#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emulator?hl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nnect-device?hl=fr&amp;continue=https%3A%2F%2Fdeveloper.android.com%2Fcourses%2Fpathways%2Fandroid-basics-compose-unit-1-pathway-2%3Fhl%3Dfr%23codelab-https%3A%2F%2Fdeveloper.android.com%2Fcodelabs%2Fbasic-android-kotlin-compose-connect-device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E349-4025-6E41-76D5-F0F38539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sa première application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27A19C-A104-A679-70A0-3DB3AC8E5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68EDE-9633-93FF-6C17-34C09940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44A8-3CD9-5C0A-D4E8-797BE446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118D0-5BF1-1F7E-4A83-D2DA0B4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(</a:t>
            </a:r>
            <a:r>
              <a:rPr lang="fr-FR" dirty="0" err="1"/>
              <a:t>Kotlin</a:t>
            </a:r>
            <a:r>
              <a:rPr lang="fr-FR" dirty="0"/>
              <a:t>) vs Vue (XML)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E31C5E-BBE4-A1A1-CFE0-BB62CD632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913" y="2222500"/>
            <a:ext cx="6354173" cy="3636963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2BC4F-98FC-10DD-F4E3-3A87A60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B4DC0-8A85-F1DA-936F-E06E696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8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DB4C-06DB-2FB1-FBAA-C17836E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BAEAB-4B39-54A3-2C16-4779059A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Immuable</a:t>
            </a:r>
          </a:p>
          <a:p>
            <a:r>
              <a:rPr lang="fr-FR" dirty="0"/>
              <a:t>S’il y a une modification, le composable est recrée</a:t>
            </a:r>
          </a:p>
          <a:p>
            <a:r>
              <a:rPr lang="fr-FR" dirty="0"/>
              <a:t>C’est la </a:t>
            </a:r>
            <a:r>
              <a:rPr lang="fr-FR" b="1" dirty="0"/>
              <a:t>recomposition</a:t>
            </a:r>
          </a:p>
          <a:p>
            <a:r>
              <a:rPr lang="fr-FR" dirty="0"/>
              <a:t>Les composables qui n’ont pas changé ne sont pas recomposés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2E9CC5-D309-EF63-7E11-6D05D75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FEBA62-D89B-DA68-B5B2-F194467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2A9A0-9126-C152-58A7-FB291E2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41C3-4718-DEDE-6FC9-44F6A55F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d’une fonction composable avec l’annotation </a:t>
            </a:r>
            <a:r>
              <a:rPr lang="fr-FR" b="1" dirty="0"/>
              <a:t>@Composable</a:t>
            </a:r>
          </a:p>
          <a:p>
            <a:r>
              <a:rPr lang="fr-FR" dirty="0"/>
              <a:t>Une annotation noté avec l’</a:t>
            </a:r>
            <a:r>
              <a:rPr lang="fr-FR" b="1" dirty="0"/>
              <a:t>@, </a:t>
            </a:r>
            <a:r>
              <a:rPr lang="fr-FR" dirty="0"/>
              <a:t>permet de rajouter de l’information au code pour le développeur et le compilateur et permettent d’ajouter des fonctionnalités supplémentaires</a:t>
            </a:r>
          </a:p>
          <a:p>
            <a:r>
              <a:rPr lang="fr-FR" dirty="0"/>
              <a:t>Possibilité d’ajouter des paramètres</a:t>
            </a:r>
          </a:p>
          <a:p>
            <a:r>
              <a:rPr lang="fr-FR" dirty="0"/>
              <a:t>Example : @</a:t>
            </a:r>
            <a:r>
              <a:rPr lang="fr-FR" dirty="0" err="1"/>
              <a:t>Preview</a:t>
            </a:r>
            <a:r>
              <a:rPr lang="fr-FR" dirty="0"/>
              <a:t>(</a:t>
            </a:r>
            <a:r>
              <a:rPr lang="fr-FR" dirty="0" err="1"/>
              <a:t>showBackground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37CC48-29C7-B3C3-836D-3C81799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3798D-633D-1E53-4965-DBA7F2F3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5F93-4D0E-ECB7-0D8A-65A65D46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17E1D-F6AF-3CD1-EEC2-1143577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fr-FR" dirty="0"/>
              <a:t>Utilisation de fonctions composables pour définir l’interface</a:t>
            </a:r>
          </a:p>
          <a:p>
            <a:r>
              <a:rPr lang="fr-FR" dirty="0"/>
              <a:t>Une fonction composable peut avoir des paramètres</a:t>
            </a:r>
          </a:p>
          <a:p>
            <a:r>
              <a:rPr lang="fr-FR" dirty="0"/>
              <a:t>Une fonction composable peut en appeler une autre</a:t>
            </a:r>
          </a:p>
          <a:p>
            <a:r>
              <a:rPr lang="fr-FR" dirty="0"/>
              <a:t>Une fonction composable ne </a:t>
            </a:r>
            <a:r>
              <a:rPr lang="fr-FR" dirty="0" err="1"/>
              <a:t>renvoit</a:t>
            </a:r>
            <a:r>
              <a:rPr lang="fr-FR" dirty="0"/>
              <a:t> rien</a:t>
            </a:r>
          </a:p>
          <a:p>
            <a:r>
              <a:rPr lang="fr-FR" dirty="0"/>
              <a:t>Le nom doit être un nom écrit en </a:t>
            </a:r>
            <a:r>
              <a:rPr lang="fr-FR" dirty="0" err="1"/>
              <a:t>PascalCase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40856C-0EC9-E02B-A5B6-7A4AD2A8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57" y="3448844"/>
            <a:ext cx="3530600" cy="11049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25A3A-9F2E-B52F-1F37-AB974FF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1DAC18-F840-CFD5-899E-217217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8F4E10-EC8A-D9B5-9B49-45C0581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16C764-E6E1-9AD0-00FB-FD50BC67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https://developer.android.com/codelabs/basic-android-kotlin-compose-text-composables?hl=fr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F653F7-EFED-95B6-7E8C-1A646851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BD0C3D-0DF3-BB7B-0A24-00F29995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app avec un message de « Joyeux anniversaire » personnalisé</a:t>
            </a:r>
          </a:p>
          <a:p>
            <a:r>
              <a:rPr lang="fr-FR" dirty="0"/>
              <a:t>Vous pouvez sauter les sections 3 et 4 si vous le souhaitez</a:t>
            </a:r>
          </a:p>
          <a:p>
            <a:r>
              <a:rPr lang="fr-FR" dirty="0"/>
              <a:t>Bien respecter le nom de l’app « Happy </a:t>
            </a:r>
            <a:r>
              <a:rPr lang="fr-FR" dirty="0" err="1"/>
              <a:t>Birthday</a:t>
            </a:r>
            <a:r>
              <a:rPr lang="fr-FR" dirty="0"/>
              <a:t> », le nom du </a:t>
            </a:r>
            <a:r>
              <a:rPr lang="fr-FR" dirty="0" err="1"/>
              <a:t>theme</a:t>
            </a:r>
            <a:r>
              <a:rPr lang="fr-FR" dirty="0"/>
              <a:t> en dépend « </a:t>
            </a:r>
            <a:r>
              <a:rPr lang="fr-FR" dirty="0" err="1"/>
              <a:t>HappyBirthdayTheme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E85878-127E-7B7F-B77D-D720B85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CE742D-12E9-DE6E-5470-3D77128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61AD-1866-3FAD-1E93-B2293CE6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Layouts</a:t>
            </a:r>
            <a:r>
              <a:rPr lang="fr-FR" dirty="0"/>
              <a:t>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78CC7-9B26-93F5-C188-DD2CDCB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Box -&gt; empiler des éléments en </a:t>
            </a:r>
            <a:r>
              <a:rPr lang="fr-FR" dirty="0" err="1"/>
              <a:t>précisiant</a:t>
            </a:r>
            <a:r>
              <a:rPr lang="fr-FR" dirty="0"/>
              <a:t> un alignement (en haut à gauche, au centre…)</a:t>
            </a:r>
          </a:p>
          <a:p>
            <a:r>
              <a:rPr lang="fr-FR" dirty="0" err="1"/>
              <a:t>Column</a:t>
            </a:r>
            <a:r>
              <a:rPr lang="fr-FR" dirty="0"/>
              <a:t> -&gt; affichage en colonne verticale</a:t>
            </a:r>
          </a:p>
          <a:p>
            <a:r>
              <a:rPr lang="fr-FR" dirty="0"/>
              <a:t>Row -&gt; affichage en ligne horizontale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45EFF0-91ED-E999-D55A-FC32B7FE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9A5DD-28C2-8151-0E0B-68823C0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D4A9-F3D4-7F18-DFAC-AC7B043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B2F8E-6215-49FB-02D6-CBE29C7D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solutions :</a:t>
            </a:r>
          </a:p>
          <a:p>
            <a:endParaRPr lang="fr-FR" dirty="0"/>
          </a:p>
          <a:p>
            <a:pPr lvl="1"/>
            <a:r>
              <a:rPr lang="fr-FR" dirty="0"/>
              <a:t>Ajouter l’image au projet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Afficher une image depuis Internet (besoin d’une bibliothèque supplémentaire)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714C9-2365-DDD7-7771-21D215C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A3F1AC-D736-72A9-FCA1-04C3902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50BB4-EEF3-463D-CAB2-C38C8215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4C703-A923-79B8-7C9E-834AEC11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b="1" dirty="0"/>
              <a:t>Ressource Manager</a:t>
            </a:r>
          </a:p>
          <a:p>
            <a:r>
              <a:rPr lang="fr-FR" dirty="0"/>
              <a:t>Accessible sur le volet de droite ou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&gt;</a:t>
            </a:r>
            <a:r>
              <a:rPr lang="fr-FR" b="1" dirty="0"/>
              <a:t> Tool Windows </a:t>
            </a:r>
            <a:r>
              <a:rPr lang="fr-FR" dirty="0"/>
              <a:t>&gt;</a:t>
            </a:r>
            <a:r>
              <a:rPr lang="fr-FR" b="1" dirty="0"/>
              <a:t> Ressource Manager</a:t>
            </a:r>
          </a:p>
          <a:p>
            <a:r>
              <a:rPr lang="fr-FR" dirty="0"/>
              <a:t>Permet d’importer, créer et gérer des ressources dans l’applications (images, texte, couleurs, boutons, assets (autres type de fichiers)…)</a:t>
            </a:r>
            <a:r>
              <a:rPr lang="fr-FR" b="1" dirty="0"/>
              <a:t> </a:t>
            </a:r>
          </a:p>
          <a:p>
            <a:r>
              <a:rPr lang="fr-FR" dirty="0"/>
              <a:t>Appuyer sur le bouton </a:t>
            </a:r>
            <a:r>
              <a:rPr lang="fr-FR" b="1" dirty="0"/>
              <a:t>+ </a:t>
            </a:r>
            <a:r>
              <a:rPr lang="fr-FR" dirty="0"/>
              <a:t>&gt;</a:t>
            </a:r>
            <a:r>
              <a:rPr lang="fr-FR" b="1" dirty="0"/>
              <a:t> Import </a:t>
            </a:r>
            <a:r>
              <a:rPr lang="fr-FR" b="1" dirty="0" err="1"/>
              <a:t>Drawables</a:t>
            </a:r>
            <a:endParaRPr lang="fr-FR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6F8159-55A3-C5CB-6962-02C0313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84ADA8-6152-C718-E497-74E7913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9FB52-90C7-8B58-6910-790EE0D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8C802-E913-3635-73B2-B6E16409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d’associer un </a:t>
            </a:r>
            <a:r>
              <a:rPr lang="fr-FR" dirty="0" err="1"/>
              <a:t>drawable</a:t>
            </a:r>
            <a:r>
              <a:rPr lang="fr-FR" dirty="0"/>
              <a:t> à qualificatif (taille d’écran, langue, orientation du téléphone…)</a:t>
            </a:r>
          </a:p>
          <a:p>
            <a:r>
              <a:rPr lang="fr-FR" dirty="0"/>
              <a:t>Possibilité d’associer à une taille d’écran avec une densité spécifique</a:t>
            </a:r>
          </a:p>
          <a:p>
            <a:r>
              <a:rPr lang="fr-FR" dirty="0"/>
              <a:t>-&gt; Permet de gérer les tailles et redimensionnent des images suivant la taille de l’écran</a:t>
            </a:r>
          </a:p>
          <a:p>
            <a:r>
              <a:rPr lang="fr-FR" dirty="0"/>
              <a:t>Ici choisir comme </a:t>
            </a:r>
            <a:r>
              <a:rPr lang="fr-FR" b="1" dirty="0"/>
              <a:t>qualifier &gt; Density </a:t>
            </a:r>
            <a:r>
              <a:rPr lang="fr-FR" dirty="0"/>
              <a:t>et comme </a:t>
            </a:r>
            <a:r>
              <a:rPr lang="fr-FR" b="1" dirty="0"/>
              <a:t>value &gt; No </a:t>
            </a:r>
            <a:r>
              <a:rPr lang="fr-FR" b="1" dirty="0" err="1"/>
              <a:t>density</a:t>
            </a:r>
            <a:r>
              <a:rPr lang="fr-FR" b="1" dirty="0"/>
              <a:t> </a:t>
            </a:r>
            <a:r>
              <a:rPr lang="fr-FR" dirty="0"/>
              <a:t>pour que l’image ne soit pas </a:t>
            </a:r>
            <a:r>
              <a:rPr lang="fr-FR" dirty="0" err="1"/>
              <a:t>redimmensionné</a:t>
            </a:r>
            <a:endParaRPr lang="fr-FR" dirty="0"/>
          </a:p>
          <a:p>
            <a:r>
              <a:rPr lang="fr-FR" dirty="0"/>
              <a:t>L’image est ajouté dans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</a:t>
            </a:r>
            <a:r>
              <a:rPr lang="fr-FR" b="1" dirty="0"/>
              <a:t> </a:t>
            </a:r>
            <a:r>
              <a:rPr lang="fr-FR" dirty="0"/>
              <a:t>et dans les fichiers du système </a:t>
            </a:r>
            <a:r>
              <a:rPr lang="fr-FR" b="1" dirty="0"/>
              <a:t>main &gt;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drawable-nodpi</a:t>
            </a:r>
            <a:r>
              <a:rPr lang="fr-FR" b="1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FA552-A833-5F2C-D536-4DF2645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74EF-4B84-18A9-5E66-E034898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F392D-F55D-E827-22F8-C3EB09E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D6352-CDDA-5DA2-17FF-93D7A2E6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Android avec Android Studio</a:t>
            </a:r>
          </a:p>
          <a:p>
            <a:r>
              <a:rPr lang="fr-FR" dirty="0"/>
              <a:t>Utiliser Android Studio et son outil de prévisualisation</a:t>
            </a:r>
          </a:p>
          <a:p>
            <a:r>
              <a:rPr lang="fr-FR" dirty="0"/>
              <a:t>Utiliser </a:t>
            </a:r>
            <a:r>
              <a:rPr lang="fr-FR" dirty="0" err="1"/>
              <a:t>Jetpack</a:t>
            </a:r>
            <a:r>
              <a:rPr lang="fr-FR" dirty="0"/>
              <a:t> Compose pour mettre à jour l’interface utilisateur</a:t>
            </a:r>
          </a:p>
          <a:p>
            <a:r>
              <a:rPr lang="fr-FR" dirty="0"/>
              <a:t>Afficher une </a:t>
            </a:r>
            <a:r>
              <a:rPr lang="fr-FR" dirty="0" err="1"/>
              <a:t>preview</a:t>
            </a:r>
            <a:r>
              <a:rPr lang="fr-FR" dirty="0"/>
              <a:t> de l’application Compose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AA834-58BA-140D-75D5-D1963DF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9CC54-F26F-88B4-93BF-408488A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7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D7CB2-AE54-7316-195F-FCBFA17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147E7-6740-A881-4B81-022955C0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/>
          <a:lstStyle/>
          <a:p>
            <a:r>
              <a:rPr lang="fr-FR" dirty="0"/>
              <a:t>Classe </a:t>
            </a:r>
            <a:r>
              <a:rPr lang="fr-FR" b="1" dirty="0"/>
              <a:t>R </a:t>
            </a:r>
            <a:r>
              <a:rPr lang="fr-FR" dirty="0"/>
              <a:t>autogénérée par Android</a:t>
            </a:r>
          </a:p>
          <a:p>
            <a:r>
              <a:rPr lang="fr-FR" dirty="0"/>
              <a:t>Permet d’accéder à toutes les ressources du projet</a:t>
            </a:r>
          </a:p>
          <a:p>
            <a:r>
              <a:rPr lang="fr-FR" dirty="0"/>
              <a:t>À importer dans le fichier avec import R</a:t>
            </a:r>
          </a:p>
        </p:txBody>
      </p:sp>
      <p:pic>
        <p:nvPicPr>
          <p:cNvPr id="2052" name="Picture 4" descr="R est un objet drawable de classe généré automatiquement. &quot;drawable&quot; un sous-répertoire du dossier &quot;res&quot;. &quot;graphic&quot; correspond à l'ID de ressource.">
            <a:extLst>
              <a:ext uri="{FF2B5EF4-FFF2-40B4-BE49-F238E27FC236}">
                <a16:creationId xmlns:a16="http://schemas.microsoft.com/office/drawing/2014/main" id="{AFFD99EC-2A25-6B70-BBF0-CF0BA1A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2" y="2302393"/>
            <a:ext cx="5436481" cy="33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4CD4A-1CE4-7BB4-DA4A-0AF680D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164DC4-64F5-8D48-0EE5-4034F63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7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1C83045-7BE1-D79C-D89C-48746F62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 avec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02647-BB5D-5169-1BB0-03ED1191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https://developer.android.com/codelabs/basic-android-kotlin-compose-add-images?hl=fr#0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586402-0221-F2D4-083D-459B58B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841D94-96F4-2989-014C-39E2CDF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2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Rajouter une image de fond au message d’anniversaire</a:t>
            </a:r>
          </a:p>
          <a:p>
            <a:r>
              <a:rPr lang="fr-FR" dirty="0"/>
              <a:t>Reprenez le code du projet précédant « Happy </a:t>
            </a:r>
            <a:r>
              <a:rPr lang="fr-FR" dirty="0" err="1"/>
              <a:t>Birthday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EB9114-1409-F90E-BB1B-C0A888E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8E81F7-928D-5DC0-026A-80907A6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3777D9-0030-852D-B0EC-8FBADEE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string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2AC997-F257-8613-4D26-BE549B9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des ressources de strings pour toutes les chaînes de caractères de l’app</a:t>
            </a:r>
          </a:p>
          <a:p>
            <a:r>
              <a:rPr lang="fr-FR" dirty="0"/>
              <a:t>Permet de les réutiliser plus facilement en utilisant leurs noms</a:t>
            </a:r>
          </a:p>
          <a:p>
            <a:r>
              <a:rPr lang="fr-FR" dirty="0"/>
              <a:t>Permet la traduction</a:t>
            </a:r>
          </a:p>
          <a:p>
            <a:r>
              <a:rPr lang="fr-FR" dirty="0"/>
              <a:t>Se retrouve dans présente dans </a:t>
            </a:r>
            <a:r>
              <a:rPr lang="fr-FR" b="1" dirty="0" err="1"/>
              <a:t>res</a:t>
            </a:r>
            <a:r>
              <a:rPr lang="fr-FR" dirty="0"/>
              <a:t> &gt; </a:t>
            </a:r>
            <a:r>
              <a:rPr lang="fr-FR" b="1" dirty="0"/>
              <a:t>values</a:t>
            </a:r>
            <a:r>
              <a:rPr lang="fr-FR" dirty="0"/>
              <a:t> &gt; </a:t>
            </a:r>
            <a:r>
              <a:rPr lang="fr-FR" b="1" dirty="0" err="1"/>
              <a:t>strings.xml</a:t>
            </a:r>
            <a:endParaRPr lang="fr-FR" b="1" dirty="0"/>
          </a:p>
          <a:p>
            <a:r>
              <a:rPr lang="fr-FR" b="1" dirty="0"/>
              <a:t>Utiliser l’outil d’extraction de string directement dans le code où une string est présente</a:t>
            </a:r>
          </a:p>
          <a:p>
            <a:r>
              <a:rPr lang="fr-FR" b="1" dirty="0"/>
              <a:t>Ampoule &gt; </a:t>
            </a:r>
            <a:r>
              <a:rPr lang="fr-FR" b="1" dirty="0" err="1"/>
              <a:t>Extract</a:t>
            </a:r>
            <a:r>
              <a:rPr lang="fr-FR" b="1" dirty="0"/>
              <a:t> string </a:t>
            </a:r>
            <a:r>
              <a:rPr lang="fr-FR" b="1" dirty="0" err="1"/>
              <a:t>resource</a:t>
            </a:r>
            <a:r>
              <a:rPr lang="fr-FR" b="1" dirty="0"/>
              <a:t> puis définir son nom et sa valeur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102BBC-34AD-0A2C-3AB7-9543E3F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8A7B0-6663-B68D-8C34-75CD4A1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6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B800E-4A5F-BC50-3C42-AA7C95EB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7D986-FC6E-4713-90F4-48416EE0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nom est en </a:t>
            </a:r>
            <a:r>
              <a:rPr lang="fr-FR" dirty="0" err="1"/>
              <a:t>snake_case</a:t>
            </a:r>
            <a:r>
              <a:rPr lang="fr-FR" dirty="0"/>
              <a:t> (minuscule, mots séparés par des </a:t>
            </a:r>
            <a:r>
              <a:rPr lang="fr-FR" dirty="0" err="1"/>
              <a:t>underscore</a:t>
            </a:r>
            <a:r>
              <a:rPr lang="fr-FR" dirty="0"/>
              <a:t>)</a:t>
            </a:r>
          </a:p>
          <a:p>
            <a:r>
              <a:rPr lang="fr-FR" dirty="0"/>
              <a:t>Nommer la ressource suivante sont contexte, où elle est utilisée et son utilité, en anglais de préférence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user_add_user_button_text</a:t>
            </a:r>
            <a:r>
              <a:rPr lang="fr-FR" dirty="0"/>
              <a:t> : le titre de la fonction ajout d’utilisateur dans le contexte de la gestion d’utilisateur</a:t>
            </a:r>
          </a:p>
          <a:p>
            <a:pPr lvl="1"/>
            <a:r>
              <a:rPr lang="fr-FR" dirty="0" err="1"/>
              <a:t>home_title</a:t>
            </a:r>
            <a:r>
              <a:rPr lang="fr-FR" dirty="0"/>
              <a:t> : le titre de la page d’accueil de l’application</a:t>
            </a:r>
          </a:p>
          <a:p>
            <a:r>
              <a:rPr lang="fr-FR" dirty="0"/>
              <a:t>Récupérer la chaîne grâce à son nom et la méthode </a:t>
            </a:r>
            <a:r>
              <a:rPr lang="fr-FR" b="1" dirty="0" err="1"/>
              <a:t>getString</a:t>
            </a:r>
            <a:r>
              <a:rPr lang="fr-FR" b="1" dirty="0"/>
              <a:t>() </a:t>
            </a:r>
            <a:r>
              <a:rPr lang="fr-FR" dirty="0"/>
              <a:t>ou</a:t>
            </a:r>
            <a:r>
              <a:rPr lang="fr-FR" b="1" dirty="0"/>
              <a:t> </a:t>
            </a:r>
            <a:r>
              <a:rPr lang="fr-FR" b="1" dirty="0" err="1"/>
              <a:t>stringResource</a:t>
            </a:r>
            <a:r>
              <a:rPr lang="fr-FR" b="1" dirty="0"/>
              <a:t>()</a:t>
            </a:r>
          </a:p>
          <a:p>
            <a:r>
              <a:rPr lang="fr-FR" dirty="0"/>
              <a:t>Ex : </a:t>
            </a:r>
            <a:r>
              <a:rPr lang="fr-FR" b="1" dirty="0" err="1"/>
              <a:t>getString</a:t>
            </a:r>
            <a:r>
              <a:rPr lang="fr-FR" b="1" dirty="0"/>
              <a:t>(</a:t>
            </a:r>
            <a:r>
              <a:rPr lang="fr-FR" b="1" dirty="0" err="1"/>
              <a:t>R.string.happy_birthday_text</a:t>
            </a:r>
            <a:r>
              <a:rPr lang="fr-FR" b="1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B7FA2-EC0A-55B9-CF7B-4FA0D11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573CA9-C92D-F626-097F-B608927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9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F9C-1D95-E90D-65FC-48C8A858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953C6-738B-078E-2827-DC97ADB9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80265-04D3-7FB7-CAD4-EACCB0E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60E39-78C6-81E0-0CA0-F237C3D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2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8A880C-3D78-99F7-3D9B-46333629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supplémentaires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4ED87-297A-0730-CE65-476A3BA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S’entraîner aux </a:t>
            </a:r>
            <a:r>
              <a:rPr lang="fr-FR" dirty="0" err="1"/>
              <a:t>layout</a:t>
            </a:r>
            <a:r>
              <a:rPr lang="fr-FR" dirty="0"/>
              <a:t> Compose : </a:t>
            </a:r>
            <a:r>
              <a:rPr lang="fr-FR" dirty="0">
                <a:hlinkClick r:id="rId2"/>
              </a:rPr>
              <a:t>https://developer.android.com/codelabs/basic-android-kotlin-compose-composables-practice-problems?hl=fr</a:t>
            </a:r>
            <a:r>
              <a:rPr lang="fr-FR" dirty="0"/>
              <a:t> </a:t>
            </a:r>
          </a:p>
          <a:p>
            <a:r>
              <a:rPr lang="fr-FR" dirty="0"/>
              <a:t>Projet : créer une carte de visite : </a:t>
            </a:r>
            <a:r>
              <a:rPr lang="fr-FR" dirty="0">
                <a:hlinkClick r:id="rId3"/>
              </a:rPr>
              <a:t>https://developer.android.com/codelabs/basic-android-kotlin-compose-business-card?hl=fr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AE8F90-4F44-BC11-1BBA-D66372D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7D674E-9876-1545-4983-AA5D7B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8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507A-8394-A675-B91E-4AA1B83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pas à pas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245A1-61CE-B518-7781-6ED24C74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56552"/>
          </a:xfrm>
        </p:spPr>
        <p:txBody>
          <a:bodyPr/>
          <a:lstStyle/>
          <a:p>
            <a:r>
              <a:rPr lang="fr-FR" dirty="0"/>
              <a:t>Démonstration</a:t>
            </a:r>
          </a:p>
          <a:p>
            <a:r>
              <a:rPr lang="fr-FR" dirty="0">
                <a:hlinkClick r:id="rId3"/>
              </a:rPr>
              <a:t>https://developer.android.com/codelabs/basic-android-kotlin-compose-first-app?hl=fr#0</a:t>
            </a:r>
            <a:r>
              <a:rPr lang="fr-FR" dirty="0"/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8E435-7E0B-4484-D85C-0FBB7C1B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B7C155-047C-C438-1749-ABA6F1C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E4CE75-FBAC-6CD8-5F9A-52472A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émulateur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0534FD-2607-5D77-2041-496358F5F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3"/>
              </a:rPr>
              <a:t>https://developer.android.com/codelabs/basic-android-kotlin-compose-emulator?hl=fr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64E56E8-CEB1-96A8-D4AF-D549860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8092CE-AE5A-979A-0716-419F4BA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B8AA-0939-27C4-547E-38BBD02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un véritable appareil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A1CB4-AF01-B9D9-27B2-F092BDA09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connect-device?hl=fr&amp;continue=https%3A%2F%2Fdeveloper.android.com%2Fcourses%2Fpathways%2Fandroid-basics-compose-unit-1-pathway-2%3Fhl=fr%23codelab-https%3A%2F%2Fdeveloper.android.com%2Fcodelabs%2Fbasic-android-kotlin-compose-connect-device - 0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B60D65-1652-ABAC-07E0-437E7C5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94351-B65C-21C4-8F86-D89ADE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FE294-5543-A60E-0117-6F12EF1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D5742-E971-F09E-DDFF-A7D024557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513A0-1516-4F10-10F7-2C34A0E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5F3F0-D2F7-24E2-AF07-C3C2F67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5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F02FD9-7A5D-10FA-EB8E-1520F65E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4383-7C0F-2984-5901-6247E0BF9D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881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age des applications recommandées ">
            <a:extLst>
              <a:ext uri="{FF2B5EF4-FFF2-40B4-BE49-F238E27FC236}">
                <a16:creationId xmlns:a16="http://schemas.microsoft.com/office/drawing/2014/main" id="{7CA3FECA-3359-6EA0-75A8-956E6FB0DC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098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9A24091-8927-FA35-406A-4D6981BB855A}"/>
              </a:ext>
            </a:extLst>
          </p:cNvPr>
          <p:cNvSpPr txBox="1"/>
          <p:nvPr/>
        </p:nvSpPr>
        <p:spPr>
          <a:xfrm>
            <a:off x="973494" y="3308796"/>
            <a:ext cx="5122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Quels éléments d’interface voyez-vous sur ces deux captures d’écrans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B6E3FF-0879-8B9E-5A73-9FBAA8D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DFAF7-36D3-6B73-F77B-FB07911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5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B7CA373-027D-03DF-069B-4124F9EA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7AB84C-C53F-BE2D-F000-F1F6A4F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Vues XML (ancienne façon)</a:t>
            </a:r>
          </a:p>
          <a:p>
            <a:r>
              <a:rPr lang="fr-FR" dirty="0" err="1"/>
              <a:t>Jetpack</a:t>
            </a:r>
            <a:r>
              <a:rPr lang="fr-FR" dirty="0"/>
              <a:t> Compose (nouvelle façon)</a:t>
            </a:r>
          </a:p>
          <a:p>
            <a:r>
              <a:rPr lang="fr-FR" dirty="0"/>
              <a:t>Permet de définir les éléments à afficher à l’écran et les interactions possible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BD4DE0-F1C0-56D1-2B5E-D75C2258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439753-ABBA-7C69-E843-3FBBE4FF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5BB8C-1C6F-44E4-9619-A4BB3C0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2D8-0F68-9982-6610-F02D75D4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  <a:p>
            <a:r>
              <a:rPr lang="fr-FR" dirty="0"/>
              <a:t>Développé par les équipes d’Android</a:t>
            </a:r>
          </a:p>
          <a:p>
            <a:r>
              <a:rPr lang="fr-FR" dirty="0"/>
              <a:t>Fait partie de la suite de bibliothèque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Déclaratif</a:t>
            </a:r>
          </a:p>
          <a:p>
            <a:r>
              <a:rPr lang="fr-FR" dirty="0"/>
              <a:t>La déclaration de l’interface se fait directement dans le code en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Plus concis et rapide à écrire que les Vues en XML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040F26-B221-867F-B7AC-6854C09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18E25-F70A-52F5-E6C3-494BAE80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{FCE26D82-FE9A-1B47-8E90-30D09D3F4020}tf10001121</Template>
  <TotalTime>9751</TotalTime>
  <Words>1286</Words>
  <Application>Microsoft Macintosh PowerPoint</Application>
  <PresentationFormat>Grand écran</PresentationFormat>
  <Paragraphs>182</Paragraphs>
  <Slides>26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2</vt:lpstr>
      <vt:lpstr>Concis</vt:lpstr>
      <vt:lpstr>Créer sa première application Android</vt:lpstr>
      <vt:lpstr>Objectifs</vt:lpstr>
      <vt:lpstr>Création du projet pas à pas </vt:lpstr>
      <vt:lpstr>Lancement sur émulateur</vt:lpstr>
      <vt:lpstr>Lancement sur un véritable appareil</vt:lpstr>
      <vt:lpstr>Introduction à Compose</vt:lpstr>
      <vt:lpstr>Comment gérer l’interface utilisateur d’une app</vt:lpstr>
      <vt:lpstr>Comment gérer l’interface utilisateur d’une app</vt:lpstr>
      <vt:lpstr>Jetpack Compose</vt:lpstr>
      <vt:lpstr>Compose (Kotlin) vs Vue (XML)</vt:lpstr>
      <vt:lpstr>Jetpack Compose</vt:lpstr>
      <vt:lpstr>Annotations</vt:lpstr>
      <vt:lpstr>Composables</vt:lpstr>
      <vt:lpstr>Atelier – Message d’anniversaire</vt:lpstr>
      <vt:lpstr>Atelier (20 min)</vt:lpstr>
      <vt:lpstr>Layouts standards</vt:lpstr>
      <vt:lpstr>Ajouter une image</vt:lpstr>
      <vt:lpstr>Ajouter une image au projet</vt:lpstr>
      <vt:lpstr>Ajouter une image au projet</vt:lpstr>
      <vt:lpstr>Accéder aux ressources</vt:lpstr>
      <vt:lpstr>Atelier – Message d’anniversaire avec Image</vt:lpstr>
      <vt:lpstr>Atelier (20 min)</vt:lpstr>
      <vt:lpstr>Bonne pratique – Ressource string</vt:lpstr>
      <vt:lpstr>Bonne pratique – Ressource string</vt:lpstr>
      <vt:lpstr>Quiz </vt:lpstr>
      <vt:lpstr>Exercices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sa première application Android</dc:title>
  <dc:creator>Jocelyn CARAMAN</dc:creator>
  <cp:lastModifiedBy>Jocelyn CARAMAN</cp:lastModifiedBy>
  <cp:revision>9</cp:revision>
  <dcterms:created xsi:type="dcterms:W3CDTF">2023-12-05T22:59:12Z</dcterms:created>
  <dcterms:modified xsi:type="dcterms:W3CDTF">2024-12-16T14:25:58Z</dcterms:modified>
</cp:coreProperties>
</file>