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11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49"/>
  </p:notes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503030502040204" pitchFamily="3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Mono" pitchFamily="49"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60BF0B-DB6B-7438-F67B-628B5F72FA2A}" name="Jocelyn CARAMAN" initials="JC" userId="8d94dd3b9112c2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6F409-0117-4770-A795-0CD48C3E616C}">
  <a:tblStyle styleId="{DF36F409-0117-4770-A795-0CD48C3E6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7"/>
    <p:restoredTop sz="78980"/>
  </p:normalViewPr>
  <p:slideViewPr>
    <p:cSldViewPr snapToGrid="0">
      <p:cViewPr varScale="1">
        <p:scale>
          <a:sx n="133" d="100"/>
          <a:sy n="133" d="100"/>
        </p:scale>
        <p:origin x="88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microsoft.com/office/2018/10/relationships/authors" Target="author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viewProps" Target="viewProps.xml"/></Relationships>
</file>

<file path=ppt/comments/modernComment_111_0.xml><?xml version="1.0" encoding="utf-8"?>
<p188:cmLst xmlns:a="http://schemas.openxmlformats.org/drawingml/2006/main" xmlns:r="http://schemas.openxmlformats.org/officeDocument/2006/relationships" xmlns:p188="http://schemas.microsoft.com/office/powerpoint/2018/8/main">
  <p188:cm id="{2342E6E6-E3F1-0C43-A651-05F603B282F1}" authorId="{8160BF0B-DB6B-7438-F67B-628B5F72FA2A}" created="2023-12-06T22:19:21.569">
    <pc:sldMkLst xmlns:pc="http://schemas.microsoft.com/office/powerpoint/2013/main/command">
      <pc:docMk/>
      <pc:sldMk cId="0" sldId="273"/>
    </pc:sldMkLst>
    <p188:txBody>
      <a:bodyPr/>
      <a:lstStyle/>
      <a:p>
        <a:r>
          <a:rPr lang="fr-FR"/>
          <a:t>Animation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ombre qui </a:t>
            </a:r>
            <a:r>
              <a:rPr lang="en" dirty="0" err="1"/>
              <a:t>apporte</a:t>
            </a:r>
            <a:r>
              <a:rPr lang="en" dirty="0"/>
              <a:t> de </a:t>
            </a:r>
            <a:r>
              <a:rPr lang="en" dirty="0" err="1"/>
              <a:t>l’info</a:t>
            </a:r>
            <a:r>
              <a:rPr lang="en" dirty="0"/>
              <a:t> : ex : 0,0310 </a:t>
            </a:r>
            <a:r>
              <a:rPr lang="en" dirty="0" err="1"/>
              <a:t>ici</a:t>
            </a:r>
            <a:r>
              <a:rPr lang="en" dirty="0"/>
              <a:t> 0,0 inutile </a:t>
            </a:r>
            <a:r>
              <a:rPr lang="en" dirty="0" err="1"/>
              <a:t>mais</a:t>
            </a:r>
            <a:r>
              <a:rPr lang="en" dirty="0"/>
              <a:t> 310 </a:t>
            </a:r>
            <a:r>
              <a:rPr lang="en" dirty="0" err="1"/>
              <a:t>oui</a:t>
            </a:r>
            <a:r>
              <a:rPr lang="en" dirty="0"/>
              <a:t> (le dernier z</a:t>
            </a:r>
            <a:r>
              <a:rPr lang="fr-FR" dirty="0"/>
              <a:t>e</a:t>
            </a:r>
            <a:r>
              <a:rPr lang="en" dirty="0" err="1"/>
              <a:t>ro</a:t>
            </a:r>
            <a:r>
              <a:rPr lang="en" dirty="0"/>
              <a:t> </a:t>
            </a:r>
            <a:r>
              <a:rPr lang="en" dirty="0" err="1"/>
              <a:t>apporte</a:t>
            </a:r>
            <a:r>
              <a:rPr lang="en" dirty="0"/>
              <a:t> la pr</a:t>
            </a:r>
            <a:r>
              <a:rPr lang="fr-FR" dirty="0"/>
              <a:t>e</a:t>
            </a:r>
            <a:r>
              <a:rPr lang="en" dirty="0" err="1"/>
              <a:t>cision</a:t>
            </a:r>
            <a:r>
              <a:rPr lang="en" dirty="0"/>
              <a: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cdc7f5e8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1" dirty="0">
                <a:solidFill>
                  <a:schemeClr val="dk1"/>
                </a:solidFill>
              </a:rPr>
              <a:t>Animation réponse</a:t>
            </a:r>
            <a:endParaRPr b="1" dirty="0">
              <a:solidFill>
                <a:schemeClr val="dk1"/>
              </a:solidFill>
            </a:endParaRPr>
          </a:p>
          <a:p>
            <a:pPr marL="0" lvl="0" indent="0" algn="l" rtl="0">
              <a:spcBef>
                <a:spcPts val="0"/>
              </a:spcBef>
              <a:spcAft>
                <a:spcPts val="0"/>
              </a:spcAft>
              <a:buClr>
                <a:schemeClr val="dk1"/>
              </a:buClr>
              <a:buSzPts val="1100"/>
              <a:buFont typeface="Arial"/>
              <a:buNone/>
            </a:pPr>
            <a:endParaRPr lang="fr-FR" dirty="0">
              <a:solidFill>
                <a:schemeClr val="dk1"/>
              </a:solidFill>
            </a:endParaRPr>
          </a:p>
          <a:p>
            <a:pPr marL="0" lvl="0" indent="0" algn="l" rtl="0">
              <a:spcBef>
                <a:spcPts val="0"/>
              </a:spcBef>
              <a:spcAft>
                <a:spcPts val="0"/>
              </a:spcAft>
              <a:buClr>
                <a:schemeClr val="dk1"/>
              </a:buClr>
              <a:buSzPts val="1100"/>
              <a:buFont typeface="Arial"/>
              <a:buNone/>
            </a:pPr>
            <a:r>
              <a:rPr lang="fr-FR" dirty="0">
                <a:solidFill>
                  <a:schemeClr val="dk1"/>
                </a:solidFill>
              </a:rPr>
              <a:t>Besoin de </a:t>
            </a:r>
            <a:r>
              <a:rPr lang="fr-FR" dirty="0" err="1">
                <a:solidFill>
                  <a:schemeClr val="dk1"/>
                </a:solidFill>
              </a:rPr>
              <a:t>caster</a:t>
            </a:r>
            <a:r>
              <a:rPr lang="fr-FR" dirty="0">
                <a:solidFill>
                  <a:schemeClr val="dk1"/>
                </a:solidFill>
              </a:rPr>
              <a:t> car pas de </a:t>
            </a:r>
            <a:r>
              <a:rPr lang="fr-FR" dirty="0" err="1">
                <a:solidFill>
                  <a:schemeClr val="dk1"/>
                </a:solidFill>
              </a:rPr>
              <a:t>cast</a:t>
            </a:r>
            <a:r>
              <a:rPr lang="fr-FR" dirty="0">
                <a:solidFill>
                  <a:schemeClr val="dk1"/>
                </a:solidFill>
              </a:rPr>
              <a:t> implicite.</a:t>
            </a:r>
          </a:p>
          <a:p>
            <a:pPr marL="0" lvl="0" indent="0" algn="l" rtl="0">
              <a:spcBef>
                <a:spcPts val="0"/>
              </a:spcBef>
              <a:spcAft>
                <a:spcPts val="0"/>
              </a:spcAft>
              <a:buClr>
                <a:schemeClr val="dk1"/>
              </a:buClr>
              <a:buSzPts val="1100"/>
              <a:buFont typeface="Arial"/>
              <a:buNone/>
            </a:pPr>
            <a:r>
              <a:rPr lang="fr-FR" dirty="0">
                <a:solidFill>
                  <a:schemeClr val="dk1"/>
                </a:solidFill>
              </a:rPr>
              <a:t>Cast -&gt; utiliser un type de donnée comme un autre type.</a:t>
            </a:r>
          </a:p>
          <a:p>
            <a:pPr marL="0" lvl="0" indent="0" algn="l" rtl="0">
              <a:spcBef>
                <a:spcPts val="0"/>
              </a:spcBef>
              <a:spcAft>
                <a:spcPts val="0"/>
              </a:spcAft>
              <a:buClr>
                <a:schemeClr val="dk1"/>
              </a:buClr>
              <a:buSzPts val="1100"/>
              <a:buFont typeface="Arial"/>
              <a:buNone/>
            </a:pPr>
            <a:r>
              <a:rPr lang="fr-FR" dirty="0">
                <a:solidFill>
                  <a:schemeClr val="dk1"/>
                </a:solidFill>
              </a:rPr>
              <a:t>Utilisation de méthode de </a:t>
            </a:r>
            <a:r>
              <a:rPr lang="fr-FR" dirty="0" err="1">
                <a:solidFill>
                  <a:schemeClr val="dk1"/>
                </a:solidFill>
              </a:rPr>
              <a:t>convertions</a:t>
            </a:r>
            <a:r>
              <a:rPr lang="fr-FR" dirty="0">
                <a:solidFill>
                  <a:schemeClr val="dk1"/>
                </a:solidFill>
              </a:rPr>
              <a:t> : </a:t>
            </a:r>
            <a:r>
              <a:rPr lang="fr-FR" dirty="0" err="1">
                <a:solidFill>
                  <a:schemeClr val="dk1"/>
                </a:solidFill>
              </a:rPr>
              <a:t>toByte</a:t>
            </a:r>
            <a:r>
              <a:rPr lang="fr-FR" dirty="0">
                <a:solidFill>
                  <a:schemeClr val="dk1"/>
                </a:solidFill>
              </a:rPr>
              <a:t>, </a:t>
            </a:r>
            <a:r>
              <a:rPr lang="fr-FR" dirty="0" err="1">
                <a:solidFill>
                  <a:schemeClr val="dk1"/>
                </a:solidFill>
              </a:rPr>
              <a:t>toInt</a:t>
            </a:r>
            <a:r>
              <a:rPr lang="fr-FR" dirty="0">
                <a:solidFill>
                  <a:schemeClr val="dk1"/>
                </a:solidFill>
              </a:rPr>
              <a:t>, </a:t>
            </a:r>
            <a:r>
              <a:rPr lang="fr-FR" dirty="0" err="1">
                <a:solidFill>
                  <a:schemeClr val="dk1"/>
                </a:solidFill>
              </a:rPr>
              <a:t>toFloat</a:t>
            </a:r>
            <a:r>
              <a:rPr lang="fr-FR" dirty="0">
                <a:solidFill>
                  <a:schemeClr val="dk1"/>
                </a:solidFill>
              </a:rPr>
              <a:t>….</a:t>
            </a:r>
            <a:endParaRPr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8cdc7f5e8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cdc7f5e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Strings sont immuables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Dans le code source, les strings </a:t>
            </a:r>
            <a:r>
              <a:rPr lang="en" dirty="0" err="1"/>
              <a:t>sont</a:t>
            </a:r>
            <a:r>
              <a:rPr lang="en" dirty="0"/>
              <a:t> des string literal or an anonymous string. Kotlin has two types of string literals: escaped strings that may have escaped characters in them, and raw strings that can contain newlines and arbitrary text. A raw string is delimited by a triple quote </a:t>
            </a:r>
            <a:r>
              <a:rPr lang="en" dirty="0">
                <a:latin typeface="Courier New"/>
                <a:ea typeface="Courier New"/>
                <a:cs typeface="Courier New"/>
                <a:sym typeface="Courier New"/>
              </a:rPr>
              <a:t>("""</a:t>
            </a:r>
            <a:r>
              <a:rPr lang="en" dirty="0"/>
              <a:t>), contains no escaping and can contain newlines and any other characters.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cdc7f5e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Strings in Kotlin work pretty much like strings in any other programming language using </a:t>
            </a:r>
            <a:r>
              <a:rPr lang="en" dirty="0">
                <a:latin typeface="Courier New"/>
                <a:ea typeface="Courier New"/>
                <a:cs typeface="Courier New"/>
                <a:sym typeface="Courier New"/>
              </a:rPr>
              <a:t>"</a:t>
            </a:r>
            <a:r>
              <a:rPr lang="en" dirty="0"/>
              <a:t> for strings and </a:t>
            </a:r>
            <a:r>
              <a:rPr lang="en" dirty="0">
                <a:latin typeface="Courier New"/>
                <a:ea typeface="Courier New"/>
                <a:cs typeface="Courier New"/>
                <a:sym typeface="Courier New"/>
              </a:rPr>
              <a:t>'</a:t>
            </a:r>
            <a:r>
              <a:rPr lang="en" dirty="0"/>
              <a:t> for single characters, and you can concatenate strings with the </a:t>
            </a:r>
            <a:r>
              <a:rPr lang="en" dirty="0">
                <a:latin typeface="Courier New"/>
                <a:ea typeface="Courier New"/>
                <a:cs typeface="Courier New"/>
                <a:sym typeface="Courier New"/>
              </a:rPr>
              <a:t>+</a:t>
            </a:r>
            <a:r>
              <a:rPr lang="en" dirty="0"/>
              <a:t> operator.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You can create string templates by combining them with values. In this example, </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numberOfDogs</a:t>
            </a:r>
            <a:r>
              <a:rPr lang="en" dirty="0">
                <a:solidFill>
                  <a:schemeClr val="dk1"/>
                </a:solidFill>
                <a:latin typeface="Courier New"/>
                <a:ea typeface="Courier New"/>
                <a:cs typeface="Courier New"/>
                <a:sym typeface="Courier New"/>
              </a:rPr>
              <a:t> </a:t>
            </a:r>
            <a:r>
              <a:rPr lang="en" dirty="0">
                <a:solidFill>
                  <a:schemeClr val="dk1"/>
                </a:solidFill>
              </a:rPr>
              <a:t>and </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numberOfCats</a:t>
            </a:r>
            <a:r>
              <a:rPr lang="en" dirty="0">
                <a:solidFill>
                  <a:schemeClr val="dk1"/>
                </a:solidFill>
              </a:rPr>
              <a:t> are replaced with the value of those variables.</a:t>
            </a:r>
          </a:p>
          <a:p>
            <a:pPr marL="0" lvl="0" indent="0" algn="l" rtl="0">
              <a:spcBef>
                <a:spcPts val="0"/>
              </a:spcBef>
              <a:spcAft>
                <a:spcPts val="0"/>
              </a:spcAft>
              <a:buClr>
                <a:schemeClr val="dk1"/>
              </a:buClr>
              <a:buSzPts val="1100"/>
              <a:buFont typeface="Arial"/>
              <a:buNone/>
            </a:pPr>
            <a:r>
              <a:rPr lang="en" dirty="0">
                <a:solidFill>
                  <a:schemeClr val="dk1"/>
                </a:solidFill>
              </a:rPr>
              <a:t>Interpolation de variable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cdc7f5e8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dk1"/>
                </a:solidFill>
              </a:rPr>
              <a:t>On peut faire des opérations également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cdc7f5e8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cdc7f5e8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a:t>
            </a:r>
            <a:r>
              <a:rPr lang="en" dirty="0" err="1">
                <a:solidFill>
                  <a:schemeClr val="dk1"/>
                </a:solidFill>
              </a:rPr>
              <a:t>val</a:t>
            </a:r>
            <a:r>
              <a:rPr lang="en" dirty="0">
                <a:solidFill>
                  <a:schemeClr val="dk1"/>
                </a:solidFill>
              </a:rPr>
              <a:t> over var.</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cdc7f5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8cdc7f5e8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cdc7f5e8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8cdc7f5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highlight>
                  <a:srgbClr val="FFFFFF"/>
                </a:highlight>
              </a:rPr>
              <a:t>Block ex</a:t>
            </a:r>
            <a:r>
              <a:rPr lang="fr-FR" dirty="0">
                <a:solidFill>
                  <a:schemeClr val="dk1"/>
                </a:solidFill>
                <a:highlight>
                  <a:srgbClr val="FFFFFF"/>
                </a:highlight>
              </a:rPr>
              <a:t>e</a:t>
            </a:r>
            <a:r>
              <a:rPr lang="en" dirty="0">
                <a:solidFill>
                  <a:schemeClr val="dk1"/>
                </a:solidFill>
                <a:highlight>
                  <a:srgbClr val="FFFFFF"/>
                </a:highlight>
              </a:rPr>
              <a:t>cuter que </a:t>
            </a:r>
            <a:r>
              <a:rPr lang="en" dirty="0" err="1">
                <a:solidFill>
                  <a:schemeClr val="dk1"/>
                </a:solidFill>
                <a:highlight>
                  <a:srgbClr val="FFFFFF"/>
                </a:highlight>
              </a:rPr>
              <a:t>si</a:t>
            </a:r>
            <a:r>
              <a:rPr lang="en" dirty="0">
                <a:solidFill>
                  <a:schemeClr val="dk1"/>
                </a:solidFill>
                <a:highlight>
                  <a:srgbClr val="FFFFFF"/>
                </a:highlight>
              </a:rPr>
              <a:t> la condition </a:t>
            </a:r>
            <a:r>
              <a:rPr lang="en" dirty="0" err="1">
                <a:solidFill>
                  <a:schemeClr val="dk1"/>
                </a:solidFill>
                <a:highlight>
                  <a:srgbClr val="FFFFFF"/>
                </a:highlight>
              </a:rPr>
              <a:t>est</a:t>
            </a:r>
            <a:r>
              <a:rPr lang="en" dirty="0">
                <a:solidFill>
                  <a:schemeClr val="dk1"/>
                </a:solidFill>
                <a:highlight>
                  <a:srgbClr val="FFFFFF"/>
                </a:highlight>
              </a:rPr>
              <a:t> </a:t>
            </a:r>
            <a:r>
              <a:rPr lang="en" dirty="0" err="1">
                <a:solidFill>
                  <a:schemeClr val="dk1"/>
                </a:solidFill>
                <a:highlight>
                  <a:srgbClr val="FFFFFF"/>
                </a:highlight>
              </a:rPr>
              <a:t>vrai</a:t>
            </a:r>
            <a:r>
              <a:rPr lang="en" dirty="0">
                <a:solidFill>
                  <a:schemeClr val="dk1"/>
                </a:solidFill>
                <a:highlight>
                  <a:srgbClr val="FFFFFF"/>
                </a:highlight>
              </a:rPr>
              <a:t>, </a:t>
            </a:r>
            <a:r>
              <a:rPr lang="en" dirty="0" err="1">
                <a:solidFill>
                  <a:schemeClr val="dk1"/>
                </a:solidFill>
                <a:highlight>
                  <a:srgbClr val="FFFFFF"/>
                </a:highlight>
              </a:rPr>
              <a:t>sinon</a:t>
            </a:r>
            <a:r>
              <a:rPr lang="en" dirty="0">
                <a:solidFill>
                  <a:schemeClr val="dk1"/>
                </a:solidFill>
                <a:highlight>
                  <a:srgbClr val="FFFFFF"/>
                </a:highlight>
              </a:rPr>
              <a:t> ex</a:t>
            </a:r>
            <a:r>
              <a:rPr lang="fr-FR" dirty="0">
                <a:solidFill>
                  <a:schemeClr val="dk1"/>
                </a:solidFill>
                <a:highlight>
                  <a:srgbClr val="FFFFFF"/>
                </a:highlight>
              </a:rPr>
              <a:t>e</a:t>
            </a:r>
            <a:r>
              <a:rPr lang="en" dirty="0">
                <a:solidFill>
                  <a:schemeClr val="dk1"/>
                </a:solidFill>
                <a:highlight>
                  <a:srgbClr val="FFFFFF"/>
                </a:highlight>
              </a:rPr>
              <a:t>cute le </a:t>
            </a:r>
            <a:r>
              <a:rPr lang="en" dirty="0" err="1">
                <a:solidFill>
                  <a:schemeClr val="dk1"/>
                </a:solidFill>
                <a:highlight>
                  <a:srgbClr val="FFFFFF"/>
                </a:highlight>
              </a:rPr>
              <a:t>bllock</a:t>
            </a:r>
            <a:r>
              <a:rPr lang="en" dirty="0">
                <a:solidFill>
                  <a:schemeClr val="dk1"/>
                </a:solidFill>
                <a:highlight>
                  <a:srgbClr val="FFFFFF"/>
                </a:highlight>
              </a:rPr>
              <a:t> du else </a:t>
            </a:r>
            <a:r>
              <a:rPr lang="en" dirty="0" err="1">
                <a:solidFill>
                  <a:schemeClr val="dk1"/>
                </a:solidFill>
                <a:highlight>
                  <a:srgbClr val="FFFFFF"/>
                </a:highlight>
              </a:rPr>
              <a:t>si</a:t>
            </a:r>
            <a:r>
              <a:rPr lang="en" dirty="0">
                <a:solidFill>
                  <a:schemeClr val="dk1"/>
                </a:solidFill>
                <a:highlight>
                  <a:srgbClr val="FFFFFF"/>
                </a:highlight>
              </a:rPr>
              <a:t> </a:t>
            </a:r>
            <a:r>
              <a:rPr lang="en" dirty="0" err="1">
                <a:solidFill>
                  <a:schemeClr val="dk1"/>
                </a:solidFill>
                <a:highlight>
                  <a:srgbClr val="FFFFFF"/>
                </a:highlight>
              </a:rPr>
              <a:t>présent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cdc7f5e8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Possible d’avoir autant de </a:t>
            </a:r>
            <a:r>
              <a:rPr lang="fr-FR" dirty="0" err="1"/>
              <a:t>else</a:t>
            </a:r>
            <a:r>
              <a:rPr lang="fr-FR" dirty="0"/>
              <a:t> if que l’on veut, on peut utiliser n’importe quel opérateur qui </a:t>
            </a:r>
            <a:r>
              <a:rPr lang="fr-FR" dirty="0" err="1"/>
              <a:t>renvoit</a:t>
            </a:r>
            <a:r>
              <a:rPr lang="fr-FR" dirty="0"/>
              <a:t> un booléen</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cdc7f5e8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solidFill>
                  <a:schemeClr val="dk1"/>
                </a:solidFill>
              </a:rPr>
              <a:t>Le premier objet est le point de départ et le deuxième, le dernier.</a:t>
            </a:r>
            <a:endParaRPr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cdc7f5e8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solidFill>
                  <a:schemeClr val="dk1"/>
                </a:solidFill>
              </a:rPr>
              <a:t>Possibilité</a:t>
            </a:r>
            <a:r>
              <a:rPr lang="en" dirty="0">
                <a:solidFill>
                  <a:schemeClr val="dk1"/>
                </a:solidFill>
              </a:rPr>
              <a:t> </a:t>
            </a:r>
            <a:r>
              <a:rPr lang="en" dirty="0" err="1">
                <a:solidFill>
                  <a:schemeClr val="dk1"/>
                </a:solidFill>
              </a:rPr>
              <a:t>d’utili</a:t>
            </a:r>
            <a:r>
              <a:rPr lang="fr-FR" dirty="0">
                <a:solidFill>
                  <a:schemeClr val="dk1"/>
                </a:solidFill>
              </a:rPr>
              <a:t>z</a:t>
            </a:r>
            <a:r>
              <a:rPr lang="en" dirty="0">
                <a:solidFill>
                  <a:schemeClr val="dk1"/>
                </a:solidFill>
              </a:rPr>
              <a:t>er un pas (step) </a:t>
            </a:r>
            <a:r>
              <a:rPr lang="en" dirty="0" err="1">
                <a:solidFill>
                  <a:schemeClr val="dk1"/>
                </a:solidFill>
              </a:rPr>
              <a:t>nombre</a:t>
            </a:r>
            <a:r>
              <a:rPr lang="en" dirty="0">
                <a:solidFill>
                  <a:schemeClr val="dk1"/>
                </a:solidFill>
              </a:rPr>
              <a:t> entre </a:t>
            </a:r>
            <a:r>
              <a:rPr lang="en" dirty="0" err="1">
                <a:solidFill>
                  <a:schemeClr val="dk1"/>
                </a:solidFill>
              </a:rPr>
              <a:t>chaque</a:t>
            </a:r>
            <a:r>
              <a:rPr lang="en" dirty="0">
                <a:solidFill>
                  <a:schemeClr val="dk1"/>
                </a:solidFill>
              </a:rPr>
              <a:t> </a:t>
            </a:r>
            <a:r>
              <a:rPr lang="en" dirty="0" err="1">
                <a:solidFill>
                  <a:schemeClr val="dk1"/>
                </a:solidFill>
              </a:rPr>
              <a:t>éléments</a:t>
            </a: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cdc7f5e8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Remplace une suite de if/</a:t>
            </a:r>
            <a:r>
              <a:rPr lang="fr-FR" dirty="0" err="1"/>
              <a:t>else</a:t>
            </a:r>
            <a:r>
              <a:rPr lang="fr-FR" dirty="0"/>
              <a:t> if/ </a:t>
            </a:r>
            <a:r>
              <a:rPr lang="fr-FR" dirty="0" err="1"/>
              <a:t>else</a:t>
            </a:r>
            <a:r>
              <a:rPr lang="fr-FR" dirty="0"/>
              <a:t>, ou le switch d’autres langages</a:t>
            </a:r>
            <a:endParaRPr dirty="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Resource:</a:t>
            </a:r>
            <a:endParaRPr b="1" dirty="0">
              <a:solidFill>
                <a:schemeClr val="dk1"/>
              </a:solidFill>
            </a:endParaRPr>
          </a:p>
          <a:p>
            <a:pPr marL="457200" lvl="0" indent="-317500" algn="l" rtl="0">
              <a:spcBef>
                <a:spcPts val="0"/>
              </a:spcBef>
              <a:spcAft>
                <a:spcPts val="0"/>
              </a:spcAft>
              <a:buSzPts val="1400"/>
              <a:buChar char="●"/>
            </a:pPr>
            <a:r>
              <a:rPr lang="en" dirty="0">
                <a:solidFill>
                  <a:schemeClr val="dk1"/>
                </a:solidFill>
              </a:rPr>
              <a:t>See </a:t>
            </a:r>
            <a:r>
              <a:rPr lang="en" u="sng" dirty="0">
                <a:solidFill>
                  <a:schemeClr val="accent5"/>
                </a:solidFill>
                <a:hlinkClick r:id="rId3">
                  <a:extLst>
                    <a:ext uri="{A12FA001-AC4F-418D-AE19-62706E023703}">
                      <ahyp:hlinkClr xmlns:ahyp="http://schemas.microsoft.com/office/drawing/2018/hyperlinkcolor" val="tx"/>
                    </a:ext>
                  </a:extLst>
                </a:hlinkClick>
              </a:rPr>
              <a:t>When Expression</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8cdc7f5e8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cdc7f5e8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8cdc7f5e8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8cdc7f5e8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-&gt; Modulo</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cdc7f5e8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cdc7f5e8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cdc7f5e8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cdc7f5e8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cdc7f5e8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cdc7f5e8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cdc7f5e8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cdc7f5e8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are used to organize data so that a related set of values can be easily sorted or searched.</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cdc7f5e8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cdc7f5e8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languages, Kotlin has arrays. Unlike lists in Kotlin, which have mutable and immutable versions, there is </a:t>
            </a:r>
            <a:r>
              <a:rPr lang="en" b="1"/>
              <a:t>no mutable version of an Array</a:t>
            </a:r>
            <a:r>
              <a:rPr lang="en"/>
              <a:t>. Once you create an array, the size is fixed. You can't add or remove elements, except by copying to a new array.</a:t>
            </a:r>
            <a:endParaRPr/>
          </a:p>
          <a:p>
            <a:pPr marL="0" lvl="0" indent="0" algn="l" rtl="0">
              <a:spcBef>
                <a:spcPts val="0"/>
              </a:spcBef>
              <a:spcAft>
                <a:spcPts val="0"/>
              </a:spcAft>
              <a:buNone/>
            </a:pPr>
            <a:endParaRPr/>
          </a:p>
          <a:p>
            <a:pPr marL="0" lvl="0" indent="0" algn="l" rtl="0">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marL="0" lvl="0" indent="0" algn="l" rtl="0">
              <a:spcBef>
                <a:spcPts val="0"/>
              </a:spcBef>
              <a:spcAft>
                <a:spcPts val="0"/>
              </a:spcAft>
              <a:buNone/>
            </a:pPr>
            <a:endParaRPr/>
          </a:p>
          <a:p>
            <a:pPr marL="0" lvl="0" indent="0" algn="l" rtl="0">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cdc7f5e8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cdc7f5e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cdc7f5e8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cdc7f5e8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marL="0" lvl="0" indent="0" algn="l" rtl="0">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marL="0" lvl="0" indent="0" algn="l" rtl="0">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dc7f5e8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8cdc7f5e8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cdc7f5e8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8cdc7f5e8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8cdc7f5e8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cdc7f5e8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8cdc7f5e8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8cdc7f5e8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cdc7f5e8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cdc7f5e8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Tous les types de nombres commencent par une majuscules (même les types primitif)</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cdc7f5e8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Possibilité d’utiliser des méthodes pour tous les types de nombres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cdc7f5e8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 Java</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dirty="0"/>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solidFill>
                  <a:srgbClr val="FAFAFA"/>
                </a:solidFill>
                <a:latin typeface="Google Sans"/>
                <a:ea typeface="Google Sans"/>
                <a:cs typeface="Google Sans"/>
                <a:sym typeface="Google Sans"/>
              </a:rPr>
              <a:t>Les bases de </a:t>
            </a:r>
            <a:r>
              <a:rPr lang="fr-FR" sz="3600" dirty="0" err="1">
                <a:solidFill>
                  <a:srgbClr val="FAFAFA"/>
                </a:solidFill>
                <a:latin typeface="Google Sans"/>
                <a:ea typeface="Google Sans"/>
                <a:cs typeface="Google Sans"/>
                <a:sym typeface="Google Sans"/>
              </a:rPr>
              <a:t>Kotlin</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Autres</a:t>
            </a:r>
            <a:r>
              <a:rPr lang="en" dirty="0"/>
              <a:t> types</a:t>
            </a:r>
            <a:endParaRPr dirty="0"/>
          </a:p>
        </p:txBody>
      </p:sp>
      <p:sp>
        <p:nvSpPr>
          <p:cNvPr id="201" name="Google Shape;201;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02" name="Google Shape;202;p25"/>
          <p:cNvGraphicFramePr/>
          <p:nvPr>
            <p:extLst>
              <p:ext uri="{D42A27DB-BD31-4B8C-83A1-F6EECF244321}">
                <p14:modId xmlns:p14="http://schemas.microsoft.com/office/powerpoint/2010/main" val="3146533386"/>
              </p:ext>
            </p:extLst>
          </p:nvPr>
        </p:nvGraphicFramePr>
        <p:xfrm>
          <a:off x="391750" y="1122825"/>
          <a:ext cx="8360500" cy="3293500"/>
        </p:xfrm>
        <a:graphic>
          <a:graphicData uri="http://schemas.openxmlformats.org/drawingml/2006/table">
            <a:tbl>
              <a:tblPr>
                <a:noFill/>
                <a:tableStyleId>{DF36F409-0117-4770-A795-0CD48C3E616C}</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16 - 17 significant digits</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6 - 7 significant digits</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16</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solidFill>
                            <a:schemeClr val="dk1"/>
                          </a:solidFill>
                          <a:latin typeface="Roboto"/>
                          <a:ea typeface="Roboto"/>
                          <a:cs typeface="Roboto"/>
                          <a:sym typeface="Roboto"/>
                        </a:rPr>
                        <a:t>16-bit </a:t>
                      </a:r>
                      <a:r>
                        <a:rPr lang="en" sz="2000" dirty="0" err="1">
                          <a:solidFill>
                            <a:schemeClr val="dk1"/>
                          </a:solidFill>
                          <a:latin typeface="Roboto"/>
                          <a:ea typeface="Roboto"/>
                          <a:cs typeface="Roboto"/>
                          <a:sym typeface="Roboto"/>
                        </a:rPr>
                        <a:t>caractère</a:t>
                      </a:r>
                      <a:r>
                        <a:rPr lang="en" sz="2000" dirty="0">
                          <a:solidFill>
                            <a:schemeClr val="dk1"/>
                          </a:solidFill>
                          <a:latin typeface="Roboto"/>
                          <a:ea typeface="Roboto"/>
                          <a:cs typeface="Roboto"/>
                          <a:sym typeface="Roboto"/>
                        </a:rPr>
                        <a:t> Unicode</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True or false -&gt; </a:t>
                      </a:r>
                      <a:r>
                        <a:rPr lang="en" sz="2000" dirty="0" err="1">
                          <a:latin typeface="Roboto"/>
                          <a:ea typeface="Roboto"/>
                          <a:cs typeface="Roboto"/>
                          <a:sym typeface="Roboto"/>
                        </a:rPr>
                        <a:t>vrai</a:t>
                      </a:r>
                      <a:r>
                        <a:rPr lang="en" sz="2000" dirty="0">
                          <a:latin typeface="Roboto"/>
                          <a:ea typeface="Roboto"/>
                          <a:cs typeface="Roboto"/>
                          <a:sym typeface="Roboto"/>
                        </a:rPr>
                        <a:t> </a:t>
                      </a:r>
                      <a:r>
                        <a:rPr lang="en" sz="2000" dirty="0" err="1">
                          <a:latin typeface="Roboto"/>
                          <a:ea typeface="Roboto"/>
                          <a:cs typeface="Roboto"/>
                          <a:sym typeface="Roboto"/>
                        </a:rPr>
                        <a:t>ou</a:t>
                      </a:r>
                      <a:r>
                        <a:rPr lang="en" sz="2000" dirty="0">
                          <a:latin typeface="Roboto"/>
                          <a:ea typeface="Roboto"/>
                          <a:cs typeface="Roboto"/>
                          <a:sym typeface="Roboto"/>
                        </a:rPr>
                        <a:t> faux</a:t>
                      </a:r>
                      <a:br>
                        <a:rPr lang="en" sz="2000" dirty="0">
                          <a:latin typeface="Roboto"/>
                          <a:ea typeface="Roboto"/>
                          <a:cs typeface="Roboto"/>
                          <a:sym typeface="Roboto"/>
                        </a:rPr>
                      </a:br>
                      <a:r>
                        <a:rPr lang="en" sz="2000" dirty="0" err="1">
                          <a:latin typeface="Roboto"/>
                          <a:ea typeface="Roboto"/>
                          <a:cs typeface="Roboto"/>
                          <a:sym typeface="Roboto"/>
                        </a:rPr>
                        <a:t>Opérations</a:t>
                      </a:r>
                      <a:r>
                        <a:rPr lang="en" sz="2000" dirty="0">
                          <a:latin typeface="Roboto"/>
                          <a:ea typeface="Roboto"/>
                          <a:cs typeface="Roboto"/>
                          <a:sym typeface="Roboto"/>
                        </a:rPr>
                        <a:t> : </a:t>
                      </a:r>
                      <a:endParaRPr sz="2000" dirty="0">
                        <a:latin typeface="Roboto"/>
                        <a:ea typeface="Roboto"/>
                        <a:cs typeface="Roboto"/>
                        <a:sym typeface="Roboto"/>
                      </a:endParaRPr>
                    </a:p>
                    <a:p>
                      <a:pPr marL="0" lvl="0" indent="0" algn="l" rtl="0">
                        <a:spcBef>
                          <a:spcPts val="0"/>
                        </a:spcBef>
                        <a:spcAft>
                          <a:spcPts val="0"/>
                        </a:spcAft>
                        <a:buNone/>
                      </a:pPr>
                      <a:r>
                        <a:rPr lang="en" sz="2000" dirty="0">
                          <a:latin typeface="Consolas"/>
                          <a:ea typeface="Consolas"/>
                          <a:cs typeface="Consolas"/>
                          <a:sym typeface="Consolas"/>
                        </a:rPr>
                        <a:t>||</a:t>
                      </a:r>
                      <a:r>
                        <a:rPr lang="en" sz="2000" dirty="0">
                          <a:latin typeface="Roboto"/>
                          <a:ea typeface="Roboto"/>
                          <a:cs typeface="Roboto"/>
                          <a:sym typeface="Roboto"/>
                        </a:rPr>
                        <a:t> -&gt; </a:t>
                      </a:r>
                      <a:r>
                        <a:rPr lang="en" sz="2000" dirty="0" err="1">
                          <a:latin typeface="Roboto"/>
                          <a:ea typeface="Roboto"/>
                          <a:cs typeface="Roboto"/>
                          <a:sym typeface="Roboto"/>
                        </a:rPr>
                        <a:t>ou</a:t>
                      </a:r>
                      <a:r>
                        <a:rPr lang="en" sz="2000" dirty="0">
                          <a:latin typeface="Roboto"/>
                          <a:ea typeface="Roboto"/>
                          <a:cs typeface="Roboto"/>
                          <a:sym typeface="Roboto"/>
                        </a:rPr>
                        <a:t>  </a:t>
                      </a:r>
                      <a:r>
                        <a:rPr lang="en" sz="2000" dirty="0">
                          <a:latin typeface="Consolas"/>
                          <a:ea typeface="Consolas"/>
                          <a:cs typeface="Consolas"/>
                          <a:sym typeface="Consolas"/>
                        </a:rPr>
                        <a:t>&amp;&amp;</a:t>
                      </a:r>
                      <a:r>
                        <a:rPr lang="en" sz="2000" dirty="0">
                          <a:latin typeface="Roboto"/>
                          <a:ea typeface="Roboto"/>
                          <a:cs typeface="Roboto"/>
                          <a:sym typeface="Roboto"/>
                        </a:rPr>
                        <a:t> -&gt; et </a:t>
                      </a:r>
                      <a:r>
                        <a:rPr lang="en" sz="2000" dirty="0">
                          <a:latin typeface="Consolas"/>
                          <a:ea typeface="Consolas"/>
                          <a:cs typeface="Consolas"/>
                          <a:sym typeface="Consolas"/>
                        </a:rPr>
                        <a:t>!</a:t>
                      </a:r>
                      <a:r>
                        <a:rPr lang="en" sz="2000" dirty="0">
                          <a:latin typeface="Roboto"/>
                          <a:ea typeface="Roboto"/>
                          <a:cs typeface="Roboto"/>
                          <a:sym typeface="Roboto"/>
                        </a:rPr>
                        <a:t> -&gt; </a:t>
                      </a:r>
                      <a:r>
                        <a:rPr lang="en" sz="2000" dirty="0" err="1">
                          <a:latin typeface="Roboto"/>
                          <a:ea typeface="Roboto"/>
                          <a:cs typeface="Roboto"/>
                          <a:sym typeface="Roboto"/>
                        </a:rPr>
                        <a:t>négation</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dirty="0">
                <a:solidFill>
                  <a:schemeClr val="dk1"/>
                </a:solidFill>
                <a:highlight>
                  <a:srgbClr val="FFFFFF"/>
                </a:highlight>
              </a:rPr>
              <a:t>Le </a:t>
            </a:r>
            <a:r>
              <a:rPr lang="en" sz="2100" dirty="0" err="1">
                <a:solidFill>
                  <a:schemeClr val="dk1"/>
                </a:solidFill>
                <a:highlight>
                  <a:srgbClr val="FFFFFF"/>
                </a:highlight>
              </a:rPr>
              <a:t>résultat</a:t>
            </a:r>
            <a:r>
              <a:rPr lang="en" sz="2100" dirty="0">
                <a:solidFill>
                  <a:schemeClr val="dk1"/>
                </a:solidFill>
                <a:highlight>
                  <a:srgbClr val="FFFFFF"/>
                </a:highlight>
              </a:rPr>
              <a:t> </a:t>
            </a:r>
            <a:r>
              <a:rPr lang="en" sz="2100" dirty="0" err="1">
                <a:solidFill>
                  <a:schemeClr val="dk1"/>
                </a:solidFill>
                <a:highlight>
                  <a:srgbClr val="FFFFFF"/>
                </a:highlight>
              </a:rPr>
              <a:t>garde</a:t>
            </a:r>
            <a:r>
              <a:rPr lang="en" sz="2100" dirty="0">
                <a:solidFill>
                  <a:schemeClr val="dk1"/>
                </a:solidFill>
                <a:highlight>
                  <a:srgbClr val="FFFFFF"/>
                </a:highlight>
              </a:rPr>
              <a:t> le type </a:t>
            </a:r>
            <a:r>
              <a:rPr lang="en" sz="2100" dirty="0" err="1">
                <a:solidFill>
                  <a:schemeClr val="dk1"/>
                </a:solidFill>
                <a:highlight>
                  <a:srgbClr val="FFFFFF"/>
                </a:highlight>
              </a:rPr>
              <a:t>d’opérande</a:t>
            </a:r>
            <a:endParaRPr sz="1500" dirty="0">
              <a:latin typeface="Courier New"/>
              <a:ea typeface="Courier New"/>
              <a:cs typeface="Courier New"/>
              <a:sym typeface="Courier New"/>
            </a:endParaRPr>
          </a:p>
        </p:txBody>
      </p:sp>
      <p:sp>
        <p:nvSpPr>
          <p:cNvPr id="208" name="Google Shape;20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09" name="Google Shape;20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des </a:t>
            </a:r>
            <a:r>
              <a:rPr lang="en" dirty="0" err="1"/>
              <a:t>opérandes</a:t>
            </a:r>
            <a:endParaRPr dirty="0"/>
          </a:p>
        </p:txBody>
      </p:sp>
      <p:sp>
        <p:nvSpPr>
          <p:cNvPr id="210" name="Google Shape;210;p26"/>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1.0*2.0</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0.5</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20" name="Google Shape;220;p27"/>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Assigner un </a:t>
            </a:r>
            <a:r>
              <a:rPr lang="en" sz="1800" dirty="0">
                <a:latin typeface="Courier New"/>
                <a:ea typeface="Courier New"/>
                <a:cs typeface="Courier New"/>
                <a:sym typeface="Courier New"/>
              </a:rPr>
              <a:t>Int</a:t>
            </a:r>
            <a:r>
              <a:rPr lang="en" sz="1800" dirty="0"/>
              <a:t> </a:t>
            </a:r>
            <a:r>
              <a:rPr lang="en" sz="1800" dirty="0" err="1"/>
              <a:t>à</a:t>
            </a:r>
            <a:r>
              <a:rPr lang="en" sz="1800" dirty="0"/>
              <a:t> un </a:t>
            </a:r>
            <a:r>
              <a:rPr lang="en" sz="1800" dirty="0">
                <a:latin typeface="Courier New"/>
                <a:ea typeface="Courier New"/>
                <a:cs typeface="Courier New"/>
                <a:sym typeface="Courier New"/>
              </a:rPr>
              <a:t>Byte</a:t>
            </a:r>
            <a:endParaRPr sz="1800" dirty="0">
              <a:latin typeface="Courier New"/>
              <a:ea typeface="Courier New"/>
              <a:cs typeface="Courier New"/>
              <a:sym typeface="Courier New"/>
            </a:endParaRPr>
          </a:p>
        </p:txBody>
      </p:sp>
      <p:sp>
        <p:nvSpPr>
          <p:cNvPr id="221" name="Google Shape;22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22" name="Google Shape;222;p27"/>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println(i.toByte())</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3400" y="2333663"/>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dirty="0">
                <a:solidFill>
                  <a:srgbClr val="1155CC"/>
                </a:solidFill>
                <a:latin typeface="Consolas"/>
                <a:ea typeface="Consolas"/>
                <a:cs typeface="Consolas"/>
                <a:sym typeface="Consolas"/>
              </a:rPr>
              <a:t>⇒ error: type mismatch: inferred type is Int but Byte was expected</a:t>
            </a:r>
            <a:endParaRPr sz="1800" dirty="0">
              <a:latin typeface="Consolas"/>
              <a:ea typeface="Consolas"/>
              <a:cs typeface="Consolas"/>
              <a:sym typeface="Consolas"/>
            </a:endParaRPr>
          </a:p>
        </p:txBody>
      </p:sp>
      <p:sp>
        <p:nvSpPr>
          <p:cNvPr id="228" name="Google Shape;228;p27"/>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err="1"/>
              <a:t>Convertir</a:t>
            </a:r>
            <a:r>
              <a:rPr lang="en" sz="1800" dirty="0"/>
              <a:t> </a:t>
            </a:r>
            <a:r>
              <a:rPr lang="en" sz="1800" dirty="0">
                <a:latin typeface="Courier New"/>
                <a:ea typeface="Courier New"/>
                <a:cs typeface="Courier New"/>
                <a:sym typeface="Courier New"/>
              </a:rPr>
              <a:t>Int</a:t>
            </a:r>
            <a:r>
              <a:rPr lang="en" sz="1800" dirty="0"/>
              <a:t> </a:t>
            </a:r>
            <a:r>
              <a:rPr lang="en" sz="1800" dirty="0" err="1"/>
              <a:t>en</a:t>
            </a:r>
            <a:r>
              <a:rPr lang="en" sz="1800" dirty="0"/>
              <a:t> </a:t>
            </a:r>
            <a:r>
              <a:rPr lang="en" sz="1800" dirty="0">
                <a:latin typeface="Courier New"/>
                <a:ea typeface="Courier New"/>
                <a:cs typeface="Courier New"/>
                <a:sym typeface="Courier New"/>
              </a:rPr>
              <a:t>Byte</a:t>
            </a:r>
            <a:r>
              <a:rPr lang="en" sz="1800" dirty="0"/>
              <a:t> avec le casting</a:t>
            </a:r>
            <a:endParaRPr sz="1800" dirty="0"/>
          </a:p>
        </p:txBody>
      </p:sp>
      <p:sp>
        <p:nvSpPr>
          <p:cNvPr id="229" name="Google Shape;229;p27"/>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1000"/>
                                        <p:tgtEl>
                                          <p:spTgt spid="223"/>
                                        </p:tgtEl>
                                      </p:cBhvr>
                                    </p:animEffect>
                                  </p:childTnLst>
                                </p:cTn>
                              </p:par>
                              <p:par>
                                <p:cTn id="11" presetID="10"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fade">
                                      <p:cBhvr>
                                        <p:cTn id="13" dur="1000"/>
                                        <p:tgtEl>
                                          <p:spTgt spid="224"/>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Grands </a:t>
            </a:r>
            <a:r>
              <a:rPr lang="en" dirty="0" err="1"/>
              <a:t>nombres</a:t>
            </a:r>
            <a:endParaRPr dirty="0"/>
          </a:p>
        </p:txBody>
      </p:sp>
      <p:sp>
        <p:nvSpPr>
          <p:cNvPr id="235" name="Google Shape;235;p28"/>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dirty="0" err="1">
                <a:solidFill>
                  <a:schemeClr val="dk1"/>
                </a:solidFill>
              </a:rPr>
              <a:t>Utiliser</a:t>
            </a:r>
            <a:r>
              <a:rPr lang="en" sz="2000" dirty="0">
                <a:solidFill>
                  <a:schemeClr val="dk1"/>
                </a:solidFill>
              </a:rPr>
              <a:t> un underscore pour faire des </a:t>
            </a:r>
            <a:r>
              <a:rPr lang="en" sz="2000" dirty="0" err="1">
                <a:solidFill>
                  <a:schemeClr val="dk1"/>
                </a:solidFill>
              </a:rPr>
              <a:t>espaces</a:t>
            </a:r>
            <a:r>
              <a:rPr lang="en" sz="2000" dirty="0">
                <a:solidFill>
                  <a:schemeClr val="dk1"/>
                </a:solidFill>
              </a:rPr>
              <a:t> dans les grands </a:t>
            </a:r>
            <a:r>
              <a:rPr lang="en" sz="2000" dirty="0" err="1">
                <a:solidFill>
                  <a:schemeClr val="dk1"/>
                </a:solidFill>
              </a:rPr>
              <a:t>nombres</a:t>
            </a:r>
            <a:r>
              <a:rPr lang="en" sz="2000" dirty="0">
                <a:solidFill>
                  <a:schemeClr val="dk1"/>
                </a:solidFill>
              </a:rPr>
              <a:t>.</a:t>
            </a:r>
            <a:endParaRPr sz="1600" b="1" dirty="0">
              <a:solidFill>
                <a:schemeClr val="dk1"/>
              </a:solidFill>
            </a:endParaRPr>
          </a:p>
          <a:p>
            <a:pPr marL="0" lvl="0" indent="0" algn="l" rtl="0">
              <a:lnSpc>
                <a:spcPct val="150000"/>
              </a:lnSpc>
              <a:spcBef>
                <a:spcPts val="1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oneMillion</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1_000_000</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idNumber</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999_99_9999L</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hexBytes</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0xFF_EC_DE_5E</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bytes = </a:t>
            </a:r>
            <a:r>
              <a:rPr lang="en" sz="1800" dirty="0">
                <a:solidFill>
                  <a:srgbClr val="C53929"/>
                </a:solidFill>
                <a:latin typeface="Consolas"/>
                <a:ea typeface="Consolas"/>
                <a:cs typeface="Consolas"/>
                <a:sym typeface="Consolas"/>
              </a:rPr>
              <a:t>0b11010010_01101001_10010100_10010010</a:t>
            </a:r>
            <a:endParaRPr sz="1800" dirty="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dirty="0"/>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p:txBody>
      </p:sp>
      <p:sp>
        <p:nvSpPr>
          <p:cNvPr id="236" name="Google Shape;23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Strings (</a:t>
            </a:r>
            <a:r>
              <a:rPr lang="en" dirty="0" err="1"/>
              <a:t>chaîne</a:t>
            </a:r>
            <a:r>
              <a:rPr lang="en" dirty="0"/>
              <a:t> de </a:t>
            </a:r>
            <a:r>
              <a:rPr lang="en" dirty="0" err="1"/>
              <a:t>caractères</a:t>
            </a:r>
            <a:r>
              <a:rPr lang="en" dirty="0"/>
              <a:t>)</a:t>
            </a:r>
            <a:endParaRPr dirty="0"/>
          </a:p>
        </p:txBody>
      </p:sp>
      <p:sp>
        <p:nvSpPr>
          <p:cNvPr id="242" name="Google Shape;242;p29"/>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Les Strings </a:t>
            </a:r>
            <a:r>
              <a:rPr lang="en" sz="1800" dirty="0" err="1"/>
              <a:t>sont</a:t>
            </a:r>
            <a:r>
              <a:rPr lang="en" sz="1800" dirty="0"/>
              <a:t> </a:t>
            </a:r>
            <a:r>
              <a:rPr lang="en" sz="1800" dirty="0" err="1"/>
              <a:t>une</a:t>
            </a:r>
            <a:r>
              <a:rPr lang="en" sz="1800" dirty="0"/>
              <a:t> s</a:t>
            </a:r>
            <a:r>
              <a:rPr lang="fr-FR" sz="1800" dirty="0"/>
              <a:t>e</a:t>
            </a:r>
            <a:r>
              <a:rPr lang="en" sz="1800" dirty="0" err="1"/>
              <a:t>quence</a:t>
            </a:r>
            <a:r>
              <a:rPr lang="en" sz="1800" dirty="0"/>
              <a:t> de </a:t>
            </a:r>
            <a:r>
              <a:rPr lang="en" sz="1800" dirty="0" err="1"/>
              <a:t>caractères</a:t>
            </a:r>
            <a:r>
              <a:rPr lang="en" sz="1800" dirty="0"/>
              <a:t> entre guillemets.</a:t>
            </a:r>
          </a:p>
          <a:p>
            <a:pPr marL="0" lvl="0" indent="0" algn="l" rtl="0">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s1 = </a:t>
            </a:r>
            <a:r>
              <a:rPr lang="en" sz="1800" dirty="0">
                <a:solidFill>
                  <a:srgbClr val="388E3C"/>
                </a:solidFill>
                <a:latin typeface="Consolas"/>
                <a:ea typeface="Consolas"/>
                <a:cs typeface="Consolas"/>
                <a:sym typeface="Consolas"/>
              </a:rPr>
              <a:t>"Hello world!"</a:t>
            </a:r>
            <a:endParaRPr sz="1800" dirty="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dirty="0">
                <a:solidFill>
                  <a:schemeClr val="dk1"/>
                </a:solidFill>
              </a:rPr>
              <a:t>Les String literals </a:t>
            </a:r>
            <a:r>
              <a:rPr lang="en" sz="1800" dirty="0" err="1">
                <a:solidFill>
                  <a:schemeClr val="dk1"/>
                </a:solidFill>
              </a:rPr>
              <a:t>peuvent</a:t>
            </a:r>
            <a:r>
              <a:rPr lang="en" sz="1800" dirty="0">
                <a:solidFill>
                  <a:schemeClr val="dk1"/>
                </a:solidFill>
              </a:rPr>
              <a:t> </a:t>
            </a:r>
            <a:r>
              <a:rPr lang="en" sz="1800" dirty="0" err="1">
                <a:solidFill>
                  <a:schemeClr val="dk1"/>
                </a:solidFill>
              </a:rPr>
              <a:t>contenir</a:t>
            </a:r>
            <a:r>
              <a:rPr lang="en" sz="1800" dirty="0">
                <a:solidFill>
                  <a:schemeClr val="dk1"/>
                </a:solidFill>
              </a:rPr>
              <a:t> des </a:t>
            </a:r>
            <a:r>
              <a:rPr lang="en" sz="1800" dirty="0" err="1">
                <a:solidFill>
                  <a:schemeClr val="dk1"/>
                </a:solidFill>
              </a:rPr>
              <a:t>caractères</a:t>
            </a:r>
            <a:r>
              <a:rPr lang="en" sz="1800" dirty="0">
                <a:solidFill>
                  <a:schemeClr val="dk1"/>
                </a:solidFill>
              </a:rPr>
              <a:t> </a:t>
            </a:r>
            <a:r>
              <a:rPr lang="en" sz="1800" dirty="0" err="1">
                <a:solidFill>
                  <a:schemeClr val="dk1"/>
                </a:solidFill>
              </a:rPr>
              <a:t>d’échapements</a:t>
            </a:r>
            <a:r>
              <a:rPr lang="en" sz="1800" dirty="0">
                <a:solidFill>
                  <a:schemeClr val="dk1"/>
                </a:solidFill>
              </a:rPr>
              <a:t>.</a:t>
            </a:r>
            <a:endParaRPr sz="1800" dirty="0">
              <a:solidFill>
                <a:schemeClr val="dk1"/>
              </a:solidFill>
            </a:endParaRPr>
          </a:p>
          <a:p>
            <a:pPr marL="0" lvl="0" indent="0" algn="l" rtl="0">
              <a:spcBef>
                <a:spcPts val="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s2 = </a:t>
            </a:r>
            <a:r>
              <a:rPr lang="en" sz="1800" dirty="0">
                <a:solidFill>
                  <a:srgbClr val="388E3C"/>
                </a:solidFill>
                <a:latin typeface="Consolas"/>
                <a:ea typeface="Consolas"/>
                <a:cs typeface="Consolas"/>
                <a:sym typeface="Consolas"/>
              </a:rPr>
              <a:t>"Hello world!\n"</a:t>
            </a:r>
            <a:endParaRPr sz="1800" dirty="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dirty="0"/>
              <a:t>On </a:t>
            </a:r>
            <a:r>
              <a:rPr lang="en" sz="1800" dirty="0" err="1"/>
              <a:t>peut</a:t>
            </a:r>
            <a:r>
              <a:rPr lang="en" sz="1800" dirty="0"/>
              <a:t> </a:t>
            </a:r>
            <a:r>
              <a:rPr lang="en" sz="1800" dirty="0" err="1"/>
              <a:t>écrire</a:t>
            </a:r>
            <a:r>
              <a:rPr lang="en" sz="1800" dirty="0"/>
              <a:t> </a:t>
            </a:r>
            <a:r>
              <a:rPr lang="fr-FR" sz="1800" dirty="0"/>
              <a:t>une chaîne sur plusieurs lignes avec</a:t>
            </a:r>
            <a:r>
              <a:rPr lang="en" sz="1800" dirty="0"/>
              <a:t> triple </a:t>
            </a:r>
            <a:r>
              <a:rPr lang="en" sz="1800" dirty="0" err="1"/>
              <a:t>guillements</a:t>
            </a:r>
            <a:r>
              <a:rPr lang="en" sz="1800" dirty="0"/>
              <a:t> (</a:t>
            </a:r>
            <a:r>
              <a:rPr lang="en" sz="1800" dirty="0">
                <a:latin typeface="Courier New"/>
                <a:ea typeface="Courier New"/>
                <a:cs typeface="Courier New"/>
                <a:sym typeface="Courier New"/>
              </a:rPr>
              <a:t>"""</a:t>
            </a:r>
            <a:r>
              <a:rPr lang="en" sz="1800" dirty="0"/>
              <a:t>)</a:t>
            </a:r>
            <a:endParaRPr sz="1800" dirty="0"/>
          </a:p>
          <a:p>
            <a:pPr marL="0" lvl="0" indent="0" algn="l" rtl="0">
              <a:spcBef>
                <a:spcPts val="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text = </a:t>
            </a:r>
            <a:r>
              <a:rPr lang="en" sz="1800" dirty="0">
                <a:solidFill>
                  <a:srgbClr val="388E3C"/>
                </a:solidFill>
                <a:latin typeface="Consolas"/>
                <a:ea typeface="Consolas"/>
                <a:cs typeface="Consolas"/>
                <a:sym typeface="Consolas"/>
              </a:rPr>
              <a:t>"""</a:t>
            </a:r>
            <a:endParaRPr sz="1800" dirty="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dirty="0">
                <a:solidFill>
                  <a:srgbClr val="388E3C"/>
                </a:solidFill>
                <a:latin typeface="Consolas"/>
                <a:ea typeface="Consolas"/>
                <a:cs typeface="Consolas"/>
                <a:sym typeface="Consolas"/>
              </a:rPr>
              <a:t>  var bikes = 50 </a:t>
            </a:r>
            <a:endParaRPr sz="1800" dirty="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  """</a:t>
            </a:r>
            <a:endParaRPr sz="1350" dirty="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numberOfDogs</a:t>
            </a:r>
            <a:r>
              <a:rPr lang="en" sz="1800" dirty="0">
                <a:solidFill>
                  <a:schemeClr val="dk1"/>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3  </a:t>
            </a:r>
            <a:endParaRPr sz="1800" dirty="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numberOfCats</a:t>
            </a:r>
            <a:r>
              <a:rPr lang="en" sz="1800" dirty="0">
                <a:solidFill>
                  <a:schemeClr val="dk1"/>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p:txBody>
      </p:sp>
      <p:sp>
        <p:nvSpPr>
          <p:cNvPr id="249" name="Google Shape;249;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0" name="Google Shape;25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Concaténation</a:t>
            </a:r>
            <a:r>
              <a:rPr lang="en" dirty="0"/>
              <a:t> de String et templates</a:t>
            </a:r>
            <a:endParaRPr dirty="0"/>
          </a:p>
        </p:txBody>
      </p:sp>
      <p:sp>
        <p:nvSpPr>
          <p:cNvPr id="251" name="Google Shape;251;p30"/>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J’ai</a:t>
            </a:r>
            <a:r>
              <a:rPr lang="en" sz="1800" dirty="0">
                <a:solidFill>
                  <a:srgbClr val="1155CC"/>
                </a:solidFill>
                <a:latin typeface="Consolas"/>
                <a:ea typeface="Consolas"/>
                <a:cs typeface="Consolas"/>
                <a:sym typeface="Consolas"/>
              </a:rPr>
              <a:t> 3 </a:t>
            </a:r>
            <a:r>
              <a:rPr lang="en" sz="1800" dirty="0" err="1">
                <a:solidFill>
                  <a:srgbClr val="1155CC"/>
                </a:solidFill>
                <a:latin typeface="Consolas"/>
                <a:ea typeface="Consolas"/>
                <a:cs typeface="Consolas"/>
                <a:sym typeface="Consolas"/>
              </a:rPr>
              <a:t>chiens</a:t>
            </a:r>
            <a:r>
              <a:rPr lang="en" sz="1800" dirty="0">
                <a:solidFill>
                  <a:srgbClr val="1155CC"/>
                </a:solidFill>
                <a:latin typeface="Consolas"/>
                <a:ea typeface="Consolas"/>
                <a:cs typeface="Consolas"/>
                <a:sym typeface="Consolas"/>
              </a:rPr>
              <a:t> et 2 chats</a:t>
            </a:r>
            <a:endParaRPr sz="1800" dirty="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J’ai</a:t>
            </a:r>
            <a:r>
              <a:rPr lang="en" sz="1800" dirty="0">
                <a:solidFill>
                  <a:srgbClr val="388E3C"/>
                </a:solidFill>
                <a:latin typeface="Consolas"/>
                <a:ea typeface="Consolas"/>
                <a:cs typeface="Consolas"/>
                <a:sym typeface="Consolas"/>
              </a:rPr>
              <a:t> </a:t>
            </a:r>
            <a:r>
              <a:rPr lang="en" sz="1800" b="1" dirty="0">
                <a:solidFill>
                  <a:srgbClr val="C53929"/>
                </a:solidFill>
                <a:latin typeface="Consolas"/>
                <a:ea typeface="Consolas"/>
                <a:cs typeface="Consolas"/>
                <a:sym typeface="Consolas"/>
              </a:rPr>
              <a:t>$</a:t>
            </a:r>
            <a:r>
              <a:rPr lang="en" sz="1800" b="1" dirty="0" err="1">
                <a:solidFill>
                  <a:srgbClr val="C53929"/>
                </a:solidFill>
                <a:latin typeface="Consolas"/>
                <a:ea typeface="Consolas"/>
                <a:cs typeface="Consolas"/>
                <a:sym typeface="Consolas"/>
              </a:rPr>
              <a:t>numberOfDogs</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chiens</a:t>
            </a:r>
            <a:r>
              <a:rPr lang="en" sz="1800" dirty="0">
                <a:solidFill>
                  <a:srgbClr val="388E3C"/>
                </a:solidFill>
                <a:latin typeface="Consolas"/>
                <a:ea typeface="Consolas"/>
                <a:cs typeface="Consolas"/>
                <a:sym typeface="Consolas"/>
              </a:rPr>
              <a:t>" + " et </a:t>
            </a:r>
            <a:r>
              <a:rPr lang="en" sz="1800" b="1" dirty="0">
                <a:solidFill>
                  <a:srgbClr val="C53929"/>
                </a:solidFill>
                <a:latin typeface="Consolas"/>
                <a:ea typeface="Consolas"/>
                <a:cs typeface="Consolas"/>
                <a:sym typeface="Consolas"/>
              </a:rPr>
              <a:t>$</a:t>
            </a:r>
            <a:r>
              <a:rPr lang="en" sz="1800" b="1" dirty="0" err="1">
                <a:solidFill>
                  <a:srgbClr val="C53929"/>
                </a:solidFill>
                <a:latin typeface="Consolas"/>
                <a:ea typeface="Consolas"/>
                <a:cs typeface="Consolas"/>
                <a:sym typeface="Consolas"/>
              </a:rPr>
              <a:t>numberOfCats</a:t>
            </a:r>
            <a:r>
              <a:rPr lang="en" sz="1800" dirty="0">
                <a:solidFill>
                  <a:srgbClr val="388E3C"/>
                </a:solidFill>
                <a:latin typeface="Consolas"/>
                <a:ea typeface="Consolas"/>
                <a:cs typeface="Consolas"/>
                <a:sym typeface="Consolas"/>
              </a:rPr>
              <a:t> chats"</a:t>
            </a:r>
            <a:endParaRPr sz="1800" dirty="0">
              <a:solidFill>
                <a:srgbClr val="388E3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dirty="0"/>
              <a:t>Un template expression commence par un dollar (</a:t>
            </a:r>
            <a:r>
              <a:rPr lang="en" sz="1800" dirty="0">
                <a:latin typeface="Courier New"/>
                <a:ea typeface="Courier New"/>
                <a:cs typeface="Courier New"/>
                <a:sym typeface="Courier New"/>
              </a:rPr>
              <a:t>$</a:t>
            </a:r>
            <a:r>
              <a:rPr lang="en" sz="1800" dirty="0"/>
              <a:t>) et un nom de variable:</a:t>
            </a:r>
            <a:endParaRPr sz="1800" dirty="0"/>
          </a:p>
          <a:p>
            <a:pPr marL="0" lvl="0" indent="457200" algn="l" rtl="0">
              <a:lnSpc>
                <a:spcPct val="150000"/>
              </a:lnSpc>
              <a:spcBef>
                <a:spcPts val="1000"/>
              </a:spcBef>
              <a:spcAft>
                <a:spcPts val="0"/>
              </a:spcAft>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10</a:t>
            </a:r>
            <a:endParaRPr sz="1800" dirty="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i</a:t>
            </a:r>
            <a:r>
              <a:rPr lang="en" sz="1800" dirty="0">
                <a:solidFill>
                  <a:srgbClr val="388E3C"/>
                </a:solidFill>
                <a:latin typeface="Consolas"/>
                <a:ea typeface="Consolas"/>
                <a:cs typeface="Consolas"/>
                <a:sym typeface="Consolas"/>
              </a:rPr>
              <a:t> =</a:t>
            </a:r>
            <a:r>
              <a:rPr lang="en" sz="1800" dirty="0">
                <a:latin typeface="Consolas"/>
                <a:ea typeface="Consolas"/>
                <a:cs typeface="Consolas"/>
                <a:sym typeface="Consolas"/>
              </a:rPr>
              <a:t> </a:t>
            </a:r>
            <a:r>
              <a:rPr lang="en" sz="1800" b="1" dirty="0">
                <a:solidFill>
                  <a:srgbClr val="C53929"/>
                </a:solidFill>
                <a:latin typeface="Consolas"/>
                <a:ea typeface="Consolas"/>
                <a:cs typeface="Consolas"/>
                <a:sym typeface="Consolas"/>
              </a:rPr>
              <a:t>$</a:t>
            </a:r>
            <a:r>
              <a:rPr lang="en" sz="1800" dirty="0" err="1">
                <a:solidFill>
                  <a:srgbClr val="C53929"/>
                </a:solidFill>
                <a:latin typeface="Consolas"/>
                <a:ea typeface="Consolas"/>
                <a:cs typeface="Consolas"/>
                <a:sym typeface="Consolas"/>
              </a:rPr>
              <a:t>i</a:t>
            </a:r>
            <a:r>
              <a:rPr lang="en" sz="1800" dirty="0">
                <a:solidFill>
                  <a:srgbClr val="388E3C"/>
                </a:solidFill>
                <a:latin typeface="Consolas"/>
                <a:ea typeface="Consolas"/>
                <a:cs typeface="Consolas"/>
                <a:sym typeface="Consolas"/>
              </a:rPr>
              <a:t>"</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i</a:t>
            </a:r>
            <a:r>
              <a:rPr lang="en" sz="1800" dirty="0">
                <a:solidFill>
                  <a:srgbClr val="1155CC"/>
                </a:solidFill>
                <a:latin typeface="Consolas"/>
                <a:ea typeface="Consolas"/>
                <a:cs typeface="Consolas"/>
                <a:sym typeface="Consolas"/>
              </a:rPr>
              <a:t> = 10</a:t>
            </a:r>
            <a:endParaRPr sz="2000" dirty="0">
              <a:latin typeface="Consolas"/>
              <a:ea typeface="Consolas"/>
              <a:cs typeface="Consolas"/>
              <a:sym typeface="Consolas"/>
            </a:endParaRPr>
          </a:p>
        </p:txBody>
      </p:sp>
      <p:sp>
        <p:nvSpPr>
          <p:cNvPr id="258" name="Google Shape;25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9" name="Google Shape;259;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une</a:t>
            </a:r>
            <a:r>
              <a:rPr lang="en" sz="1800" dirty="0">
                <a:solidFill>
                  <a:schemeClr val="dk1"/>
                </a:solidFill>
                <a:latin typeface="Roboto"/>
                <a:ea typeface="Roboto"/>
                <a:cs typeface="Roboto"/>
                <a:sym typeface="Roboto"/>
              </a:rPr>
              <a:t> expression entre accolade :</a:t>
            </a:r>
            <a:endParaRPr sz="1800" dirty="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s = </a:t>
            </a: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abc</a:t>
            </a:r>
            <a:r>
              <a:rPr lang="en" sz="1800" dirty="0">
                <a:solidFill>
                  <a:srgbClr val="388E3C"/>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C53929"/>
                </a:solidFill>
                <a:latin typeface="Consolas"/>
                <a:ea typeface="Consolas"/>
                <a:cs typeface="Consolas"/>
                <a:sym typeface="Consolas"/>
              </a:rPr>
              <a:t>$</a:t>
            </a:r>
            <a:r>
              <a:rPr lang="en" sz="1800" dirty="0" err="1">
                <a:solidFill>
                  <a:srgbClr val="C53929"/>
                </a:solidFill>
                <a:latin typeface="Consolas"/>
                <a:ea typeface="Consolas"/>
                <a:cs typeface="Consolas"/>
                <a:sym typeface="Consolas"/>
              </a:rPr>
              <a:t>s</a:t>
            </a:r>
            <a:r>
              <a:rPr lang="en" sz="1800" dirty="0" err="1">
                <a:solidFill>
                  <a:srgbClr val="388E3C"/>
                </a:solidFill>
                <a:latin typeface="Consolas"/>
                <a:ea typeface="Consolas"/>
                <a:cs typeface="Consolas"/>
                <a:sym typeface="Consolas"/>
              </a:rPr>
              <a:t>.length</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égal</a:t>
            </a:r>
            <a:r>
              <a:rPr lang="en" sz="1800" dirty="0">
                <a:solidFill>
                  <a:srgbClr val="388E3C"/>
                </a:solidFill>
                <a:latin typeface="Consolas"/>
                <a:ea typeface="Consolas"/>
                <a:cs typeface="Consolas"/>
                <a:sym typeface="Consolas"/>
              </a:rPr>
              <a:t> </a:t>
            </a:r>
            <a:r>
              <a:rPr lang="en" sz="1800" dirty="0">
                <a:solidFill>
                  <a:srgbClr val="C53929"/>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s</a:t>
            </a:r>
            <a:r>
              <a:rPr lang="en" sz="1800" dirty="0" err="1">
                <a:solidFill>
                  <a:srgbClr val="37474F"/>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length</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a:t>
            </a:r>
            <a:r>
              <a:rPr lang="en" sz="1800" dirty="0">
                <a:solidFill>
                  <a:schemeClr val="dk1"/>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abc.length</a:t>
            </a: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égal</a:t>
            </a:r>
            <a:r>
              <a:rPr lang="en" sz="1800" dirty="0">
                <a:solidFill>
                  <a:srgbClr val="1155CC"/>
                </a:solidFill>
                <a:latin typeface="Consolas"/>
                <a:ea typeface="Consolas"/>
                <a:cs typeface="Consolas"/>
                <a:sym typeface="Consolas"/>
              </a:rPr>
              <a:t> 3</a:t>
            </a:r>
            <a:endParaRPr sz="1800" dirty="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1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67" name="Google Shape;26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68" name="Google Shape;26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J’ai</a:t>
            </a:r>
            <a:r>
              <a:rPr lang="en" sz="1800" dirty="0">
                <a:solidFill>
                  <a:srgbClr val="1155CC"/>
                </a:solidFill>
                <a:latin typeface="Consolas"/>
                <a:ea typeface="Consolas"/>
                <a:cs typeface="Consolas"/>
                <a:sym typeface="Consolas"/>
              </a:rPr>
              <a:t> 15 items </a:t>
            </a:r>
            <a:r>
              <a:rPr lang="en" sz="1800" dirty="0" err="1">
                <a:solidFill>
                  <a:srgbClr val="1155CC"/>
                </a:solidFill>
                <a:latin typeface="Consolas"/>
                <a:ea typeface="Consolas"/>
                <a:cs typeface="Consolas"/>
                <a:sym typeface="Consolas"/>
              </a:rPr>
              <a:t>vêtements</a:t>
            </a:r>
            <a:endParaRPr sz="1800" dirty="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J’ai</a:t>
            </a:r>
            <a:r>
              <a:rPr lang="en" sz="1800" dirty="0">
                <a:solidFill>
                  <a:srgbClr val="388E3C"/>
                </a:solidFill>
                <a:latin typeface="Consolas"/>
                <a:ea typeface="Consolas"/>
                <a:cs typeface="Consolas"/>
                <a:sym typeface="Consolas"/>
              </a:rPr>
              <a:t> </a:t>
            </a:r>
            <a:r>
              <a:rPr lang="en" sz="1800" dirty="0">
                <a:solidFill>
                  <a:srgbClr val="C53929"/>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numberOfShirts</a:t>
            </a:r>
            <a:r>
              <a:rPr lang="en" sz="1800" dirty="0">
                <a:solidFill>
                  <a:srgbClr val="388E3C"/>
                </a:solidFill>
                <a:latin typeface="Consolas"/>
                <a:ea typeface="Consolas"/>
                <a:cs typeface="Consolas"/>
                <a:sym typeface="Consolas"/>
              </a:rPr>
              <a:t>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a:t>
            </a:r>
            <a:r>
              <a:rPr lang="en" sz="1800" b="1" dirty="0" err="1">
                <a:solidFill>
                  <a:srgbClr val="388E3C"/>
                </a:solidFill>
                <a:latin typeface="Consolas"/>
                <a:ea typeface="Consolas"/>
                <a:cs typeface="Consolas"/>
                <a:sym typeface="Consolas"/>
              </a:rPr>
              <a:t>numberOfPants</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vêtements</a:t>
            </a:r>
            <a:r>
              <a:rPr lang="en" sz="1800" dirty="0">
                <a:solidFill>
                  <a:srgbClr val="388E3C"/>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76" name="Google Shape;276;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82" name="Google Shape;282;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83" name="Google Shape;283;p34"/>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err="1"/>
              <a:t>Puissante</a:t>
            </a:r>
            <a:r>
              <a:rPr lang="en" sz="2200" dirty="0"/>
              <a:t> inf</a:t>
            </a:r>
            <a:r>
              <a:rPr lang="fr-FR" sz="2200" dirty="0"/>
              <a:t>e</a:t>
            </a:r>
            <a:r>
              <a:rPr lang="en" sz="2200" dirty="0" err="1"/>
              <a:t>rence</a:t>
            </a:r>
            <a:r>
              <a:rPr lang="en" sz="2200" dirty="0"/>
              <a:t> de type</a:t>
            </a:r>
            <a:endParaRPr sz="2200" dirty="0"/>
          </a:p>
        </p:txBody>
      </p:sp>
      <p:sp>
        <p:nvSpPr>
          <p:cNvPr id="284" name="Google Shape;284;p34"/>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err="1"/>
              <a:t>Muable</a:t>
            </a:r>
            <a:r>
              <a:rPr lang="en" sz="2200" dirty="0"/>
              <a:t> </a:t>
            </a:r>
            <a:r>
              <a:rPr lang="en" sz="2200" dirty="0" err="1"/>
              <a:t>ou</a:t>
            </a:r>
            <a:r>
              <a:rPr lang="en" sz="2200" dirty="0"/>
              <a:t> </a:t>
            </a:r>
            <a:r>
              <a:rPr lang="en" sz="2200" dirty="0" err="1"/>
              <a:t>immuable</a:t>
            </a:r>
            <a:endParaRPr sz="2200" dirty="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fr-FR" sz="2200" dirty="0">
                <a:latin typeface="Roboto"/>
                <a:ea typeface="Roboto"/>
                <a:cs typeface="Roboto"/>
                <a:sym typeface="Roboto"/>
              </a:rPr>
              <a:t>Le compilateur peut deviner le type</a:t>
            </a:r>
            <a:endParaRPr sz="2200" dirty="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Sinon</a:t>
            </a:r>
            <a:r>
              <a:rPr lang="en" sz="2200" dirty="0">
                <a:latin typeface="Roboto"/>
                <a:ea typeface="Roboto"/>
                <a:cs typeface="Roboto"/>
                <a:sym typeface="Roboto"/>
              </a:rPr>
              <a:t>, on </a:t>
            </a:r>
            <a:r>
              <a:rPr lang="en" sz="2200" dirty="0" err="1">
                <a:latin typeface="Roboto"/>
                <a:ea typeface="Roboto"/>
                <a:cs typeface="Roboto"/>
                <a:sym typeface="Roboto"/>
              </a:rPr>
              <a:t>peut</a:t>
            </a:r>
            <a:r>
              <a:rPr lang="en" sz="2200" dirty="0">
                <a:latin typeface="Roboto"/>
                <a:ea typeface="Roboto"/>
                <a:cs typeface="Roboto"/>
                <a:sym typeface="Roboto"/>
              </a:rPr>
              <a:t> le </a:t>
            </a:r>
            <a:r>
              <a:rPr lang="en" sz="2200" dirty="0" err="1">
                <a:latin typeface="Roboto"/>
                <a:ea typeface="Roboto"/>
                <a:cs typeface="Roboto"/>
                <a:sym typeface="Roboto"/>
              </a:rPr>
              <a:t>sp</a:t>
            </a:r>
            <a:r>
              <a:rPr lang="fr-FR" sz="2200" dirty="0">
                <a:latin typeface="Roboto"/>
                <a:ea typeface="Roboto"/>
                <a:cs typeface="Roboto"/>
                <a:sym typeface="Roboto"/>
              </a:rPr>
              <a:t>e</a:t>
            </a:r>
            <a:r>
              <a:rPr lang="en" sz="2200" dirty="0" err="1">
                <a:latin typeface="Roboto"/>
                <a:ea typeface="Roboto"/>
                <a:cs typeface="Roboto"/>
                <a:sym typeface="Roboto"/>
              </a:rPr>
              <a:t>cifier</a:t>
            </a:r>
            <a:endParaRPr sz="2200" dirty="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Imuabilité</a:t>
            </a:r>
            <a:r>
              <a:rPr lang="en" sz="2200" dirty="0">
                <a:latin typeface="Roboto"/>
                <a:ea typeface="Roboto"/>
                <a:cs typeface="Roboto"/>
                <a:sym typeface="Roboto"/>
              </a:rPr>
              <a:t> pas force </a:t>
            </a:r>
            <a:r>
              <a:rPr lang="en" sz="2200" dirty="0" err="1">
                <a:latin typeface="Roboto"/>
                <a:ea typeface="Roboto"/>
                <a:cs typeface="Roboto"/>
                <a:sym typeface="Roboto"/>
              </a:rPr>
              <a:t>mais</a:t>
            </a:r>
            <a:r>
              <a:rPr lang="en" sz="2200" dirty="0">
                <a:latin typeface="Roboto"/>
                <a:ea typeface="Roboto"/>
                <a:cs typeface="Roboto"/>
                <a:sym typeface="Roboto"/>
              </a:rPr>
              <a:t> recommender</a:t>
            </a:r>
            <a:endParaRPr sz="2200" dirty="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Kotlin </a:t>
            </a:r>
            <a:r>
              <a:rPr lang="en" sz="1800" dirty="0" err="1">
                <a:latin typeface="Roboto"/>
                <a:ea typeface="Roboto"/>
                <a:cs typeface="Roboto"/>
                <a:sym typeface="Roboto"/>
              </a:rPr>
              <a:t>est</a:t>
            </a:r>
            <a:r>
              <a:rPr lang="en" sz="1800" dirty="0">
                <a:latin typeface="Roboto"/>
                <a:ea typeface="Roboto"/>
                <a:cs typeface="Roboto"/>
                <a:sym typeface="Roboto"/>
              </a:rPr>
              <a:t> un language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typage</a:t>
            </a:r>
            <a:r>
              <a:rPr lang="en" sz="1800" dirty="0">
                <a:latin typeface="Roboto"/>
                <a:ea typeface="Roboto"/>
                <a:cs typeface="Roboto"/>
                <a:sym typeface="Roboto"/>
              </a:rPr>
              <a:t> </a:t>
            </a:r>
            <a:r>
              <a:rPr lang="en" sz="1800" dirty="0" err="1">
                <a:latin typeface="Roboto"/>
                <a:ea typeface="Roboto"/>
                <a:cs typeface="Roboto"/>
                <a:sym typeface="Roboto"/>
              </a:rPr>
              <a:t>statique</a:t>
            </a:r>
            <a:r>
              <a:rPr lang="en" sz="1800" dirty="0">
                <a:latin typeface="Roboto"/>
                <a:ea typeface="Roboto"/>
                <a:cs typeface="Roboto"/>
                <a:sym typeface="Roboto"/>
              </a:rPr>
              <a:t> (statically-typed language). Le type </a:t>
            </a:r>
            <a:r>
              <a:rPr lang="en" sz="1800" dirty="0" err="1">
                <a:latin typeface="Roboto"/>
                <a:ea typeface="Roboto"/>
                <a:cs typeface="Roboto"/>
                <a:sym typeface="Roboto"/>
              </a:rPr>
              <a:t>est</a:t>
            </a:r>
            <a:r>
              <a:rPr lang="en" sz="1800" dirty="0">
                <a:latin typeface="Roboto"/>
                <a:ea typeface="Roboto"/>
                <a:cs typeface="Roboto"/>
                <a:sym typeface="Roboto"/>
              </a:rPr>
              <a:t> </a:t>
            </a:r>
            <a:r>
              <a:rPr lang="en" sz="1800" dirty="0" err="1">
                <a:latin typeface="Roboto"/>
                <a:ea typeface="Roboto"/>
                <a:cs typeface="Roboto"/>
                <a:sym typeface="Roboto"/>
              </a:rPr>
              <a:t>résolue</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la compilation et ne </a:t>
            </a:r>
            <a:r>
              <a:rPr lang="en" sz="1800" dirty="0" err="1">
                <a:latin typeface="Roboto"/>
                <a:ea typeface="Roboto"/>
                <a:cs typeface="Roboto"/>
                <a:sym typeface="Roboto"/>
              </a:rPr>
              <a:t>peut</a:t>
            </a:r>
            <a:r>
              <a:rPr lang="en" sz="1800" dirty="0">
                <a:latin typeface="Roboto"/>
                <a:ea typeface="Roboto"/>
                <a:cs typeface="Roboto"/>
                <a:sym typeface="Roboto"/>
              </a:rPr>
              <a:t> pas changer.</a:t>
            </a:r>
            <a:endParaRPr sz="18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Opérateurs</a:t>
            </a:r>
            <a:endParaRPr sz="4200" dirty="0"/>
          </a:p>
        </p:txBody>
      </p:sp>
      <p:sp>
        <p:nvSpPr>
          <p:cNvPr id="120" name="Google Shape;12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dirty="0" err="1"/>
              <a:t>Conditionnel</a:t>
            </a:r>
            <a:endParaRPr sz="4200" dirty="0"/>
          </a:p>
        </p:txBody>
      </p:sp>
      <p:sp>
        <p:nvSpPr>
          <p:cNvPr id="321" name="Google Shape;32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27" name="Google Shape;32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457200" marR="76200" lvl="0" indent="-368300" algn="l" rtl="0">
              <a:lnSpc>
                <a:spcPct val="150000"/>
              </a:lnSpc>
              <a:spcBef>
                <a:spcPts val="100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if/else if/else</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when</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Boucle for</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Boucle while</a:t>
            </a:r>
            <a:endParaRPr sz="2200" dirty="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35" name="Google Shape;335;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if/else</a:t>
            </a:r>
            <a:endParaRPr dirty="0"/>
          </a:p>
        </p:txBody>
      </p:sp>
      <p:sp>
        <p:nvSpPr>
          <p:cNvPr id="336" name="Google Shape;336;p40"/>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44" name="Google Shape;344;p4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FFFFFF"/>
                </a:solidFill>
              </a:rPr>
              <a:t>Expression if avec </a:t>
            </a:r>
            <a:r>
              <a:rPr lang="en" dirty="0" err="1">
                <a:solidFill>
                  <a:srgbClr val="FFFFFF"/>
                </a:solidFill>
              </a:rPr>
              <a:t>plusieurs</a:t>
            </a:r>
            <a:r>
              <a:rPr lang="en" dirty="0">
                <a:solidFill>
                  <a:srgbClr val="FFFFFF"/>
                </a:solidFill>
              </a:rPr>
              <a:t> </a:t>
            </a:r>
            <a:r>
              <a:rPr lang="en" dirty="0" err="1">
                <a:solidFill>
                  <a:srgbClr val="FFFFFF"/>
                </a:solidFill>
              </a:rPr>
              <a:t>cas</a:t>
            </a:r>
            <a:endParaRPr dirty="0">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dirty="0">
                <a:solidFill>
                  <a:schemeClr val="dk1"/>
                </a:solidFill>
                <a:highlight>
                  <a:srgbClr val="FFFFFF"/>
                </a:highlight>
              </a:rPr>
              <a:t>Type de </a:t>
            </a:r>
            <a:r>
              <a:rPr lang="en" sz="2200" dirty="0" err="1">
                <a:solidFill>
                  <a:schemeClr val="dk1"/>
                </a:solidFill>
                <a:highlight>
                  <a:srgbClr val="FFFFFF"/>
                </a:highlight>
              </a:rPr>
              <a:t>données</a:t>
            </a:r>
            <a:r>
              <a:rPr lang="en" sz="2200" dirty="0">
                <a:solidFill>
                  <a:schemeClr val="dk1"/>
                </a:solidFill>
                <a:highlight>
                  <a:srgbClr val="FFFFFF"/>
                </a:highlight>
              </a:rPr>
              <a:t> </a:t>
            </a:r>
            <a:r>
              <a:rPr lang="en" sz="2200" dirty="0" err="1">
                <a:solidFill>
                  <a:schemeClr val="dk1"/>
                </a:solidFill>
                <a:highlight>
                  <a:srgbClr val="FFFFFF"/>
                </a:highlight>
              </a:rPr>
              <a:t>contenant</a:t>
            </a:r>
            <a:r>
              <a:rPr lang="en" sz="2200" dirty="0">
                <a:solidFill>
                  <a:schemeClr val="dk1"/>
                </a:solidFill>
                <a:highlight>
                  <a:srgbClr val="FFFFFF"/>
                </a:highlight>
              </a:rPr>
              <a:t> </a:t>
            </a:r>
            <a:r>
              <a:rPr lang="en" sz="2200" dirty="0" err="1">
                <a:solidFill>
                  <a:schemeClr val="dk1"/>
                </a:solidFill>
                <a:highlight>
                  <a:srgbClr val="FFFFFF"/>
                </a:highlight>
              </a:rPr>
              <a:t>une</a:t>
            </a:r>
            <a:r>
              <a:rPr lang="en" sz="2200" dirty="0">
                <a:solidFill>
                  <a:schemeClr val="dk1"/>
                </a:solidFill>
                <a:highlight>
                  <a:srgbClr val="FFFFFF"/>
                </a:highlight>
              </a:rPr>
              <a:t> suite de </a:t>
            </a:r>
            <a:r>
              <a:rPr lang="fr-FR" sz="2200" dirty="0">
                <a:solidFill>
                  <a:schemeClr val="dk1"/>
                </a:solidFill>
                <a:highlight>
                  <a:srgbClr val="FFFFFF"/>
                </a:highlight>
              </a:rPr>
              <a:t>valeurs qui sont comparables entre eux (par exemple les entiers de 1 à 100)</a:t>
            </a:r>
            <a:endParaRPr sz="2200" dirty="0">
              <a:solidFill>
                <a:schemeClr val="dk1"/>
              </a:solidFill>
            </a:endParaRPr>
          </a:p>
        </p:txBody>
      </p:sp>
      <p:sp>
        <p:nvSpPr>
          <p:cNvPr id="351" name="Google Shape;35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52" name="Google Shape;352;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53" name="Google Shape;353;p42"/>
          <p:cNvSpPr txBox="1"/>
          <p:nvPr/>
        </p:nvSpPr>
        <p:spPr>
          <a:xfrm>
            <a:off x="306050" y="2571750"/>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Les Ranges </a:t>
            </a:r>
            <a:r>
              <a:rPr lang="en" sz="2200" dirty="0" err="1">
                <a:latin typeface="Roboto"/>
                <a:ea typeface="Roboto"/>
                <a:cs typeface="Roboto"/>
                <a:sym typeface="Roboto"/>
              </a:rPr>
              <a:t>sont</a:t>
            </a:r>
            <a:r>
              <a:rPr lang="en" sz="2200" dirty="0">
                <a:latin typeface="Roboto"/>
                <a:ea typeface="Roboto"/>
                <a:cs typeface="Roboto"/>
                <a:sym typeface="Roboto"/>
              </a:rPr>
              <a:t> </a:t>
            </a:r>
            <a:r>
              <a:rPr lang="en" sz="2200" dirty="0" err="1">
                <a:latin typeface="Roboto"/>
                <a:ea typeface="Roboto"/>
                <a:cs typeface="Roboto"/>
                <a:sym typeface="Roboto"/>
              </a:rPr>
              <a:t>bornées</a:t>
            </a:r>
            <a:r>
              <a:rPr lang="en" sz="2200" dirty="0">
                <a:latin typeface="Roboto"/>
                <a:ea typeface="Roboto"/>
                <a:cs typeface="Roboto"/>
                <a:sym typeface="Roboto"/>
              </a:rPr>
              <a:t> (</a:t>
            </a:r>
            <a:r>
              <a:rPr lang="en" sz="2200" dirty="0" err="1">
                <a:latin typeface="Roboto"/>
                <a:ea typeface="Roboto"/>
                <a:cs typeface="Roboto"/>
                <a:sym typeface="Roboto"/>
              </a:rPr>
              <a:t>inclusi</a:t>
            </a:r>
            <a:r>
              <a:rPr lang="fr-FR" sz="2200" dirty="0" err="1">
                <a:latin typeface="Roboto"/>
                <a:ea typeface="Roboto"/>
                <a:cs typeface="Roboto"/>
                <a:sym typeface="Roboto"/>
              </a:rPr>
              <a:t>ve</a:t>
            </a:r>
            <a:r>
              <a:rPr lang="en" sz="2200" dirty="0">
                <a:latin typeface="Roboto"/>
                <a:ea typeface="Roboto"/>
                <a:cs typeface="Roboto"/>
                <a:sym typeface="Roboto"/>
              </a:rPr>
              <a:t> par </a:t>
            </a:r>
            <a:r>
              <a:rPr lang="en" sz="2200" dirty="0" err="1">
                <a:latin typeface="Roboto"/>
                <a:ea typeface="Roboto"/>
                <a:cs typeface="Roboto"/>
                <a:sym typeface="Roboto"/>
              </a:rPr>
              <a:t>défaut</a:t>
            </a:r>
            <a:r>
              <a:rPr lang="en" sz="2200" dirty="0">
                <a:latin typeface="Roboto"/>
                <a:ea typeface="Roboto"/>
                <a:cs typeface="Roboto"/>
                <a:sym typeface="Roboto"/>
              </a:rPr>
              <a:t>)</a:t>
            </a:r>
            <a:endParaRPr sz="2200" dirty="0">
              <a:latin typeface="Roboto"/>
              <a:ea typeface="Roboto"/>
              <a:cs typeface="Roboto"/>
              <a:sym typeface="Roboto"/>
            </a:endParaRPr>
          </a:p>
        </p:txBody>
      </p:sp>
      <p:sp>
        <p:nvSpPr>
          <p:cNvPr id="354" name="Google Shape;354;p42"/>
          <p:cNvSpPr txBox="1"/>
          <p:nvPr/>
        </p:nvSpPr>
        <p:spPr>
          <a:xfrm>
            <a:off x="306050" y="3201568"/>
            <a:ext cx="7780500" cy="774581"/>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Les </a:t>
            </a:r>
            <a:r>
              <a:rPr lang="en" sz="2200" dirty="0" err="1">
                <a:latin typeface="Roboto"/>
                <a:ea typeface="Roboto"/>
                <a:cs typeface="Roboto"/>
                <a:sym typeface="Roboto"/>
              </a:rPr>
              <a:t>objets</a:t>
            </a:r>
            <a:r>
              <a:rPr lang="en" sz="2200" dirty="0">
                <a:latin typeface="Roboto"/>
                <a:ea typeface="Roboto"/>
                <a:cs typeface="Roboto"/>
                <a:sym typeface="Roboto"/>
              </a:rPr>
              <a:t> dans </a:t>
            </a:r>
            <a:r>
              <a:rPr lang="en" sz="2200" dirty="0" err="1">
                <a:latin typeface="Roboto"/>
                <a:ea typeface="Roboto"/>
                <a:cs typeface="Roboto"/>
                <a:sym typeface="Roboto"/>
              </a:rPr>
              <a:t>une</a:t>
            </a:r>
            <a:r>
              <a:rPr lang="en" sz="2200" dirty="0">
                <a:latin typeface="Roboto"/>
                <a:ea typeface="Roboto"/>
                <a:cs typeface="Roboto"/>
                <a:sym typeface="Roboto"/>
              </a:rPr>
              <a:t> range </a:t>
            </a:r>
            <a:r>
              <a:rPr lang="en" sz="2200" dirty="0" err="1">
                <a:latin typeface="Roboto"/>
                <a:ea typeface="Roboto"/>
                <a:cs typeface="Roboto"/>
                <a:sym typeface="Roboto"/>
              </a:rPr>
              <a:t>peuvent</a:t>
            </a:r>
            <a:r>
              <a:rPr lang="en" sz="2200" dirty="0">
                <a:latin typeface="Roboto"/>
                <a:ea typeface="Roboto"/>
                <a:cs typeface="Roboto"/>
                <a:sym typeface="Roboto"/>
              </a:rPr>
              <a:t>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muables</a:t>
            </a:r>
            <a:r>
              <a:rPr lang="en" sz="2200" dirty="0">
                <a:latin typeface="Roboto"/>
                <a:ea typeface="Roboto"/>
                <a:cs typeface="Roboto"/>
                <a:sym typeface="Roboto"/>
              </a:rPr>
              <a:t> </a:t>
            </a:r>
            <a:r>
              <a:rPr lang="en" sz="2200" dirty="0" err="1">
                <a:latin typeface="Roboto"/>
                <a:ea typeface="Roboto"/>
                <a:cs typeface="Roboto"/>
                <a:sym typeface="Roboto"/>
              </a:rPr>
              <a:t>ou</a:t>
            </a:r>
            <a:r>
              <a:rPr lang="en" sz="2200" dirty="0">
                <a:latin typeface="Roboto"/>
                <a:ea typeface="Roboto"/>
                <a:cs typeface="Roboto"/>
                <a:sym typeface="Roboto"/>
              </a:rPr>
              <a:t> </a:t>
            </a:r>
            <a:r>
              <a:rPr lang="en" sz="2200" dirty="0" err="1">
                <a:latin typeface="Roboto"/>
                <a:ea typeface="Roboto"/>
                <a:cs typeface="Roboto"/>
                <a:sym typeface="Roboto"/>
              </a:rPr>
              <a:t>immuables</a:t>
            </a:r>
            <a:endParaRPr sz="2200"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60" name="Google Shape;360;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Ranges </a:t>
            </a:r>
            <a:r>
              <a:rPr lang="en" dirty="0" err="1"/>
              <a:t>comme</a:t>
            </a:r>
            <a:r>
              <a:rPr lang="en" dirty="0"/>
              <a:t> condition</a:t>
            </a:r>
            <a:endParaRPr dirty="0"/>
          </a:p>
        </p:txBody>
      </p:sp>
      <p:sp>
        <p:nvSpPr>
          <p:cNvPr id="361" name="Google Shape;361;p43"/>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3C4043"/>
                </a:solidFill>
                <a:latin typeface="Roboto"/>
                <a:ea typeface="Roboto"/>
                <a:cs typeface="Roboto"/>
                <a:sym typeface="Roboto"/>
              </a:rPr>
              <a:t>Note:</a:t>
            </a:r>
            <a:r>
              <a:rPr lang="en" sz="1800" dirty="0">
                <a:solidFill>
                  <a:srgbClr val="3C4043"/>
                </a:solidFill>
                <a:latin typeface="Roboto"/>
                <a:ea typeface="Roboto"/>
                <a:cs typeface="Roboto"/>
                <a:sym typeface="Roboto"/>
              </a:rPr>
              <a:t> Pas </a:t>
            </a:r>
            <a:r>
              <a:rPr lang="en" sz="1800" dirty="0" err="1">
                <a:solidFill>
                  <a:srgbClr val="3C4043"/>
                </a:solidFill>
                <a:latin typeface="Roboto"/>
                <a:ea typeface="Roboto"/>
                <a:cs typeface="Roboto"/>
                <a:sym typeface="Roboto"/>
              </a:rPr>
              <a:t>d’espace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autour</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l’opérateur</a:t>
            </a:r>
            <a:r>
              <a:rPr lang="en" sz="1800" dirty="0">
                <a:solidFill>
                  <a:srgbClr val="3C4043"/>
                </a:solidFill>
                <a:latin typeface="Roboto"/>
                <a:ea typeface="Roboto"/>
                <a:cs typeface="Roboto"/>
                <a:sym typeface="Roboto"/>
              </a:rPr>
              <a:t>  "range to"</a:t>
            </a:r>
            <a:r>
              <a:rPr lang="en" sz="1800" dirty="0">
                <a:solidFill>
                  <a:srgbClr val="3C4043"/>
                </a:solidFill>
                <a:latin typeface="Courier New"/>
                <a:ea typeface="Courier New"/>
                <a:cs typeface="Courier New"/>
                <a:sym typeface="Courier New"/>
              </a:rPr>
              <a:t>(1</a:t>
            </a:r>
            <a:r>
              <a:rPr lang="en" sz="1800" b="1" dirty="0">
                <a:solidFill>
                  <a:srgbClr val="3C4043"/>
                </a:solidFill>
                <a:latin typeface="Courier New"/>
                <a:ea typeface="Courier New"/>
                <a:cs typeface="Courier New"/>
                <a:sym typeface="Courier New"/>
              </a:rPr>
              <a:t>..</a:t>
            </a:r>
            <a:r>
              <a:rPr lang="en" sz="1800" dirty="0">
                <a:solidFill>
                  <a:srgbClr val="3C4043"/>
                </a:solidFill>
                <a:latin typeface="Courier New"/>
                <a:ea typeface="Courier New"/>
                <a:cs typeface="Courier New"/>
                <a:sym typeface="Courier New"/>
              </a:rPr>
              <a:t>100)</a:t>
            </a:r>
            <a:endParaRPr sz="1800" dirty="0">
              <a:solidFill>
                <a:srgbClr val="3C4043"/>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69" name="Google Shape;36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70" name="Google Shape;370;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t>Déclaration</a:t>
            </a:r>
            <a:r>
              <a:rPr lang="en" dirty="0"/>
              <a:t> when</a:t>
            </a:r>
            <a:endParaRPr dirty="0">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That's a lot of results!</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sz="1800" dirty="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Tel que la d</a:t>
            </a:r>
            <a:r>
              <a:rPr lang="fr-FR" sz="1800" dirty="0">
                <a:latin typeface="Roboto"/>
                <a:ea typeface="Roboto"/>
                <a:cs typeface="Roboto"/>
                <a:sym typeface="Roboto"/>
              </a:rPr>
              <a:t>e</a:t>
            </a:r>
            <a:r>
              <a:rPr lang="en" sz="1800" dirty="0" err="1">
                <a:latin typeface="Roboto"/>
                <a:ea typeface="Roboto"/>
                <a:cs typeface="Roboto"/>
                <a:sym typeface="Roboto"/>
              </a:rPr>
              <a:t>claration</a:t>
            </a:r>
            <a:r>
              <a:rPr lang="en" sz="1800" dirty="0">
                <a:latin typeface="Roboto"/>
                <a:ea typeface="Roboto"/>
                <a:cs typeface="Roboto"/>
                <a:sym typeface="Roboto"/>
              </a:rPr>
              <a:t> </a:t>
            </a:r>
            <a:r>
              <a:rPr lang="en" sz="1800" dirty="0">
                <a:latin typeface="Courier New"/>
                <a:ea typeface="Courier New"/>
                <a:cs typeface="Courier New"/>
                <a:sym typeface="Courier New"/>
              </a:rPr>
              <a:t>if</a:t>
            </a:r>
            <a:r>
              <a:rPr lang="en" sz="1800" dirty="0">
                <a:latin typeface="Roboto"/>
                <a:ea typeface="Roboto"/>
                <a:cs typeface="Roboto"/>
                <a:sym typeface="Roboto"/>
              </a:rPr>
              <a:t>, on </a:t>
            </a:r>
            <a:r>
              <a:rPr lang="en" sz="1800" dirty="0" err="1">
                <a:latin typeface="Roboto"/>
                <a:ea typeface="Roboto"/>
                <a:cs typeface="Roboto"/>
                <a:sym typeface="Roboto"/>
              </a:rPr>
              <a:t>peut</a:t>
            </a:r>
            <a:r>
              <a:rPr lang="en" sz="1800" dirty="0">
                <a:latin typeface="Roboto"/>
                <a:ea typeface="Roboto"/>
                <a:cs typeface="Roboto"/>
                <a:sym typeface="Roboto"/>
              </a:rPr>
              <a:t> </a:t>
            </a:r>
            <a:r>
              <a:rPr lang="en" sz="1800" dirty="0" err="1">
                <a:latin typeface="Roboto"/>
                <a:ea typeface="Roboto"/>
                <a:cs typeface="Roboto"/>
                <a:sym typeface="Roboto"/>
              </a:rPr>
              <a:t>aussi</a:t>
            </a:r>
            <a:r>
              <a:rPr lang="en" sz="1800" dirty="0">
                <a:latin typeface="Roboto"/>
                <a:ea typeface="Roboto"/>
                <a:cs typeface="Roboto"/>
                <a:sym typeface="Roboto"/>
              </a:rPr>
              <a:t> </a:t>
            </a:r>
            <a:r>
              <a:rPr lang="en" sz="1800" dirty="0" err="1">
                <a:latin typeface="Roboto"/>
                <a:ea typeface="Roboto"/>
                <a:cs typeface="Roboto"/>
                <a:sym typeface="Roboto"/>
              </a:rPr>
              <a:t>définir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expression </a:t>
            </a:r>
            <a:r>
              <a:rPr lang="en" sz="1800" dirty="0">
                <a:latin typeface="Courier New"/>
                <a:ea typeface="Courier New"/>
                <a:cs typeface="Courier New"/>
                <a:sym typeface="Courier New"/>
              </a:rPr>
              <a:t>when</a:t>
            </a:r>
            <a:r>
              <a:rPr lang="en" sz="1800" dirty="0">
                <a:latin typeface="Roboto"/>
                <a:ea typeface="Roboto"/>
                <a:cs typeface="Roboto"/>
                <a:sym typeface="Roboto"/>
              </a:rPr>
              <a:t> qui </a:t>
            </a:r>
            <a:r>
              <a:rPr lang="en" sz="1800" dirty="0" err="1">
                <a:latin typeface="Roboto"/>
                <a:ea typeface="Roboto"/>
                <a:cs typeface="Roboto"/>
                <a:sym typeface="Roboto"/>
              </a:rPr>
              <a:t>retourne</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fr-FR" sz="1800" dirty="0">
                <a:latin typeface="Roboto"/>
                <a:ea typeface="Roboto"/>
                <a:cs typeface="Roboto"/>
                <a:sym typeface="Roboto"/>
              </a:rPr>
              <a:t>V</a:t>
            </a:r>
            <a:r>
              <a:rPr lang="en" sz="1800" dirty="0" err="1">
                <a:latin typeface="Roboto"/>
                <a:ea typeface="Roboto"/>
                <a:cs typeface="Roboto"/>
                <a:sym typeface="Roboto"/>
              </a:rPr>
              <a:t>aleur</a:t>
            </a:r>
            <a:r>
              <a:rPr lang="en" sz="1800" dirty="0">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a:t>
            </a:r>
            <a:endParaRPr dirty="0">
              <a:solidFill>
                <a:srgbClr val="FFFFFF"/>
              </a:solidFill>
            </a:endParaRPr>
          </a:p>
        </p:txBody>
      </p:sp>
      <p:sp>
        <p:nvSpPr>
          <p:cNvPr id="378" name="Google Shape;378;p45"/>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80" name="Google Shape;380;p45"/>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81" name="Google Shape;381;p45"/>
          <p:cNvSpPr txBox="1"/>
          <p:nvPr/>
        </p:nvSpPr>
        <p:spPr>
          <a:xfrm>
            <a:off x="401275" y="3798277"/>
            <a:ext cx="7824000" cy="637773"/>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Itère</a:t>
            </a:r>
            <a:r>
              <a:rPr lang="en" sz="1800" dirty="0">
                <a:solidFill>
                  <a:srgbClr val="3C4043"/>
                </a:solidFill>
                <a:latin typeface="Roboto"/>
                <a:ea typeface="Roboto"/>
                <a:cs typeface="Roboto"/>
                <a:sym typeface="Roboto"/>
              </a:rPr>
              <a:t> sur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liste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d’éléments</a:t>
            </a:r>
            <a:r>
              <a:rPr lang="en" sz="1800" dirty="0">
                <a:solidFill>
                  <a:srgbClr val="3C4043"/>
                </a:solidFill>
                <a:latin typeface="Roboto"/>
                <a:ea typeface="Roboto"/>
                <a:cs typeface="Roboto"/>
                <a:sym typeface="Roboto"/>
              </a:rPr>
              <a:t>. Pas </a:t>
            </a:r>
            <a:r>
              <a:rPr lang="en" sz="1800" dirty="0" err="1">
                <a:solidFill>
                  <a:srgbClr val="3C4043"/>
                </a:solidFill>
                <a:latin typeface="Roboto"/>
                <a:ea typeface="Roboto"/>
                <a:cs typeface="Roboto"/>
                <a:sym typeface="Roboto"/>
              </a:rPr>
              <a:t>besoin</a:t>
            </a:r>
            <a:r>
              <a:rPr lang="en" sz="1800" dirty="0">
                <a:solidFill>
                  <a:srgbClr val="3C4043"/>
                </a:solidFill>
                <a:latin typeface="Roboto"/>
                <a:ea typeface="Roboto"/>
                <a:cs typeface="Roboto"/>
                <a:sym typeface="Roboto"/>
              </a:rPr>
              <a:t> de d</a:t>
            </a:r>
            <a:r>
              <a:rPr lang="fr-FR" sz="1800" dirty="0">
                <a:solidFill>
                  <a:srgbClr val="3C4043"/>
                </a:solidFill>
                <a:latin typeface="Roboto"/>
                <a:ea typeface="Roboto"/>
                <a:cs typeface="Roboto"/>
                <a:sym typeface="Roboto"/>
              </a:rPr>
              <a:t>é</a:t>
            </a:r>
            <a:r>
              <a:rPr lang="en" sz="1800" dirty="0" err="1">
                <a:solidFill>
                  <a:srgbClr val="3C4043"/>
                </a:solidFill>
                <a:latin typeface="Roboto"/>
                <a:ea typeface="Roboto"/>
                <a:cs typeface="Roboto"/>
                <a:sym typeface="Roboto"/>
              </a:rPr>
              <a:t>clarer</a:t>
            </a:r>
            <a:r>
              <a:rPr lang="en" sz="1800" dirty="0">
                <a:solidFill>
                  <a:srgbClr val="3C4043"/>
                </a:solidFill>
                <a:latin typeface="Roboto"/>
                <a:ea typeface="Roboto"/>
                <a:cs typeface="Roboto"/>
                <a:sym typeface="Roboto"/>
              </a:rPr>
              <a:t> un </a:t>
            </a:r>
            <a:r>
              <a:rPr lang="en" sz="1800" dirty="0" err="1">
                <a:solidFill>
                  <a:srgbClr val="3C4043"/>
                </a:solidFill>
                <a:latin typeface="Roboto"/>
                <a:ea typeface="Roboto"/>
                <a:cs typeface="Roboto"/>
                <a:sym typeface="Roboto"/>
              </a:rPr>
              <a:t>itérateur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ou</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d’incrémenter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variable.</a:t>
            </a:r>
            <a:endParaRPr sz="1800" dirty="0">
              <a:solidFill>
                <a:srgbClr val="3C4043"/>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 avec index et </a:t>
            </a:r>
            <a:r>
              <a:rPr lang="en" dirty="0" err="1"/>
              <a:t>élément</a:t>
            </a:r>
            <a:endParaRPr dirty="0">
              <a:solidFill>
                <a:srgbClr val="FFFFFF"/>
              </a:solidFill>
            </a:endParaRPr>
          </a:p>
        </p:txBody>
      </p:sp>
      <p:sp>
        <p:nvSpPr>
          <p:cNvPr id="387" name="Google Shape;387;p46"/>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89" name="Google Shape;389;p46"/>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 : pas, taille et range</a:t>
            </a:r>
            <a:endParaRPr dirty="0">
              <a:solidFill>
                <a:srgbClr val="FFFFFF"/>
              </a:solidFill>
            </a:endParaRPr>
          </a:p>
        </p:txBody>
      </p:sp>
      <p:sp>
        <p:nvSpPr>
          <p:cNvPr id="395" name="Google Shape;395;p47"/>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97" name="Google Shape;397;p47"/>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5</a:t>
            </a:r>
            <a:r>
              <a:rPr lang="en" sz="1800" b="1">
                <a:solidFill>
                  <a:srgbClr val="37474F"/>
                </a:solidFill>
                <a:latin typeface="Consolas"/>
                <a:ea typeface="Consolas"/>
                <a:cs typeface="Consolas"/>
                <a:sym typeface="Consolas"/>
              </a:rPr>
              <a:t> downTo </a:t>
            </a:r>
            <a:r>
              <a:rPr lang="en" sz="1800" b="1">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Opérateurs</a:t>
            </a:r>
          </a:p>
        </p:txBody>
      </p:sp>
      <p:sp>
        <p:nvSpPr>
          <p:cNvPr id="126" name="Google Shape;126;p18"/>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Mathématiques</a:t>
            </a:r>
          </a:p>
        </p:txBody>
      </p:sp>
      <p:sp>
        <p:nvSpPr>
          <p:cNvPr id="127" name="Google Shape;12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3</a:t>
            </a:fld>
            <a:endParaRPr lang="fr-FR"/>
          </a:p>
        </p:txBody>
      </p:sp>
      <p:sp>
        <p:nvSpPr>
          <p:cNvPr id="128" name="Google Shape;128;p18"/>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fr-FR" sz="2400">
                <a:solidFill>
                  <a:schemeClr val="dk1"/>
                </a:solidFill>
                <a:latin typeface="Consolas"/>
                <a:ea typeface="Consolas"/>
                <a:cs typeface="Consolas"/>
                <a:sym typeface="Consolas"/>
              </a:rPr>
              <a:t>- * / %</a:t>
            </a:r>
            <a:endParaRPr lang="fr-FR">
              <a:latin typeface="Consolas"/>
              <a:ea typeface="Consolas"/>
              <a:cs typeface="Consolas"/>
              <a:sym typeface="Consolas"/>
            </a:endParaRPr>
          </a:p>
        </p:txBody>
      </p:sp>
      <p:sp>
        <p:nvSpPr>
          <p:cNvPr id="129" name="Google Shape;129;p18"/>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Assignement</a:t>
            </a:r>
          </a:p>
        </p:txBody>
      </p:sp>
      <p:sp>
        <p:nvSpPr>
          <p:cNvPr id="130" name="Google Shape;130;p18"/>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a:t>
            </a:r>
            <a:endParaRPr lang="fr-FR" sz="2400">
              <a:latin typeface="Consolas"/>
              <a:ea typeface="Consolas"/>
              <a:cs typeface="Consolas"/>
              <a:sym typeface="Consolas"/>
            </a:endParaRPr>
          </a:p>
        </p:txBody>
      </p:sp>
      <p:sp>
        <p:nvSpPr>
          <p:cNvPr id="131" name="Google Shape;131;p18"/>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Égalité</a:t>
            </a:r>
          </a:p>
        </p:txBody>
      </p:sp>
      <p:sp>
        <p:nvSpPr>
          <p:cNvPr id="132" name="Google Shape;132;p18"/>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 !=</a:t>
            </a:r>
            <a:endParaRPr lang="fr-FR" sz="2400">
              <a:latin typeface="Consolas"/>
              <a:ea typeface="Consolas"/>
              <a:cs typeface="Consolas"/>
              <a:sym typeface="Consolas"/>
            </a:endParaRPr>
          </a:p>
        </p:txBody>
      </p:sp>
      <p:sp>
        <p:nvSpPr>
          <p:cNvPr id="133" name="Google Shape;133;p18"/>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Incrémenter/décrémenter</a:t>
            </a:r>
          </a:p>
        </p:txBody>
      </p:sp>
      <p:sp>
        <p:nvSpPr>
          <p:cNvPr id="134" name="Google Shape;134;p18"/>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 --</a:t>
            </a:r>
            <a:endParaRPr lang="fr-FR" sz="2400">
              <a:latin typeface="Consolas"/>
              <a:ea typeface="Consolas"/>
              <a:cs typeface="Consolas"/>
              <a:sym typeface="Consolas"/>
            </a:endParaRPr>
          </a:p>
        </p:txBody>
      </p:sp>
      <p:sp>
        <p:nvSpPr>
          <p:cNvPr id="135" name="Google Shape;135;p18"/>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Comparaisons</a:t>
            </a:r>
          </a:p>
        </p:txBody>
      </p:sp>
      <p:sp>
        <p:nvSpPr>
          <p:cNvPr id="136" name="Google Shape;136;p18"/>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&lt; &lt;=  &gt; &gt;=</a:t>
            </a:r>
            <a:endParaRPr lang="fr-FR" sz="2400">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while</a:t>
            </a:r>
            <a:endParaRPr dirty="0">
              <a:solidFill>
                <a:srgbClr val="FFFFFF"/>
              </a:solidFill>
            </a:endParaRPr>
          </a:p>
        </p:txBody>
      </p:sp>
      <p:sp>
        <p:nvSpPr>
          <p:cNvPr id="405" name="Google Shape;405;p48"/>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457200" lvl="0" indent="0" algn="l" rtl="0">
              <a:lnSpc>
                <a:spcPct val="115000"/>
              </a:lnSpc>
              <a:spcBef>
                <a:spcPts val="0"/>
              </a:spcBef>
              <a:spcAft>
                <a:spcPts val="0"/>
              </a:spcAft>
              <a:buNone/>
            </a:pPr>
            <a:endParaRPr sz="1400">
              <a:solidFill>
                <a:schemeClr val="dk1"/>
              </a:solidFill>
            </a:endParaRPr>
          </a:p>
          <a:p>
            <a:pPr marL="457200" lvl="0" indent="0" algn="l" rtl="0">
              <a:lnSpc>
                <a:spcPct val="115000"/>
              </a:lnSpc>
              <a:spcBef>
                <a:spcPts val="600"/>
              </a:spcBef>
              <a:spcAft>
                <a:spcPts val="600"/>
              </a:spcAft>
              <a:buNone/>
            </a:pP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07" name="Google Shape;407;p48"/>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17" name="Google Shape;417;p49"/>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Listes</a:t>
            </a:r>
            <a:r>
              <a:rPr lang="en" sz="4200" dirty="0"/>
              <a:t> et tableaux</a:t>
            </a:r>
            <a:endParaRPr sz="4200" dirty="0"/>
          </a:p>
        </p:txBody>
      </p:sp>
      <p:sp>
        <p:nvSpPr>
          <p:cNvPr id="423" name="Google Shape;423;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Listes</a:t>
            </a:r>
            <a:endParaRPr dirty="0"/>
          </a:p>
        </p:txBody>
      </p:sp>
      <p:sp>
        <p:nvSpPr>
          <p:cNvPr id="429" name="Google Shape;429;p51"/>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fr-FR" sz="2200" dirty="0">
                <a:solidFill>
                  <a:schemeClr val="dk1"/>
                </a:solidFill>
              </a:rPr>
              <a:t>Les listes sont une collection d’éléments ordonnées</a:t>
            </a:r>
            <a:endParaRPr sz="2200" dirty="0">
              <a:solidFill>
                <a:schemeClr val="dk1"/>
              </a:solidFill>
            </a:endParaRPr>
          </a:p>
          <a:p>
            <a:pPr marL="0" lvl="0" indent="0" algn="l" rtl="0">
              <a:spcBef>
                <a:spcPts val="1000"/>
              </a:spcBef>
              <a:spcAft>
                <a:spcPts val="0"/>
              </a:spcAft>
              <a:buNone/>
            </a:pPr>
            <a:endParaRPr sz="2200" dirty="0">
              <a:solidFill>
                <a:schemeClr val="dk1"/>
              </a:solidFill>
            </a:endParaRPr>
          </a:p>
          <a:p>
            <a:pPr marL="0" lvl="0" indent="0" algn="l" rtl="0">
              <a:spcBef>
                <a:spcPts val="1000"/>
              </a:spcBef>
              <a:spcAft>
                <a:spcPts val="0"/>
              </a:spcAft>
              <a:buNone/>
            </a:pPr>
            <a:endParaRPr sz="2200" dirty="0">
              <a:solidFill>
                <a:schemeClr val="dk1"/>
              </a:solidFill>
            </a:endParaRPr>
          </a:p>
        </p:txBody>
      </p:sp>
      <p:sp>
        <p:nvSpPr>
          <p:cNvPr id="430" name="Google Shape;43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431" name="Google Shape;431;p51"/>
          <p:cNvSpPr txBox="1"/>
          <p:nvPr/>
        </p:nvSpPr>
        <p:spPr>
          <a:xfrm>
            <a:off x="318750" y="2524771"/>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dirty="0">
                <a:solidFill>
                  <a:schemeClr val="dk1"/>
                </a:solidFill>
                <a:latin typeface="Roboto"/>
                <a:ea typeface="Roboto"/>
                <a:cs typeface="Roboto"/>
                <a:sym typeface="Roboto"/>
              </a:rPr>
              <a:t>Les </a:t>
            </a:r>
            <a:r>
              <a:rPr lang="en" sz="2200" dirty="0" err="1">
                <a:solidFill>
                  <a:schemeClr val="dk1"/>
                </a:solidFill>
                <a:latin typeface="Roboto"/>
                <a:ea typeface="Roboto"/>
                <a:cs typeface="Roboto"/>
                <a:sym typeface="Roboto"/>
              </a:rPr>
              <a:t>éléments</a:t>
            </a:r>
            <a:r>
              <a:rPr lang="en" sz="2200" dirty="0">
                <a:solidFill>
                  <a:schemeClr val="dk1"/>
                </a:solidFill>
                <a:latin typeface="Roboto"/>
                <a:ea typeface="Roboto"/>
                <a:cs typeface="Roboto"/>
                <a:sym typeface="Roboto"/>
              </a:rPr>
              <a:t> ne </a:t>
            </a:r>
            <a:r>
              <a:rPr lang="en" sz="2200" dirty="0" err="1">
                <a:solidFill>
                  <a:schemeClr val="dk1"/>
                </a:solidFill>
                <a:latin typeface="Roboto"/>
                <a:ea typeface="Roboto"/>
                <a:cs typeface="Roboto"/>
                <a:sym typeface="Roboto"/>
              </a:rPr>
              <a:t>sont</a:t>
            </a:r>
            <a:r>
              <a:rPr lang="en" sz="2200" dirty="0">
                <a:solidFill>
                  <a:schemeClr val="dk1"/>
                </a:solidFill>
                <a:latin typeface="Roboto"/>
                <a:ea typeface="Roboto"/>
                <a:cs typeface="Roboto"/>
                <a:sym typeface="Roboto"/>
              </a:rPr>
              <a:t> pas </a:t>
            </a:r>
            <a:r>
              <a:rPr lang="en" sz="2200" dirty="0" err="1">
                <a:solidFill>
                  <a:schemeClr val="dk1"/>
                </a:solidFill>
                <a:latin typeface="Roboto"/>
                <a:ea typeface="Roboto"/>
                <a:cs typeface="Roboto"/>
                <a:sym typeface="Roboto"/>
              </a:rPr>
              <a:t>forcéments</a:t>
            </a:r>
            <a:r>
              <a:rPr lang="en" sz="2200" dirty="0">
                <a:solidFill>
                  <a:schemeClr val="dk1"/>
                </a:solidFill>
                <a:latin typeface="Roboto"/>
                <a:ea typeface="Roboto"/>
                <a:cs typeface="Roboto"/>
                <a:sym typeface="Roboto"/>
              </a:rPr>
              <a:t> </a:t>
            </a:r>
            <a:r>
              <a:rPr lang="en" sz="2200" dirty="0" err="1">
                <a:solidFill>
                  <a:schemeClr val="dk1"/>
                </a:solidFill>
                <a:latin typeface="Roboto"/>
                <a:ea typeface="Roboto"/>
                <a:cs typeface="Roboto"/>
                <a:sym typeface="Roboto"/>
              </a:rPr>
              <a:t>uniques</a:t>
            </a:r>
            <a:endParaRPr dirty="0">
              <a:latin typeface="Roboto"/>
              <a:ea typeface="Roboto"/>
              <a:cs typeface="Roboto"/>
              <a:sym typeface="Roboto"/>
            </a:endParaRPr>
          </a:p>
        </p:txBody>
      </p:sp>
      <p:sp>
        <p:nvSpPr>
          <p:cNvPr id="432" name="Google Shape;432;p51"/>
          <p:cNvSpPr txBox="1"/>
          <p:nvPr/>
        </p:nvSpPr>
        <p:spPr>
          <a:xfrm>
            <a:off x="318750" y="1821346"/>
            <a:ext cx="8345400" cy="944877"/>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fr-FR" sz="2200" dirty="0">
                <a:solidFill>
                  <a:schemeClr val="dk1"/>
                </a:solidFill>
                <a:latin typeface="Roboto"/>
                <a:ea typeface="Roboto"/>
                <a:cs typeface="Roboto"/>
                <a:sym typeface="Roboto"/>
              </a:rPr>
              <a:t>Éléments accessibles </a:t>
            </a:r>
            <a:r>
              <a:rPr lang="fr-FR" sz="2200" dirty="0" err="1">
                <a:solidFill>
                  <a:schemeClr val="dk1"/>
                </a:solidFill>
                <a:latin typeface="Roboto"/>
                <a:ea typeface="Roboto"/>
                <a:cs typeface="Roboto"/>
                <a:sym typeface="Roboto"/>
              </a:rPr>
              <a:t>programmatiquement</a:t>
            </a:r>
            <a:r>
              <a:rPr lang="fr-FR" sz="2200" dirty="0">
                <a:solidFill>
                  <a:schemeClr val="dk1"/>
                </a:solidFill>
                <a:latin typeface="Roboto"/>
                <a:ea typeface="Roboto"/>
                <a:cs typeface="Roboto"/>
                <a:sym typeface="Roboto"/>
              </a:rPr>
              <a:t> par leurs index </a:t>
            </a:r>
            <a:endParaRPr lang="fr-FR" dirty="0">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2"/>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chemeClr val="dk1"/>
                </a:solidFill>
              </a:rPr>
              <a:t>Déclarer une liste avec </a:t>
            </a:r>
            <a:r>
              <a:rPr lang="fr-FR" sz="1800" dirty="0" err="1">
                <a:solidFill>
                  <a:schemeClr val="dk1"/>
                </a:solidFill>
                <a:latin typeface="Consolas"/>
                <a:ea typeface="Consolas"/>
                <a:cs typeface="Consolas"/>
                <a:sym typeface="Consolas"/>
              </a:rPr>
              <a:t>listOf</a:t>
            </a:r>
            <a:r>
              <a:rPr lang="fr-FR" sz="1800" dirty="0">
                <a:solidFill>
                  <a:schemeClr val="dk1"/>
                </a:solidFill>
                <a:latin typeface="Consolas"/>
                <a:ea typeface="Consolas"/>
                <a:cs typeface="Consolas"/>
                <a:sym typeface="Consolas"/>
              </a:rPr>
              <a:t>()</a:t>
            </a:r>
            <a:r>
              <a:rPr lang="fr-FR" sz="1800" dirty="0">
                <a:solidFill>
                  <a:schemeClr val="dk1"/>
                </a:solidFill>
              </a:rPr>
              <a:t> et l’afficher</a:t>
            </a:r>
            <a:endParaRPr lang="fr-FR" sz="1800" dirty="0">
              <a:solidFill>
                <a:schemeClr val="dk1"/>
              </a:solidFill>
              <a:latin typeface="Consolas"/>
              <a:ea typeface="Consolas"/>
              <a:cs typeface="Consolas"/>
              <a:sym typeface="Consolas"/>
            </a:endParaRPr>
          </a:p>
          <a:p>
            <a:pPr marL="0" lvl="0" indent="0" algn="l" rtl="0">
              <a:spcBef>
                <a:spcPts val="1400"/>
              </a:spcBef>
              <a:spcAft>
                <a:spcPts val="0"/>
              </a:spcAft>
              <a:buNone/>
            </a:pPr>
            <a:r>
              <a:rPr lang="fr-FR" sz="1800" dirty="0">
                <a:latin typeface="Consolas"/>
                <a:ea typeface="Consolas"/>
                <a:cs typeface="Consolas"/>
                <a:sym typeface="Consolas"/>
              </a:rPr>
              <a:t>  </a:t>
            </a: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instruments = </a:t>
            </a:r>
            <a:r>
              <a:rPr lang="fr-FR" sz="1800" dirty="0" err="1">
                <a:solidFill>
                  <a:srgbClr val="37474F"/>
                </a:solidFill>
                <a:latin typeface="Consolas"/>
                <a:ea typeface="Consolas"/>
                <a:cs typeface="Consolas"/>
                <a:sym typeface="Consolas"/>
              </a:rPr>
              <a:t>listOf</a:t>
            </a:r>
            <a:r>
              <a:rPr lang="fr-FR" sz="1800" dirty="0">
                <a:solidFill>
                  <a:srgbClr val="37474F"/>
                </a:solidFill>
                <a:latin typeface="Consolas"/>
                <a:ea typeface="Consolas"/>
                <a:cs typeface="Consolas"/>
                <a:sym typeface="Consolas"/>
              </a:rPr>
              <a:t>(</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trumpet</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"piano"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violin</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a:t>
            </a:r>
          </a:p>
          <a:p>
            <a:pPr marL="0" lvl="0" indent="0" algn="l" rtl="0">
              <a:spcBef>
                <a:spcPts val="600"/>
              </a:spcBef>
              <a:spcAft>
                <a:spcPts val="600"/>
              </a:spcAft>
              <a:buNone/>
            </a:pPr>
            <a:r>
              <a:rPr lang="fr-FR" sz="1800" dirty="0">
                <a:solidFill>
                  <a:srgbClr val="37474F"/>
                </a:solidFill>
                <a:latin typeface="Consolas"/>
                <a:ea typeface="Consolas"/>
                <a:cs typeface="Consolas"/>
                <a:sym typeface="Consolas"/>
              </a:rPr>
              <a:t>  </a:t>
            </a:r>
            <a:r>
              <a:rPr lang="fr-FR" sz="1800" dirty="0" err="1">
                <a:solidFill>
                  <a:srgbClr val="37474F"/>
                </a:solidFill>
                <a:latin typeface="Consolas"/>
                <a:ea typeface="Consolas"/>
                <a:cs typeface="Consolas"/>
                <a:sym typeface="Consolas"/>
              </a:rPr>
              <a:t>println</a:t>
            </a:r>
            <a:r>
              <a:rPr lang="fr-FR" sz="1800" dirty="0">
                <a:solidFill>
                  <a:srgbClr val="37474F"/>
                </a:solidFill>
                <a:latin typeface="Consolas"/>
                <a:ea typeface="Consolas"/>
                <a:cs typeface="Consolas"/>
                <a:sym typeface="Consolas"/>
              </a:rPr>
              <a:t>(instruments)</a:t>
            </a:r>
            <a:endParaRPr lang="fr-FR" sz="1800" dirty="0">
              <a:latin typeface="Consolas"/>
              <a:ea typeface="Consolas"/>
              <a:cs typeface="Consolas"/>
              <a:sym typeface="Consolas"/>
            </a:endParaRPr>
          </a:p>
        </p:txBody>
      </p:sp>
      <p:sp>
        <p:nvSpPr>
          <p:cNvPr id="439" name="Google Shape;43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34</a:t>
            </a:fld>
            <a:endParaRPr lang="fr-FR"/>
          </a:p>
        </p:txBody>
      </p:sp>
      <p:sp>
        <p:nvSpPr>
          <p:cNvPr id="440" name="Google Shape;440;p52"/>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dirty="0"/>
              <a:t>Liste immuable avec </a:t>
            </a:r>
            <a:r>
              <a:rPr lang="fr-FR" dirty="0" err="1"/>
              <a:t>listOf</a:t>
            </a:r>
            <a:r>
              <a:rPr lang="fr-FR" dirty="0"/>
              <a:t>()</a:t>
            </a:r>
            <a:endParaRPr lang="fr-FR" dirty="0">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a:solidFill>
                  <a:srgbClr val="1155CC"/>
                </a:solidFill>
                <a:latin typeface="Courier New"/>
                <a:ea typeface="Courier New"/>
                <a:cs typeface="Courier New"/>
                <a:sym typeface="Courier New"/>
              </a:rPr>
              <a:t>  ⇒ [trumpet, piano, violin]</a:t>
            </a:r>
          </a:p>
          <a:p>
            <a:pPr marL="0" lvl="0" indent="0" algn="l" rtl="0">
              <a:spcBef>
                <a:spcPts val="0"/>
              </a:spcBef>
              <a:spcAft>
                <a:spcPts val="0"/>
              </a:spcAft>
              <a:buClr>
                <a:schemeClr val="dk1"/>
              </a:buClr>
              <a:buSzPts val="1100"/>
              <a:buFont typeface="Arial"/>
              <a:buNone/>
            </a:pPr>
            <a:endParaRPr lang="fr-FR" sz="1800">
              <a:latin typeface="Roboto"/>
              <a:ea typeface="Roboto"/>
              <a:cs typeface="Roboto"/>
              <a:sym typeface="Roboto"/>
            </a:endParaRPr>
          </a:p>
          <a:p>
            <a:pPr marL="0" lvl="0" indent="0" algn="l" rtl="0">
              <a:spcBef>
                <a:spcPts val="0"/>
              </a:spcBef>
              <a:spcAft>
                <a:spcPts val="0"/>
              </a:spcAft>
              <a:buNone/>
            </a:pPr>
            <a:endParaRPr lang="fr-F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On </a:t>
            </a:r>
            <a:r>
              <a:rPr lang="en" sz="1800" dirty="0" err="1">
                <a:solidFill>
                  <a:schemeClr val="dk1"/>
                </a:solidFill>
              </a:rPr>
              <a:t>peut</a:t>
            </a:r>
            <a:r>
              <a:rPr lang="en" sz="1800" dirty="0">
                <a:solidFill>
                  <a:schemeClr val="dk1"/>
                </a:solidFill>
              </a:rPr>
              <a:t> </a:t>
            </a:r>
            <a:r>
              <a:rPr lang="en" sz="1800" dirty="0" err="1">
                <a:solidFill>
                  <a:schemeClr val="dk1"/>
                </a:solidFill>
              </a:rPr>
              <a:t>créer</a:t>
            </a:r>
            <a:r>
              <a:rPr lang="en" sz="1800" dirty="0">
                <a:solidFill>
                  <a:schemeClr val="dk1"/>
                </a:solidFill>
              </a:rPr>
              <a:t> </a:t>
            </a:r>
            <a:r>
              <a:rPr lang="en" sz="1800" dirty="0" err="1">
                <a:solidFill>
                  <a:schemeClr val="dk1"/>
                </a:solidFill>
              </a:rPr>
              <a:t>une</a:t>
            </a:r>
            <a:r>
              <a:rPr lang="en" sz="1800" dirty="0">
                <a:solidFill>
                  <a:schemeClr val="dk1"/>
                </a:solidFill>
              </a:rPr>
              <a:t> </a:t>
            </a:r>
            <a:r>
              <a:rPr lang="en" sz="1800" dirty="0" err="1">
                <a:solidFill>
                  <a:schemeClr val="dk1"/>
                </a:solidFill>
              </a:rPr>
              <a:t>liste</a:t>
            </a:r>
            <a:r>
              <a:rPr lang="en" sz="1800" dirty="0">
                <a:solidFill>
                  <a:schemeClr val="dk1"/>
                </a:solidFill>
              </a:rPr>
              <a:t> modifiable avec </a:t>
            </a:r>
            <a:r>
              <a:rPr lang="en" sz="1800" dirty="0" err="1">
                <a:solidFill>
                  <a:schemeClr val="dk1"/>
                </a:solidFill>
                <a:latin typeface="Courier New"/>
                <a:ea typeface="Courier New"/>
                <a:cs typeface="Courier New"/>
                <a:sym typeface="Courier New"/>
              </a:rPr>
              <a:t>mutableListOf</a:t>
            </a:r>
            <a:r>
              <a:rPr lang="en" sz="1800" dirty="0">
                <a:solidFill>
                  <a:schemeClr val="dk1"/>
                </a:solidFill>
                <a:latin typeface="Courier New"/>
                <a:ea typeface="Courier New"/>
                <a:cs typeface="Courier New"/>
                <a:sym typeface="Courier New"/>
              </a:rPr>
              <a:t>()</a:t>
            </a:r>
            <a:endParaRPr sz="1800" dirty="0">
              <a:solidFill>
                <a:schemeClr val="dk1"/>
              </a:solidFill>
            </a:endParaRPr>
          </a:p>
          <a:p>
            <a:pPr marL="0" lvl="0" indent="0" algn="l" rtl="0">
              <a:spcBef>
                <a:spcPts val="1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myList</a:t>
            </a:r>
            <a:r>
              <a:rPr lang="en" sz="1800" dirty="0">
                <a:solidFill>
                  <a:srgbClr val="37474F"/>
                </a:solidFill>
                <a:latin typeface="Consolas"/>
                <a:ea typeface="Consolas"/>
                <a:cs typeface="Consolas"/>
                <a:sym typeface="Consolas"/>
              </a:rPr>
              <a:t> = </a:t>
            </a:r>
            <a:r>
              <a:rPr lang="en" sz="1800" dirty="0" err="1">
                <a:solidFill>
                  <a:srgbClr val="37474F"/>
                </a:solidFill>
                <a:latin typeface="Consolas"/>
                <a:ea typeface="Consolas"/>
                <a:cs typeface="Consolas"/>
                <a:sym typeface="Consolas"/>
              </a:rPr>
              <a:t>mutableListOf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"trumpet"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"piano"</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"violin"</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myList.remove</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"violin"</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6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47" name="Google Shape;44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C4043"/>
                </a:solidFill>
                <a:latin typeface="Roboto"/>
                <a:ea typeface="Roboto"/>
                <a:cs typeface="Roboto"/>
                <a:sym typeface="Roboto"/>
              </a:rPr>
              <a:t>Avec </a:t>
            </a:r>
            <a:r>
              <a:rPr lang="en" sz="1800" dirty="0" err="1">
                <a:solidFill>
                  <a:srgbClr val="3C4043"/>
                </a:solidFill>
                <a:latin typeface="Roboto"/>
                <a:ea typeface="Roboto"/>
                <a:cs typeface="Roboto"/>
                <a:sym typeface="Roboto"/>
              </a:rPr>
              <a:t>val</a:t>
            </a:r>
            <a:r>
              <a:rPr lang="en" sz="1800" dirty="0">
                <a:solidFill>
                  <a:srgbClr val="3C4043"/>
                </a:solidFill>
                <a:latin typeface="Roboto"/>
                <a:ea typeface="Roboto"/>
                <a:cs typeface="Roboto"/>
                <a:sym typeface="Roboto"/>
              </a:rPr>
              <a:t>, on ne </a:t>
            </a:r>
            <a:r>
              <a:rPr lang="en" sz="1800" dirty="0" err="1">
                <a:solidFill>
                  <a:srgbClr val="3C4043"/>
                </a:solidFill>
                <a:latin typeface="Roboto"/>
                <a:ea typeface="Roboto"/>
                <a:cs typeface="Roboto"/>
                <a:sym typeface="Roboto"/>
              </a:rPr>
              <a:t>peut</a:t>
            </a:r>
            <a:r>
              <a:rPr lang="en" sz="1800" dirty="0">
                <a:solidFill>
                  <a:srgbClr val="3C4043"/>
                </a:solidFill>
                <a:latin typeface="Roboto"/>
                <a:ea typeface="Roboto"/>
                <a:cs typeface="Roboto"/>
                <a:sym typeface="Roboto"/>
              </a:rPr>
              <a:t> pas changer la r</a:t>
            </a:r>
            <a:r>
              <a:rPr lang="fr-FR" sz="1800" dirty="0" err="1">
                <a:solidFill>
                  <a:srgbClr val="3C4043"/>
                </a:solidFill>
                <a:latin typeface="Roboto"/>
                <a:ea typeface="Roboto"/>
                <a:cs typeface="Roboto"/>
                <a:sym typeface="Roboto"/>
              </a:rPr>
              <a:t>efe</a:t>
            </a:r>
            <a:r>
              <a:rPr lang="en" sz="1800" dirty="0" err="1">
                <a:solidFill>
                  <a:srgbClr val="3C4043"/>
                </a:solidFill>
                <a:latin typeface="Roboto"/>
                <a:ea typeface="Roboto"/>
                <a:cs typeface="Roboto"/>
                <a:sym typeface="Roboto"/>
              </a:rPr>
              <a:t>rence</a:t>
            </a:r>
            <a:r>
              <a:rPr lang="en" sz="1800" dirty="0">
                <a:solidFill>
                  <a:srgbClr val="3C4043"/>
                </a:solidFill>
                <a:latin typeface="Roboto"/>
                <a:ea typeface="Roboto"/>
                <a:cs typeface="Roboto"/>
                <a:sym typeface="Roboto"/>
              </a:rPr>
              <a:t> de la </a:t>
            </a:r>
            <a:r>
              <a:rPr lang="en" sz="1800" dirty="0" err="1">
                <a:solidFill>
                  <a:srgbClr val="3C4043"/>
                </a:solidFill>
                <a:latin typeface="Roboto"/>
                <a:ea typeface="Roboto"/>
                <a:cs typeface="Roboto"/>
                <a:sym typeface="Roboto"/>
              </a:rPr>
              <a:t>liste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mais</a:t>
            </a:r>
            <a:r>
              <a:rPr lang="en" sz="1800" dirty="0">
                <a:solidFill>
                  <a:srgbClr val="3C4043"/>
                </a:solidFill>
                <a:latin typeface="Roboto"/>
                <a:ea typeface="Roboto"/>
                <a:cs typeface="Roboto"/>
                <a:sym typeface="Roboto"/>
              </a:rPr>
              <a:t> on </a:t>
            </a:r>
            <a:r>
              <a:rPr lang="en" sz="1800" dirty="0" err="1">
                <a:solidFill>
                  <a:srgbClr val="3C4043"/>
                </a:solidFill>
                <a:latin typeface="Roboto"/>
                <a:ea typeface="Roboto"/>
                <a:cs typeface="Roboto"/>
                <a:sym typeface="Roboto"/>
              </a:rPr>
              <a:t>peut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quand</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même</a:t>
            </a:r>
            <a:r>
              <a:rPr lang="en" sz="1800" dirty="0">
                <a:solidFill>
                  <a:srgbClr val="3C4043"/>
                </a:solidFill>
                <a:latin typeface="Roboto"/>
                <a:ea typeface="Roboto"/>
                <a:cs typeface="Roboto"/>
                <a:sym typeface="Roboto"/>
              </a:rPr>
              <a:t> changer son </a:t>
            </a:r>
            <a:r>
              <a:rPr lang="en" sz="1800" dirty="0" err="1">
                <a:solidFill>
                  <a:srgbClr val="3C4043"/>
                </a:solidFill>
                <a:latin typeface="Roboto"/>
                <a:ea typeface="Roboto"/>
                <a:cs typeface="Roboto"/>
                <a:sym typeface="Roboto"/>
              </a:rPr>
              <a:t>contenu</a:t>
            </a:r>
            <a:r>
              <a:rPr lang="en" sz="1800" dirty="0">
                <a:solidFill>
                  <a:srgbClr val="3C4043"/>
                </a:solidFill>
                <a:latin typeface="Roboto"/>
                <a:ea typeface="Roboto"/>
                <a:cs typeface="Roboto"/>
                <a:sym typeface="Roboto"/>
              </a:rPr>
              <a:t>. </a:t>
            </a:r>
            <a:endParaRPr sz="1800" dirty="0">
              <a:solidFill>
                <a:srgbClr val="3C4043"/>
              </a:solidFill>
              <a:latin typeface="Roboto"/>
              <a:ea typeface="Roboto"/>
              <a:cs typeface="Roboto"/>
              <a:sym typeface="Roboto"/>
            </a:endParaRPr>
          </a:p>
        </p:txBody>
      </p:sp>
      <p:sp>
        <p:nvSpPr>
          <p:cNvPr id="449" name="Google Shape;449;p5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Liste</a:t>
            </a:r>
            <a:r>
              <a:rPr lang="en" dirty="0"/>
              <a:t> </a:t>
            </a:r>
            <a:r>
              <a:rPr lang="en" dirty="0" err="1"/>
              <a:t>muable</a:t>
            </a:r>
            <a:r>
              <a:rPr lang="en" dirty="0"/>
              <a:t> avec </a:t>
            </a:r>
            <a:r>
              <a:rPr lang="en" dirty="0" err="1"/>
              <a:t>mutableListOf</a:t>
            </a:r>
            <a:r>
              <a:rPr lang="en" dirty="0"/>
              <a:t>()</a:t>
            </a:r>
            <a:endParaRPr dirty="0">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Arrays (tableaux)</a:t>
            </a:r>
            <a:endParaRPr dirty="0"/>
          </a:p>
        </p:txBody>
      </p:sp>
      <p:sp>
        <p:nvSpPr>
          <p:cNvPr id="456" name="Google Shape;456;p54"/>
          <p:cNvSpPr txBox="1">
            <a:spLocks noGrp="1"/>
          </p:cNvSpPr>
          <p:nvPr>
            <p:ph type="body" idx="1"/>
          </p:nvPr>
        </p:nvSpPr>
        <p:spPr>
          <a:xfrm>
            <a:off x="311700" y="1228675"/>
            <a:ext cx="8520600" cy="7203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Arrays store multiple items</a:t>
            </a:r>
            <a:endParaRPr sz="2200"/>
          </a:p>
        </p:txBody>
      </p:sp>
      <p:sp>
        <p:nvSpPr>
          <p:cNvPr id="457" name="Google Shape;45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58" name="Google Shape;458;p54"/>
          <p:cNvSpPr txBox="1"/>
          <p:nvPr/>
        </p:nvSpPr>
        <p:spPr>
          <a:xfrm>
            <a:off x="311700" y="1949000"/>
            <a:ext cx="8237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On </a:t>
            </a:r>
            <a:r>
              <a:rPr lang="en" sz="2200" dirty="0" err="1">
                <a:latin typeface="Roboto"/>
                <a:ea typeface="Roboto"/>
                <a:cs typeface="Roboto"/>
                <a:sym typeface="Roboto"/>
              </a:rPr>
              <a:t>peut</a:t>
            </a:r>
            <a:r>
              <a:rPr lang="en" sz="2200" dirty="0">
                <a:latin typeface="Roboto"/>
                <a:ea typeface="Roboto"/>
                <a:cs typeface="Roboto"/>
                <a:sym typeface="Roboto"/>
              </a:rPr>
              <a:t> </a:t>
            </a:r>
            <a:r>
              <a:rPr lang="en" sz="2200" dirty="0" err="1">
                <a:latin typeface="Roboto"/>
                <a:ea typeface="Roboto"/>
                <a:cs typeface="Roboto"/>
                <a:sym typeface="Roboto"/>
              </a:rPr>
              <a:t>accéder</a:t>
            </a:r>
            <a:r>
              <a:rPr lang="en" sz="2200" dirty="0">
                <a:latin typeface="Roboto"/>
                <a:ea typeface="Roboto"/>
                <a:cs typeface="Roboto"/>
                <a:sym typeface="Roboto"/>
              </a:rPr>
              <a:t> au </a:t>
            </a:r>
            <a:r>
              <a:rPr lang="en" sz="2200" dirty="0" err="1">
                <a:latin typeface="Roboto"/>
                <a:ea typeface="Roboto"/>
                <a:cs typeface="Roboto"/>
                <a:sym typeface="Roboto"/>
              </a:rPr>
              <a:t>éléments</a:t>
            </a:r>
            <a:r>
              <a:rPr lang="en" sz="2200" dirty="0">
                <a:latin typeface="Roboto"/>
                <a:ea typeface="Roboto"/>
                <a:cs typeface="Roboto"/>
                <a:sym typeface="Roboto"/>
              </a:rPr>
              <a:t> grâce </a:t>
            </a:r>
            <a:r>
              <a:rPr lang="en" sz="2200" dirty="0" err="1">
                <a:latin typeface="Roboto"/>
                <a:ea typeface="Roboto"/>
                <a:cs typeface="Roboto"/>
                <a:sym typeface="Roboto"/>
              </a:rPr>
              <a:t>à</a:t>
            </a:r>
            <a:r>
              <a:rPr lang="en" sz="2200" dirty="0">
                <a:latin typeface="Roboto"/>
                <a:ea typeface="Roboto"/>
                <a:cs typeface="Roboto"/>
                <a:sym typeface="Roboto"/>
              </a:rPr>
              <a:t> </a:t>
            </a:r>
            <a:r>
              <a:rPr lang="en" sz="2200" dirty="0" err="1">
                <a:latin typeface="Roboto"/>
                <a:ea typeface="Roboto"/>
                <a:cs typeface="Roboto"/>
                <a:sym typeface="Roboto"/>
              </a:rPr>
              <a:t>leurs</a:t>
            </a:r>
            <a:r>
              <a:rPr lang="en" sz="2200" dirty="0">
                <a:latin typeface="Roboto"/>
                <a:ea typeface="Roboto"/>
                <a:cs typeface="Roboto"/>
                <a:sym typeface="Roboto"/>
              </a:rPr>
              <a:t> indices.</a:t>
            </a:r>
            <a:endParaRPr sz="2200" dirty="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On </a:t>
            </a:r>
            <a:r>
              <a:rPr lang="en" sz="2200" dirty="0" err="1">
                <a:latin typeface="Roboto"/>
                <a:ea typeface="Roboto"/>
                <a:cs typeface="Roboto"/>
                <a:sym typeface="Roboto"/>
              </a:rPr>
              <a:t>peut</a:t>
            </a:r>
            <a:r>
              <a:rPr lang="en" sz="2200" dirty="0">
                <a:latin typeface="Roboto"/>
                <a:ea typeface="Roboto"/>
                <a:cs typeface="Roboto"/>
                <a:sym typeface="Roboto"/>
              </a:rPr>
              <a:t> changer les </a:t>
            </a:r>
            <a:r>
              <a:rPr lang="en" sz="2200" dirty="0" err="1">
                <a:latin typeface="Roboto"/>
                <a:ea typeface="Roboto"/>
                <a:cs typeface="Roboto"/>
                <a:sym typeface="Roboto"/>
              </a:rPr>
              <a:t>éléments</a:t>
            </a:r>
            <a:endParaRPr sz="2200" dirty="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La taille </a:t>
            </a:r>
            <a:r>
              <a:rPr lang="en" sz="2200" dirty="0" err="1">
                <a:latin typeface="Roboto"/>
                <a:ea typeface="Roboto"/>
                <a:cs typeface="Roboto"/>
                <a:sym typeface="Roboto"/>
              </a:rPr>
              <a:t>est</a:t>
            </a:r>
            <a:r>
              <a:rPr lang="en" sz="2200" dirty="0">
                <a:latin typeface="Roboto"/>
                <a:ea typeface="Roboto"/>
                <a:cs typeface="Roboto"/>
                <a:sym typeface="Roboto"/>
              </a:rPr>
              <a:t> fixe</a:t>
            </a:r>
            <a:endParaRPr sz="2200" dirty="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5"/>
          <p:cNvSpPr txBox="1">
            <a:spLocks noGrp="1"/>
          </p:cNvSpPr>
          <p:nvPr>
            <p:ph type="body" idx="1"/>
          </p:nvPr>
        </p:nvSpPr>
        <p:spPr>
          <a:xfrm>
            <a:off x="311700" y="1353575"/>
            <a:ext cx="83988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chemeClr val="dk1"/>
                </a:solidFill>
              </a:rPr>
              <a:t>Création</a:t>
            </a:r>
            <a:r>
              <a:rPr lang="en" sz="1800" dirty="0">
                <a:solidFill>
                  <a:schemeClr val="dk1"/>
                </a:solidFill>
              </a:rPr>
              <a:t> d’un array avec </a:t>
            </a:r>
            <a:r>
              <a:rPr lang="en" sz="1800" dirty="0" err="1">
                <a:solidFill>
                  <a:schemeClr val="dk1"/>
                </a:solidFill>
                <a:latin typeface="Courier New"/>
                <a:ea typeface="Courier New"/>
                <a:cs typeface="Courier New"/>
                <a:sym typeface="Courier New"/>
              </a:rPr>
              <a:t>arrayOf</a:t>
            </a:r>
            <a:r>
              <a:rPr lang="en"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pets = </a:t>
            </a:r>
            <a:r>
              <a:rPr lang="en" sz="1800" dirty="0" err="1">
                <a:solidFill>
                  <a:srgbClr val="37474F"/>
                </a:solidFill>
                <a:latin typeface="Consolas"/>
                <a:ea typeface="Consolas"/>
                <a:cs typeface="Consolas"/>
                <a:sym typeface="Consolas"/>
              </a:rPr>
              <a:t>arrayOf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"dog"</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"canary"</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Arrays.toString</a:t>
            </a:r>
            <a:r>
              <a:rPr lang="en" sz="1800" dirty="0">
                <a:solidFill>
                  <a:srgbClr val="37474F"/>
                </a:solidFill>
                <a:latin typeface="Consolas"/>
                <a:ea typeface="Consolas"/>
                <a:cs typeface="Consolas"/>
                <a:sym typeface="Consolas"/>
              </a:rPr>
              <a:t>(pets))</a:t>
            </a:r>
            <a:endParaRPr sz="1800" dirty="0">
              <a:latin typeface="Consolas"/>
              <a:ea typeface="Consolas"/>
              <a:cs typeface="Consolas"/>
              <a:sym typeface="Consolas"/>
            </a:endParaRPr>
          </a:p>
          <a:p>
            <a:pPr marL="0" lvl="0" indent="0" algn="l" rtl="0">
              <a:spcBef>
                <a:spcPts val="600"/>
              </a:spcBef>
              <a:spcAft>
                <a:spcPts val="0"/>
              </a:spcAft>
              <a:buNone/>
            </a:pPr>
            <a:endParaRPr sz="1400" dirty="0">
              <a:solidFill>
                <a:srgbClr val="1155CC"/>
              </a:solidFill>
              <a:latin typeface="Courier New"/>
              <a:ea typeface="Courier New"/>
              <a:cs typeface="Courier New"/>
              <a:sym typeface="Courier New"/>
            </a:endParaRPr>
          </a:p>
          <a:p>
            <a:pPr marL="457200" lvl="0" indent="0" algn="l" rtl="0">
              <a:spcBef>
                <a:spcPts val="60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66" name="Google Shape;466;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C4043"/>
                </a:solidFill>
                <a:latin typeface="Roboto"/>
                <a:ea typeface="Roboto"/>
                <a:cs typeface="Roboto"/>
                <a:sym typeface="Roboto"/>
              </a:rPr>
              <a:t>Comme les </a:t>
            </a:r>
            <a:r>
              <a:rPr lang="en" sz="1800" dirty="0" err="1">
                <a:solidFill>
                  <a:srgbClr val="3C4043"/>
                </a:solidFill>
                <a:latin typeface="Roboto"/>
                <a:ea typeface="Roboto"/>
                <a:cs typeface="Roboto"/>
                <a:sym typeface="Roboto"/>
              </a:rPr>
              <a:t>listes</a:t>
            </a:r>
            <a:r>
              <a:rPr lang="en" sz="1800" dirty="0">
                <a:solidFill>
                  <a:srgbClr val="3C4043"/>
                </a:solidFill>
                <a:latin typeface="Roboto"/>
                <a:ea typeface="Roboto"/>
                <a:cs typeface="Roboto"/>
                <a:sym typeface="Roboto"/>
              </a:rPr>
              <a:t>, </a:t>
            </a:r>
            <a:r>
              <a:rPr lang="en" sz="1800" dirty="0" err="1">
                <a:solidFill>
                  <a:srgbClr val="3C4043"/>
                </a:solidFill>
                <a:latin typeface="Courier New"/>
                <a:ea typeface="Courier New"/>
                <a:cs typeface="Courier New"/>
                <a:sym typeface="Courier New"/>
              </a:rPr>
              <a:t>val</a:t>
            </a:r>
            <a:r>
              <a:rPr lang="en" sz="1800" dirty="0">
                <a:solidFill>
                  <a:srgbClr val="3C4043"/>
                </a:solidFill>
                <a:latin typeface="Roboto"/>
                <a:ea typeface="Roboto"/>
                <a:cs typeface="Roboto"/>
                <a:sym typeface="Roboto"/>
              </a:rPr>
              <a:t> ne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pas de </a:t>
            </a:r>
            <a:r>
              <a:rPr lang="en" sz="1800" dirty="0" err="1">
                <a:solidFill>
                  <a:srgbClr val="3C4043"/>
                </a:solidFill>
                <a:latin typeface="Roboto"/>
                <a:ea typeface="Roboto"/>
                <a:cs typeface="Roboto"/>
                <a:sym typeface="Roboto"/>
              </a:rPr>
              <a:t>modif</a:t>
            </a:r>
            <a:r>
              <a:rPr lang="fr-FR" sz="1800" dirty="0">
                <a:solidFill>
                  <a:srgbClr val="3C4043"/>
                </a:solidFill>
                <a:latin typeface="Roboto"/>
                <a:ea typeface="Roboto"/>
                <a:cs typeface="Roboto"/>
                <a:sym typeface="Roboto"/>
              </a:rPr>
              <a:t>i</a:t>
            </a:r>
            <a:r>
              <a:rPr lang="en" sz="1800" dirty="0">
                <a:solidFill>
                  <a:srgbClr val="3C4043"/>
                </a:solidFill>
                <a:latin typeface="Roboto"/>
                <a:ea typeface="Roboto"/>
                <a:cs typeface="Roboto"/>
                <a:sym typeface="Roboto"/>
              </a:rPr>
              <a:t>er la r</a:t>
            </a:r>
            <a:r>
              <a:rPr lang="fr-FR" sz="1800" dirty="0" err="1">
                <a:solidFill>
                  <a:srgbClr val="3C4043"/>
                </a:solidFill>
                <a:latin typeface="Roboto"/>
                <a:ea typeface="Roboto"/>
                <a:cs typeface="Roboto"/>
                <a:sym typeface="Roboto"/>
              </a:rPr>
              <a:t>efe</a:t>
            </a:r>
            <a:r>
              <a:rPr lang="en" sz="1800" dirty="0" err="1">
                <a:solidFill>
                  <a:srgbClr val="3C4043"/>
                </a:solidFill>
                <a:latin typeface="Roboto"/>
                <a:ea typeface="Roboto"/>
                <a:cs typeface="Roboto"/>
                <a:sym typeface="Roboto"/>
              </a:rPr>
              <a:t>rence</a:t>
            </a:r>
            <a:r>
              <a:rPr lang="en" sz="1800" dirty="0">
                <a:solidFill>
                  <a:srgbClr val="3C4043"/>
                </a:solidFill>
                <a:latin typeface="Roboto"/>
                <a:ea typeface="Roboto"/>
                <a:cs typeface="Roboto"/>
                <a:sym typeface="Roboto"/>
              </a:rPr>
              <a:t> du </a:t>
            </a:r>
            <a:r>
              <a:rPr lang="en" sz="1800" dirty="0" err="1">
                <a:solidFill>
                  <a:srgbClr val="3C4043"/>
                </a:solidFill>
                <a:latin typeface="Roboto"/>
                <a:ea typeface="Roboto"/>
                <a:cs typeface="Roboto"/>
                <a:sym typeface="Roboto"/>
              </a:rPr>
              <a:t>tabkleau</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mais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de changer les </a:t>
            </a:r>
            <a:r>
              <a:rPr lang="en" sz="1800" dirty="0" err="1">
                <a:solidFill>
                  <a:srgbClr val="3C4043"/>
                </a:solidFill>
                <a:latin typeface="Roboto"/>
                <a:ea typeface="Roboto"/>
                <a:cs typeface="Roboto"/>
                <a:sym typeface="Roboto"/>
              </a:rPr>
              <a:t>donneés</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468" name="Google Shape;468;p5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Array avec </a:t>
            </a:r>
            <a:r>
              <a:rPr lang="en" dirty="0" err="1"/>
              <a:t>arrayOf</a:t>
            </a:r>
            <a:r>
              <a:rPr lang="en" dirty="0"/>
              <a:t>()</a:t>
            </a:r>
            <a:endParaRPr dirty="0">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a:spLocks noGrp="1"/>
          </p:cNvSpPr>
          <p:nvPr>
            <p:ph type="body" idx="1"/>
          </p:nvPr>
        </p:nvSpPr>
        <p:spPr>
          <a:xfrm>
            <a:off x="311700" y="1429799"/>
            <a:ext cx="83988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Un array </a:t>
            </a:r>
            <a:r>
              <a:rPr lang="en" sz="1800" dirty="0" err="1">
                <a:solidFill>
                  <a:schemeClr val="dk1"/>
                </a:solidFill>
              </a:rPr>
              <a:t>peut</a:t>
            </a:r>
            <a:r>
              <a:rPr lang="en" sz="1800" dirty="0">
                <a:solidFill>
                  <a:schemeClr val="dk1"/>
                </a:solidFill>
              </a:rPr>
              <a:t> </a:t>
            </a:r>
            <a:r>
              <a:rPr lang="en" sz="1800" dirty="0" err="1">
                <a:solidFill>
                  <a:schemeClr val="dk1"/>
                </a:solidFill>
              </a:rPr>
              <a:t>avoir</a:t>
            </a:r>
            <a:r>
              <a:rPr lang="en" sz="1800" dirty="0">
                <a:solidFill>
                  <a:schemeClr val="dk1"/>
                </a:solidFill>
              </a:rPr>
              <a:t> des types de </a:t>
            </a:r>
            <a:r>
              <a:rPr lang="en" sz="1800" dirty="0" err="1">
                <a:solidFill>
                  <a:schemeClr val="dk1"/>
                </a:solidFill>
              </a:rPr>
              <a:t>plusieurs</a:t>
            </a:r>
            <a:r>
              <a:rPr lang="en" sz="1800" dirty="0">
                <a:solidFill>
                  <a:schemeClr val="dk1"/>
                </a:solidFill>
              </a:rPr>
              <a:t> </a:t>
            </a:r>
            <a:r>
              <a:rPr lang="en" sz="1800" dirty="0" err="1">
                <a:solidFill>
                  <a:schemeClr val="dk1"/>
                </a:solidFill>
              </a:rPr>
              <a:t>éléments</a:t>
            </a:r>
            <a:r>
              <a:rPr lang="en" sz="1800" dirty="0">
                <a:solidFill>
                  <a:schemeClr val="dk1"/>
                </a:solidFill>
              </a:rPr>
              <a:t>.</a:t>
            </a:r>
            <a:endParaRPr sz="1800" dirty="0">
              <a:solidFill>
                <a:schemeClr val="dk1"/>
              </a:solidFill>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mix = </a:t>
            </a:r>
            <a:r>
              <a:rPr lang="en" sz="1800" dirty="0" err="1">
                <a:solidFill>
                  <a:srgbClr val="37474F"/>
                </a:solidFill>
                <a:latin typeface="Consolas"/>
                <a:ea typeface="Consolas"/>
                <a:cs typeface="Consolas"/>
                <a:sym typeface="Consolas"/>
              </a:rPr>
              <a:t>arrayOf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"hats"</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600"/>
              </a:spcBef>
              <a:spcAft>
                <a:spcPts val="0"/>
              </a:spcAft>
              <a:buNone/>
            </a:pPr>
            <a:endParaRPr sz="1400" b="1" dirty="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75" name="Google Shape;475;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76" name="Google Shape;476;p5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Arrays avec des mélanges de types </a:t>
            </a:r>
            <a:endParaRPr sz="2400" dirty="0"/>
          </a:p>
        </p:txBody>
      </p:sp>
      <p:sp>
        <p:nvSpPr>
          <p:cNvPr id="477" name="Google Shape;477;p56"/>
          <p:cNvSpPr txBox="1"/>
          <p:nvPr/>
        </p:nvSpPr>
        <p:spPr>
          <a:xfrm>
            <a:off x="295350" y="2621150"/>
            <a:ext cx="8431500" cy="73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Roboto"/>
                <a:ea typeface="Roboto"/>
                <a:cs typeface="Roboto"/>
                <a:sym typeface="Roboto"/>
              </a:rPr>
              <a:t>Un array </a:t>
            </a:r>
            <a:r>
              <a:rPr lang="en" sz="1800" dirty="0" err="1">
                <a:solidFill>
                  <a:schemeClr val="dk1"/>
                </a:solidFill>
                <a:latin typeface="Roboto"/>
                <a:ea typeface="Roboto"/>
                <a:cs typeface="Roboto"/>
                <a:sym typeface="Roboto"/>
              </a:rPr>
              <a:t>peut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être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limité</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à</a:t>
            </a:r>
            <a:r>
              <a:rPr lang="en" sz="1800" dirty="0">
                <a:solidFill>
                  <a:schemeClr val="dk1"/>
                </a:solidFill>
                <a:latin typeface="Roboto"/>
                <a:ea typeface="Roboto"/>
                <a:cs typeface="Roboto"/>
                <a:sym typeface="Roboto"/>
              </a:rPr>
              <a:t> un type.</a:t>
            </a:r>
            <a:endParaRPr sz="1800" dirty="0">
              <a:solidFill>
                <a:schemeClr val="dk1"/>
              </a:solidFill>
              <a:latin typeface="Roboto"/>
              <a:ea typeface="Roboto"/>
              <a:cs typeface="Roboto"/>
              <a:sym typeface="Roboto"/>
            </a:endParaRPr>
          </a:p>
          <a:p>
            <a:pPr marL="0" lvl="0" indent="0" algn="l" rtl="0">
              <a:lnSpc>
                <a:spcPct val="115000"/>
              </a:lnSpc>
              <a:spcBef>
                <a:spcPts val="600"/>
              </a:spcBef>
              <a:spcAft>
                <a:spcPts val="600"/>
              </a:spcAft>
              <a:buClr>
                <a:schemeClr val="dk1"/>
              </a:buClr>
              <a:buSzPts val="1100"/>
              <a:buFont typeface="Arial"/>
              <a:buNone/>
            </a:pPr>
            <a:r>
              <a:rPr lang="en" sz="1800" dirty="0">
                <a:solidFill>
                  <a:schemeClr val="dk1"/>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7"/>
          <p:cNvSpPr txBox="1">
            <a:spLocks noGrp="1"/>
          </p:cNvSpPr>
          <p:nvPr>
            <p:ph type="body" idx="1"/>
          </p:nvPr>
        </p:nvSpPr>
        <p:spPr>
          <a:xfrm>
            <a:off x="311700" y="1277369"/>
            <a:ext cx="8398800" cy="17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chemeClr val="dk1"/>
                </a:solidFill>
              </a:rPr>
              <a:t>Utiliser</a:t>
            </a:r>
            <a:r>
              <a:rPr lang="en" sz="1800" dirty="0">
                <a:solidFill>
                  <a:schemeClr val="dk1"/>
                </a:solidFill>
              </a:rPr>
              <a:t> </a:t>
            </a:r>
            <a:r>
              <a:rPr lang="en" sz="1800" dirty="0" err="1">
                <a:solidFill>
                  <a:schemeClr val="dk1"/>
                </a:solidFill>
              </a:rPr>
              <a:t>l’opérateur</a:t>
            </a:r>
            <a:r>
              <a:rPr lang="en" sz="1800" dirty="0">
                <a:solidFill>
                  <a:schemeClr val="dk1"/>
                </a:solidFill>
              </a:rPr>
              <a:t> </a:t>
            </a:r>
            <a:r>
              <a:rPr lang="en" sz="1800" dirty="0">
                <a:solidFill>
                  <a:schemeClr val="dk1"/>
                </a:solidFill>
                <a:latin typeface="Courier New"/>
                <a:ea typeface="Courier New"/>
                <a:cs typeface="Courier New"/>
                <a:sym typeface="Courier New"/>
              </a:rPr>
              <a:t>+</a:t>
            </a:r>
            <a:r>
              <a:rPr lang="en" sz="1800" dirty="0">
                <a:solidFill>
                  <a:schemeClr val="dk1"/>
                </a:solidFill>
              </a:rPr>
              <a:t>.</a:t>
            </a:r>
            <a:endParaRPr sz="1800" dirty="0">
              <a:solidFill>
                <a:schemeClr val="dk1"/>
              </a:solidFill>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numbers2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4</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5</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6</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combined = numbers2 + numbers</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Arrays.toString</a:t>
            </a:r>
            <a:r>
              <a:rPr lang="en" sz="1800" dirty="0">
                <a:solidFill>
                  <a:srgbClr val="37474F"/>
                </a:solidFill>
                <a:latin typeface="Consolas"/>
                <a:ea typeface="Consolas"/>
                <a:cs typeface="Consolas"/>
                <a:sym typeface="Consolas"/>
              </a:rPr>
              <a:t>(combined))</a:t>
            </a:r>
            <a:endParaRPr sz="1800" dirty="0">
              <a:latin typeface="Consolas"/>
              <a:ea typeface="Consolas"/>
              <a:cs typeface="Consolas"/>
              <a:sym typeface="Consolas"/>
            </a:endParaRPr>
          </a:p>
          <a:p>
            <a:pPr marL="0" lvl="0" indent="0" algn="l" rtl="0">
              <a:spcBef>
                <a:spcPts val="600"/>
              </a:spcBef>
              <a:spcAft>
                <a:spcPts val="0"/>
              </a:spcAft>
              <a:buNone/>
            </a:pPr>
            <a:endParaRPr sz="1200" dirty="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83" name="Google Shape;48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84" name="Google Shape;484;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Combiner des arrays</a:t>
            </a:r>
            <a:endParaRPr dirty="0">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Opérations</a:t>
            </a:r>
            <a:r>
              <a:rPr lang="en" dirty="0"/>
              <a:t> avec </a:t>
            </a:r>
            <a:r>
              <a:rPr lang="fr-FR" dirty="0"/>
              <a:t>entier</a:t>
            </a:r>
            <a:r>
              <a:rPr lang="en" dirty="0"/>
              <a:t> (Int)</a:t>
            </a:r>
            <a:endParaRPr dirty="0"/>
          </a:p>
        </p:txBody>
      </p:sp>
      <p:sp>
        <p:nvSpPr>
          <p:cNvPr id="142" name="Google Shape;14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3" name="Google Shape;143;p19"/>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44" name="Google Shape;144;p19"/>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2</a:t>
            </a:r>
            <a:endParaRPr dirty="0">
              <a:latin typeface="Consolas"/>
              <a:ea typeface="Consolas"/>
              <a:cs typeface="Consolas"/>
              <a:sym typeface="Consolas"/>
            </a:endParaRPr>
          </a:p>
        </p:txBody>
      </p:sp>
      <p:sp>
        <p:nvSpPr>
          <p:cNvPr id="145" name="Google Shape;145;p19"/>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53 - 3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46" name="Google Shape;146;p19"/>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50 / 10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48" name="Google Shape;148;p19"/>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9 % 3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50" name="Google Shape;150;p19"/>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Null safety</a:t>
            </a:r>
            <a:endParaRPr sz="4200" dirty="0"/>
          </a:p>
        </p:txBody>
      </p:sp>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97" name="Google Shape;497;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258277"/>
            <a:ext cx="7273200" cy="3204308"/>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En</a:t>
            </a:r>
            <a:r>
              <a:rPr lang="en" sz="2200" dirty="0">
                <a:latin typeface="Roboto"/>
                <a:ea typeface="Roboto"/>
                <a:cs typeface="Roboto"/>
                <a:sym typeface="Roboto"/>
              </a:rPr>
              <a:t> Kotlin, les variables ne </a:t>
            </a:r>
            <a:r>
              <a:rPr lang="en" sz="2200" dirty="0" err="1">
                <a:latin typeface="Roboto"/>
                <a:ea typeface="Roboto"/>
                <a:cs typeface="Roboto"/>
                <a:sym typeface="Roboto"/>
              </a:rPr>
              <a:t>peuvent</a:t>
            </a:r>
            <a:r>
              <a:rPr lang="en" sz="2200" dirty="0">
                <a:latin typeface="Roboto"/>
                <a:ea typeface="Roboto"/>
                <a:cs typeface="Roboto"/>
                <a:sym typeface="Roboto"/>
              </a:rPr>
              <a:t> pas </a:t>
            </a:r>
            <a:r>
              <a:rPr lang="en" sz="2200" dirty="0" err="1">
                <a:latin typeface="Roboto"/>
                <a:ea typeface="Roboto"/>
                <a:cs typeface="Roboto"/>
                <a:sym typeface="Roboto"/>
              </a:rPr>
              <a:t>être</a:t>
            </a:r>
            <a:r>
              <a:rPr lang="en" sz="2200" dirty="0">
                <a:latin typeface="Roboto"/>
                <a:ea typeface="Roboto"/>
                <a:cs typeface="Roboto"/>
                <a:sym typeface="Roboto"/>
              </a:rPr>
              <a:t> null par </a:t>
            </a:r>
            <a:r>
              <a:rPr lang="en" sz="2200" dirty="0" err="1">
                <a:latin typeface="Roboto"/>
                <a:ea typeface="Roboto"/>
                <a:cs typeface="Roboto"/>
                <a:sym typeface="Roboto"/>
              </a:rPr>
              <a:t>défaut</a:t>
            </a:r>
            <a:r>
              <a:rPr lang="en" sz="2200" dirty="0">
                <a:latin typeface="Roboto"/>
                <a:ea typeface="Roboto"/>
                <a:cs typeface="Roboto"/>
                <a:sym typeface="Roboto"/>
              </a:rPr>
              <a:t> </a:t>
            </a:r>
          </a:p>
          <a:p>
            <a:pPr marL="457200" indent="-368300">
              <a:buSzPts val="2200"/>
              <a:buFont typeface="Roboto"/>
              <a:buChar char="●"/>
            </a:pPr>
            <a:r>
              <a:rPr lang="fr-FR" sz="2200" dirty="0">
                <a:latin typeface="Roboto"/>
                <a:ea typeface="Roboto"/>
                <a:cs typeface="Roboto"/>
                <a:sym typeface="Roboto"/>
              </a:rPr>
              <a:t>On peut </a:t>
            </a:r>
            <a:r>
              <a:rPr lang="fr-FR" sz="2200" dirty="0" err="1">
                <a:latin typeface="Roboto"/>
                <a:ea typeface="Roboto"/>
                <a:cs typeface="Roboto"/>
                <a:sym typeface="Roboto"/>
              </a:rPr>
              <a:t>specifier</a:t>
            </a:r>
            <a:r>
              <a:rPr lang="fr-FR" sz="2200" dirty="0">
                <a:latin typeface="Roboto"/>
                <a:ea typeface="Roboto"/>
                <a:cs typeface="Roboto"/>
                <a:sym typeface="Roboto"/>
              </a:rPr>
              <a:t> qu’une variable peut être </a:t>
            </a:r>
            <a:r>
              <a:rPr lang="fr-FR" sz="2200" dirty="0" err="1">
                <a:latin typeface="Roboto"/>
                <a:ea typeface="Roboto"/>
                <a:cs typeface="Roboto"/>
                <a:sym typeface="Roboto"/>
              </a:rPr>
              <a:t>null</a:t>
            </a:r>
            <a:r>
              <a:rPr lang="fr-FR" sz="2200" dirty="0">
                <a:latin typeface="Roboto"/>
                <a:ea typeface="Roboto"/>
                <a:cs typeface="Roboto"/>
                <a:sym typeface="Roboto"/>
              </a:rPr>
              <a:t> avec l’opérateur </a:t>
            </a:r>
            <a:r>
              <a:rPr lang="fr-FR" sz="2200" dirty="0">
                <a:latin typeface="Courier New"/>
                <a:ea typeface="Courier New"/>
                <a:cs typeface="Courier New"/>
                <a:sym typeface="Courier New"/>
              </a:rPr>
              <a:t>?</a:t>
            </a:r>
          </a:p>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Permettre</a:t>
            </a:r>
            <a:r>
              <a:rPr lang="en" sz="2200" dirty="0">
                <a:latin typeface="Roboto"/>
                <a:ea typeface="Roboto"/>
                <a:cs typeface="Roboto"/>
                <a:sym typeface="Roboto"/>
              </a:rPr>
              <a:t> les null-pointer exceptions avec </a:t>
            </a:r>
            <a:r>
              <a:rPr lang="en" sz="2200" dirty="0" err="1">
                <a:latin typeface="Roboto"/>
                <a:ea typeface="Roboto"/>
                <a:cs typeface="Roboto"/>
                <a:sym typeface="Roboto"/>
              </a:rPr>
              <a:t>l’opérateur</a:t>
            </a:r>
            <a:r>
              <a:rPr lang="en" sz="2200" dirty="0">
                <a:latin typeface="Roboto"/>
                <a:ea typeface="Roboto"/>
                <a:cs typeface="Roboto"/>
                <a:sym typeface="Roboto"/>
              </a:rPr>
              <a:t> </a:t>
            </a:r>
            <a:r>
              <a:rPr lang="en" sz="2200" dirty="0">
                <a:latin typeface="Courier New"/>
                <a:ea typeface="Courier New"/>
                <a:cs typeface="Courier New"/>
                <a:sym typeface="Courier New"/>
              </a:rPr>
              <a:t>!!</a:t>
            </a:r>
          </a:p>
          <a:p>
            <a:pPr marL="457200" indent="-368300">
              <a:buSzPts val="2200"/>
              <a:buFont typeface="Roboto"/>
              <a:buChar char="●"/>
            </a:pPr>
            <a:r>
              <a:rPr lang="fr-FR" sz="2200" dirty="0">
                <a:latin typeface="Roboto"/>
                <a:ea typeface="Roboto"/>
                <a:cs typeface="Roboto"/>
                <a:sym typeface="Roboto"/>
              </a:rPr>
              <a:t>On peut tester si une variable est </a:t>
            </a:r>
            <a:r>
              <a:rPr lang="fr-FR" sz="2200" dirty="0" err="1">
                <a:latin typeface="Roboto"/>
                <a:ea typeface="Roboto"/>
                <a:cs typeface="Roboto"/>
                <a:sym typeface="Roboto"/>
              </a:rPr>
              <a:t>null</a:t>
            </a:r>
            <a:r>
              <a:rPr lang="fr-FR" sz="2200" dirty="0">
                <a:latin typeface="Roboto"/>
                <a:ea typeface="Roboto"/>
                <a:cs typeface="Roboto"/>
                <a:sym typeface="Roboto"/>
              </a:rPr>
              <a:t> avec l’opérateur </a:t>
            </a:r>
            <a:r>
              <a:rPr lang="fr-FR" sz="2200" dirty="0" err="1">
                <a:latin typeface="Roboto"/>
                <a:ea typeface="Roboto"/>
                <a:cs typeface="Roboto"/>
                <a:sym typeface="Roboto"/>
              </a:rPr>
              <a:t>elvis</a:t>
            </a:r>
            <a:r>
              <a:rPr lang="fr-FR" sz="2200" dirty="0">
                <a:latin typeface="Roboto"/>
                <a:ea typeface="Roboto"/>
                <a:cs typeface="Roboto"/>
                <a:sym typeface="Roboto"/>
              </a:rPr>
              <a:t> </a:t>
            </a:r>
            <a:r>
              <a:rPr lang="fr-FR" sz="2200" dirty="0">
                <a:latin typeface="Courier New"/>
                <a:ea typeface="Courier New"/>
                <a:cs typeface="Courier New"/>
                <a:sym typeface="Courier New"/>
              </a:rPr>
              <a:t>?:</a:t>
            </a:r>
            <a:endParaRPr lang="fr-FR" sz="2200" dirty="0">
              <a:latin typeface="Roboto"/>
              <a:ea typeface="Roboto"/>
              <a:cs typeface="Roboto"/>
              <a:sym typeface="Roboto"/>
            </a:endParaRPr>
          </a:p>
          <a:p>
            <a:pPr marL="457200" indent="-368300">
              <a:buSzPts val="2200"/>
              <a:buFont typeface="Roboto"/>
              <a:buChar char="●"/>
            </a:pPr>
            <a:endParaRPr lang="fr-FR" sz="2200" dirty="0">
              <a:latin typeface="Roboto"/>
              <a:ea typeface="Roboto"/>
              <a:cs typeface="Roboto"/>
              <a:sym typeface="Roboto"/>
            </a:endParaRPr>
          </a:p>
          <a:p>
            <a:pPr marL="457200" lvl="0" indent="-368300" algn="l" rtl="0">
              <a:spcBef>
                <a:spcPts val="0"/>
              </a:spcBef>
              <a:spcAft>
                <a:spcPts val="0"/>
              </a:spcAft>
              <a:buSzPts val="2200"/>
              <a:buFont typeface="Roboto"/>
              <a:buChar char="●"/>
            </a:pPr>
            <a:endParaRPr sz="2200" dirty="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07" name="Google Shape;507;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Les variables ne </a:t>
            </a:r>
            <a:r>
              <a:rPr lang="en" dirty="0" err="1"/>
              <a:t>peuvent</a:t>
            </a:r>
            <a:r>
              <a:rPr lang="en" dirty="0"/>
              <a:t> pas </a:t>
            </a:r>
            <a:r>
              <a:rPr lang="en" dirty="0" err="1"/>
              <a:t>être</a:t>
            </a:r>
            <a:r>
              <a:rPr lang="en" dirty="0"/>
              <a:t> null</a:t>
            </a:r>
            <a:endParaRPr dirty="0">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err="1">
                <a:solidFill>
                  <a:schemeClr val="dk1"/>
                </a:solidFill>
                <a:highlight>
                  <a:schemeClr val="lt1"/>
                </a:highlight>
                <a:latin typeface="Roboto"/>
                <a:ea typeface="Roboto"/>
                <a:cs typeface="Roboto"/>
                <a:sym typeface="Roboto"/>
              </a:rPr>
              <a:t>Déclarer</a:t>
            </a:r>
            <a:r>
              <a:rPr lang="en" sz="1800" dirty="0">
                <a:solidFill>
                  <a:schemeClr val="dk1"/>
                </a:solidFill>
                <a:highlight>
                  <a:schemeClr val="lt1"/>
                </a:highlight>
                <a:latin typeface="Roboto"/>
                <a:ea typeface="Roboto"/>
                <a:cs typeface="Roboto"/>
                <a:sym typeface="Roboto"/>
              </a:rPr>
              <a:t> un </a:t>
            </a:r>
            <a:r>
              <a:rPr lang="en" sz="1800" dirty="0" err="1">
                <a:solidFill>
                  <a:schemeClr val="dk1"/>
                </a:solidFill>
                <a:highlight>
                  <a:schemeClr val="lt1"/>
                </a:highlight>
                <a:latin typeface="Roboto"/>
                <a:ea typeface="Roboto"/>
                <a:cs typeface="Roboto"/>
                <a:sym typeface="Roboto"/>
              </a:rPr>
              <a:t>entier</a:t>
            </a:r>
            <a:r>
              <a:rPr lang="en" sz="1800" dirty="0">
                <a:solidFill>
                  <a:schemeClr val="dk1"/>
                </a:solidFill>
                <a:highlight>
                  <a:schemeClr val="lt1"/>
                </a:highlight>
                <a:latin typeface="Roboto"/>
                <a:ea typeface="Roboto"/>
                <a:cs typeface="Roboto"/>
                <a:sym typeface="Roboto"/>
              </a:rPr>
              <a:t> </a:t>
            </a:r>
            <a:r>
              <a:rPr lang="en" sz="1800" dirty="0">
                <a:solidFill>
                  <a:schemeClr val="dk1"/>
                </a:solidFill>
                <a:highlight>
                  <a:schemeClr val="lt1"/>
                </a:highlight>
                <a:latin typeface="Courier New"/>
                <a:ea typeface="Courier New"/>
                <a:cs typeface="Courier New"/>
                <a:sym typeface="Courier New"/>
              </a:rPr>
              <a:t>Int</a:t>
            </a:r>
            <a:r>
              <a:rPr lang="en" sz="1800" dirty="0">
                <a:solidFill>
                  <a:schemeClr val="dk1"/>
                </a:solidFill>
                <a:highlight>
                  <a:schemeClr val="lt1"/>
                </a:highlight>
                <a:latin typeface="Roboto"/>
                <a:ea typeface="Roboto"/>
                <a:cs typeface="Roboto"/>
                <a:sym typeface="Roboto"/>
              </a:rPr>
              <a:t> et assigner </a:t>
            </a:r>
            <a:r>
              <a:rPr lang="en" sz="1800" dirty="0">
                <a:solidFill>
                  <a:schemeClr val="dk1"/>
                </a:solidFill>
                <a:highlight>
                  <a:schemeClr val="lt1"/>
                </a:highlight>
                <a:latin typeface="Courier New"/>
                <a:ea typeface="Courier New"/>
                <a:cs typeface="Courier New"/>
                <a:sym typeface="Courier New"/>
              </a:rPr>
              <a:t>null</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à</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celui</a:t>
            </a:r>
            <a:r>
              <a:rPr lang="en" sz="1800" dirty="0">
                <a:solidFill>
                  <a:schemeClr val="dk1"/>
                </a:solidFill>
                <a:highlight>
                  <a:schemeClr val="lt1"/>
                </a:highlight>
                <a:latin typeface="Roboto"/>
                <a:ea typeface="Roboto"/>
                <a:cs typeface="Roboto"/>
                <a:sym typeface="Roboto"/>
              </a:rPr>
              <a:t>-ci.</a:t>
            </a:r>
            <a:r>
              <a:rPr lang="en" dirty="0">
                <a:solidFill>
                  <a:schemeClr val="dk1"/>
                </a:solidFill>
                <a:highlight>
                  <a:schemeClr val="lt1"/>
                </a:highlight>
                <a:latin typeface="Roboto"/>
                <a:ea typeface="Roboto"/>
                <a:cs typeface="Roboto"/>
                <a:sym typeface="Roboto"/>
              </a:rPr>
              <a:t> </a:t>
            </a:r>
            <a:endParaRPr dirty="0">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dirty="0">
                <a:solidFill>
                  <a:schemeClr val="dk1"/>
                </a:solidFill>
                <a:highlight>
                  <a:schemeClr val="lt1"/>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Int = </a:t>
            </a:r>
            <a:r>
              <a:rPr lang="en" sz="1800" dirty="0">
                <a:solidFill>
                  <a:srgbClr val="3F51B5"/>
                </a:solidFill>
                <a:latin typeface="Consolas"/>
                <a:ea typeface="Consolas"/>
                <a:cs typeface="Consolas"/>
                <a:sym typeface="Consolas"/>
              </a:rPr>
              <a:t>null</a:t>
            </a:r>
            <a:endParaRPr sz="1800" dirty="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dirty="0">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dirty="0">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dirty="0">
                <a:solidFill>
                  <a:srgbClr val="1155CC"/>
                </a:solidFill>
                <a:latin typeface="Consolas"/>
                <a:ea typeface="Consolas"/>
                <a:cs typeface="Consolas"/>
                <a:sym typeface="Consolas"/>
              </a:rPr>
              <a:t>  ⇒ error: null can not be a value of a non-null type Int</a:t>
            </a:r>
            <a:endParaRPr sz="1800" dirty="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a:solidFill>
                  <a:schemeClr val="dk1"/>
                </a:solidFill>
                <a:highlight>
                  <a:schemeClr val="lt1"/>
                </a:highlight>
                <a:latin typeface="Roboto"/>
                <a:ea typeface="Roboto"/>
                <a:cs typeface="Roboto"/>
                <a:sym typeface="Roboto"/>
              </a:rPr>
              <a:t>Par </a:t>
            </a:r>
            <a:r>
              <a:rPr lang="en" sz="1800" dirty="0" err="1">
                <a:solidFill>
                  <a:schemeClr val="dk1"/>
                </a:solidFill>
                <a:highlight>
                  <a:schemeClr val="lt1"/>
                </a:highlight>
                <a:latin typeface="Roboto"/>
                <a:ea typeface="Roboto"/>
                <a:cs typeface="Roboto"/>
                <a:sym typeface="Roboto"/>
              </a:rPr>
              <a:t>défaut</a:t>
            </a:r>
            <a:r>
              <a:rPr lang="en" sz="1800" dirty="0">
                <a:solidFill>
                  <a:schemeClr val="dk1"/>
                </a:solidFill>
                <a:highlight>
                  <a:schemeClr val="lt1"/>
                </a:highlight>
                <a:latin typeface="Roboto"/>
                <a:ea typeface="Roboto"/>
                <a:cs typeface="Roboto"/>
                <a:sym typeface="Roboto"/>
              </a:rPr>
              <a:t>, la </a:t>
            </a:r>
            <a:r>
              <a:rPr lang="fr-FR" sz="1800" dirty="0">
                <a:solidFill>
                  <a:schemeClr val="dk1"/>
                </a:solidFill>
                <a:highlight>
                  <a:schemeClr val="lt1"/>
                </a:highlight>
                <a:latin typeface="Roboto"/>
                <a:ea typeface="Roboto"/>
                <a:cs typeface="Roboto"/>
                <a:sym typeface="Roboto"/>
              </a:rPr>
              <a:t>valeur</a:t>
            </a:r>
            <a:r>
              <a:rPr lang="en" sz="1800" dirty="0">
                <a:solidFill>
                  <a:schemeClr val="dk1"/>
                </a:solidFill>
                <a:highlight>
                  <a:schemeClr val="lt1"/>
                </a:highlight>
                <a:latin typeface="Roboto"/>
                <a:ea typeface="Roboto"/>
                <a:cs typeface="Roboto"/>
                <a:sym typeface="Roboto"/>
              </a:rPr>
              <a:t> </a:t>
            </a:r>
            <a:r>
              <a:rPr lang="en" sz="1800" dirty="0">
                <a:solidFill>
                  <a:schemeClr val="dk1"/>
                </a:solidFill>
                <a:highlight>
                  <a:schemeClr val="lt1"/>
                </a:highlight>
                <a:latin typeface="Courier New"/>
                <a:ea typeface="Courier New"/>
                <a:cs typeface="Courier New"/>
                <a:sym typeface="Courier New"/>
              </a:rPr>
              <a:t>null</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n’est</a:t>
            </a:r>
            <a:r>
              <a:rPr lang="en" sz="1800" dirty="0">
                <a:solidFill>
                  <a:schemeClr val="dk1"/>
                </a:solidFill>
                <a:highlight>
                  <a:schemeClr val="lt1"/>
                </a:highlight>
                <a:latin typeface="Roboto"/>
                <a:ea typeface="Roboto"/>
                <a:cs typeface="Roboto"/>
                <a:sym typeface="Roboto"/>
              </a:rPr>
              <a:t> pas p</a:t>
            </a:r>
            <a:r>
              <a:rPr lang="fr-FR" sz="1800" dirty="0">
                <a:solidFill>
                  <a:schemeClr val="dk1"/>
                </a:solidFill>
                <a:highlight>
                  <a:schemeClr val="lt1"/>
                </a:highlight>
                <a:latin typeface="Roboto"/>
                <a:ea typeface="Roboto"/>
                <a:cs typeface="Roboto"/>
                <a:sym typeface="Roboto"/>
              </a:rPr>
              <a:t>re</a:t>
            </a:r>
            <a:r>
              <a:rPr lang="en" sz="1800" dirty="0">
                <a:solidFill>
                  <a:schemeClr val="dk1"/>
                </a:solidFill>
                <a:highlight>
                  <a:schemeClr val="lt1"/>
                </a:highlight>
                <a:latin typeface="Roboto"/>
                <a:ea typeface="Roboto"/>
                <a:cs typeface="Roboto"/>
                <a:sym typeface="Roboto"/>
              </a:rPr>
              <a:t>mise.</a:t>
            </a:r>
            <a:endParaRPr dirty="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L’opérateur</a:t>
            </a:r>
            <a:r>
              <a:rPr lang="en" dirty="0"/>
              <a:t> Safe call</a:t>
            </a:r>
            <a:endParaRPr dirty="0">
              <a:solidFill>
                <a:srgbClr val="FFFFFF"/>
              </a:solidFill>
            </a:endParaRPr>
          </a:p>
        </p:txBody>
      </p:sp>
      <p:sp>
        <p:nvSpPr>
          <p:cNvPr id="516" name="Google Shape;516;p61"/>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dirty="0" err="1">
                <a:solidFill>
                  <a:schemeClr val="dk1"/>
                </a:solidFill>
                <a:highlight>
                  <a:srgbClr val="FFFFFF"/>
                </a:highlight>
              </a:rPr>
              <a:t>Déclarer</a:t>
            </a:r>
            <a:r>
              <a:rPr lang="en" sz="1800" dirty="0">
                <a:solidFill>
                  <a:schemeClr val="dk1"/>
                </a:solidFill>
                <a:highlight>
                  <a:srgbClr val="FFFFFF"/>
                </a:highlight>
              </a:rPr>
              <a:t> un </a:t>
            </a:r>
            <a:r>
              <a:rPr lang="en" sz="1800" dirty="0">
                <a:solidFill>
                  <a:schemeClr val="dk1"/>
                </a:solidFill>
                <a:highlight>
                  <a:srgbClr val="FFFFFF"/>
                </a:highlight>
                <a:latin typeface="Courier New"/>
                <a:ea typeface="Courier New"/>
                <a:cs typeface="Courier New"/>
                <a:sym typeface="Courier New"/>
              </a:rPr>
              <a:t>Int?</a:t>
            </a:r>
            <a:r>
              <a:rPr lang="en" sz="1800" dirty="0">
                <a:solidFill>
                  <a:schemeClr val="dk1"/>
                </a:solidFill>
                <a:highlight>
                  <a:srgbClr val="FFFFFF"/>
                </a:highlight>
              </a:rPr>
              <a:t> </a:t>
            </a:r>
            <a:r>
              <a:rPr lang="en" sz="1800" dirty="0" err="1">
                <a:solidFill>
                  <a:schemeClr val="dk1"/>
                </a:solidFill>
                <a:highlight>
                  <a:srgbClr val="FFFFFF"/>
                </a:highlight>
              </a:rPr>
              <a:t>comme</a:t>
            </a:r>
            <a:r>
              <a:rPr lang="en" sz="1800" dirty="0">
                <a:solidFill>
                  <a:schemeClr val="dk1"/>
                </a:solidFill>
                <a:highlight>
                  <a:srgbClr val="FFFFFF"/>
                </a:highlight>
              </a:rPr>
              <a:t> nullable </a:t>
            </a:r>
            <a:endParaRPr sz="1800" dirty="0">
              <a:solidFill>
                <a:schemeClr val="dk1"/>
              </a:solidFill>
              <a:highlight>
                <a:srgbClr val="FFFFFF"/>
              </a:highlight>
            </a:endParaRPr>
          </a:p>
          <a:p>
            <a:pPr marL="0" lvl="0" indent="0" algn="l" rtl="0">
              <a:lnSpc>
                <a:spcPct val="100000"/>
              </a:lnSpc>
              <a:spcBef>
                <a:spcPts val="1000"/>
              </a:spcBef>
              <a:spcAft>
                <a:spcPts val="0"/>
              </a:spcAft>
              <a:buNone/>
            </a:pPr>
            <a:r>
              <a:rPr lang="en" sz="1800" dirty="0">
                <a:highlight>
                  <a:srgbClr val="FFFFFF"/>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Int? = </a:t>
            </a:r>
            <a:r>
              <a:rPr lang="en" sz="1800" dirty="0">
                <a:solidFill>
                  <a:srgbClr val="3F51B5"/>
                </a:solidFill>
                <a:latin typeface="Consolas"/>
                <a:ea typeface="Consolas"/>
                <a:cs typeface="Consolas"/>
                <a:sym typeface="Consolas"/>
              </a:rPr>
              <a:t>null</a:t>
            </a:r>
            <a:endParaRPr sz="1800" dirty="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dirty="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dirty="0">
              <a:solidFill>
                <a:schemeClr val="dk1"/>
              </a:solidFill>
              <a:highlight>
                <a:srgbClr val="FFFFFF"/>
              </a:highlight>
            </a:endParaRPr>
          </a:p>
        </p:txBody>
      </p:sp>
      <p:sp>
        <p:nvSpPr>
          <p:cNvPr id="517" name="Google Shape;517;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18" name="Google Shape;518;p61"/>
          <p:cNvSpPr txBox="1"/>
          <p:nvPr/>
        </p:nvSpPr>
        <p:spPr>
          <a:xfrm>
            <a:off x="285300" y="1463828"/>
            <a:ext cx="8346000" cy="7497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latin typeface="Roboto"/>
                <a:ea typeface="Roboto"/>
                <a:cs typeface="Roboto"/>
                <a:sym typeface="Roboto"/>
              </a:rPr>
              <a:t>L’opérateur</a:t>
            </a:r>
            <a:r>
              <a:rPr lang="en" sz="1800" dirty="0">
                <a:latin typeface="Roboto"/>
                <a:ea typeface="Roboto"/>
                <a:cs typeface="Roboto"/>
                <a:sym typeface="Roboto"/>
              </a:rPr>
              <a:t> safe call </a:t>
            </a:r>
            <a:r>
              <a:rPr lang="en" sz="1800" dirty="0">
                <a:latin typeface="Courier New"/>
                <a:ea typeface="Courier New"/>
                <a:cs typeface="Courier New"/>
                <a:sym typeface="Courier New"/>
              </a:rPr>
              <a:t>?</a:t>
            </a:r>
            <a:r>
              <a:rPr lang="en" sz="1800" dirty="0">
                <a:latin typeface="Roboto"/>
                <a:ea typeface="Roboto"/>
                <a:cs typeface="Roboto"/>
                <a:sym typeface="Roboto"/>
              </a:rPr>
              <a:t> </a:t>
            </a:r>
            <a:r>
              <a:rPr lang="fr-FR" sz="1800" dirty="0">
                <a:latin typeface="Roboto"/>
                <a:ea typeface="Roboto"/>
                <a:cs typeface="Roboto"/>
                <a:sym typeface="Roboto"/>
              </a:rPr>
              <a:t>après le type permet d’indiquer qu’une variable peut être </a:t>
            </a:r>
            <a:r>
              <a:rPr lang="fr-FR" sz="1800" dirty="0" err="1">
                <a:latin typeface="Roboto"/>
                <a:ea typeface="Roboto"/>
                <a:cs typeface="Roboto"/>
                <a:sym typeface="Roboto"/>
              </a:rPr>
              <a:t>null</a:t>
            </a:r>
            <a:r>
              <a:rPr lang="fr-FR" sz="1800" dirty="0">
                <a:latin typeface="Roboto"/>
                <a:ea typeface="Roboto"/>
                <a:cs typeface="Roboto"/>
                <a:sym typeface="Roboto"/>
              </a:rPr>
              <a:t>.</a:t>
            </a: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p:txBody>
      </p:sp>
      <p:sp>
        <p:nvSpPr>
          <p:cNvPr id="519" name="Google Shape;519;p61"/>
          <p:cNvSpPr txBox="1"/>
          <p:nvPr/>
        </p:nvSpPr>
        <p:spPr>
          <a:xfrm>
            <a:off x="311700" y="3897525"/>
            <a:ext cx="8266500" cy="648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En</a:t>
            </a:r>
            <a:r>
              <a:rPr lang="en" sz="1800" dirty="0">
                <a:solidFill>
                  <a:srgbClr val="3C4043"/>
                </a:solidFill>
                <a:latin typeface="Roboto"/>
                <a:ea typeface="Roboto"/>
                <a:cs typeface="Roboto"/>
                <a:sym typeface="Roboto"/>
              </a:rPr>
              <a:t> g</a:t>
            </a:r>
            <a:r>
              <a:rPr lang="fr-FR" sz="1800" dirty="0" err="1">
                <a:solidFill>
                  <a:srgbClr val="3C4043"/>
                </a:solidFill>
                <a:latin typeface="Roboto"/>
                <a:ea typeface="Roboto"/>
                <a:cs typeface="Roboto"/>
                <a:sym typeface="Roboto"/>
              </a:rPr>
              <a:t>ene</a:t>
            </a:r>
            <a:r>
              <a:rPr lang="en" sz="1800" dirty="0" err="1">
                <a:solidFill>
                  <a:srgbClr val="3C4043"/>
                </a:solidFill>
                <a:latin typeface="Roboto"/>
                <a:ea typeface="Roboto"/>
                <a:cs typeface="Roboto"/>
                <a:sym typeface="Roboto"/>
              </a:rPr>
              <a:t>ral</a:t>
            </a:r>
            <a:r>
              <a:rPr lang="en" sz="1800" dirty="0">
                <a:solidFill>
                  <a:srgbClr val="3C4043"/>
                </a:solidFill>
                <a:latin typeface="Roboto"/>
                <a:ea typeface="Roboto"/>
                <a:cs typeface="Roboto"/>
                <a:sym typeface="Roboto"/>
              </a:rPr>
              <a:t>, il </a:t>
            </a:r>
            <a:r>
              <a:rPr lang="en" sz="1800" dirty="0" err="1">
                <a:solidFill>
                  <a:srgbClr val="3C4043"/>
                </a:solidFill>
                <a:latin typeface="Roboto"/>
                <a:ea typeface="Roboto"/>
                <a:cs typeface="Roboto"/>
                <a:sym typeface="Roboto"/>
              </a:rPr>
              <a:t>vaut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mieux</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éviter</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définir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variable nullable </a:t>
            </a:r>
            <a:r>
              <a:rPr lang="en" sz="1800" dirty="0" err="1">
                <a:solidFill>
                  <a:srgbClr val="3C4043"/>
                </a:solidFill>
                <a:latin typeface="Roboto"/>
                <a:ea typeface="Roboto"/>
                <a:cs typeface="Roboto"/>
                <a:sym typeface="Roboto"/>
              </a:rPr>
              <a:t>quand</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c’est</a:t>
            </a:r>
            <a:r>
              <a:rPr lang="en" sz="1800" dirty="0">
                <a:solidFill>
                  <a:srgbClr val="3C4043"/>
                </a:solidFill>
                <a:latin typeface="Roboto"/>
                <a:ea typeface="Roboto"/>
                <a:cs typeface="Roboto"/>
                <a:sym typeface="Roboto"/>
              </a:rPr>
              <a:t> possible.</a:t>
            </a:r>
            <a:endParaRPr sz="1800" dirty="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body" idx="1"/>
          </p:nvPr>
        </p:nvSpPr>
        <p:spPr>
          <a:xfrm>
            <a:off x="311700" y="1048772"/>
            <a:ext cx="8398800" cy="52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err="1">
                <a:solidFill>
                  <a:schemeClr val="dk1"/>
                </a:solidFill>
                <a:highlight>
                  <a:srgbClr val="FFFFFF"/>
                </a:highlight>
              </a:rPr>
              <a:t>Vérifier</a:t>
            </a:r>
            <a:r>
              <a:rPr lang="en" sz="1800" dirty="0">
                <a:solidFill>
                  <a:schemeClr val="dk1"/>
                </a:solidFill>
                <a:highlight>
                  <a:srgbClr val="FFFFFF"/>
                </a:highlight>
              </a:rPr>
              <a:t> que la variable </a:t>
            </a:r>
            <a:r>
              <a:rPr lang="en" sz="1800" dirty="0" err="1">
                <a:solidFill>
                  <a:schemeClr val="dk1"/>
                </a:solidFill>
                <a:highlight>
                  <a:srgbClr val="FFFFFF"/>
                </a:highlight>
                <a:latin typeface="Courier New"/>
                <a:ea typeface="Courier New"/>
                <a:cs typeface="Courier New"/>
                <a:sym typeface="Courier New"/>
              </a:rPr>
              <a:t>numberOfBooks</a:t>
            </a:r>
            <a:r>
              <a:rPr lang="en" sz="1800" dirty="0">
                <a:solidFill>
                  <a:schemeClr val="dk1"/>
                </a:solidFill>
                <a:highlight>
                  <a:srgbClr val="FFFFFF"/>
                </a:highlight>
                <a:latin typeface="Courier New"/>
                <a:ea typeface="Courier New"/>
                <a:cs typeface="Courier New"/>
                <a:sym typeface="Courier New"/>
              </a:rPr>
              <a:t> </a:t>
            </a:r>
            <a:r>
              <a:rPr lang="en" sz="1800" dirty="0" err="1">
                <a:solidFill>
                  <a:schemeClr val="dk1"/>
                </a:solidFill>
                <a:highlight>
                  <a:srgbClr val="FFFFFF"/>
                </a:highlight>
              </a:rPr>
              <a:t>n’est</a:t>
            </a:r>
            <a:r>
              <a:rPr lang="en" sz="1800" dirty="0">
                <a:solidFill>
                  <a:schemeClr val="dk1"/>
                </a:solidFill>
                <a:highlight>
                  <a:srgbClr val="FFFFFF"/>
                </a:highlight>
              </a:rPr>
              <a:t> pas </a:t>
            </a:r>
            <a:r>
              <a:rPr lang="en" sz="1800" dirty="0">
                <a:solidFill>
                  <a:schemeClr val="dk1"/>
                </a:solidFill>
                <a:highlight>
                  <a:srgbClr val="FFFFFF"/>
                </a:highlight>
                <a:latin typeface="Courier New"/>
                <a:ea typeface="Courier New"/>
                <a:cs typeface="Courier New"/>
                <a:sym typeface="Courier New"/>
              </a:rPr>
              <a:t>null.</a:t>
            </a:r>
            <a:r>
              <a:rPr lang="en" sz="1800" dirty="0">
                <a:solidFill>
                  <a:schemeClr val="dk1"/>
                </a:solidFill>
                <a:highlight>
                  <a:srgbClr val="FFFFFF"/>
                </a:highlight>
              </a:rPr>
              <a:t> </a:t>
            </a:r>
            <a:r>
              <a:rPr lang="en" sz="1800" dirty="0" err="1">
                <a:solidFill>
                  <a:schemeClr val="dk1"/>
                </a:solidFill>
                <a:highlight>
                  <a:srgbClr val="FFFFFF"/>
                </a:highlight>
              </a:rPr>
              <a:t>Puis</a:t>
            </a:r>
            <a:r>
              <a:rPr lang="en" sz="1800" dirty="0">
                <a:solidFill>
                  <a:schemeClr val="dk1"/>
                </a:solidFill>
                <a:highlight>
                  <a:srgbClr val="FFFFFF"/>
                </a:highlight>
              </a:rPr>
              <a:t> la </a:t>
            </a:r>
            <a:r>
              <a:rPr lang="en" sz="1800" dirty="0" err="1">
                <a:solidFill>
                  <a:schemeClr val="dk1"/>
                </a:solidFill>
                <a:highlight>
                  <a:srgbClr val="FFFFFF"/>
                </a:highlight>
              </a:rPr>
              <a:t>décrémenter</a:t>
            </a:r>
            <a:r>
              <a:rPr lang="en" sz="1800" dirty="0">
                <a:solidFill>
                  <a:schemeClr val="dk1"/>
                </a:solidFill>
                <a:highlight>
                  <a:srgbClr val="FFFFFF"/>
                </a:highlight>
              </a:rPr>
              <a:t>.</a:t>
            </a:r>
            <a:endParaRPr sz="1800" dirty="0">
              <a:solidFill>
                <a:schemeClr val="dk1"/>
              </a:solidFill>
              <a:highlight>
                <a:srgbClr val="FFFFFF"/>
              </a:highlight>
            </a:endParaRPr>
          </a:p>
          <a:p>
            <a:pPr marL="0" lvl="0" indent="0" algn="l" rtl="0">
              <a:lnSpc>
                <a:spcPct val="100000"/>
              </a:lnSpc>
              <a:spcBef>
                <a:spcPts val="1400"/>
              </a:spcBef>
              <a:spcAft>
                <a:spcPts val="600"/>
              </a:spcAft>
              <a:buNone/>
            </a:pPr>
            <a:endParaRPr sz="1400" b="1" dirty="0">
              <a:solidFill>
                <a:schemeClr val="dk1"/>
              </a:solidFill>
              <a:highlight>
                <a:srgbClr val="FFFFFF"/>
              </a:highlight>
            </a:endParaRPr>
          </a:p>
        </p:txBody>
      </p:sp>
      <p:sp>
        <p:nvSpPr>
          <p:cNvPr id="525" name="Google Shape;525;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26" name="Google Shape;526;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Tester pour un null</a:t>
            </a:r>
            <a:endParaRPr dirty="0">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dirty="0">
                <a:solidFill>
                  <a:schemeClr val="dk1"/>
                </a:solidFill>
                <a:highlight>
                  <a:schemeClr val="lt1"/>
                </a:highlight>
                <a:latin typeface="Roboto"/>
                <a:ea typeface="Roboto"/>
                <a:cs typeface="Roboto"/>
                <a:sym typeface="Roboto"/>
              </a:rPr>
              <a:t>Avec Kotlin </a:t>
            </a:r>
            <a:r>
              <a:rPr lang="en" sz="1800" dirty="0" err="1">
                <a:solidFill>
                  <a:schemeClr val="dk1"/>
                </a:solidFill>
                <a:highlight>
                  <a:schemeClr val="lt1"/>
                </a:highlight>
                <a:latin typeface="Roboto"/>
                <a:ea typeface="Roboto"/>
                <a:cs typeface="Roboto"/>
                <a:sym typeface="Roboto"/>
              </a:rPr>
              <a:t>en</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utilisant</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l’opérateur</a:t>
            </a:r>
            <a:r>
              <a:rPr lang="en" sz="1800" dirty="0">
                <a:solidFill>
                  <a:schemeClr val="dk1"/>
                </a:solidFill>
                <a:highlight>
                  <a:schemeClr val="lt1"/>
                </a:highlight>
                <a:latin typeface="Roboto"/>
                <a:ea typeface="Roboto"/>
                <a:cs typeface="Roboto"/>
                <a:sym typeface="Roboto"/>
              </a:rPr>
              <a:t> safe call :</a:t>
            </a:r>
            <a:r>
              <a:rPr lang="en" dirty="0">
                <a:solidFill>
                  <a:schemeClr val="dk1"/>
                </a:solidFill>
                <a:highlight>
                  <a:schemeClr val="lt1"/>
                </a:highlight>
                <a:latin typeface="Roboto"/>
                <a:ea typeface="Roboto"/>
                <a:cs typeface="Roboto"/>
                <a:sym typeface="Roboto"/>
              </a:rPr>
              <a:t> </a:t>
            </a:r>
            <a:endParaRPr dirty="0">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dirty="0">
              <a:latin typeface="Roboto"/>
              <a:ea typeface="Roboto"/>
              <a:cs typeface="Roboto"/>
              <a:sym typeface="Roboto"/>
            </a:endParaRPr>
          </a:p>
        </p:txBody>
      </p:sp>
      <p:sp>
        <p:nvSpPr>
          <p:cNvPr id="528" name="Google Shape;528;p62"/>
          <p:cNvSpPr txBox="1"/>
          <p:nvPr/>
        </p:nvSpPr>
        <p:spPr>
          <a:xfrm>
            <a:off x="311700" y="1734100"/>
            <a:ext cx="7338300" cy="14858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highlight>
                  <a:schemeClr val="lt1"/>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6</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if</a:t>
            </a: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a:solidFill>
                  <a:srgbClr val="3F51B5"/>
                </a:solidFill>
                <a:latin typeface="Consolas"/>
                <a:ea typeface="Consolas"/>
                <a:cs typeface="Consolas"/>
                <a:sym typeface="Consolas"/>
              </a:rPr>
              <a:t>null</a:t>
            </a:r>
            <a:r>
              <a:rPr lang="en" sz="1800" dirty="0">
                <a:solidFill>
                  <a:schemeClr val="dk1"/>
                </a:solidFill>
                <a:latin typeface="Consolas"/>
                <a:ea typeface="Consolas"/>
                <a:cs typeface="Consolas"/>
                <a:sym typeface="Consolas"/>
              </a:rPr>
              <a: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Books.dec</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dirty="0">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1000"/>
                                        <p:tgtEl>
                                          <p:spTgt spid="527"/>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35" name="Google Shape;53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L’opérateur</a:t>
            </a:r>
            <a:r>
              <a:rPr lang="en" dirty="0"/>
              <a:t> !!</a:t>
            </a:r>
            <a:endParaRPr dirty="0"/>
          </a:p>
        </p:txBody>
      </p:sp>
      <p:sp>
        <p:nvSpPr>
          <p:cNvPr id="536" name="Google Shape;536;p63"/>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1800" i="1" dirty="0">
                <a:solidFill>
                  <a:srgbClr val="4CAF50"/>
                </a:solidFill>
                <a:latin typeface="Roboto"/>
                <a:ea typeface="Roboto"/>
                <a:cs typeface="Roboto"/>
                <a:sym typeface="Roboto"/>
              </a:rPr>
              <a:t>S</a:t>
            </a:r>
            <a:r>
              <a:rPr lang="en" sz="1800" i="1" dirty="0" err="1">
                <a:solidFill>
                  <a:srgbClr val="4CAF50"/>
                </a:solidFill>
                <a:latin typeface="Roboto"/>
                <a:ea typeface="Roboto"/>
                <a:cs typeface="Roboto"/>
                <a:sym typeface="Roboto"/>
              </a:rPr>
              <a:t>i</a:t>
            </a:r>
            <a:r>
              <a:rPr lang="en" sz="1800" i="1" dirty="0">
                <a:solidFill>
                  <a:srgbClr val="4CAF50"/>
                </a:solidFill>
                <a:latin typeface="Roboto"/>
                <a:ea typeface="Roboto"/>
                <a:cs typeface="Roboto"/>
                <a:sym typeface="Roboto"/>
              </a:rPr>
              <a:t> s </a:t>
            </a:r>
            <a:r>
              <a:rPr lang="en" sz="1800" i="1" dirty="0" err="1">
                <a:solidFill>
                  <a:srgbClr val="4CAF50"/>
                </a:solidFill>
                <a:latin typeface="Roboto"/>
                <a:ea typeface="Roboto"/>
                <a:cs typeface="Roboto"/>
                <a:sym typeface="Roboto"/>
              </a:rPr>
              <a:t>est</a:t>
            </a:r>
            <a:r>
              <a:rPr lang="en" sz="1800" i="1" dirty="0">
                <a:solidFill>
                  <a:srgbClr val="4CAF50"/>
                </a:solidFill>
                <a:latin typeface="Roboto"/>
                <a:ea typeface="Roboto"/>
                <a:cs typeface="Roboto"/>
                <a:sym typeface="Roboto"/>
              </a:rPr>
              <a:t> </a:t>
            </a:r>
            <a:r>
              <a:rPr lang="en" sz="1800" i="1" dirty="0" err="1">
                <a:solidFill>
                  <a:srgbClr val="4CAF50"/>
                </a:solidFill>
                <a:latin typeface="Roboto"/>
                <a:ea typeface="Roboto"/>
                <a:cs typeface="Roboto"/>
                <a:sym typeface="Roboto"/>
              </a:rPr>
              <a:t>nulle</a:t>
            </a:r>
            <a:r>
              <a:rPr lang="en" sz="1800" i="1" dirty="0">
                <a:solidFill>
                  <a:srgbClr val="4CAF50"/>
                </a:solidFill>
                <a:latin typeface="Roboto"/>
                <a:ea typeface="Roboto"/>
                <a:cs typeface="Roboto"/>
                <a:sym typeface="Roboto"/>
              </a:rPr>
              <a:t> lance </a:t>
            </a:r>
            <a:r>
              <a:rPr lang="en" sz="1800" i="1" dirty="0" err="1">
                <a:solidFill>
                  <a:srgbClr val="4CAF50"/>
                </a:solidFill>
                <a:latin typeface="Roboto"/>
                <a:ea typeface="Roboto"/>
                <a:cs typeface="Roboto"/>
                <a:sym typeface="Roboto"/>
              </a:rPr>
              <a:t>une</a:t>
            </a:r>
            <a:r>
              <a:rPr lang="en" sz="1800" i="1" dirty="0">
                <a:solidFill>
                  <a:srgbClr val="4CAF50"/>
                </a:solidFill>
                <a:latin typeface="Roboto"/>
                <a:ea typeface="Roboto"/>
                <a:cs typeface="Roboto"/>
                <a:sym typeface="Roboto"/>
              </a:rPr>
              <a:t> exception </a:t>
            </a:r>
            <a:r>
              <a:rPr lang="en" sz="1800" i="1" dirty="0" err="1">
                <a:solidFill>
                  <a:srgbClr val="4CAF50"/>
                </a:solidFill>
                <a:latin typeface="Roboto"/>
                <a:ea typeface="Roboto"/>
                <a:cs typeface="Roboto"/>
                <a:sym typeface="Roboto"/>
              </a:rPr>
              <a:t>NullPointerException</a:t>
            </a:r>
            <a:endParaRPr sz="1800" dirty="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38" name="Google Shape;538;p63"/>
          <p:cNvSpPr txBox="1">
            <a:spLocks noGrp="1"/>
          </p:cNvSpPr>
          <p:nvPr>
            <p:ph type="body" idx="1"/>
          </p:nvPr>
        </p:nvSpPr>
        <p:spPr>
          <a:xfrm>
            <a:off x="303403" y="1075450"/>
            <a:ext cx="8403300" cy="862402"/>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dirty="0"/>
              <a:t>Si on </a:t>
            </a:r>
            <a:r>
              <a:rPr lang="en" sz="1800" dirty="0" err="1"/>
              <a:t>est</a:t>
            </a:r>
            <a:r>
              <a:rPr lang="en" sz="1800" dirty="0"/>
              <a:t> </a:t>
            </a:r>
            <a:r>
              <a:rPr lang="en" sz="1800" dirty="0" err="1"/>
              <a:t>sûr</a:t>
            </a:r>
            <a:r>
              <a:rPr lang="en" sz="1800" dirty="0"/>
              <a:t> </a:t>
            </a:r>
            <a:r>
              <a:rPr lang="en" sz="1800" dirty="0" err="1"/>
              <a:t>qu’une</a:t>
            </a:r>
            <a:r>
              <a:rPr lang="en" sz="1800" dirty="0"/>
              <a:t> var</a:t>
            </a:r>
            <a:r>
              <a:rPr lang="fr-FR" sz="1800" dirty="0" err="1"/>
              <a:t>ia</a:t>
            </a:r>
            <a:r>
              <a:rPr lang="en" sz="1800" dirty="0" err="1"/>
              <a:t>ble</a:t>
            </a:r>
            <a:r>
              <a:rPr lang="en" sz="1800" dirty="0"/>
              <a:t> ne sera pas null, on </a:t>
            </a:r>
            <a:r>
              <a:rPr lang="en" sz="1800" dirty="0" err="1"/>
              <a:t>peut</a:t>
            </a:r>
            <a:r>
              <a:rPr lang="en" sz="1800" dirty="0"/>
              <a:t> </a:t>
            </a:r>
            <a:r>
              <a:rPr lang="en" sz="1800" dirty="0" err="1"/>
              <a:t>utili</a:t>
            </a:r>
            <a:r>
              <a:rPr lang="fr-FR" sz="1800" dirty="0"/>
              <a:t>s</a:t>
            </a:r>
            <a:r>
              <a:rPr lang="en" sz="1800" dirty="0"/>
              <a:t>er </a:t>
            </a:r>
            <a:r>
              <a:rPr lang="en" sz="1800" dirty="0">
                <a:latin typeface="Courier New"/>
                <a:ea typeface="Courier New"/>
                <a:cs typeface="Courier New"/>
                <a:sym typeface="Courier New"/>
              </a:rPr>
              <a:t>!!</a:t>
            </a:r>
            <a:r>
              <a:rPr lang="en" sz="1800" dirty="0"/>
              <a:t> </a:t>
            </a:r>
            <a:r>
              <a:rPr lang="fr-FR" sz="1800" dirty="0"/>
              <a:t>P</a:t>
            </a:r>
            <a:r>
              <a:rPr lang="en" sz="1800" dirty="0"/>
              <a:t>our forcer la v</a:t>
            </a:r>
            <a:r>
              <a:rPr lang="fr-FR" sz="1800" dirty="0" err="1"/>
              <a:t>ar</a:t>
            </a:r>
            <a:r>
              <a:rPr lang="en" sz="1800" dirty="0" err="1"/>
              <a:t>iable</a:t>
            </a:r>
            <a:r>
              <a:rPr lang="en" sz="1800" dirty="0"/>
              <a:t> </a:t>
            </a:r>
            <a:r>
              <a:rPr lang="en" sz="1800" dirty="0" err="1"/>
              <a:t>en</a:t>
            </a:r>
            <a:r>
              <a:rPr lang="en" sz="1800" dirty="0"/>
              <a:t> non-null. Ce qui </a:t>
            </a:r>
            <a:r>
              <a:rPr lang="en" sz="1800" dirty="0" err="1"/>
              <a:t>permet</a:t>
            </a:r>
            <a:r>
              <a:rPr lang="en" sz="1800" dirty="0"/>
              <a:t> ensuite </a:t>
            </a:r>
            <a:r>
              <a:rPr lang="en" sz="1800" dirty="0" err="1"/>
              <a:t>d’appeler</a:t>
            </a:r>
            <a:r>
              <a:rPr lang="en" sz="1800" dirty="0"/>
              <a:t> des </a:t>
            </a:r>
            <a:r>
              <a:rPr lang="en" sz="1800" dirty="0" err="1"/>
              <a:t>méthodes</a:t>
            </a:r>
            <a:r>
              <a:rPr lang="en" sz="1800" dirty="0"/>
              <a:t>/</a:t>
            </a:r>
            <a:r>
              <a:rPr lang="en" sz="1800" dirty="0" err="1"/>
              <a:t>propriétés</a:t>
            </a:r>
            <a:r>
              <a:rPr lang="en" sz="1800" dirty="0"/>
              <a:t>.</a:t>
            </a:r>
            <a:endParaRPr sz="1800" dirty="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Roboto"/>
                <a:ea typeface="Roboto"/>
                <a:cs typeface="Roboto"/>
                <a:sym typeface="Roboto"/>
              </a:rPr>
              <a:t>Attention : </a:t>
            </a:r>
            <a:r>
              <a:rPr lang="en" sz="1800" dirty="0">
                <a:latin typeface="Roboto"/>
                <a:ea typeface="Roboto"/>
                <a:cs typeface="Roboto"/>
                <a:sym typeface="Roboto"/>
              </a:rPr>
              <a:t>Comme </a:t>
            </a:r>
            <a:r>
              <a:rPr lang="en" sz="1800" dirty="0">
                <a:latin typeface="Courier New"/>
                <a:ea typeface="Courier New"/>
                <a:cs typeface="Courier New"/>
                <a:sym typeface="Courier New"/>
              </a:rPr>
              <a:t>!! </a:t>
            </a:r>
            <a:r>
              <a:rPr lang="en" sz="1800" dirty="0" err="1">
                <a:latin typeface="Roboto"/>
                <a:ea typeface="Roboto"/>
                <a:cs typeface="Roboto"/>
                <a:sym typeface="Roboto"/>
              </a:rPr>
              <a:t>peut</a:t>
            </a:r>
            <a:r>
              <a:rPr lang="en" sz="1800" dirty="0">
                <a:latin typeface="Roboto"/>
                <a:ea typeface="Roboto"/>
                <a:cs typeface="Roboto"/>
                <a:sym typeface="Roboto"/>
              </a:rPr>
              <a:t> </a:t>
            </a:r>
            <a:r>
              <a:rPr lang="en" sz="1800" dirty="0" err="1">
                <a:latin typeface="Roboto"/>
                <a:ea typeface="Roboto"/>
                <a:cs typeface="Roboto"/>
                <a:sym typeface="Roboto"/>
              </a:rPr>
              <a:t>renvoyer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exception,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n’utili</a:t>
            </a:r>
            <a:r>
              <a:rPr lang="fr-FR" sz="1800" dirty="0">
                <a:latin typeface="Roboto"/>
                <a:ea typeface="Roboto"/>
                <a:cs typeface="Roboto"/>
                <a:sym typeface="Roboto"/>
              </a:rPr>
              <a:t>z</a:t>
            </a:r>
            <a:r>
              <a:rPr lang="en" sz="1800" dirty="0">
                <a:latin typeface="Roboto"/>
                <a:ea typeface="Roboto"/>
                <a:cs typeface="Roboto"/>
                <a:sym typeface="Roboto"/>
              </a:rPr>
              <a:t>er que </a:t>
            </a:r>
            <a:r>
              <a:rPr lang="en" sz="1800" dirty="0" err="1">
                <a:latin typeface="Roboto"/>
                <a:ea typeface="Roboto"/>
                <a:cs typeface="Roboto"/>
                <a:sym typeface="Roboto"/>
              </a:rPr>
              <a:t>quand</a:t>
            </a:r>
            <a:r>
              <a:rPr lang="en" sz="1800" dirty="0">
                <a:latin typeface="Roboto"/>
                <a:ea typeface="Roboto"/>
                <a:cs typeface="Roboto"/>
                <a:sym typeface="Roboto"/>
              </a:rPr>
              <a:t> on </a:t>
            </a:r>
            <a:r>
              <a:rPr lang="en" sz="1800" dirty="0" err="1">
                <a:latin typeface="Roboto"/>
                <a:ea typeface="Roboto"/>
                <a:cs typeface="Roboto"/>
                <a:sym typeface="Roboto"/>
              </a:rPr>
              <a:t>est</a:t>
            </a:r>
            <a:r>
              <a:rPr lang="en" sz="1800" dirty="0">
                <a:latin typeface="Roboto"/>
                <a:ea typeface="Roboto"/>
                <a:cs typeface="Roboto"/>
                <a:sym typeface="Roboto"/>
              </a:rPr>
              <a:t> </a:t>
            </a:r>
            <a:r>
              <a:rPr lang="en" sz="1800" dirty="0" err="1">
                <a:latin typeface="Roboto"/>
                <a:ea typeface="Roboto"/>
                <a:cs typeface="Roboto"/>
                <a:sym typeface="Roboto"/>
              </a:rPr>
              <a:t>sûr</a:t>
            </a:r>
            <a:r>
              <a:rPr lang="en" sz="1800" dirty="0">
                <a:latin typeface="Roboto"/>
                <a:ea typeface="Roboto"/>
                <a:cs typeface="Roboto"/>
                <a:sym typeface="Roboto"/>
              </a:rPr>
              <a:t> que </a:t>
            </a:r>
            <a:r>
              <a:rPr lang="en" sz="1800" dirty="0" err="1">
                <a:latin typeface="Roboto"/>
                <a:ea typeface="Roboto"/>
                <a:cs typeface="Roboto"/>
                <a:sym typeface="Roboto"/>
              </a:rPr>
              <a:t>ce</a:t>
            </a:r>
            <a:r>
              <a:rPr lang="en" sz="1800" dirty="0">
                <a:latin typeface="Roboto"/>
                <a:ea typeface="Roboto"/>
                <a:cs typeface="Roboto"/>
                <a:sym typeface="Roboto"/>
              </a:rPr>
              <a:t> ne sera pas null.</a:t>
            </a:r>
            <a:endParaRPr sz="1800" dirty="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4"/>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dirty="0">
                <a:highlight>
                  <a:srgbClr val="FFFFFF"/>
                </a:highlight>
              </a:rPr>
              <a:t>On </a:t>
            </a:r>
            <a:r>
              <a:rPr lang="en" sz="1800" dirty="0" err="1">
                <a:highlight>
                  <a:srgbClr val="FFFFFF"/>
                </a:highlight>
              </a:rPr>
              <a:t>peut</a:t>
            </a:r>
            <a:r>
              <a:rPr lang="en" sz="1800" dirty="0">
                <a:highlight>
                  <a:srgbClr val="FFFFFF"/>
                </a:highlight>
              </a:rPr>
              <a:t> </a:t>
            </a:r>
            <a:r>
              <a:rPr lang="en" sz="1800" dirty="0" err="1">
                <a:highlight>
                  <a:srgbClr val="FFFFFF"/>
                </a:highlight>
              </a:rPr>
              <a:t>mettre</a:t>
            </a:r>
            <a:r>
              <a:rPr lang="en" sz="1800" dirty="0">
                <a:highlight>
                  <a:srgbClr val="FFFFFF"/>
                </a:highlight>
              </a:rPr>
              <a:t> </a:t>
            </a:r>
            <a:r>
              <a:rPr lang="en" sz="1800" dirty="0" err="1">
                <a:highlight>
                  <a:srgbClr val="FFFFFF"/>
                </a:highlight>
              </a:rPr>
              <a:t>l’opérateur</a:t>
            </a:r>
            <a:r>
              <a:rPr lang="en" sz="1800" dirty="0">
                <a:highlight>
                  <a:srgbClr val="FFFFFF"/>
                </a:highlight>
              </a:rPr>
              <a:t> </a:t>
            </a:r>
            <a:r>
              <a:rPr lang="en" sz="1800" dirty="0">
                <a:highlight>
                  <a:srgbClr val="FFFFFF"/>
                </a:highlight>
                <a:latin typeface="Courier New"/>
                <a:ea typeface="Courier New"/>
                <a:cs typeface="Courier New"/>
                <a:sym typeface="Courier New"/>
              </a:rPr>
              <a:t>?: </a:t>
            </a:r>
            <a:r>
              <a:rPr lang="en" sz="1800" dirty="0">
                <a:highlight>
                  <a:srgbClr val="FFFFFF"/>
                </a:highlight>
              </a:rPr>
              <a:t>après un test de </a:t>
            </a:r>
            <a:r>
              <a:rPr lang="en" sz="1800" dirty="0" err="1">
                <a:highlight>
                  <a:srgbClr val="FFFFFF"/>
                </a:highlight>
              </a:rPr>
              <a:t>nullabilité</a:t>
            </a:r>
            <a:r>
              <a:rPr lang="en" sz="1800" dirty="0">
                <a:highlight>
                  <a:srgbClr val="FFFFFF"/>
                </a:highlight>
              </a:rPr>
              <a:t> </a:t>
            </a:r>
            <a:r>
              <a:rPr lang="en" sz="1800" dirty="0" err="1">
                <a:highlight>
                  <a:srgbClr val="FFFFFF"/>
                </a:highlight>
              </a:rPr>
              <a:t>ou</a:t>
            </a:r>
            <a:r>
              <a:rPr lang="en" sz="1800" dirty="0">
                <a:highlight>
                  <a:srgbClr val="FFFFFF"/>
                </a:highlight>
              </a:rPr>
              <a:t> </a:t>
            </a:r>
            <a:r>
              <a:rPr lang="en" sz="1800" dirty="0" err="1">
                <a:highlight>
                  <a:srgbClr val="FFFFFF"/>
                </a:highlight>
              </a:rPr>
              <a:t>l’opérateur</a:t>
            </a:r>
            <a:r>
              <a:rPr lang="en" sz="1800" dirty="0">
                <a:highlight>
                  <a:srgbClr val="FFFFFF"/>
                </a:highlight>
              </a:rPr>
              <a:t> safe call.</a:t>
            </a:r>
            <a:endParaRPr sz="1800" dirty="0">
              <a:highlight>
                <a:srgbClr val="FFFFFF"/>
              </a:highlight>
            </a:endParaRPr>
          </a:p>
          <a:p>
            <a:pPr marL="0" lvl="0" indent="0" algn="l" rtl="0">
              <a:lnSpc>
                <a:spcPct val="100000"/>
              </a:lnSpc>
              <a:spcBef>
                <a:spcPts val="1000"/>
              </a:spcBef>
              <a:spcAft>
                <a:spcPts val="1000"/>
              </a:spcAft>
              <a:buNone/>
            </a:pPr>
            <a:r>
              <a:rPr lang="en" sz="1800" dirty="0">
                <a:solidFill>
                  <a:schemeClr val="dk1"/>
                </a:solidFill>
                <a:highlight>
                  <a:srgbClr val="FFFFFF"/>
                </a:highlight>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?.dec() ?: </a:t>
            </a:r>
            <a:r>
              <a:rPr lang="en" sz="1800" dirty="0">
                <a:solidFill>
                  <a:srgbClr val="C53929"/>
                </a:solidFill>
                <a:latin typeface="Consolas"/>
                <a:ea typeface="Consolas"/>
                <a:cs typeface="Consolas"/>
                <a:sym typeface="Consolas"/>
              </a:rPr>
              <a:t>0</a:t>
            </a:r>
            <a:endParaRPr sz="1800" dirty="0">
              <a:solidFill>
                <a:schemeClr val="dk1"/>
              </a:solidFill>
              <a:latin typeface="Consolas"/>
              <a:ea typeface="Consolas"/>
              <a:cs typeface="Consolas"/>
              <a:sym typeface="Consolas"/>
            </a:endParaRPr>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err="1">
                <a:solidFill>
                  <a:srgbClr val="3C4043"/>
                </a:solidFill>
                <a:latin typeface="Roboto"/>
                <a:ea typeface="Roboto"/>
                <a:cs typeface="Roboto"/>
                <a:sym typeface="Roboto"/>
              </a:rPr>
              <a:t>L’opérateur</a:t>
            </a:r>
            <a:r>
              <a:rPr lang="en" sz="1800" dirty="0">
                <a:solidFill>
                  <a:srgbClr val="3C4043"/>
                </a:solidFill>
                <a:latin typeface="Roboto"/>
                <a:ea typeface="Roboto"/>
                <a:cs typeface="Roboto"/>
                <a:sym typeface="Roboto"/>
              </a:rPr>
              <a:t> </a:t>
            </a:r>
            <a:r>
              <a:rPr lang="en" sz="1800" dirty="0">
                <a:solidFill>
                  <a:srgbClr val="3C4043"/>
                </a:solidFill>
                <a:latin typeface="Courier New"/>
                <a:ea typeface="Courier New"/>
                <a:cs typeface="Courier New"/>
                <a:sym typeface="Courier New"/>
              </a:rPr>
              <a: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s’appelle</a:t>
            </a:r>
            <a:r>
              <a:rPr lang="en" sz="1800" dirty="0">
                <a:solidFill>
                  <a:srgbClr val="3C4043"/>
                </a:solidFill>
                <a:latin typeface="Roboto"/>
                <a:ea typeface="Roboto"/>
                <a:cs typeface="Roboto"/>
                <a:sym typeface="Roboto"/>
              </a:rPr>
              <a:t> Elvis car il </a:t>
            </a:r>
            <a:r>
              <a:rPr lang="en" sz="1800" dirty="0" err="1">
                <a:solidFill>
                  <a:srgbClr val="3C4043"/>
                </a:solidFill>
                <a:latin typeface="Roboto"/>
                <a:ea typeface="Roboto"/>
                <a:cs typeface="Roboto"/>
                <a:sym typeface="Roboto"/>
              </a:rPr>
              <a:t>ressemble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un smiley avec la coupe </a:t>
            </a:r>
            <a:r>
              <a:rPr lang="en" sz="1800" dirty="0" err="1">
                <a:solidFill>
                  <a:srgbClr val="3C4043"/>
                </a:solidFill>
                <a:latin typeface="Roboto"/>
                <a:ea typeface="Roboto"/>
                <a:cs typeface="Roboto"/>
                <a:sym typeface="Roboto"/>
              </a:rPr>
              <a:t>d’Elvis</a:t>
            </a:r>
            <a:r>
              <a:rPr lang="en" sz="1800" dirty="0">
                <a:solidFill>
                  <a:srgbClr val="3C4043"/>
                </a:solidFill>
                <a:latin typeface="Roboto"/>
                <a:ea typeface="Roboto"/>
                <a:cs typeface="Roboto"/>
                <a:sym typeface="Roboto"/>
              </a:rPr>
              <a:t> Presley avec </a:t>
            </a:r>
            <a:r>
              <a:rPr lang="en" sz="1800" dirty="0" err="1">
                <a:solidFill>
                  <a:srgbClr val="3C4043"/>
                </a:solidFill>
                <a:latin typeface="Roboto"/>
                <a:ea typeface="Roboto"/>
                <a:cs typeface="Roboto"/>
                <a:sym typeface="Roboto"/>
              </a:rPr>
              <a:t>sa</a:t>
            </a:r>
            <a:r>
              <a:rPr lang="en" sz="1800" dirty="0">
                <a:solidFill>
                  <a:srgbClr val="3C4043"/>
                </a:solidFill>
                <a:latin typeface="Roboto"/>
                <a:ea typeface="Roboto"/>
                <a:cs typeface="Roboto"/>
                <a:sym typeface="Roboto"/>
              </a:rPr>
              <a:t> coupe de </a:t>
            </a:r>
            <a:r>
              <a:rPr lang="en" sz="1800" dirty="0" err="1">
                <a:solidFill>
                  <a:srgbClr val="3C4043"/>
                </a:solidFill>
                <a:latin typeface="Roboto"/>
                <a:ea typeface="Roboto"/>
                <a:cs typeface="Roboto"/>
                <a:sym typeface="Roboto"/>
              </a:rPr>
              <a:t>cheveux</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548" name="Google Shape;548;p6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Opérateur</a:t>
            </a:r>
            <a:r>
              <a:rPr lang="en" dirty="0"/>
              <a:t> Elvis</a:t>
            </a:r>
            <a:endParaRPr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Opérations</a:t>
            </a:r>
            <a:r>
              <a:rPr lang="en" dirty="0"/>
              <a:t> avec des Doubles</a:t>
            </a:r>
            <a:endParaRPr dirty="0"/>
          </a:p>
        </p:txBody>
      </p:sp>
      <p:sp>
        <p:nvSpPr>
          <p:cNvPr id="156" name="Google Shape;156;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7" name="Google Shape;157;p20"/>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58" name="Google Shape;158;p20"/>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dirty="0"/>
          </a:p>
          <a:p>
            <a:pPr marL="0" lvl="0" indent="0" algn="l" rtl="0">
              <a:lnSpc>
                <a:spcPct val="100000"/>
              </a:lnSpc>
              <a:spcBef>
                <a:spcPts val="600"/>
              </a:spcBef>
              <a:spcAft>
                <a:spcPts val="0"/>
              </a:spcAft>
              <a:buNone/>
            </a:pPr>
            <a:r>
              <a:rPr lang="en" sz="1800" dirty="0">
                <a:latin typeface="Consolas"/>
                <a:ea typeface="Consolas"/>
                <a:cs typeface="Consolas"/>
                <a:sym typeface="Consolas"/>
              </a:rPr>
              <a:t>1 + 1</a:t>
            </a:r>
            <a:endParaRPr sz="1800" dirty="0">
              <a:latin typeface="Consolas"/>
              <a:ea typeface="Consolas"/>
              <a:cs typeface="Consolas"/>
              <a:sym typeface="Consolas"/>
            </a:endParaRPr>
          </a:p>
          <a:p>
            <a:pPr marL="0" lvl="0" indent="0" algn="l" rtl="0">
              <a:lnSpc>
                <a:spcPct val="100000"/>
              </a:lnSpc>
              <a:spcBef>
                <a:spcPts val="600"/>
              </a:spcBef>
              <a:spcAft>
                <a:spcPts val="0"/>
              </a:spcAft>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2</a:t>
            </a:r>
            <a:endParaRPr sz="1800" dirty="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dirty="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dirty="0">
              <a:solidFill>
                <a:srgbClr val="1155CC"/>
              </a:solidFill>
              <a:latin typeface="Courier New"/>
              <a:ea typeface="Courier New"/>
              <a:cs typeface="Courier New"/>
              <a:sym typeface="Courier New"/>
            </a:endParaRPr>
          </a:p>
        </p:txBody>
      </p:sp>
      <p:sp>
        <p:nvSpPr>
          <p:cNvPr id="166" name="Google Shape;166;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rgbClr val="1155CC"/>
                </a:solidFill>
                <a:latin typeface="Roboto"/>
                <a:ea typeface="Roboto"/>
                <a:cs typeface="Roboto"/>
                <a:sym typeface="Roboto"/>
              </a:rPr>
              <a:t>⇒</a:t>
            </a:r>
            <a:r>
              <a:rPr lang="en" sz="1800" b="1" dirty="0">
                <a:solidFill>
                  <a:schemeClr val="dk1"/>
                </a:solidFill>
                <a:latin typeface="Roboto"/>
                <a:ea typeface="Roboto"/>
                <a:cs typeface="Roboto"/>
                <a:sym typeface="Roboto"/>
              </a:rPr>
              <a:t> </a:t>
            </a:r>
            <a:r>
              <a:rPr lang="en" sz="1800" dirty="0">
                <a:solidFill>
                  <a:srgbClr val="3C4043"/>
                </a:solidFill>
                <a:latin typeface="Roboto"/>
                <a:ea typeface="Roboto"/>
                <a:cs typeface="Roboto"/>
                <a:sym typeface="Roboto"/>
              </a:rPr>
              <a:t>sortie du code et son type de sortie (</a:t>
            </a:r>
            <a:r>
              <a:rPr lang="en" sz="1800" b="1" dirty="0" err="1">
                <a:solidFill>
                  <a:srgbClr val="1155CC"/>
                </a:solidFill>
                <a:latin typeface="Courier New"/>
                <a:ea typeface="Courier New"/>
                <a:cs typeface="Courier New"/>
                <a:sym typeface="Courier New"/>
              </a:rPr>
              <a:t>kotlin.Int</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168" name="Google Shape;168;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Opérateurs</a:t>
            </a:r>
            <a:r>
              <a:rPr lang="en" dirty="0"/>
              <a:t> </a:t>
            </a:r>
            <a:r>
              <a:rPr lang="en" dirty="0" err="1"/>
              <a:t>mathématiques</a:t>
            </a:r>
            <a:endParaRPr dirty="0"/>
          </a:p>
        </p:txBody>
      </p:sp>
      <p:sp>
        <p:nvSpPr>
          <p:cNvPr id="169" name="Google Shape;169;p21"/>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2.0 * 3.5</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7.0</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1.0 / 2.0</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0.5</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50 / 10</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5</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53 - 3</a:t>
            </a:r>
            <a:endParaRPr sz="1800" dirty="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50</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Kotlin </a:t>
            </a:r>
            <a:r>
              <a:rPr lang="en" sz="2000" dirty="0" err="1"/>
              <a:t>traite</a:t>
            </a:r>
            <a:r>
              <a:rPr lang="en" sz="2000" dirty="0"/>
              <a:t> les </a:t>
            </a:r>
            <a:r>
              <a:rPr lang="en" sz="2000" dirty="0" err="1"/>
              <a:t>nombres</a:t>
            </a:r>
            <a:r>
              <a:rPr lang="en" sz="2000" dirty="0"/>
              <a:t> </a:t>
            </a:r>
            <a:r>
              <a:rPr lang="en" sz="2000" dirty="0" err="1"/>
              <a:t>comme</a:t>
            </a:r>
            <a:r>
              <a:rPr lang="en" sz="2000" dirty="0"/>
              <a:t> des primitives </a:t>
            </a:r>
            <a:r>
              <a:rPr lang="en" sz="2000" dirty="0" err="1"/>
              <a:t>mais</a:t>
            </a:r>
            <a:r>
              <a:rPr lang="en" sz="2000" dirty="0"/>
              <a:t> </a:t>
            </a:r>
            <a:r>
              <a:rPr lang="en" sz="2000" dirty="0" err="1"/>
              <a:t>permet</a:t>
            </a:r>
            <a:r>
              <a:rPr lang="en" sz="2000" dirty="0"/>
              <a:t> </a:t>
            </a:r>
            <a:r>
              <a:rPr lang="en" sz="2000" dirty="0" err="1"/>
              <a:t>d’appeler</a:t>
            </a:r>
            <a:r>
              <a:rPr lang="en" sz="2000" dirty="0"/>
              <a:t> des </a:t>
            </a:r>
            <a:r>
              <a:rPr lang="en" sz="2000" dirty="0" err="1"/>
              <a:t>méthodes</a:t>
            </a:r>
            <a:r>
              <a:rPr lang="en" sz="2000" dirty="0"/>
              <a:t> sur </a:t>
            </a:r>
            <a:r>
              <a:rPr lang="en" sz="2000" dirty="0" err="1"/>
              <a:t>ceux</a:t>
            </a:r>
            <a:r>
              <a:rPr lang="en" sz="2000" dirty="0"/>
              <a:t>-ci </a:t>
            </a:r>
            <a:r>
              <a:rPr lang="en" sz="2000" dirty="0" err="1"/>
              <a:t>comme</a:t>
            </a:r>
            <a:r>
              <a:rPr lang="en" sz="2000" dirty="0"/>
              <a:t> des </a:t>
            </a:r>
            <a:r>
              <a:rPr lang="en" sz="2000" dirty="0" err="1"/>
              <a:t>objets</a:t>
            </a:r>
            <a:r>
              <a:rPr lang="en" sz="2000" dirty="0"/>
              <a:t>.</a:t>
            </a:r>
            <a:endParaRPr sz="2000" dirty="0"/>
          </a:p>
          <a:p>
            <a:pPr marL="0" lvl="0" indent="0" algn="l" rtl="0">
              <a:lnSpc>
                <a:spcPct val="115000"/>
              </a:lnSpc>
              <a:spcBef>
                <a:spcPts val="1000"/>
              </a:spcBef>
              <a:spcAft>
                <a:spcPts val="0"/>
              </a:spcAft>
              <a:buNone/>
            </a:pPr>
            <a:endParaRPr sz="2000" dirty="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p:txBody>
      </p:sp>
      <p:sp>
        <p:nvSpPr>
          <p:cNvPr id="178" name="Google Shape;17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79" name="Google Shape;17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Méthodes</a:t>
            </a:r>
            <a:r>
              <a:rPr lang="en" dirty="0"/>
              <a:t> </a:t>
            </a:r>
            <a:r>
              <a:rPr lang="en" dirty="0" err="1"/>
              <a:t>numériques</a:t>
            </a:r>
            <a:r>
              <a:rPr lang="en" dirty="0"/>
              <a:t> pour les </a:t>
            </a:r>
            <a:r>
              <a:rPr lang="en" dirty="0" err="1"/>
              <a:t>nombres</a:t>
            </a:r>
            <a:endParaRPr dirty="0"/>
          </a:p>
        </p:txBody>
      </p:sp>
      <p:sp>
        <p:nvSpPr>
          <p:cNvPr id="180" name="Google Shape;180;p22"/>
          <p:cNvSpPr txBox="1"/>
          <p:nvPr/>
        </p:nvSpPr>
        <p:spPr>
          <a:xfrm>
            <a:off x="339048" y="3759850"/>
            <a:ext cx="3915317"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2.4.div(2)</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1.2</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3.5.plus(4)</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7.5</a:t>
            </a:r>
            <a:endParaRPr sz="1800" dirty="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2.times(3)</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6</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Types de </a:t>
            </a:r>
            <a:r>
              <a:rPr lang="en" sz="4200" dirty="0" err="1"/>
              <a:t>données</a:t>
            </a:r>
            <a:endParaRPr sz="4200" dirty="0"/>
          </a:p>
        </p:txBody>
      </p:sp>
      <p:sp>
        <p:nvSpPr>
          <p:cNvPr id="188" name="Google Shape;18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Nombres</a:t>
            </a:r>
            <a:r>
              <a:rPr lang="en" dirty="0"/>
              <a:t> </a:t>
            </a:r>
            <a:r>
              <a:rPr lang="en" dirty="0" err="1"/>
              <a:t>entier</a:t>
            </a:r>
            <a:endParaRPr dirty="0"/>
          </a:p>
        </p:txBody>
      </p:sp>
      <p:sp>
        <p:nvSpPr>
          <p:cNvPr id="194" name="Google Shape;19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95" name="Google Shape;195;p24"/>
          <p:cNvGraphicFramePr/>
          <p:nvPr>
            <p:extLst>
              <p:ext uri="{D42A27DB-BD31-4B8C-83A1-F6EECF244321}">
                <p14:modId xmlns:p14="http://schemas.microsoft.com/office/powerpoint/2010/main" val="4043971501"/>
              </p:ext>
            </p:extLst>
          </p:nvPr>
        </p:nvGraphicFramePr>
        <p:xfrm>
          <a:off x="395675" y="1165800"/>
          <a:ext cx="8259900" cy="3243750"/>
        </p:xfrm>
        <a:graphic>
          <a:graphicData uri="http://schemas.openxmlformats.org/drawingml/2006/table">
            <a:tbl>
              <a:tblPr>
                <a:noFill/>
                <a:tableStyleId>{DF36F409-0117-4770-A795-0CD48C3E616C}</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a:t>
                      </a:r>
                      <a:r>
                        <a:rPr lang="en" sz="2200" dirty="0">
                          <a:solidFill>
                            <a:schemeClr val="dk1"/>
                          </a:solidFill>
                          <a:latin typeface="Roboto"/>
                          <a:ea typeface="Roboto"/>
                          <a:cs typeface="Roboto"/>
                          <a:sym typeface="Roboto"/>
                        </a:rPr>
                        <a:t>-2</a:t>
                      </a:r>
                      <a:r>
                        <a:rPr lang="en" sz="2200" baseline="30000" dirty="0">
                          <a:solidFill>
                            <a:schemeClr val="dk1"/>
                          </a:solidFill>
                          <a:latin typeface="Roboto"/>
                          <a:ea typeface="Roboto"/>
                          <a:cs typeface="Roboto"/>
                          <a:sym typeface="Roboto"/>
                        </a:rPr>
                        <a:t>63</a:t>
                      </a:r>
                      <a:r>
                        <a:rPr lang="en" sz="2200" dirty="0">
                          <a:solidFill>
                            <a:schemeClr val="dk1"/>
                          </a:solidFill>
                          <a:latin typeface="Roboto"/>
                          <a:ea typeface="Roboto"/>
                          <a:cs typeface="Roboto"/>
                          <a:sym typeface="Roboto"/>
                        </a:rPr>
                        <a:t> to 2</a:t>
                      </a:r>
                      <a:r>
                        <a:rPr lang="en" sz="2200" baseline="30000" dirty="0">
                          <a:solidFill>
                            <a:schemeClr val="dk1"/>
                          </a:solidFill>
                          <a:latin typeface="Roboto"/>
                          <a:ea typeface="Roboto"/>
                          <a:cs typeface="Roboto"/>
                          <a:sym typeface="Roboto"/>
                        </a:rPr>
                        <a:t>63</a:t>
                      </a:r>
                      <a:r>
                        <a:rPr lang="en" sz="2200" dirty="0">
                          <a:solidFill>
                            <a:schemeClr val="dk1"/>
                          </a:solidFill>
                          <a:latin typeface="Roboto"/>
                          <a:ea typeface="Roboto"/>
                          <a:cs typeface="Roboto"/>
                          <a:sym typeface="Roboto"/>
                        </a:rPr>
                        <a:t>-1</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-2</a:t>
                      </a:r>
                      <a:r>
                        <a:rPr lang="en" sz="2200" baseline="30000" dirty="0">
                          <a:latin typeface="Roboto"/>
                          <a:ea typeface="Roboto"/>
                          <a:cs typeface="Roboto"/>
                          <a:sym typeface="Roboto"/>
                        </a:rPr>
                        <a:t>31</a:t>
                      </a:r>
                      <a:r>
                        <a:rPr lang="en" sz="2200" dirty="0">
                          <a:latin typeface="Roboto"/>
                          <a:ea typeface="Roboto"/>
                          <a:cs typeface="Roboto"/>
                          <a:sym typeface="Roboto"/>
                        </a:rPr>
                        <a:t> to </a:t>
                      </a:r>
                      <a:r>
                        <a:rPr lang="en" sz="2200" dirty="0">
                          <a:solidFill>
                            <a:schemeClr val="dk1"/>
                          </a:solidFill>
                          <a:latin typeface="Roboto"/>
                          <a:ea typeface="Roboto"/>
                          <a:cs typeface="Roboto"/>
                          <a:sym typeface="Roboto"/>
                        </a:rPr>
                        <a:t>2</a:t>
                      </a:r>
                      <a:r>
                        <a:rPr lang="en" sz="2200" baseline="30000" dirty="0">
                          <a:solidFill>
                            <a:schemeClr val="dk1"/>
                          </a:solidFill>
                          <a:latin typeface="Roboto"/>
                          <a:ea typeface="Roboto"/>
                          <a:cs typeface="Roboto"/>
                          <a:sym typeface="Roboto"/>
                        </a:rPr>
                        <a:t>31</a:t>
                      </a:r>
                      <a:r>
                        <a:rPr lang="en" sz="2200" dirty="0">
                          <a:solidFill>
                            <a:schemeClr val="dk1"/>
                          </a:solidFill>
                          <a:latin typeface="Roboto"/>
                          <a:ea typeface="Roboto"/>
                          <a:cs typeface="Roboto"/>
                          <a:sym typeface="Roboto"/>
                        </a:rPr>
                        <a:t>-1</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-32768 to </a:t>
                      </a:r>
                      <a:r>
                        <a:rPr lang="en" sz="2200" dirty="0">
                          <a:solidFill>
                            <a:schemeClr val="dk1"/>
                          </a:solidFill>
                          <a:latin typeface="Roboto"/>
                          <a:ea typeface="Roboto"/>
                          <a:cs typeface="Roboto"/>
                          <a:sym typeface="Roboto"/>
                        </a:rPr>
                        <a:t>32767</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-128 to </a:t>
                      </a:r>
                      <a:r>
                        <a:rPr lang="en" sz="2200" dirty="0">
                          <a:solidFill>
                            <a:schemeClr val="dk1"/>
                          </a:solidFill>
                          <a:latin typeface="Roboto"/>
                          <a:ea typeface="Roboto"/>
                          <a:cs typeface="Roboto"/>
                          <a:sym typeface="Roboto"/>
                        </a:rPr>
                        <a:t>127</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19013</TotalTime>
  <Words>3245</Words>
  <Application>Microsoft Macintosh PowerPoint</Application>
  <PresentationFormat>Affichage à l'écran (16:9)</PresentationFormat>
  <Paragraphs>467</Paragraphs>
  <Slides>46</Slides>
  <Notes>46</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46</vt:i4>
      </vt:variant>
    </vt:vector>
  </HeadingPairs>
  <TitlesOfParts>
    <vt:vector size="55" baseType="lpstr">
      <vt:lpstr>Roboto</vt:lpstr>
      <vt:lpstr>Google Sans</vt:lpstr>
      <vt:lpstr>Open Sans</vt:lpstr>
      <vt:lpstr>Courier New</vt:lpstr>
      <vt:lpstr>Consolas</vt:lpstr>
      <vt:lpstr>Roboto Mono</vt:lpstr>
      <vt:lpstr>Arial</vt:lpstr>
      <vt:lpstr>GDT master</vt:lpstr>
      <vt:lpstr>GDT master</vt:lpstr>
      <vt:lpstr>Présentation PowerPoint</vt:lpstr>
      <vt:lpstr>Opérateurs</vt:lpstr>
      <vt:lpstr>Opérateurs</vt:lpstr>
      <vt:lpstr>Opérations avec entier (Int)</vt:lpstr>
      <vt:lpstr>Opérations avec des Doubles</vt:lpstr>
      <vt:lpstr>Opérateurs mathématiques</vt:lpstr>
      <vt:lpstr>Méthodes numériques pour les nombres</vt:lpstr>
      <vt:lpstr>Types de données</vt:lpstr>
      <vt:lpstr>Nombres entier</vt:lpstr>
      <vt:lpstr>Autres types</vt:lpstr>
      <vt:lpstr>Types des opérandes</vt:lpstr>
      <vt:lpstr>Type casting</vt:lpstr>
      <vt:lpstr>Grands nombres</vt:lpstr>
      <vt:lpstr>Strings (chaîne de caractères)</vt:lpstr>
      <vt:lpstr>Concaténation de String et templates</vt:lpstr>
      <vt:lpstr>String templates</vt:lpstr>
      <vt:lpstr>String template expressions</vt:lpstr>
      <vt:lpstr>Variables</vt:lpstr>
      <vt:lpstr>Variables</vt:lpstr>
      <vt:lpstr>Conditionnel</vt:lpstr>
      <vt:lpstr>Control flow</vt:lpstr>
      <vt:lpstr>if/else</vt:lpstr>
      <vt:lpstr>Expression if avec plusieurs cas</vt:lpstr>
      <vt:lpstr>Ranges</vt:lpstr>
      <vt:lpstr>Ranges comme condition</vt:lpstr>
      <vt:lpstr>Déclaration when</vt:lpstr>
      <vt:lpstr>Boucle for</vt:lpstr>
      <vt:lpstr>Boucle for avec index et élément</vt:lpstr>
      <vt:lpstr>Boucle for : pas, taille et range</vt:lpstr>
      <vt:lpstr>Boucle while</vt:lpstr>
      <vt:lpstr>repeat loops</vt:lpstr>
      <vt:lpstr>Listes et tableaux</vt:lpstr>
      <vt:lpstr>Listes</vt:lpstr>
      <vt:lpstr>Liste immuable avec listOf()</vt:lpstr>
      <vt:lpstr>Liste muable avec mutableListOf()</vt:lpstr>
      <vt:lpstr>Arrays (tableaux)</vt:lpstr>
      <vt:lpstr>Array avec arrayOf()</vt:lpstr>
      <vt:lpstr>Arrays avec des mélanges de types </vt:lpstr>
      <vt:lpstr>Combiner des arrays</vt:lpstr>
      <vt:lpstr>Null safety</vt:lpstr>
      <vt:lpstr>Null safety</vt:lpstr>
      <vt:lpstr>Les variables ne peuvent pas être null</vt:lpstr>
      <vt:lpstr>L’opérateur Safe call</vt:lpstr>
      <vt:lpstr>Tester pour un null</vt:lpstr>
      <vt:lpstr>L’opérateur !!</vt:lpstr>
      <vt:lpstr>Opérateur Elvis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5</cp:revision>
  <dcterms:modified xsi:type="dcterms:W3CDTF">2024-12-16T12:13:19Z</dcterms:modified>
</cp:coreProperties>
</file>