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33"/>
  </p:notesMasterIdLst>
  <p:sldIdLst>
    <p:sldId id="256"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8" r:id="rId32"/>
  </p:sldIdLst>
  <p:sldSz cx="9144000" cy="5143500" type="screen16x9"/>
  <p:notesSz cx="6858000" cy="9144000"/>
  <p:embeddedFontLst>
    <p:embeddedFont>
      <p:font typeface="Consolas" panose="020B0609020204030204" pitchFamily="49" charset="0"/>
      <p:regular r:id="rId34"/>
      <p:bold r:id="rId35"/>
      <p:italic r:id="rId36"/>
      <p:boldItalic r:id="rId37"/>
    </p:embeddedFont>
    <p:embeddedFont>
      <p:font typeface="Google Sans" panose="020B0503030502040204" pitchFamily="34" charset="0"/>
      <p:regular r:id="rId38"/>
      <p:bold r:id="rId39"/>
      <p:italic r:id="rId40"/>
      <p:boldItalic r:id="rId41"/>
    </p:embeddedFont>
    <p:embeddedFont>
      <p:font typeface="Open Sans" panose="020B0606030504020204" pitchFamily="34" charset="0"/>
      <p:regular r:id="rId42"/>
      <p:bold r:id="rId43"/>
      <p:italic r:id="rId44"/>
      <p:boldItalic r:id="rId45"/>
    </p:embeddedFont>
    <p:embeddedFont>
      <p:font typeface="Roboto" panose="020000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0F1CDB-7657-491C-BE3C-9BC569C94D79}">
  <a:tblStyle styleId="{EC0F1CDB-7657-491C-BE3C-9BC569C94D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3"/>
    <p:restoredTop sz="80612"/>
  </p:normalViewPr>
  <p:slideViewPr>
    <p:cSldViewPr snapToGrid="0">
      <p:cViewPr varScale="1">
        <p:scale>
          <a:sx n="136" d="100"/>
          <a:sy n="136" d="100"/>
        </p:scale>
        <p:origin x="1088" y="184"/>
      </p:cViewPr>
      <p:guideLst>
        <p:guide orient="horz" pos="1620"/>
        <p:guide pos="2880"/>
      </p:guideLst>
    </p:cSldViewPr>
  </p:slideViewPr>
  <p:outlineViewPr>
    <p:cViewPr>
      <p:scale>
        <a:sx n="33" d="100"/>
        <a:sy n="33" d="100"/>
      </p:scale>
      <p:origin x="0" y="-751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1.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kotlinlang.org/docs/reference/functions.html#single-expression-function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kotlinlang.org/docs/reference/lambdas.html#function-type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kotlinlang.org/docs/reference/lambdas.html"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play.kotlinlang.org/byExample/04_functional/02_Lambdas"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kotlinlang.org/docs/reference/lambdas.html#lambda-expressions-and-anonymous-function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kotlinlang.org/docs/reference/lambdas.html"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play.kotlinlang.org/byExample/04_functional/01_Higher-Order%20Functions"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kotlinlang.org/docs/reference/collection-transformations.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kotlinlang.org/docs/reference/functions.html#unit-returning-functions"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kotlinlang.org/docs/reference/functions.html#explicit-return-type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kotlinlang.org/docs/reference/functions.html#unit-returning-functions"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kotlinlang.org/docs/reference/functions.html#explicit-return-typ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8056c3aa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8056c3a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88056c3aa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88056c3aa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b88056c3aa_0_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b88056c3aa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a:t>
            </a:r>
            <a:r>
              <a:rPr lang="en">
                <a:solidFill>
                  <a:schemeClr val="dk1"/>
                </a:solidFill>
                <a:latin typeface="Courier New"/>
                <a:ea typeface="Courier New"/>
                <a:cs typeface="Courier New"/>
                <a:sym typeface="Courier New"/>
              </a:rPr>
              <a:t>Hello.kt</a:t>
            </a:r>
            <a:r>
              <a:rPr lang="en">
                <a:solidFill>
                  <a:schemeClr val="dk1"/>
                </a:solidFill>
              </a:rPr>
              <a:t>, let's write a </a:t>
            </a:r>
            <a:r>
              <a:rPr lang="en">
                <a:solidFill>
                  <a:schemeClr val="dk1"/>
                </a:solidFill>
                <a:latin typeface="Courier New"/>
                <a:ea typeface="Courier New"/>
                <a:cs typeface="Courier New"/>
                <a:sym typeface="Courier New"/>
              </a:rPr>
              <a:t>drive()</a:t>
            </a:r>
            <a:r>
              <a:rPr lang="en">
                <a:solidFill>
                  <a:schemeClr val="dk1"/>
                </a:solidFill>
              </a:rPr>
              <a:t> function with a </a:t>
            </a:r>
            <a:r>
              <a:rPr lang="en">
                <a:solidFill>
                  <a:schemeClr val="dk1"/>
                </a:solidFill>
                <a:latin typeface="Courier New"/>
                <a:ea typeface="Courier New"/>
                <a:cs typeface="Courier New"/>
                <a:sym typeface="Courier New"/>
              </a:rPr>
              <a:t>String</a:t>
            </a:r>
            <a:r>
              <a:rPr lang="en">
                <a:solidFill>
                  <a:schemeClr val="dk1"/>
                </a:solidFill>
              </a:rPr>
              <a:t> parameter named </a:t>
            </a:r>
            <a:r>
              <a:rPr lang="en">
                <a:solidFill>
                  <a:schemeClr val="dk1"/>
                </a:solidFill>
                <a:latin typeface="Courier New"/>
                <a:ea typeface="Courier New"/>
                <a:cs typeface="Courier New"/>
                <a:sym typeface="Courier New"/>
              </a:rPr>
              <a:t>speed</a:t>
            </a:r>
            <a:r>
              <a:rPr lang="en">
                <a:solidFill>
                  <a:schemeClr val="dk1"/>
                </a:solidFill>
              </a:rPr>
              <a:t> that prints the car's speed. The </a:t>
            </a:r>
            <a:r>
              <a:rPr lang="en">
                <a:solidFill>
                  <a:schemeClr val="dk1"/>
                </a:solidFill>
                <a:latin typeface="Courier New"/>
                <a:ea typeface="Courier New"/>
                <a:cs typeface="Courier New"/>
                <a:sym typeface="Courier New"/>
              </a:rPr>
              <a:t>speed</a:t>
            </a:r>
            <a:r>
              <a:rPr lang="en">
                <a:solidFill>
                  <a:schemeClr val="dk1"/>
                </a:solidFill>
              </a:rPr>
              <a:t> parameter has a default value of "</a:t>
            </a:r>
            <a:r>
              <a:rPr lang="en">
                <a:solidFill>
                  <a:schemeClr val="dk1"/>
                </a:solidFill>
                <a:latin typeface="Courier New"/>
                <a:ea typeface="Courier New"/>
                <a:cs typeface="Courier New"/>
                <a:sym typeface="Courier New"/>
              </a:rPr>
              <a:t>fast</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From the </a:t>
            </a:r>
            <a:r>
              <a:rPr lang="en">
                <a:solidFill>
                  <a:schemeClr val="dk1"/>
                </a:solidFill>
                <a:latin typeface="Courier New"/>
                <a:ea typeface="Courier New"/>
                <a:cs typeface="Courier New"/>
                <a:sym typeface="Courier New"/>
              </a:rPr>
              <a:t>main()</a:t>
            </a:r>
            <a:r>
              <a:rPr lang="en">
                <a:solidFill>
                  <a:schemeClr val="dk1"/>
                </a:solidFill>
              </a:rPr>
              <a:t> function, call the </a:t>
            </a:r>
            <a:r>
              <a:rPr lang="en">
                <a:solidFill>
                  <a:schemeClr val="dk1"/>
                </a:solidFill>
                <a:latin typeface="Courier New"/>
                <a:ea typeface="Courier New"/>
                <a:cs typeface="Courier New"/>
                <a:sym typeface="Courier New"/>
              </a:rPr>
              <a:t>drive()</a:t>
            </a:r>
            <a:r>
              <a:rPr lang="en">
                <a:solidFill>
                  <a:schemeClr val="dk1"/>
                </a:solidFill>
              </a:rPr>
              <a:t> function three ways.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using the default.</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and pass the </a:t>
            </a:r>
            <a:r>
              <a:rPr lang="en">
                <a:solidFill>
                  <a:schemeClr val="dk1"/>
                </a:solidFill>
                <a:latin typeface="Courier New"/>
                <a:ea typeface="Courier New"/>
                <a:cs typeface="Courier New"/>
                <a:sym typeface="Courier New"/>
              </a:rPr>
              <a:t>speed</a:t>
            </a:r>
            <a:r>
              <a:rPr lang="en">
                <a:solidFill>
                  <a:schemeClr val="dk1"/>
                </a:solidFill>
              </a:rPr>
              <a:t> parameter without a name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by naming the </a:t>
            </a:r>
            <a:r>
              <a:rPr lang="en">
                <a:solidFill>
                  <a:schemeClr val="dk1"/>
                </a:solidFill>
                <a:latin typeface="Courier New"/>
                <a:ea typeface="Courier New"/>
                <a:cs typeface="Courier New"/>
                <a:sym typeface="Courier New"/>
              </a:rPr>
              <a:t>speed</a:t>
            </a:r>
            <a:r>
              <a:rPr lang="en">
                <a:solidFill>
                  <a:schemeClr val="dk1"/>
                </a:solidFill>
              </a:rPr>
              <a:t> parameter. We'll talk about </a:t>
            </a:r>
            <a:r>
              <a:rPr lang="en" b="1">
                <a:solidFill>
                  <a:schemeClr val="dk1"/>
                </a:solidFill>
              </a:rPr>
              <a:t>named arguments</a:t>
            </a:r>
            <a:r>
              <a:rPr lang="en">
                <a:solidFill>
                  <a:schemeClr val="dk1"/>
                </a:solidFill>
              </a:rPr>
              <a:t>, or parameters, later.</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88056c3aa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88056c3aa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a:t>
            </a:r>
            <a:r>
              <a:rPr lang="en">
                <a:latin typeface="Courier New"/>
                <a:ea typeface="Courier New"/>
                <a:cs typeface="Courier New"/>
                <a:sym typeface="Courier New"/>
              </a:rPr>
              <a:t>tempToday()</a:t>
            </a:r>
            <a:r>
              <a:rPr lang="en"/>
              <a:t> function takes two parameters, </a:t>
            </a:r>
            <a:r>
              <a:rPr lang="en">
                <a:latin typeface="Courier New"/>
                <a:ea typeface="Courier New"/>
                <a:cs typeface="Courier New"/>
                <a:sym typeface="Courier New"/>
              </a:rPr>
              <a:t>day</a:t>
            </a:r>
            <a:r>
              <a:rPr lang="en"/>
              <a:t> and </a:t>
            </a:r>
            <a:r>
              <a:rPr lang="en">
                <a:latin typeface="Courier New"/>
                <a:ea typeface="Courier New"/>
                <a:cs typeface="Courier New"/>
                <a:sym typeface="Courier New"/>
              </a:rPr>
              <a:t>temp</a:t>
            </a:r>
            <a:r>
              <a:rPr lang="en">
                <a:solidFill>
                  <a:schemeClr val="dk1"/>
                </a:solidFill>
                <a:latin typeface="Roboto"/>
                <a:ea typeface="Roboto"/>
                <a:cs typeface="Roboto"/>
                <a:sym typeface="Roboto"/>
              </a:rPr>
              <a:t>, both of which are required.</a:t>
            </a:r>
            <a:endParaRPr>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88056c3aa_0_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88056c3aa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In the example function, we use </a:t>
            </a:r>
            <a:r>
              <a:rPr lang="en">
                <a:solidFill>
                  <a:schemeClr val="dk1"/>
                </a:solidFill>
                <a:latin typeface="Courier New"/>
                <a:ea typeface="Courier New"/>
                <a:cs typeface="Courier New"/>
                <a:sym typeface="Courier New"/>
              </a:rPr>
              <a:t>reformat()</a:t>
            </a:r>
            <a:r>
              <a:rPr lang="en">
                <a:solidFill>
                  <a:schemeClr val="dk1"/>
                </a:solidFill>
              </a:rPr>
              <a:t> to apply a specified format, or combination of formats to </a:t>
            </a:r>
            <a:r>
              <a:rPr lang="en">
                <a:solidFill>
                  <a:schemeClr val="dk1"/>
                </a:solidFill>
                <a:latin typeface="Courier New"/>
                <a:ea typeface="Courier New"/>
                <a:cs typeface="Courier New"/>
                <a:sym typeface="Courier New"/>
              </a:rPr>
              <a:t>String</a:t>
            </a:r>
            <a:r>
              <a:rPr lang="en">
                <a:solidFill>
                  <a:schemeClr val="dk1"/>
                </a:solidFill>
              </a:rPr>
              <a:t>. The parameters to </a:t>
            </a:r>
            <a:r>
              <a:rPr lang="en">
                <a:solidFill>
                  <a:schemeClr val="dk1"/>
                </a:solidFill>
                <a:latin typeface="Courier New"/>
                <a:ea typeface="Courier New"/>
                <a:cs typeface="Courier New"/>
                <a:sym typeface="Courier New"/>
              </a:rPr>
              <a:t>reformat()</a:t>
            </a:r>
            <a:r>
              <a:rPr lang="en">
                <a:solidFill>
                  <a:schemeClr val="dk1"/>
                </a:solidFill>
              </a:rPr>
              <a:t> contain their name and type. The </a:t>
            </a:r>
            <a:r>
              <a:rPr lang="en">
                <a:solidFill>
                  <a:schemeClr val="dk1"/>
                </a:solidFill>
                <a:latin typeface="Courier New"/>
                <a:ea typeface="Courier New"/>
                <a:cs typeface="Courier New"/>
                <a:sym typeface="Courier New"/>
              </a:rPr>
              <a:t>normalizeCase</a:t>
            </a:r>
            <a:r>
              <a:rPr lang="en">
                <a:solidFill>
                  <a:schemeClr val="dk1"/>
                </a:solidFill>
              </a:rPr>
              <a:t> parameter has a default value. </a:t>
            </a:r>
            <a:endParaRPr/>
          </a:p>
          <a:p>
            <a:pPr marL="0" lvl="0" indent="0" algn="l" rtl="0">
              <a:spcBef>
                <a:spcPts val="0"/>
              </a:spcBef>
              <a:spcAft>
                <a:spcPts val="0"/>
              </a:spcAft>
              <a:buNone/>
            </a:pPr>
            <a:endParaRPr/>
          </a:p>
          <a:p>
            <a:pPr marL="0" lvl="0" indent="0" algn="l" rtl="0">
              <a:spcBef>
                <a:spcPts val="0"/>
              </a:spcBef>
              <a:spcAft>
                <a:spcPts val="0"/>
              </a:spcAft>
              <a:buNone/>
            </a:pPr>
            <a:r>
              <a:rPr lang="en"/>
              <a:t>Default and named arguments help minimize overloads and improve the readability of your code.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b88056c3aa_0_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b88056c3aa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highlight>
                  <a:schemeClr val="lt1"/>
                </a:highlight>
              </a:rPr>
              <a:t>Arguments can be passed to a function with their name (named arguments). </a:t>
            </a:r>
            <a:r>
              <a:rPr lang="en">
                <a:highlight>
                  <a:srgbClr val="FFFFFF"/>
                </a:highlight>
              </a:rPr>
              <a:t>Using named arguments is convenient when a function has a large number of parameters or default ones. Note that we did not include the parameter with the default parameter.</a:t>
            </a:r>
            <a:endParaRPr>
              <a:highlight>
                <a:srgbClr val="FFFFFF"/>
              </a:highlight>
            </a:endParaRPr>
          </a:p>
          <a:p>
            <a:pPr marL="0" lvl="0" indent="0" algn="l" rtl="0">
              <a:lnSpc>
                <a:spcPct val="115000"/>
              </a:lnSpc>
              <a:spcBef>
                <a:spcPts val="0"/>
              </a:spcBef>
              <a:spcAft>
                <a:spcPts val="0"/>
              </a:spcAft>
              <a:buNone/>
            </a:pPr>
            <a:endParaRPr>
              <a:highlight>
                <a:srgbClr val="FFFFFF"/>
              </a:highlight>
            </a:endParaRPr>
          </a:p>
          <a:p>
            <a:pPr marL="0" lvl="0" indent="0" algn="l" rtl="0">
              <a:lnSpc>
                <a:spcPct val="115000"/>
              </a:lnSpc>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88056c3aa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88056c3aa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88056c3aa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88056c3aa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a function returns a single expression, the curly braces can be omitted and the body is specified after a "</a:t>
            </a:r>
            <a:r>
              <a:rPr lang="en">
                <a:latin typeface="Courier New"/>
                <a:ea typeface="Courier New"/>
                <a:cs typeface="Courier New"/>
                <a:sym typeface="Courier New"/>
              </a:rPr>
              <a:t>="</a:t>
            </a:r>
            <a:r>
              <a:rPr lang="en"/>
              <a:t> symbol.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Single-Expression Functions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88056c3aa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88056c3aa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b88056c3aa_0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b88056c3aa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Function Types</a:t>
            </a:r>
            <a:endParaRPr/>
          </a:p>
          <a:p>
            <a:pPr marL="457200" lvl="0" indent="-298450" algn="l" rtl="0">
              <a:lnSpc>
                <a:spcPct val="115000"/>
              </a:lnSpc>
              <a:spcBef>
                <a:spcPts val="0"/>
              </a:spcBef>
              <a:spcAft>
                <a:spcPts val="0"/>
              </a:spcAft>
              <a:buSzPts val="1100"/>
              <a:buChar char="●"/>
            </a:pPr>
            <a:r>
              <a:rPr lang="en" u="sng">
                <a:solidFill>
                  <a:schemeClr val="hlink"/>
                </a:solidFill>
                <a:hlinkClick r:id="rId4"/>
              </a:rPr>
              <a:t>Higher-Order Functions and Lambdas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b88056c3aa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b88056c3aa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In addition to traditional named functions, Kotlin supports lambdas. A lambda is an expression that makes a function. But instead of declaring a named function, you declare a function that has no name. Part of what makes this useful is that the lambda expression can now be passed as data. In other languages, lambdas are called anonymous functions, function literals, or similar names.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highlight>
                  <a:srgbClr val="FFFFFF"/>
                </a:highlight>
                <a:latin typeface="Roboto"/>
                <a:ea typeface="Roboto"/>
                <a:cs typeface="Roboto"/>
                <a:sym typeface="Roboto"/>
              </a:rPr>
              <a:t>Like named functions, lambdas can have parameters. For lambdas, the parameters (and their types, if needed) go on the left of what is called </a:t>
            </a:r>
            <a:r>
              <a:rPr lang="en" b="1" i="1">
                <a:solidFill>
                  <a:schemeClr val="dk1"/>
                </a:solidFill>
                <a:highlight>
                  <a:srgbClr val="FFFFFF"/>
                </a:highlight>
                <a:latin typeface="Roboto"/>
                <a:ea typeface="Roboto"/>
                <a:cs typeface="Roboto"/>
                <a:sym typeface="Roboto"/>
              </a:rPr>
              <a:t>a function arrow</a:t>
            </a:r>
            <a:r>
              <a:rPr lang="en" b="1" i="1">
                <a:solidFill>
                  <a:schemeClr val="dk1"/>
                </a:solidFill>
                <a:latin typeface="Roboto"/>
                <a:ea typeface="Roboto"/>
                <a:cs typeface="Roboto"/>
                <a:sym typeface="Roboto"/>
              </a:rPr>
              <a:t> </a:t>
            </a:r>
            <a:r>
              <a:rPr lang="en" b="1" i="1">
                <a:solidFill>
                  <a:schemeClr val="dk1"/>
                </a:solidFill>
              </a:rPr>
              <a:t>-&gt;</a:t>
            </a:r>
            <a:r>
              <a:rPr lang="en">
                <a:solidFill>
                  <a:schemeClr val="dk1"/>
                </a:solidFill>
                <a:highlight>
                  <a:srgbClr val="FFFFFF"/>
                </a:highlight>
                <a:latin typeface="Roboto"/>
                <a:ea typeface="Roboto"/>
                <a:cs typeface="Roboto"/>
                <a:sym typeface="Roboto"/>
              </a:rPr>
              <a:t>. The code to execute goes to the right of the function arrow. Once the lambda is assigned to a variable, you can call it just like a function.</a:t>
            </a:r>
            <a:endParaRPr>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b="1">
                <a:solidFill>
                  <a:schemeClr val="dk1"/>
                </a:solidFill>
                <a:highlight>
                  <a:srgbClr val="FFFFFF"/>
                </a:highlight>
                <a:latin typeface="Roboto"/>
                <a:ea typeface="Roboto"/>
                <a:cs typeface="Roboto"/>
                <a:sym typeface="Roboto"/>
              </a:rPr>
              <a:t>Resources:</a:t>
            </a:r>
            <a:endParaRPr b="1"/>
          </a:p>
          <a:p>
            <a:pPr marL="457200" lvl="0" indent="-298450" algn="l" rtl="0">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Lambda functions</a:t>
            </a:r>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Lambda Expressions and Anonymous Functions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88056c3aa_0_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88056c3aa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b88056c3aa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b88056c3aa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Here's what the code says:</a:t>
            </a:r>
            <a:endParaRPr/>
          </a:p>
          <a:p>
            <a:pPr marL="457200" lvl="0" indent="-298450" algn="l" rtl="0">
              <a:spcBef>
                <a:spcPts val="0"/>
              </a:spcBef>
              <a:spcAft>
                <a:spcPts val="0"/>
              </a:spcAft>
              <a:buSzPts val="1100"/>
              <a:buChar char="●"/>
            </a:pPr>
            <a:r>
              <a:rPr lang="en"/>
              <a:t>Make a variable called </a:t>
            </a:r>
            <a:r>
              <a:rPr lang="en">
                <a:latin typeface="Courier New"/>
                <a:ea typeface="Courier New"/>
                <a:cs typeface="Courier New"/>
                <a:sym typeface="Courier New"/>
              </a:rPr>
              <a:t>waterFilter</a:t>
            </a:r>
            <a:r>
              <a:rPr lang="en"/>
              <a:t>.</a:t>
            </a:r>
            <a:endParaRPr/>
          </a:p>
          <a:p>
            <a:pPr marL="457200" lvl="0" indent="-298450" algn="l" rtl="0">
              <a:spcBef>
                <a:spcPts val="0"/>
              </a:spcBef>
              <a:spcAft>
                <a:spcPts val="0"/>
              </a:spcAft>
              <a:buSzPts val="1100"/>
              <a:buChar char="●"/>
            </a:pPr>
            <a:r>
              <a:rPr lang="en">
                <a:latin typeface="Courier New"/>
                <a:ea typeface="Courier New"/>
                <a:cs typeface="Courier New"/>
                <a:sym typeface="Courier New"/>
              </a:rPr>
              <a:t>waterFilter</a:t>
            </a:r>
            <a:r>
              <a:rPr lang="en"/>
              <a:t> can be any function that takes an </a:t>
            </a:r>
            <a:r>
              <a:rPr lang="en">
                <a:latin typeface="Courier New"/>
                <a:ea typeface="Courier New"/>
                <a:cs typeface="Courier New"/>
                <a:sym typeface="Courier New"/>
              </a:rPr>
              <a:t>Int</a:t>
            </a:r>
            <a:r>
              <a:rPr lang="en"/>
              <a:t> and returns an </a:t>
            </a:r>
            <a:r>
              <a:rPr lang="en">
                <a:latin typeface="Courier New"/>
                <a:ea typeface="Courier New"/>
                <a:cs typeface="Courier New"/>
                <a:sym typeface="Courier New"/>
              </a:rPr>
              <a:t>Int</a:t>
            </a:r>
            <a:r>
              <a:rPr lang="en"/>
              <a:t>.</a:t>
            </a:r>
            <a:endParaRPr/>
          </a:p>
          <a:p>
            <a:pPr marL="457200" lvl="0" indent="-298450" algn="l" rtl="0">
              <a:spcBef>
                <a:spcPts val="0"/>
              </a:spcBef>
              <a:spcAft>
                <a:spcPts val="0"/>
              </a:spcAft>
              <a:buSzPts val="1100"/>
              <a:buChar char="●"/>
            </a:pPr>
            <a:r>
              <a:rPr lang="en"/>
              <a:t>Assign a lambda to </a:t>
            </a:r>
            <a:r>
              <a:rPr lang="en">
                <a:latin typeface="Courier New"/>
                <a:ea typeface="Courier New"/>
                <a:cs typeface="Courier New"/>
                <a:sym typeface="Courier New"/>
              </a:rPr>
              <a:t>waterFilter</a:t>
            </a:r>
            <a:r>
              <a:rPr lang="en"/>
              <a:t>.</a:t>
            </a:r>
            <a:endParaRPr/>
          </a:p>
          <a:p>
            <a:pPr marL="457200" lvl="0" indent="-298450" algn="l" rtl="0">
              <a:spcBef>
                <a:spcPts val="0"/>
              </a:spcBef>
              <a:spcAft>
                <a:spcPts val="0"/>
              </a:spcAft>
              <a:buSzPts val="1100"/>
              <a:buChar char="●"/>
            </a:pPr>
            <a:r>
              <a:rPr lang="en"/>
              <a:t>The lambda returns the value of the argument </a:t>
            </a:r>
            <a:r>
              <a:rPr lang="en">
                <a:latin typeface="Courier New"/>
                <a:ea typeface="Courier New"/>
                <a:cs typeface="Courier New"/>
                <a:sym typeface="Courier New"/>
              </a:rPr>
              <a:t>level</a:t>
            </a:r>
            <a:r>
              <a:rPr lang="en"/>
              <a:t> divided by </a:t>
            </a:r>
            <a:r>
              <a:rPr lang="en">
                <a:latin typeface="Courier New"/>
                <a:ea typeface="Courier New"/>
                <a:cs typeface="Courier New"/>
                <a:sym typeface="Courier New"/>
              </a:rPr>
              <a:t>2</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Note that you don't have to specify the type of the lambda argument anymore. The type is calculated by type inference.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b88056c3aa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b88056c3aa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The real power of lambdas is using them to create higher-order functions, where the argument to one function is another function.</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Here, allowing the encoder to be passed as a function means you can use better or different encoding algorithms when things change without having to hardcode one into the app. It also provides abstraction by allowing one receiver to be used in different places without specialized code.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b="1">
                <a:solidFill>
                  <a:schemeClr val="dk1"/>
                </a:solidFill>
              </a:rPr>
              <a:t>Resources:</a:t>
            </a:r>
            <a:endParaRPr b="1">
              <a:solidFill>
                <a:schemeClr val="dk1"/>
              </a:solidFill>
            </a:endParaRPr>
          </a:p>
          <a:p>
            <a:pPr marL="457200" lvl="0" indent="-298450" algn="l" rtl="0">
              <a:lnSpc>
                <a:spcPct val="115000"/>
              </a:lnSpc>
              <a:spcBef>
                <a:spcPts val="0"/>
              </a:spcBef>
              <a:spcAft>
                <a:spcPts val="0"/>
              </a:spcAft>
              <a:buSzPts val="1100"/>
              <a:buChar char="●"/>
            </a:pPr>
            <a:r>
              <a:rPr lang="en" u="sng">
                <a:solidFill>
                  <a:schemeClr val="hlink"/>
                </a:solidFill>
                <a:hlinkClick r:id="rId3"/>
              </a:rPr>
              <a:t>Lambdas</a:t>
            </a:r>
            <a:endParaRPr>
              <a:solidFill>
                <a:schemeClr val="dk1"/>
              </a:solidFill>
            </a:endParaRPr>
          </a:p>
          <a:p>
            <a:pPr marL="457200" lvl="0" indent="-298450" algn="l" rtl="0">
              <a:lnSpc>
                <a:spcPct val="115000"/>
              </a:lnSpc>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Higher-order functions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b88056c3aa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b88056c3aa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a function type separates its implementation from its usage letting you use anything that satisfies the contract, in this case anything that takes in a String and returns a String: </a:t>
            </a:r>
            <a:r>
              <a:rPr lang="en">
                <a:latin typeface="Courier New"/>
                <a:ea typeface="Courier New"/>
                <a:cs typeface="Courier New"/>
                <a:sym typeface="Courier New"/>
              </a:rPr>
              <a:t>(String) -&gt; String</a:t>
            </a:r>
            <a:r>
              <a:rPr lang="en"/>
              <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b88056c3aa_0_6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b88056c3aa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b88056c3aa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b88056c3aa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When working with higher-order functions, Kotlin prefers that any parameter that takes a function is the last parameter. </a:t>
            </a:r>
            <a:r>
              <a:rPr lang="en">
                <a:solidFill>
                  <a:schemeClr val="dk1"/>
                </a:solidFill>
              </a:rPr>
              <a:t>Kotlin has a special syntax, called the last parameter call syntax, which lets you make the code even more concise. In this case, you can pass a lambda for the function parameter, but you don't need to put the lambda inside the parentheses.</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b88056c3aa_0_6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b88056c3aa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talk more about how higher-order functions can be used in the next section on "List Filters."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b88056c3aa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b88056c3aa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88056c3aa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88056c3aa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Transitions: timed</a:t>
            </a:r>
            <a:br>
              <a:rPr lang="en"/>
            </a:br>
            <a:endParaRPr/>
          </a:p>
          <a:p>
            <a:pPr marL="0" lvl="0" indent="0" algn="l" rtl="0">
              <a:spcBef>
                <a:spcPts val="0"/>
              </a:spcBef>
              <a:spcAft>
                <a:spcPts val="0"/>
              </a:spcAft>
              <a:buNone/>
            </a:pPr>
            <a:r>
              <a:rPr lang="en"/>
              <a:t>Filters are a quick way to get part of a list based on some condition. Here, we apply a list filter to select only colors with "red" in their names.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b88056c3aa_0_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b88056c3aa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literals with exactly one parameter don’t require you to define the parameter explicitly; you can just use it. This makes a lot of the language constructs like filter easier to use as you don't have to specify the name of the parameter.</a:t>
            </a:r>
            <a:endParaRPr/>
          </a:p>
          <a:p>
            <a:pPr marL="0" lvl="0" indent="0" algn="l" rtl="0">
              <a:spcBef>
                <a:spcPts val="0"/>
              </a:spcBef>
              <a:spcAft>
                <a:spcPts val="0"/>
              </a:spcAft>
              <a:buNone/>
            </a:pPr>
            <a:br>
              <a:rPr lang="en"/>
            </a:br>
            <a:r>
              <a:rPr lang="en"/>
              <a:t>At each step, we can drop the formality because the type system can discern what the content would be expected to be. With </a:t>
            </a:r>
            <a:r>
              <a:rPr lang="en">
                <a:latin typeface="Courier New"/>
                <a:ea typeface="Courier New"/>
                <a:cs typeface="Courier New"/>
                <a:sym typeface="Courier New"/>
              </a:rPr>
              <a:t>it</a:t>
            </a:r>
            <a:r>
              <a:rPr lang="en"/>
              <a:t>, there's no question what the type would be, and there would only be one value provided to the block of code.</a:t>
            </a:r>
            <a:endParaRPr/>
          </a:p>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b88056c3aa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b88056c3aa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Let's</a:t>
            </a:r>
            <a:r>
              <a:rPr lang="en"/>
              <a:t> use a filter</a:t>
            </a:r>
            <a:r>
              <a:rPr lang="en" sz="1050">
                <a:solidFill>
                  <a:schemeClr val="dk1"/>
                </a:solidFill>
                <a:highlight>
                  <a:srgbClr val="FFFFFF"/>
                </a:highlight>
                <a:latin typeface="Roboto"/>
                <a:ea typeface="Roboto"/>
                <a:cs typeface="Roboto"/>
                <a:sym typeface="Roboto"/>
              </a:rPr>
              <a:t> to print only the decorations that start with the letter "b". The output captured by the filter is shown in the result.</a:t>
            </a:r>
            <a:endParaRPr sz="1050">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88056c3aa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88056c3aa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Declare a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temperature</a:t>
            </a:r>
            <a:r>
              <a:rPr lang="en"/>
              <a:t> and initialize it to </a:t>
            </a:r>
            <a:r>
              <a:rPr lang="en">
                <a:latin typeface="Courier New"/>
                <a:ea typeface="Courier New"/>
                <a:cs typeface="Courier New"/>
                <a:sym typeface="Courier New"/>
              </a:rPr>
              <a:t>20</a:t>
            </a:r>
            <a:r>
              <a:rPr lang="en"/>
              <a:t>. Then declare another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isHot</a:t>
            </a:r>
            <a:r>
              <a:rPr lang="en"/>
              <a:t> and assign the return value of an </a:t>
            </a:r>
            <a:r>
              <a:rPr lang="en">
                <a:latin typeface="Courier New"/>
                <a:ea typeface="Courier New"/>
                <a:cs typeface="Courier New"/>
                <a:sym typeface="Courier New"/>
              </a:rPr>
              <a:t>if/else</a:t>
            </a:r>
            <a:r>
              <a:rPr lang="en"/>
              <a:t> statement to </a:t>
            </a:r>
            <a:r>
              <a:rPr lang="en">
                <a:latin typeface="Courier New"/>
                <a:ea typeface="Courier New"/>
                <a:cs typeface="Courier New"/>
                <a:sym typeface="Courier New"/>
              </a:rPr>
              <a:t>isHot</a:t>
            </a:r>
            <a:r>
              <a:rPr lang="en"/>
              <a:t>. Now run the program, and see that the value of the </a:t>
            </a:r>
            <a:r>
              <a:rPr lang="en">
                <a:latin typeface="Courier New"/>
                <a:ea typeface="Courier New"/>
                <a:cs typeface="Courier New"/>
                <a:sym typeface="Courier New"/>
              </a:rPr>
              <a:t>if</a:t>
            </a:r>
            <a:r>
              <a:rPr lang="en"/>
              <a:t> expression is returned.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Note:</a:t>
            </a:r>
            <a:r>
              <a:rPr lang="en"/>
              <a:t> Loops are exceptions to "everything has a value." There's no sensible value for </a:t>
            </a:r>
            <a:r>
              <a:rPr lang="en">
                <a:latin typeface="Courier New"/>
                <a:ea typeface="Courier New"/>
                <a:cs typeface="Courier New"/>
                <a:sym typeface="Courier New"/>
              </a:rPr>
              <a:t>for</a:t>
            </a:r>
            <a:r>
              <a:rPr lang="en"/>
              <a:t> loops or </a:t>
            </a:r>
            <a:r>
              <a:rPr lang="en">
                <a:latin typeface="Courier New"/>
                <a:ea typeface="Courier New"/>
                <a:cs typeface="Courier New"/>
                <a:sym typeface="Courier New"/>
              </a:rPr>
              <a:t>while</a:t>
            </a:r>
            <a:r>
              <a:rPr lang="en"/>
              <a:t> loops, so they do not have values. </a:t>
            </a:r>
            <a:r>
              <a:rPr lang="en">
                <a:solidFill>
                  <a:schemeClr val="dk1"/>
                </a:solidFill>
              </a:rPr>
              <a:t>If you try to assign a loop's value to something, the compiler gives an error.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b88056c3aa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b88056c3aa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Transition: 1 click</a:t>
            </a:r>
            <a:endParaRPr b="1" dirty="0"/>
          </a:p>
          <a:p>
            <a:pPr marL="0" lvl="0" indent="0" algn="l" rtl="0">
              <a:spcBef>
                <a:spcPts val="0"/>
              </a:spcBef>
              <a:spcAft>
                <a:spcPts val="0"/>
              </a:spcAft>
              <a:buNone/>
            </a:pPr>
            <a:endParaRPr b="1" dirty="0"/>
          </a:p>
          <a:p>
            <a:pPr marL="0" lvl="0" indent="0" algn="l" rtl="0">
              <a:spcBef>
                <a:spcPts val="0"/>
              </a:spcBef>
              <a:spcAft>
                <a:spcPts val="0"/>
              </a:spcAft>
              <a:buNone/>
            </a:pPr>
            <a:r>
              <a:rPr lang="en" b="1"/>
              <a:t>Resource:</a:t>
            </a:r>
            <a:endParaRPr/>
          </a:p>
          <a:p>
            <a:pPr marL="457200" lvl="0" indent="-298450" algn="l" rtl="0">
              <a:spcBef>
                <a:spcPts val="0"/>
              </a:spcBef>
              <a:spcAft>
                <a:spcPts val="0"/>
              </a:spcAft>
              <a:buSzPts val="1100"/>
              <a:buChar char="●"/>
            </a:pPr>
            <a:r>
              <a:rPr lang="en" u="sng" dirty="0">
                <a:solidFill>
                  <a:schemeClr val="hlink"/>
                </a:solidFill>
                <a:hlinkClick r:id="rId3"/>
              </a:rPr>
              <a:t>Collection Transformation Operations</a:t>
            </a:r>
            <a:endParaRPr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88056c3aa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88056c3aa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first </a:t>
            </a:r>
            <a:r>
              <a:rPr lang="en">
                <a:latin typeface="Courier New"/>
                <a:ea typeface="Courier New"/>
                <a:cs typeface="Courier New"/>
                <a:sym typeface="Courier New"/>
              </a:rPr>
              <a:t>println()</a:t>
            </a:r>
            <a:r>
              <a:rPr lang="en"/>
              <a:t> prints the string "</a:t>
            </a:r>
            <a:r>
              <a:rPr lang="en">
                <a:latin typeface="Consolas"/>
                <a:ea typeface="Consolas"/>
                <a:cs typeface="Consolas"/>
                <a:sym typeface="Consolas"/>
              </a:rPr>
              <a:t>This is an expression</a:t>
            </a:r>
            <a:r>
              <a:rPr lang="en"/>
              <a:t>"; the second </a:t>
            </a:r>
            <a:r>
              <a:rPr lang="en">
                <a:latin typeface="Courier New"/>
                <a:ea typeface="Courier New"/>
                <a:cs typeface="Courier New"/>
                <a:sym typeface="Courier New"/>
              </a:rPr>
              <a:t>println()</a:t>
            </a:r>
            <a:r>
              <a:rPr lang="en"/>
              <a:t> prints the value of the first </a:t>
            </a:r>
            <a:r>
              <a:rPr lang="en">
                <a:latin typeface="Courier New"/>
                <a:ea typeface="Courier New"/>
                <a:cs typeface="Courier New"/>
                <a:sym typeface="Courier New"/>
              </a:rPr>
              <a:t>println()</a:t>
            </a:r>
            <a:r>
              <a:rPr lang="en"/>
              <a:t> statement.</a:t>
            </a:r>
            <a:endParaRPr/>
          </a:p>
          <a:p>
            <a:pPr marL="0" lvl="0" indent="0" algn="l" rtl="0">
              <a:spcBef>
                <a:spcPts val="0"/>
              </a:spcBef>
              <a:spcAft>
                <a:spcPts val="0"/>
              </a:spcAft>
              <a:buNone/>
            </a:pPr>
            <a:endParaRPr/>
          </a:p>
          <a:p>
            <a:pPr marL="0" lvl="0" indent="0" algn="l" rtl="0">
              <a:spcBef>
                <a:spcPts val="0"/>
              </a:spcBef>
              <a:spcAft>
                <a:spcPts val="0"/>
              </a:spcAft>
              <a:buNone/>
            </a:pPr>
            <a:r>
              <a:rPr lang="en"/>
              <a:t>Some other languages have statements, which are lines of code that don't have a value. In Kotlin, almost everything is an expression and has a value—even if that value is </a:t>
            </a:r>
            <a:r>
              <a:rPr lang="en">
                <a:latin typeface="Courier New"/>
                <a:ea typeface="Courier New"/>
                <a:cs typeface="Courier New"/>
                <a:sym typeface="Courier New"/>
              </a:rPr>
              <a:t>kotlin.Unit</a:t>
            </a:r>
            <a:r>
              <a:rPr lang="en"/>
              <a:t>. (Kotlin's </a:t>
            </a:r>
            <a:r>
              <a:rPr lang="en">
                <a:latin typeface="Courier New"/>
                <a:ea typeface="Courier New"/>
                <a:cs typeface="Courier New"/>
                <a:sym typeface="Courier New"/>
              </a:rPr>
              <a:t>Unit</a:t>
            </a:r>
            <a:r>
              <a:rPr lang="en"/>
              <a:t> is equivalent to Java's </a:t>
            </a:r>
            <a:r>
              <a:rPr lang="en">
                <a:latin typeface="Courier New"/>
                <a:ea typeface="Courier New"/>
                <a:cs typeface="Courier New"/>
                <a:sym typeface="Courier New"/>
              </a:rPr>
              <a:t>void</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To demonstrate, </a:t>
            </a:r>
            <a:r>
              <a:rPr lang="en">
                <a:solidFill>
                  <a:schemeClr val="dk1"/>
                </a:solidFill>
              </a:rPr>
              <a:t>in </a:t>
            </a:r>
            <a:r>
              <a:rPr lang="en">
                <a:solidFill>
                  <a:schemeClr val="dk1"/>
                </a:solidFill>
                <a:latin typeface="Courier New"/>
                <a:ea typeface="Courier New"/>
                <a:cs typeface="Courier New"/>
                <a:sym typeface="Courier New"/>
              </a:rPr>
              <a:t>main()</a:t>
            </a:r>
            <a:r>
              <a:rPr lang="en"/>
              <a:t> in </a:t>
            </a:r>
            <a:r>
              <a:rPr lang="en">
                <a:latin typeface="Courier New"/>
                <a:ea typeface="Courier New"/>
                <a:cs typeface="Courier New"/>
                <a:sym typeface="Courier New"/>
              </a:rPr>
              <a:t>Hello.kt</a:t>
            </a:r>
            <a:r>
              <a:rPr lang="en"/>
              <a:t>, we'll write some code to assign a </a:t>
            </a:r>
            <a:r>
              <a:rPr lang="en">
                <a:latin typeface="Courier New"/>
                <a:ea typeface="Courier New"/>
                <a:cs typeface="Courier New"/>
                <a:sym typeface="Courier New"/>
              </a:rPr>
              <a:t>println()</a:t>
            </a:r>
            <a:r>
              <a:rPr lang="en"/>
              <a:t> to a variable called </a:t>
            </a:r>
            <a:r>
              <a:rPr lang="en">
                <a:latin typeface="Courier New"/>
                <a:ea typeface="Courier New"/>
                <a:cs typeface="Courier New"/>
                <a:sym typeface="Courier New"/>
              </a:rPr>
              <a:t>isUnit</a:t>
            </a:r>
            <a:r>
              <a:rPr lang="en">
                <a:latin typeface="Consolas"/>
                <a:ea typeface="Consolas"/>
                <a:cs typeface="Consolas"/>
                <a:sym typeface="Consolas"/>
              </a:rPr>
              <a:t>,</a:t>
            </a:r>
            <a:r>
              <a:rPr lang="en"/>
              <a:t> and then print it. Since </a:t>
            </a:r>
            <a:r>
              <a:rPr lang="en">
                <a:solidFill>
                  <a:schemeClr val="dk1"/>
                </a:solidFill>
                <a:latin typeface="Courier New"/>
                <a:ea typeface="Courier New"/>
                <a:cs typeface="Courier New"/>
                <a:sym typeface="Courier New"/>
              </a:rPr>
              <a:t>println()</a:t>
            </a:r>
            <a:r>
              <a:rPr lang="en">
                <a:solidFill>
                  <a:schemeClr val="dk1"/>
                </a:solidFill>
              </a:rPr>
              <a:t> does not return a value, it returns </a:t>
            </a:r>
            <a:r>
              <a:rPr lang="en">
                <a:solidFill>
                  <a:schemeClr val="dk1"/>
                </a:solidFill>
                <a:latin typeface="Courier New"/>
                <a:ea typeface="Courier New"/>
                <a:cs typeface="Courier New"/>
                <a:sym typeface="Courier New"/>
              </a:rPr>
              <a:t>kotlin.Unit</a:t>
            </a:r>
            <a:r>
              <a:rPr lang="en">
                <a:solidFill>
                  <a:schemeClr val="dk1"/>
                </a:solidFill>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8056c3aa_0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88056c3aa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88056c3aa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88056c3aa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function is a discrete block of code that performs an operation, and can return a value. In Kotlin, functions are declared using the </a:t>
            </a:r>
            <a:r>
              <a:rPr lang="en">
                <a:latin typeface="Courier New"/>
                <a:ea typeface="Courier New"/>
                <a:cs typeface="Courier New"/>
                <a:sym typeface="Courier New"/>
              </a:rPr>
              <a:t>fun</a:t>
            </a:r>
            <a:r>
              <a:rPr lang="en"/>
              <a:t> keyword, and can take arguments with either named or default values. A function associated with a particular class is called a method.</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88056c3aa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b88056c3aa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define functions using the </a:t>
            </a:r>
            <a:r>
              <a:rPr lang="en">
                <a:latin typeface="Courier New"/>
                <a:ea typeface="Courier New"/>
                <a:cs typeface="Courier New"/>
                <a:sym typeface="Courier New"/>
              </a:rPr>
              <a:t>fun</a:t>
            </a:r>
            <a:r>
              <a:rPr lang="en"/>
              <a:t> keyword, followed by the name of the function. As with other programming languages, the parentheses </a:t>
            </a:r>
            <a:r>
              <a:rPr lang="en">
                <a:latin typeface="Courier New"/>
                <a:ea typeface="Courier New"/>
                <a:cs typeface="Courier New"/>
                <a:sym typeface="Courier New"/>
              </a:rPr>
              <a:t>()</a:t>
            </a:r>
            <a:r>
              <a:rPr lang="en"/>
              <a:t> are for function arguments, if any. Curly braces </a:t>
            </a:r>
            <a:r>
              <a:rPr lang="en">
                <a:latin typeface="Courier New"/>
                <a:ea typeface="Courier New"/>
                <a:cs typeface="Courier New"/>
                <a:sym typeface="Courier New"/>
              </a:rPr>
              <a:t>{}</a:t>
            </a:r>
            <a:r>
              <a:rPr lang="en"/>
              <a:t> frame the code for the function. There is no return type for this function, because it doesn't return anything.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88056c3aa_0_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88056c3aa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3"/>
              </a:rPr>
              <a:t>Unit-Returning Functions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Explicit Return Types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b88056c3aa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b88056c3aa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Transition: 1 click</a:t>
            </a:r>
            <a:endParaRPr b="1"/>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3"/>
              </a:rPr>
              <a:t>Unit-Returning Functions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Explicit Return Types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59" name="Google Shape;59;p14"/>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60" name="Google Shape;60;p14"/>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61" name="Google Shape;61;p14"/>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14"/>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68" name="Google Shape;68;p15"/>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73" name="Google Shape;73;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74" name="Google Shape;74;p16"/>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55" name="Google Shape;55;p1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0" y="0"/>
            <a:ext cx="9144000" cy="4681900"/>
          </a:xfrm>
          <a:prstGeom prst="rect">
            <a:avLst/>
          </a:prstGeom>
          <a:noFill/>
          <a:ln>
            <a:noFill/>
          </a:ln>
        </p:spPr>
      </p:pic>
      <p:sp>
        <p:nvSpPr>
          <p:cNvPr id="80" name="Google Shape;80;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81" name="Google Shape;81;p17"/>
          <p:cNvSpPr txBox="1"/>
          <p:nvPr/>
        </p:nvSpPr>
        <p:spPr>
          <a:xfrm>
            <a:off x="780325" y="1461700"/>
            <a:ext cx="3660000" cy="291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solidFill>
                  <a:srgbClr val="FAFAFA"/>
                </a:solidFill>
                <a:latin typeface="Google Sans"/>
                <a:ea typeface="Google Sans"/>
                <a:cs typeface="Google Sans"/>
                <a:sym typeface="Google Sans"/>
              </a:rPr>
              <a:t>Kotlin 2 : les </a:t>
            </a:r>
            <a:r>
              <a:rPr lang="en" sz="3600" dirty="0" err="1">
                <a:solidFill>
                  <a:srgbClr val="FAFAFA"/>
                </a:solidFill>
                <a:latin typeface="Google Sans"/>
                <a:ea typeface="Google Sans"/>
                <a:cs typeface="Google Sans"/>
                <a:sym typeface="Google Sans"/>
              </a:rPr>
              <a:t>fonctions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noProof="0" dirty="0"/>
              <a:t>Arguments de fonctions</a:t>
            </a:r>
          </a:p>
        </p:txBody>
      </p:sp>
      <p:sp>
        <p:nvSpPr>
          <p:cNvPr id="227" name="Google Shape;227;p35"/>
          <p:cNvSpPr txBox="1">
            <a:spLocks noGrp="1"/>
          </p:cNvSpPr>
          <p:nvPr>
            <p:ph type="body" idx="1"/>
          </p:nvPr>
        </p:nvSpPr>
        <p:spPr>
          <a:xfrm>
            <a:off x="342900" y="1914475"/>
            <a:ext cx="8489400" cy="647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fr-FR" sz="2200" noProof="0" dirty="0"/>
              <a:t>Paramètres par défaut</a:t>
            </a:r>
          </a:p>
        </p:txBody>
      </p:sp>
      <p:sp>
        <p:nvSpPr>
          <p:cNvPr id="228" name="Google Shape;228;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29" name="Google Shape;229;p35"/>
          <p:cNvSpPr txBox="1">
            <a:spLocks noGrp="1"/>
          </p:cNvSpPr>
          <p:nvPr>
            <p:ph type="body" idx="1"/>
          </p:nvPr>
        </p:nvSpPr>
        <p:spPr>
          <a:xfrm>
            <a:off x="342900" y="2411700"/>
            <a:ext cx="8489400" cy="647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fr-FR" sz="2200" noProof="0" dirty="0"/>
              <a:t>Paramètres requis</a:t>
            </a:r>
          </a:p>
        </p:txBody>
      </p:sp>
      <p:sp>
        <p:nvSpPr>
          <p:cNvPr id="230" name="Google Shape;230;p35"/>
          <p:cNvSpPr txBox="1">
            <a:spLocks noGrp="1"/>
          </p:cNvSpPr>
          <p:nvPr>
            <p:ph type="body" idx="1"/>
          </p:nvPr>
        </p:nvSpPr>
        <p:spPr>
          <a:xfrm>
            <a:off x="351625" y="2933700"/>
            <a:ext cx="8489400" cy="6477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fr-FR" sz="2200" noProof="0" dirty="0"/>
              <a:t>Paramètres nommés</a:t>
            </a:r>
          </a:p>
        </p:txBody>
      </p:sp>
      <p:sp>
        <p:nvSpPr>
          <p:cNvPr id="231" name="Google Shape;231;p35"/>
          <p:cNvSpPr txBox="1"/>
          <p:nvPr/>
        </p:nvSpPr>
        <p:spPr>
          <a:xfrm>
            <a:off x="351625" y="1472925"/>
            <a:ext cx="77085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a:latin typeface="Roboto"/>
                <a:ea typeface="Roboto"/>
                <a:cs typeface="Roboto"/>
                <a:sym typeface="Roboto"/>
              </a:rPr>
              <a:t>Les </a:t>
            </a:r>
            <a:r>
              <a:rPr lang="en" sz="2200" dirty="0" err="1">
                <a:latin typeface="Roboto"/>
                <a:ea typeface="Roboto"/>
                <a:cs typeface="Roboto"/>
                <a:sym typeface="Roboto"/>
              </a:rPr>
              <a:t>fonctions</a:t>
            </a:r>
            <a:r>
              <a:rPr lang="en" sz="2200" dirty="0">
                <a:latin typeface="Roboto"/>
                <a:ea typeface="Roboto"/>
                <a:cs typeface="Roboto"/>
                <a:sym typeface="Roboto"/>
              </a:rPr>
              <a:t> </a:t>
            </a:r>
            <a:r>
              <a:rPr lang="en" sz="2200" dirty="0" err="1">
                <a:latin typeface="Roboto"/>
                <a:ea typeface="Roboto"/>
                <a:cs typeface="Roboto"/>
                <a:sym typeface="Roboto"/>
              </a:rPr>
              <a:t>peuvent</a:t>
            </a:r>
            <a:r>
              <a:rPr lang="en" sz="2200" dirty="0">
                <a:latin typeface="Roboto"/>
                <a:ea typeface="Roboto"/>
                <a:cs typeface="Roboto"/>
                <a:sym typeface="Roboto"/>
              </a:rPr>
              <a:t> </a:t>
            </a:r>
            <a:r>
              <a:rPr lang="en" sz="2200" dirty="0" err="1">
                <a:latin typeface="Roboto"/>
                <a:ea typeface="Roboto"/>
                <a:cs typeface="Roboto"/>
                <a:sym typeface="Roboto"/>
              </a:rPr>
              <a:t>avoir</a:t>
            </a:r>
            <a:r>
              <a:rPr lang="en" sz="2200" dirty="0">
                <a:latin typeface="Roboto"/>
                <a:ea typeface="Roboto"/>
                <a:cs typeface="Roboto"/>
                <a:sym typeface="Roboto"/>
              </a:rPr>
              <a:t> :</a:t>
            </a:r>
            <a:endParaRPr sz="2200" dirty="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Paramètre par défaut</a:t>
            </a:r>
          </a:p>
        </p:txBody>
      </p:sp>
      <p:sp>
        <p:nvSpPr>
          <p:cNvPr id="237" name="Google Shape;237;p36"/>
          <p:cNvSpPr txBox="1">
            <a:spLocks noGrp="1"/>
          </p:cNvSpPr>
          <p:nvPr>
            <p:ph type="body" idx="1"/>
          </p:nvPr>
        </p:nvSpPr>
        <p:spPr>
          <a:xfrm>
            <a:off x="311700" y="1838275"/>
            <a:ext cx="8520600" cy="109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sz="1800" noProof="0" dirty="0">
                <a:solidFill>
                  <a:srgbClr val="3F51B5"/>
                </a:solidFill>
                <a:latin typeface="Consolas"/>
                <a:ea typeface="Consolas"/>
                <a:cs typeface="Consolas"/>
                <a:sym typeface="Consolas"/>
              </a:rPr>
              <a:t>fun</a:t>
            </a:r>
            <a:r>
              <a:rPr lang="fr-FR" sz="1800" noProof="0" dirty="0">
                <a:latin typeface="Consolas"/>
                <a:ea typeface="Consolas"/>
                <a:cs typeface="Consolas"/>
                <a:sym typeface="Consolas"/>
              </a:rPr>
              <a:t> drive(</a:t>
            </a:r>
            <a:r>
              <a:rPr lang="fr-FR" sz="1800" b="1" noProof="0" dirty="0">
                <a:latin typeface="Consolas"/>
                <a:ea typeface="Consolas"/>
                <a:cs typeface="Consolas"/>
                <a:sym typeface="Consolas"/>
              </a:rPr>
              <a:t>speed: String = </a:t>
            </a:r>
            <a:r>
              <a:rPr lang="fr-FR" sz="1800" b="1" noProof="0" dirty="0">
                <a:solidFill>
                  <a:srgbClr val="388E3C"/>
                </a:solidFill>
                <a:latin typeface="Consolas"/>
                <a:ea typeface="Consolas"/>
                <a:cs typeface="Consolas"/>
                <a:sym typeface="Consolas"/>
              </a:rPr>
              <a:t>"fast"</a:t>
            </a:r>
            <a:r>
              <a:rPr lang="fr-FR" sz="1800" noProof="0" dirty="0">
                <a:latin typeface="Consolas"/>
                <a:ea typeface="Consolas"/>
                <a:cs typeface="Consolas"/>
                <a:sym typeface="Consolas"/>
              </a:rPr>
              <a:t>) {</a:t>
            </a:r>
          </a:p>
          <a:p>
            <a:pPr marL="0" lvl="0" indent="0" algn="l" rtl="0">
              <a:spcBef>
                <a:spcPts val="0"/>
              </a:spcBef>
              <a:spcAft>
                <a:spcPts val="0"/>
              </a:spcAft>
              <a:buClr>
                <a:schemeClr val="dk1"/>
              </a:buClr>
              <a:buSzPts val="1100"/>
              <a:buFont typeface="Arial"/>
              <a:buNone/>
            </a:pPr>
            <a:r>
              <a:rPr lang="fr-FR" sz="1800" noProof="0" dirty="0">
                <a:latin typeface="Consolas"/>
                <a:ea typeface="Consolas"/>
                <a:cs typeface="Consolas"/>
                <a:sym typeface="Consolas"/>
              </a:rPr>
              <a:t>   </a:t>
            </a:r>
            <a:r>
              <a:rPr lang="fr-FR" sz="1800" noProof="0" dirty="0" err="1">
                <a:latin typeface="Consolas"/>
                <a:ea typeface="Consolas"/>
                <a:cs typeface="Consolas"/>
                <a:sym typeface="Consolas"/>
              </a:rPr>
              <a:t>println</a:t>
            </a:r>
            <a:r>
              <a:rPr lang="fr-FR" sz="1800" noProof="0" dirty="0">
                <a:latin typeface="Consolas"/>
                <a:ea typeface="Consolas"/>
                <a:cs typeface="Consolas"/>
                <a:sym typeface="Consolas"/>
              </a:rPr>
              <a:t>(</a:t>
            </a:r>
            <a:r>
              <a:rPr lang="fr-FR" sz="1800" noProof="0" dirty="0">
                <a:solidFill>
                  <a:srgbClr val="388E3C"/>
                </a:solidFill>
                <a:latin typeface="Consolas"/>
                <a:ea typeface="Consolas"/>
                <a:cs typeface="Consolas"/>
                <a:sym typeface="Consolas"/>
              </a:rPr>
              <a:t>"</a:t>
            </a:r>
            <a:r>
              <a:rPr lang="fr-FR" sz="1800" noProof="0" dirty="0" err="1">
                <a:solidFill>
                  <a:srgbClr val="388E3C"/>
                </a:solidFill>
                <a:latin typeface="Consolas"/>
                <a:ea typeface="Consolas"/>
                <a:cs typeface="Consolas"/>
                <a:sym typeface="Consolas"/>
              </a:rPr>
              <a:t>driving</a:t>
            </a:r>
            <a:r>
              <a:rPr lang="fr-FR" sz="1800" noProof="0" dirty="0">
                <a:latin typeface="Consolas"/>
                <a:ea typeface="Consolas"/>
                <a:cs typeface="Consolas"/>
                <a:sym typeface="Consolas"/>
              </a:rPr>
              <a:t> </a:t>
            </a:r>
            <a:r>
              <a:rPr lang="fr-FR" sz="1800" noProof="0" dirty="0">
                <a:solidFill>
                  <a:srgbClr val="C53929"/>
                </a:solidFill>
                <a:latin typeface="Consolas"/>
                <a:ea typeface="Consolas"/>
                <a:cs typeface="Consolas"/>
                <a:sym typeface="Consolas"/>
              </a:rPr>
              <a:t>$speed</a:t>
            </a:r>
            <a:r>
              <a:rPr lang="fr-FR" sz="1800" noProof="0" dirty="0">
                <a:solidFill>
                  <a:srgbClr val="388E3C"/>
                </a:solidFill>
                <a:latin typeface="Consolas"/>
                <a:ea typeface="Consolas"/>
                <a:cs typeface="Consolas"/>
                <a:sym typeface="Consolas"/>
              </a:rPr>
              <a:t>"</a:t>
            </a:r>
            <a:r>
              <a:rPr lang="fr-FR" sz="1800" noProof="0" dirty="0">
                <a:latin typeface="Consolas"/>
                <a:ea typeface="Consolas"/>
                <a:cs typeface="Consolas"/>
                <a:sym typeface="Consolas"/>
              </a:rPr>
              <a:t>)</a:t>
            </a:r>
          </a:p>
          <a:p>
            <a:pPr marL="0" lvl="0" indent="0" algn="l" rtl="0">
              <a:spcBef>
                <a:spcPts val="0"/>
              </a:spcBef>
              <a:spcAft>
                <a:spcPts val="0"/>
              </a:spcAft>
              <a:buClr>
                <a:schemeClr val="dk1"/>
              </a:buClr>
              <a:buSzPts val="1100"/>
              <a:buFont typeface="Arial"/>
              <a:buNone/>
            </a:pPr>
            <a:r>
              <a:rPr lang="fr-FR" sz="1800" noProof="0" dirty="0">
                <a:latin typeface="Consolas"/>
                <a:ea typeface="Consolas"/>
                <a:cs typeface="Consolas"/>
                <a:sym typeface="Consolas"/>
              </a:rPr>
              <a:t>}</a:t>
            </a:r>
            <a:endParaRPr lang="fr-FR" noProof="0" dirty="0"/>
          </a:p>
        </p:txBody>
      </p:sp>
      <p:sp>
        <p:nvSpPr>
          <p:cNvPr id="238" name="Google Shape;238;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39" name="Google Shape;239;p36"/>
          <p:cNvSpPr txBox="1"/>
          <p:nvPr/>
        </p:nvSpPr>
        <p:spPr>
          <a:xfrm>
            <a:off x="311650" y="1134750"/>
            <a:ext cx="8332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err="1">
                <a:latin typeface="Roboto"/>
                <a:ea typeface="Roboto"/>
                <a:cs typeface="Roboto"/>
                <a:sym typeface="Roboto"/>
              </a:rPr>
              <a:t>Permet</a:t>
            </a:r>
            <a:r>
              <a:rPr lang="en" sz="1800">
                <a:latin typeface="Roboto"/>
                <a:ea typeface="Roboto"/>
                <a:cs typeface="Roboto"/>
                <a:sym typeface="Roboto"/>
              </a:rPr>
              <a:t> de </a:t>
            </a:r>
            <a:r>
              <a:rPr lang="en" sz="1800" err="1">
                <a:latin typeface="Roboto"/>
                <a:ea typeface="Roboto"/>
                <a:cs typeface="Roboto"/>
                <a:sym typeface="Roboto"/>
              </a:rPr>
              <a:t>définir</a:t>
            </a:r>
            <a:r>
              <a:rPr lang="en" sz="1800">
                <a:latin typeface="Roboto"/>
                <a:ea typeface="Roboto"/>
                <a:cs typeface="Roboto"/>
                <a:sym typeface="Roboto"/>
              </a:rPr>
              <a:t> </a:t>
            </a:r>
            <a:r>
              <a:rPr lang="en" sz="1800" err="1">
                <a:latin typeface="Roboto"/>
                <a:ea typeface="Roboto"/>
                <a:cs typeface="Roboto"/>
                <a:sym typeface="Roboto"/>
              </a:rPr>
              <a:t>une</a:t>
            </a:r>
            <a:r>
              <a:rPr lang="en" sz="1800">
                <a:latin typeface="Roboto"/>
                <a:ea typeface="Roboto"/>
                <a:cs typeface="Roboto"/>
                <a:sym typeface="Roboto"/>
              </a:rPr>
              <a:t> </a:t>
            </a:r>
            <a:r>
              <a:rPr lang="fr-FR" sz="1800">
                <a:latin typeface="Roboto"/>
                <a:ea typeface="Roboto"/>
                <a:cs typeface="Roboto"/>
                <a:sym typeface="Roboto"/>
              </a:rPr>
              <a:t>valeur par défaut si aucune valeur n’est passée à l’appel.</a:t>
            </a:r>
            <a:endParaRPr sz="1800">
              <a:latin typeface="Roboto"/>
              <a:ea typeface="Roboto"/>
              <a:cs typeface="Roboto"/>
              <a:sym typeface="Roboto"/>
            </a:endParaRPr>
          </a:p>
        </p:txBody>
      </p:sp>
      <p:sp>
        <p:nvSpPr>
          <p:cNvPr id="240" name="Google Shape;240;p36"/>
          <p:cNvSpPr txBox="1"/>
          <p:nvPr/>
        </p:nvSpPr>
        <p:spPr>
          <a:xfrm>
            <a:off x="311650" y="3156350"/>
            <a:ext cx="8332800" cy="1332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drive() </a:t>
            </a:r>
            <a:r>
              <a:rPr lang="en" sz="1800">
                <a:solidFill>
                  <a:srgbClr val="1155CC"/>
                </a:solidFill>
                <a:latin typeface="Consolas"/>
                <a:ea typeface="Consolas"/>
                <a:cs typeface="Consolas"/>
                <a:sym typeface="Consolas"/>
              </a:rPr>
              <a:t>⇒ driving fast</a:t>
            </a:r>
            <a:endParaRPr sz="180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drive(</a:t>
            </a:r>
            <a:r>
              <a:rPr lang="en" sz="1800">
                <a:solidFill>
                  <a:srgbClr val="388E3C"/>
                </a:solidFill>
                <a:latin typeface="Consolas"/>
                <a:ea typeface="Consolas"/>
                <a:cs typeface="Consolas"/>
                <a:sym typeface="Consolas"/>
              </a:rPr>
              <a:t>"slow"</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driving slowly</a:t>
            </a:r>
            <a:endParaRPr sz="1800">
              <a:solidFill>
                <a:schemeClr val="dk1"/>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drive(speed = </a:t>
            </a:r>
            <a:r>
              <a:rPr lang="en" sz="1800">
                <a:solidFill>
                  <a:srgbClr val="388E3C"/>
                </a:solidFill>
                <a:latin typeface="Consolas"/>
                <a:ea typeface="Consolas"/>
                <a:cs typeface="Consolas"/>
                <a:sym typeface="Consolas"/>
              </a:rPr>
              <a:t>"turtle-like"</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 driving turtle-like</a:t>
            </a:r>
            <a:endParaRPr>
              <a:solidFill>
                <a:srgbClr val="1155CC"/>
              </a:solidFill>
              <a:latin typeface="Roboto"/>
              <a:ea typeface="Roboto"/>
              <a:cs typeface="Roboto"/>
              <a:sym typeface="Roboto"/>
            </a:endParaRPr>
          </a:p>
        </p:txBody>
      </p:sp>
      <p:sp>
        <p:nvSpPr>
          <p:cNvPr id="241" name="Google Shape;241;p36"/>
          <p:cNvSpPr/>
          <p:nvPr/>
        </p:nvSpPr>
        <p:spPr>
          <a:xfrm>
            <a:off x="3366471" y="1921325"/>
            <a:ext cx="1060800" cy="3300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CAF50"/>
              </a:solidFill>
            </a:endParaRPr>
          </a:p>
        </p:txBody>
      </p:sp>
      <p:cxnSp>
        <p:nvCxnSpPr>
          <p:cNvPr id="242" name="Google Shape;242;p36"/>
          <p:cNvCxnSpPr/>
          <p:nvPr/>
        </p:nvCxnSpPr>
        <p:spPr>
          <a:xfrm>
            <a:off x="4093800" y="2357050"/>
            <a:ext cx="1071000" cy="482100"/>
          </a:xfrm>
          <a:prstGeom prst="straightConnector1">
            <a:avLst/>
          </a:prstGeom>
          <a:noFill/>
          <a:ln w="28575" cap="flat" cmpd="sng">
            <a:solidFill>
              <a:srgbClr val="4CAF50"/>
            </a:solidFill>
            <a:prstDash val="solid"/>
            <a:round/>
            <a:headEnd type="triangle" w="med" len="med"/>
            <a:tailEnd type="none" w="med" len="med"/>
          </a:ln>
        </p:spPr>
      </p:cxnSp>
      <p:sp>
        <p:nvSpPr>
          <p:cNvPr id="243" name="Google Shape;243;p36"/>
          <p:cNvSpPr txBox="1"/>
          <p:nvPr/>
        </p:nvSpPr>
        <p:spPr>
          <a:xfrm>
            <a:off x="5178575" y="2637200"/>
            <a:ext cx="3038400" cy="73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err="1">
                <a:solidFill>
                  <a:schemeClr val="dk1"/>
                </a:solidFill>
                <a:latin typeface="Roboto"/>
                <a:ea typeface="Roboto"/>
                <a:cs typeface="Roboto"/>
                <a:sym typeface="Roboto"/>
              </a:rPr>
              <a:t>Utiliser</a:t>
            </a:r>
            <a:r>
              <a:rPr lang="en" sz="1800" b="1">
                <a:solidFill>
                  <a:schemeClr val="dk1"/>
                </a:solidFill>
                <a:latin typeface="Roboto"/>
                <a:ea typeface="Roboto"/>
                <a:cs typeface="Roboto"/>
                <a:sym typeface="Roboto"/>
              </a:rPr>
              <a:t> = après le type pour </a:t>
            </a:r>
            <a:r>
              <a:rPr lang="en" sz="1800" b="1" err="1">
                <a:solidFill>
                  <a:schemeClr val="dk1"/>
                </a:solidFill>
                <a:latin typeface="Roboto"/>
                <a:ea typeface="Roboto"/>
                <a:cs typeface="Roboto"/>
                <a:sym typeface="Roboto"/>
              </a:rPr>
              <a:t>définir</a:t>
            </a:r>
            <a:r>
              <a:rPr lang="en" sz="1800" b="1">
                <a:solidFill>
                  <a:schemeClr val="dk1"/>
                </a:solidFill>
                <a:latin typeface="Roboto"/>
                <a:ea typeface="Roboto"/>
                <a:cs typeface="Roboto"/>
                <a:sym typeface="Roboto"/>
              </a:rPr>
              <a:t> la </a:t>
            </a:r>
            <a:r>
              <a:rPr lang="en" sz="1800" b="1" err="1">
                <a:solidFill>
                  <a:schemeClr val="dk1"/>
                </a:solidFill>
                <a:latin typeface="Roboto"/>
                <a:ea typeface="Roboto"/>
                <a:cs typeface="Roboto"/>
                <a:sym typeface="Roboto"/>
              </a:rPr>
              <a:t>valeur</a:t>
            </a:r>
            <a:endParaRPr sz="1800" b="1">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Paramètre requis</a:t>
            </a:r>
          </a:p>
        </p:txBody>
      </p:sp>
      <p:sp>
        <p:nvSpPr>
          <p:cNvPr id="249" name="Google Shape;249;p37"/>
          <p:cNvSpPr txBox="1">
            <a:spLocks noGrp="1"/>
          </p:cNvSpPr>
          <p:nvPr>
            <p:ph type="body" idx="1"/>
          </p:nvPr>
        </p:nvSpPr>
        <p:spPr>
          <a:xfrm>
            <a:off x="311700" y="1457275"/>
            <a:ext cx="8520600" cy="4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noProof="0" dirty="0"/>
              <a:t>Si aucune Valeur par défaut n’est renseigné, l’argument est donc requis.</a:t>
            </a:r>
          </a:p>
        </p:txBody>
      </p:sp>
      <p:sp>
        <p:nvSpPr>
          <p:cNvPr id="250" name="Google Shape;250;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51" name="Google Shape;251;p37"/>
          <p:cNvSpPr txBox="1"/>
          <p:nvPr/>
        </p:nvSpPr>
        <p:spPr>
          <a:xfrm>
            <a:off x="434275" y="2688100"/>
            <a:ext cx="8397900" cy="111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a:t>
            </a:r>
            <a:r>
              <a:rPr lang="en" sz="1800" err="1">
                <a:latin typeface="Consolas"/>
                <a:ea typeface="Consolas"/>
                <a:cs typeface="Consolas"/>
                <a:sym typeface="Consolas"/>
              </a:rPr>
              <a:t>tempToday</a:t>
            </a:r>
            <a:r>
              <a:rPr lang="en" sz="1800">
                <a:latin typeface="Consolas"/>
                <a:ea typeface="Consolas"/>
                <a:cs typeface="Consolas"/>
                <a:sym typeface="Consolas"/>
              </a:rPr>
              <a:t>(</a:t>
            </a:r>
            <a:r>
              <a:rPr lang="en" sz="1800" b="1">
                <a:latin typeface="Consolas"/>
                <a:ea typeface="Consolas"/>
                <a:cs typeface="Consolas"/>
                <a:sym typeface="Consolas"/>
              </a:rPr>
              <a:t>day: String</a:t>
            </a:r>
            <a:r>
              <a:rPr lang="en" sz="1800">
                <a:latin typeface="Consolas"/>
                <a:ea typeface="Consolas"/>
                <a:cs typeface="Consolas"/>
                <a:sym typeface="Consolas"/>
              </a:rPr>
              <a:t>,</a:t>
            </a:r>
            <a:r>
              <a:rPr lang="en" sz="1800" b="1">
                <a:latin typeface="Consolas"/>
                <a:ea typeface="Consolas"/>
                <a:cs typeface="Consolas"/>
                <a:sym typeface="Consolas"/>
              </a:rPr>
              <a:t> temp: Int</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err="1">
                <a:latin typeface="Consolas"/>
                <a:ea typeface="Consolas"/>
                <a:cs typeface="Consolas"/>
                <a:sym typeface="Consolas"/>
              </a:rPr>
              <a:t>println</a:t>
            </a:r>
            <a:r>
              <a:rPr lang="en" sz="1800">
                <a:latin typeface="Consolas"/>
                <a:ea typeface="Consolas"/>
                <a:cs typeface="Consolas"/>
                <a:sym typeface="Consolas"/>
              </a:rPr>
              <a:t>(</a:t>
            </a:r>
            <a:r>
              <a:rPr lang="en" sz="1800">
                <a:solidFill>
                  <a:srgbClr val="388E3C"/>
                </a:solidFill>
                <a:latin typeface="Consolas"/>
                <a:ea typeface="Consolas"/>
                <a:cs typeface="Consolas"/>
                <a:sym typeface="Consolas"/>
              </a:rPr>
              <a:t>"Today is </a:t>
            </a:r>
            <a:r>
              <a:rPr lang="en" sz="1800">
                <a:solidFill>
                  <a:srgbClr val="C53929"/>
                </a:solidFill>
                <a:latin typeface="Consolas"/>
                <a:ea typeface="Consolas"/>
                <a:cs typeface="Consolas"/>
                <a:sym typeface="Consolas"/>
              </a:rPr>
              <a:t>$day</a:t>
            </a:r>
            <a:r>
              <a:rPr lang="en" sz="1800">
                <a:solidFill>
                  <a:srgbClr val="388E3C"/>
                </a:solidFill>
                <a:latin typeface="Consolas"/>
                <a:ea typeface="Consolas"/>
                <a:cs typeface="Consolas"/>
                <a:sym typeface="Consolas"/>
              </a:rPr>
              <a:t> and it's </a:t>
            </a:r>
            <a:r>
              <a:rPr lang="en" sz="1800">
                <a:solidFill>
                  <a:srgbClr val="C53929"/>
                </a:solidFill>
                <a:latin typeface="Consolas"/>
                <a:ea typeface="Consolas"/>
                <a:cs typeface="Consolas"/>
                <a:sym typeface="Consolas"/>
              </a:rPr>
              <a:t>$temp</a:t>
            </a:r>
            <a:r>
              <a:rPr lang="en" sz="1800">
                <a:solidFill>
                  <a:srgbClr val="388E3C"/>
                </a:solidFill>
                <a:latin typeface="Consolas"/>
                <a:ea typeface="Consolas"/>
                <a:cs typeface="Consolas"/>
                <a:sym typeface="Consolas"/>
              </a:rPr>
              <a:t> degrees."</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1000"/>
              </a:spcBef>
              <a:spcAft>
                <a:spcPts val="0"/>
              </a:spcAft>
              <a:buNone/>
            </a:pPr>
            <a:endParaRPr sz="1800">
              <a:latin typeface="Consolas"/>
              <a:ea typeface="Consolas"/>
              <a:cs typeface="Consolas"/>
              <a:sym typeface="Consolas"/>
            </a:endParaRPr>
          </a:p>
        </p:txBody>
      </p:sp>
      <p:sp>
        <p:nvSpPr>
          <p:cNvPr id="252" name="Google Shape;252;p37"/>
          <p:cNvSpPr/>
          <p:nvPr/>
        </p:nvSpPr>
        <p:spPr>
          <a:xfrm>
            <a:off x="2242450" y="2925525"/>
            <a:ext cx="2803200" cy="285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3" name="Google Shape;253;p37"/>
          <p:cNvCxnSpPr/>
          <p:nvPr/>
        </p:nvCxnSpPr>
        <p:spPr>
          <a:xfrm rot="10800000" flipH="1">
            <a:off x="3858975" y="2408400"/>
            <a:ext cx="805800" cy="389100"/>
          </a:xfrm>
          <a:prstGeom prst="straightConnector1">
            <a:avLst/>
          </a:prstGeom>
          <a:noFill/>
          <a:ln w="28575" cap="flat" cmpd="sng">
            <a:solidFill>
              <a:srgbClr val="4CAF50"/>
            </a:solidFill>
            <a:prstDash val="solid"/>
            <a:round/>
            <a:headEnd type="triangle" w="med" len="med"/>
            <a:tailEnd type="none" w="med" len="med"/>
          </a:ln>
        </p:spPr>
      </p:cxnSp>
      <p:sp>
        <p:nvSpPr>
          <p:cNvPr id="254" name="Google Shape;254;p37"/>
          <p:cNvSpPr txBox="1"/>
          <p:nvPr/>
        </p:nvSpPr>
        <p:spPr>
          <a:xfrm>
            <a:off x="4746150" y="2148900"/>
            <a:ext cx="2422200" cy="4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err="1">
                <a:latin typeface="Roboto"/>
                <a:ea typeface="Roboto"/>
                <a:cs typeface="Roboto"/>
                <a:sym typeface="Roboto"/>
              </a:rPr>
              <a:t>Paramètres</a:t>
            </a:r>
            <a:r>
              <a:rPr lang="en" sz="1800" b="1">
                <a:latin typeface="Roboto"/>
                <a:ea typeface="Roboto"/>
                <a:cs typeface="Roboto"/>
                <a:sym typeface="Roboto"/>
              </a:rPr>
              <a:t> </a:t>
            </a:r>
            <a:r>
              <a:rPr lang="en" sz="1800" b="1" err="1">
                <a:latin typeface="Roboto"/>
                <a:ea typeface="Roboto"/>
                <a:cs typeface="Roboto"/>
                <a:sym typeface="Roboto"/>
              </a:rPr>
              <a:t>requis</a:t>
            </a:r>
            <a:endParaRPr sz="1800" b="1">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Default versus </a:t>
            </a:r>
            <a:r>
              <a:rPr lang="fr-FR" noProof="0" dirty="0" err="1"/>
              <a:t>required</a:t>
            </a:r>
            <a:r>
              <a:rPr lang="fr-FR" noProof="0" dirty="0"/>
              <a:t> </a:t>
            </a:r>
            <a:r>
              <a:rPr lang="fr-FR" noProof="0" dirty="0" err="1"/>
              <a:t>parameters</a:t>
            </a:r>
            <a:endParaRPr lang="fr-FR" noProof="0" dirty="0"/>
          </a:p>
        </p:txBody>
      </p:sp>
      <p:sp>
        <p:nvSpPr>
          <p:cNvPr id="260" name="Google Shape;260;p38"/>
          <p:cNvSpPr txBox="1">
            <a:spLocks noGrp="1"/>
          </p:cNvSpPr>
          <p:nvPr>
            <p:ph type="body" idx="1"/>
          </p:nvPr>
        </p:nvSpPr>
        <p:spPr>
          <a:xfrm>
            <a:off x="311700" y="1270800"/>
            <a:ext cx="8520600" cy="46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noProof="0" dirty="0"/>
              <a:t>Les fonctions peuvent mélangés des paramètres par défaut et requis. </a:t>
            </a:r>
          </a:p>
        </p:txBody>
      </p:sp>
      <p:sp>
        <p:nvSpPr>
          <p:cNvPr id="261" name="Google Shape;261;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62" name="Google Shape;262;p38"/>
          <p:cNvSpPr txBox="1"/>
          <p:nvPr/>
        </p:nvSpPr>
        <p:spPr>
          <a:xfrm>
            <a:off x="296250" y="1766447"/>
            <a:ext cx="8399100" cy="145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reformat(str: String,</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err="1">
                <a:solidFill>
                  <a:schemeClr val="dk1"/>
                </a:solidFill>
                <a:latin typeface="Consolas"/>
                <a:ea typeface="Consolas"/>
                <a:cs typeface="Consolas"/>
                <a:sym typeface="Consolas"/>
              </a:rPr>
              <a:t>divideByCamelHumps</a:t>
            </a:r>
            <a:r>
              <a:rPr lang="en" sz="1800">
                <a:solidFill>
                  <a:schemeClr val="dk1"/>
                </a:solidFill>
                <a:latin typeface="Consolas"/>
                <a:ea typeface="Consolas"/>
                <a:cs typeface="Consolas"/>
                <a:sym typeface="Consolas"/>
              </a:rPr>
              <a:t>: Boolean,</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err="1">
                <a:solidFill>
                  <a:schemeClr val="dk1"/>
                </a:solidFill>
                <a:latin typeface="Consolas"/>
                <a:ea typeface="Consolas"/>
                <a:cs typeface="Consolas"/>
                <a:sym typeface="Consolas"/>
              </a:rPr>
              <a:t>wordSeparator</a:t>
            </a:r>
            <a:r>
              <a:rPr lang="en" sz="1800">
                <a:solidFill>
                  <a:schemeClr val="dk1"/>
                </a:solidFill>
                <a:latin typeface="Consolas"/>
                <a:ea typeface="Consolas"/>
                <a:cs typeface="Consolas"/>
                <a:sym typeface="Consolas"/>
              </a:rPr>
              <a:t>: Char,</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err="1">
                <a:latin typeface="Consolas"/>
                <a:ea typeface="Consolas"/>
                <a:cs typeface="Consolas"/>
                <a:sym typeface="Consolas"/>
              </a:rPr>
              <a:t>normalizeCase</a:t>
            </a:r>
            <a:r>
              <a:rPr lang="en" sz="1800">
                <a:latin typeface="Consolas"/>
                <a:ea typeface="Consolas"/>
                <a:cs typeface="Consolas"/>
                <a:sym typeface="Consolas"/>
              </a:rPr>
              <a:t>: Boolean = </a:t>
            </a:r>
            <a:r>
              <a:rPr lang="en" sz="1800">
                <a:solidFill>
                  <a:srgbClr val="3F51B5"/>
                </a:solidFill>
                <a:latin typeface="Consolas"/>
                <a:ea typeface="Consolas"/>
                <a:cs typeface="Consolas"/>
                <a:sym typeface="Consolas"/>
              </a:rPr>
              <a:t>true</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63" name="Google Shape;263;p38"/>
          <p:cNvSpPr/>
          <p:nvPr/>
        </p:nvSpPr>
        <p:spPr>
          <a:xfrm>
            <a:off x="1969575" y="2822445"/>
            <a:ext cx="3722700" cy="2994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38"/>
          <p:cNvCxnSpPr/>
          <p:nvPr/>
        </p:nvCxnSpPr>
        <p:spPr>
          <a:xfrm rot="10800000" flipH="1">
            <a:off x="5381150" y="2595058"/>
            <a:ext cx="1016700" cy="158700"/>
          </a:xfrm>
          <a:prstGeom prst="straightConnector1">
            <a:avLst/>
          </a:prstGeom>
          <a:noFill/>
          <a:ln w="28575" cap="flat" cmpd="sng">
            <a:solidFill>
              <a:srgbClr val="4CAF50"/>
            </a:solidFill>
            <a:prstDash val="solid"/>
            <a:round/>
            <a:headEnd type="triangle" w="med" len="med"/>
            <a:tailEnd type="none" w="med" len="med"/>
          </a:ln>
        </p:spPr>
      </p:cxnSp>
      <p:sp>
        <p:nvSpPr>
          <p:cNvPr id="265" name="Google Shape;265;p38"/>
          <p:cNvSpPr txBox="1"/>
          <p:nvPr/>
        </p:nvSpPr>
        <p:spPr>
          <a:xfrm>
            <a:off x="6397850" y="2359833"/>
            <a:ext cx="2150700" cy="46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A </a:t>
            </a:r>
            <a:r>
              <a:rPr lang="en" sz="1800" b="1" err="1">
                <a:latin typeface="Roboto"/>
                <a:ea typeface="Roboto"/>
                <a:cs typeface="Roboto"/>
                <a:sym typeface="Roboto"/>
              </a:rPr>
              <a:t>une</a:t>
            </a:r>
            <a:r>
              <a:rPr lang="en" sz="1800" b="1">
                <a:latin typeface="Roboto"/>
                <a:ea typeface="Roboto"/>
                <a:cs typeface="Roboto"/>
                <a:sym typeface="Roboto"/>
              </a:rPr>
              <a:t> </a:t>
            </a:r>
            <a:r>
              <a:rPr lang="fr-FR" sz="1800" b="1">
                <a:latin typeface="Roboto"/>
                <a:ea typeface="Roboto"/>
                <a:cs typeface="Roboto"/>
                <a:sym typeface="Roboto"/>
              </a:rPr>
              <a:t>V</a:t>
            </a:r>
            <a:r>
              <a:rPr lang="en" sz="1800" b="1" err="1">
                <a:latin typeface="Roboto"/>
                <a:ea typeface="Roboto"/>
                <a:cs typeface="Roboto"/>
                <a:sym typeface="Roboto"/>
              </a:rPr>
              <a:t>aleur</a:t>
            </a:r>
            <a:r>
              <a:rPr lang="en" sz="1800" b="1">
                <a:latin typeface="Roboto"/>
                <a:ea typeface="Roboto"/>
                <a:cs typeface="Roboto"/>
                <a:sym typeface="Roboto"/>
              </a:rPr>
              <a:t> par </a:t>
            </a:r>
            <a:r>
              <a:rPr lang="en" sz="1800" b="1" err="1">
                <a:latin typeface="Roboto"/>
                <a:ea typeface="Roboto"/>
                <a:cs typeface="Roboto"/>
                <a:sym typeface="Roboto"/>
              </a:rPr>
              <a:t>défaut</a:t>
            </a:r>
            <a:endParaRPr sz="1800" b="1">
              <a:latin typeface="Roboto"/>
              <a:ea typeface="Roboto"/>
              <a:cs typeface="Roboto"/>
              <a:sym typeface="Roboto"/>
            </a:endParaRPr>
          </a:p>
        </p:txBody>
      </p:sp>
      <p:sp>
        <p:nvSpPr>
          <p:cNvPr id="266" name="Google Shape;266;p38"/>
          <p:cNvSpPr txBox="1"/>
          <p:nvPr/>
        </p:nvSpPr>
        <p:spPr>
          <a:xfrm>
            <a:off x="319450" y="3783200"/>
            <a:ext cx="7885800" cy="462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reformat(</a:t>
            </a:r>
            <a:r>
              <a:rPr lang="en" sz="1800">
                <a:solidFill>
                  <a:srgbClr val="388E3C"/>
                </a:solidFill>
                <a:latin typeface="Consolas"/>
                <a:ea typeface="Consolas"/>
                <a:cs typeface="Consolas"/>
                <a:sym typeface="Consolas"/>
              </a:rPr>
              <a:t>"Today is a day like no other day"</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false</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'_'</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267" name="Google Shape;267;p38"/>
          <p:cNvSpPr txBox="1">
            <a:spLocks noGrp="1"/>
          </p:cNvSpPr>
          <p:nvPr>
            <p:ph type="body" idx="1"/>
          </p:nvPr>
        </p:nvSpPr>
        <p:spPr>
          <a:xfrm>
            <a:off x="311700" y="3355750"/>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noProof="0" dirty="0"/>
              <a:t>Passer les arguments requis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Arguments nommés</a:t>
            </a:r>
          </a:p>
        </p:txBody>
      </p:sp>
      <p:sp>
        <p:nvSpPr>
          <p:cNvPr id="273" name="Google Shape;273;p39"/>
          <p:cNvSpPr txBox="1">
            <a:spLocks noGrp="1"/>
          </p:cNvSpPr>
          <p:nvPr>
            <p:ph type="body" idx="1"/>
          </p:nvPr>
        </p:nvSpPr>
        <p:spPr>
          <a:xfrm>
            <a:off x="311700" y="1469600"/>
            <a:ext cx="8520600" cy="457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FR" sz="1800" noProof="0" dirty="0">
                <a:solidFill>
                  <a:schemeClr val="dk1"/>
                </a:solidFill>
                <a:latin typeface="Arial"/>
                <a:ea typeface="Arial"/>
                <a:cs typeface="Arial"/>
                <a:sym typeface="Arial"/>
              </a:rPr>
              <a:t>Pour améliorer la lisibilité, on utilise les arguments nommés pour les arguments requis</a:t>
            </a:r>
            <a:endParaRPr lang="fr-FR" sz="1800" noProof="0" dirty="0">
              <a:latin typeface="Arial"/>
              <a:ea typeface="Arial"/>
              <a:cs typeface="Arial"/>
              <a:sym typeface="Arial"/>
            </a:endParaRPr>
          </a:p>
          <a:p>
            <a:pPr marL="0" lvl="0" indent="0" algn="l" rtl="0">
              <a:spcBef>
                <a:spcPts val="0"/>
              </a:spcBef>
              <a:spcAft>
                <a:spcPts val="0"/>
              </a:spcAft>
              <a:buNone/>
            </a:pPr>
            <a:endParaRPr lang="fr-FR" sz="1800" noProof="0" dirty="0"/>
          </a:p>
        </p:txBody>
      </p:sp>
      <p:sp>
        <p:nvSpPr>
          <p:cNvPr id="274" name="Google Shape;274;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75" name="Google Shape;275;p39"/>
          <p:cNvSpPr txBox="1"/>
          <p:nvPr/>
        </p:nvSpPr>
        <p:spPr>
          <a:xfrm>
            <a:off x="327300" y="3651050"/>
            <a:ext cx="8221500" cy="6783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rgbClr val="3C4043"/>
                </a:solidFill>
                <a:latin typeface="Roboto"/>
                <a:ea typeface="Roboto"/>
                <a:cs typeface="Roboto"/>
                <a:sym typeface="Roboto"/>
              </a:rPr>
              <a:t>Placer les param</a:t>
            </a:r>
            <a:r>
              <a:rPr lang="fr-FR" sz="1800" dirty="0" err="1">
                <a:solidFill>
                  <a:srgbClr val="3C4043"/>
                </a:solidFill>
                <a:latin typeface="Roboto"/>
                <a:ea typeface="Roboto"/>
                <a:cs typeface="Roboto"/>
                <a:sym typeface="Roboto"/>
              </a:rPr>
              <a:t>ètres</a:t>
            </a:r>
            <a:r>
              <a:rPr lang="en" sz="1800" dirty="0">
                <a:solidFill>
                  <a:srgbClr val="3C4043"/>
                </a:solidFill>
                <a:latin typeface="Roboto"/>
                <a:ea typeface="Roboto"/>
                <a:cs typeface="Roboto"/>
                <a:sym typeface="Roboto"/>
              </a:rPr>
              <a:t> par </a:t>
            </a:r>
            <a:r>
              <a:rPr lang="en" sz="1800" dirty="0" err="1">
                <a:solidFill>
                  <a:srgbClr val="3C4043"/>
                </a:solidFill>
                <a:latin typeface="Roboto"/>
                <a:ea typeface="Roboto"/>
                <a:cs typeface="Roboto"/>
                <a:sym typeface="Roboto"/>
              </a:rPr>
              <a:t>défaut</a:t>
            </a:r>
            <a:r>
              <a:rPr lang="en" sz="1800" dirty="0">
                <a:solidFill>
                  <a:srgbClr val="3C4043"/>
                </a:solidFill>
                <a:latin typeface="Roboto"/>
                <a:ea typeface="Roboto"/>
                <a:cs typeface="Roboto"/>
                <a:sym typeface="Roboto"/>
              </a:rPr>
              <a:t> après les </a:t>
            </a:r>
            <a:r>
              <a:rPr lang="en" sz="1800" dirty="0" err="1">
                <a:solidFill>
                  <a:srgbClr val="3C4043"/>
                </a:solidFill>
                <a:latin typeface="Roboto"/>
                <a:ea typeface="Roboto"/>
                <a:cs typeface="Roboto"/>
                <a:sym typeface="Roboto"/>
              </a:rPr>
              <a:t>paramètres</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requis</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permet</a:t>
            </a:r>
            <a:r>
              <a:rPr lang="en" sz="1800" dirty="0">
                <a:solidFill>
                  <a:srgbClr val="3C4043"/>
                </a:solidFill>
                <a:latin typeface="Roboto"/>
                <a:ea typeface="Roboto"/>
                <a:cs typeface="Roboto"/>
                <a:sym typeface="Roboto"/>
              </a:rPr>
              <a:t> de </a:t>
            </a:r>
            <a:r>
              <a:rPr lang="en" sz="1800" dirty="0" err="1">
                <a:solidFill>
                  <a:srgbClr val="3C4043"/>
                </a:solidFill>
                <a:latin typeface="Roboto"/>
                <a:ea typeface="Roboto"/>
                <a:cs typeface="Roboto"/>
                <a:sym typeface="Roboto"/>
              </a:rPr>
              <a:t>n’avoir</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à</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sp</a:t>
            </a:r>
            <a:r>
              <a:rPr lang="fr-FR" sz="1800" dirty="0">
                <a:solidFill>
                  <a:srgbClr val="3C4043"/>
                </a:solidFill>
                <a:latin typeface="Roboto"/>
                <a:ea typeface="Roboto"/>
                <a:cs typeface="Roboto"/>
                <a:sym typeface="Roboto"/>
              </a:rPr>
              <a:t>e</a:t>
            </a:r>
            <a:r>
              <a:rPr lang="en" sz="1800" dirty="0" err="1">
                <a:solidFill>
                  <a:srgbClr val="3C4043"/>
                </a:solidFill>
                <a:latin typeface="Roboto"/>
                <a:ea typeface="Roboto"/>
                <a:cs typeface="Roboto"/>
                <a:sym typeface="Roboto"/>
              </a:rPr>
              <a:t>cifier</a:t>
            </a:r>
            <a:r>
              <a:rPr lang="en" sz="1800" dirty="0">
                <a:solidFill>
                  <a:srgbClr val="3C4043"/>
                </a:solidFill>
                <a:latin typeface="Roboto"/>
                <a:ea typeface="Roboto"/>
                <a:cs typeface="Roboto"/>
                <a:sym typeface="Roboto"/>
              </a:rPr>
              <a:t> que </a:t>
            </a:r>
            <a:r>
              <a:rPr lang="en" sz="1800" dirty="0" err="1">
                <a:solidFill>
                  <a:srgbClr val="3C4043"/>
                </a:solidFill>
                <a:latin typeface="Roboto"/>
                <a:ea typeface="Roboto"/>
                <a:cs typeface="Roboto"/>
                <a:sym typeface="Roboto"/>
              </a:rPr>
              <a:t>ces</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derniers</a:t>
            </a:r>
            <a:r>
              <a:rPr lang="en" sz="1800" dirty="0">
                <a:solidFill>
                  <a:srgbClr val="3C4043"/>
                </a:solidFill>
                <a:latin typeface="Roboto"/>
                <a:ea typeface="Roboto"/>
                <a:cs typeface="Roboto"/>
                <a:sym typeface="Roboto"/>
              </a:rPr>
              <a:t> sans </a:t>
            </a:r>
            <a:r>
              <a:rPr lang="en" sz="1800" dirty="0" err="1">
                <a:solidFill>
                  <a:srgbClr val="3C4043"/>
                </a:solidFill>
                <a:latin typeface="Roboto"/>
                <a:ea typeface="Roboto"/>
                <a:cs typeface="Roboto"/>
                <a:sym typeface="Roboto"/>
              </a:rPr>
              <a:t>avoir</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à</a:t>
            </a:r>
            <a:r>
              <a:rPr lang="en" sz="1800" dirty="0">
                <a:solidFill>
                  <a:srgbClr val="3C4043"/>
                </a:solidFill>
                <a:latin typeface="Roboto"/>
                <a:ea typeface="Roboto"/>
                <a:cs typeface="Roboto"/>
                <a:sym typeface="Roboto"/>
              </a:rPr>
              <a:t> les </a:t>
            </a:r>
            <a:r>
              <a:rPr lang="en" sz="1800" dirty="0" err="1">
                <a:solidFill>
                  <a:srgbClr val="3C4043"/>
                </a:solidFill>
                <a:latin typeface="Roboto"/>
                <a:ea typeface="Roboto"/>
                <a:cs typeface="Roboto"/>
                <a:sym typeface="Roboto"/>
              </a:rPr>
              <a:t>nommer</a:t>
            </a:r>
            <a:r>
              <a:rPr lang="en" sz="1800" dirty="0">
                <a:solidFill>
                  <a:srgbClr val="3C4043"/>
                </a:solidFill>
                <a:latin typeface="Roboto"/>
                <a:ea typeface="Roboto"/>
                <a:cs typeface="Roboto"/>
                <a:sym typeface="Roboto"/>
              </a:rPr>
              <a:t>.</a:t>
            </a:r>
            <a:endParaRPr sz="1800" dirty="0">
              <a:solidFill>
                <a:srgbClr val="3C4043"/>
              </a:solidFill>
              <a:latin typeface="Roboto"/>
              <a:ea typeface="Roboto"/>
              <a:cs typeface="Roboto"/>
              <a:sym typeface="Roboto"/>
            </a:endParaRPr>
          </a:p>
        </p:txBody>
      </p:sp>
      <p:sp>
        <p:nvSpPr>
          <p:cNvPr id="276" name="Google Shape;276;p39"/>
          <p:cNvSpPr txBox="1">
            <a:spLocks noGrp="1"/>
          </p:cNvSpPr>
          <p:nvPr>
            <p:ph type="body" idx="1"/>
          </p:nvPr>
        </p:nvSpPr>
        <p:spPr>
          <a:xfrm>
            <a:off x="311700" y="2168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sz="1800" noProof="0" dirty="0">
                <a:latin typeface="Consolas"/>
                <a:ea typeface="Consolas"/>
                <a:cs typeface="Consolas"/>
                <a:sym typeface="Consolas"/>
              </a:rPr>
              <a:t>reformat(</a:t>
            </a:r>
            <a:r>
              <a:rPr lang="fr-FR" sz="1800" noProof="0" dirty="0" err="1">
                <a:latin typeface="Consolas"/>
                <a:ea typeface="Consolas"/>
                <a:cs typeface="Consolas"/>
                <a:sym typeface="Consolas"/>
              </a:rPr>
              <a:t>str</a:t>
            </a:r>
            <a:r>
              <a:rPr lang="fr-FR" sz="1800" noProof="0" dirty="0">
                <a:latin typeface="Consolas"/>
                <a:ea typeface="Consolas"/>
                <a:cs typeface="Consolas"/>
                <a:sym typeface="Consolas"/>
              </a:rPr>
              <a:t>, </a:t>
            </a:r>
            <a:r>
              <a:rPr lang="fr-FR" sz="1800" b="1" noProof="0" dirty="0" err="1">
                <a:latin typeface="Consolas"/>
                <a:ea typeface="Consolas"/>
                <a:cs typeface="Consolas"/>
                <a:sym typeface="Consolas"/>
              </a:rPr>
              <a:t>divideByCamelHumps</a:t>
            </a:r>
            <a:r>
              <a:rPr lang="fr-FR" sz="1800" b="1" noProof="0" dirty="0">
                <a:latin typeface="Consolas"/>
                <a:ea typeface="Consolas"/>
                <a:cs typeface="Consolas"/>
                <a:sym typeface="Consolas"/>
              </a:rPr>
              <a:t> = </a:t>
            </a:r>
            <a:r>
              <a:rPr lang="fr-FR" sz="1800" b="1" noProof="0" dirty="0">
                <a:solidFill>
                  <a:srgbClr val="3F51B5"/>
                </a:solidFill>
                <a:latin typeface="Consolas"/>
                <a:ea typeface="Consolas"/>
                <a:cs typeface="Consolas"/>
                <a:sym typeface="Consolas"/>
              </a:rPr>
              <a:t>false</a:t>
            </a:r>
            <a:r>
              <a:rPr lang="fr-FR" sz="1800" noProof="0" dirty="0">
                <a:latin typeface="Consolas"/>
                <a:ea typeface="Consolas"/>
                <a:cs typeface="Consolas"/>
                <a:sym typeface="Consolas"/>
              </a:rPr>
              <a:t>, </a:t>
            </a:r>
            <a:r>
              <a:rPr lang="fr-FR" sz="1800" b="1" noProof="0" dirty="0" err="1">
                <a:latin typeface="Consolas"/>
                <a:ea typeface="Consolas"/>
                <a:cs typeface="Consolas"/>
                <a:sym typeface="Consolas"/>
              </a:rPr>
              <a:t>wordSeparator</a:t>
            </a:r>
            <a:r>
              <a:rPr lang="fr-FR" sz="1800" b="1" noProof="0" dirty="0">
                <a:latin typeface="Consolas"/>
                <a:ea typeface="Consolas"/>
                <a:cs typeface="Consolas"/>
                <a:sym typeface="Consolas"/>
              </a:rPr>
              <a:t> = </a:t>
            </a:r>
            <a:r>
              <a:rPr lang="fr-FR" sz="1800" b="1" noProof="0" dirty="0">
                <a:solidFill>
                  <a:srgbClr val="388E3C"/>
                </a:solidFill>
                <a:latin typeface="Consolas"/>
                <a:ea typeface="Consolas"/>
                <a:cs typeface="Consolas"/>
                <a:sym typeface="Consolas"/>
              </a:rPr>
              <a:t>'_'</a:t>
            </a:r>
            <a:r>
              <a:rPr lang="fr-FR" sz="1800" noProof="0" dirty="0">
                <a:latin typeface="Consolas"/>
                <a:ea typeface="Consolas"/>
                <a:cs typeface="Consolas"/>
                <a:sym typeface="Consolas"/>
              </a:rPr>
              <a:t>)</a:t>
            </a:r>
          </a:p>
          <a:p>
            <a:pPr marL="0" lvl="0" indent="0" algn="l" rtl="0">
              <a:spcBef>
                <a:spcPts val="0"/>
              </a:spcBef>
              <a:spcAft>
                <a:spcPts val="0"/>
              </a:spcAft>
              <a:buNone/>
            </a:pPr>
            <a:endParaRPr lang="fr-FR" sz="1800" noProof="0" dirty="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200" noProof="0" dirty="0"/>
              <a:t>Fonctions compactes</a:t>
            </a:r>
          </a:p>
        </p:txBody>
      </p:sp>
      <p:sp>
        <p:nvSpPr>
          <p:cNvPr id="282" name="Google Shape;282;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Single-expression </a:t>
            </a:r>
            <a:r>
              <a:rPr lang="fr-FR" noProof="0" dirty="0" err="1"/>
              <a:t>functions</a:t>
            </a:r>
            <a:endParaRPr lang="fr-FR" noProof="0" dirty="0"/>
          </a:p>
        </p:txBody>
      </p:sp>
      <p:sp>
        <p:nvSpPr>
          <p:cNvPr id="288" name="Google Shape;288;p41"/>
          <p:cNvSpPr txBox="1">
            <a:spLocks noGrp="1"/>
          </p:cNvSpPr>
          <p:nvPr>
            <p:ph type="body" idx="1"/>
          </p:nvPr>
        </p:nvSpPr>
        <p:spPr>
          <a:xfrm>
            <a:off x="311700" y="1457275"/>
            <a:ext cx="8520600" cy="783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fr-FR" sz="1800" noProof="0" dirty="0">
                <a:solidFill>
                  <a:schemeClr val="dk1"/>
                </a:solidFill>
              </a:rPr>
              <a:t>Les fonctions compactes ou avec une seule expression (single-expression </a:t>
            </a:r>
            <a:r>
              <a:rPr lang="fr-FR" sz="1800" noProof="0" dirty="0" err="1">
                <a:solidFill>
                  <a:schemeClr val="dk1"/>
                </a:solidFill>
              </a:rPr>
              <a:t>functions</a:t>
            </a:r>
            <a:r>
              <a:rPr lang="fr-FR" sz="1800" noProof="0" dirty="0">
                <a:solidFill>
                  <a:schemeClr val="dk1"/>
                </a:solidFill>
              </a:rPr>
              <a:t>) permet de rendre le code plus concis.</a:t>
            </a:r>
            <a:endParaRPr lang="fr-FR" sz="1800" noProof="0" dirty="0"/>
          </a:p>
          <a:p>
            <a:pPr marL="0" lvl="0" indent="0" algn="l" rtl="0">
              <a:spcBef>
                <a:spcPts val="1000"/>
              </a:spcBef>
              <a:spcAft>
                <a:spcPts val="0"/>
              </a:spcAft>
              <a:buNone/>
            </a:pPr>
            <a:endParaRPr lang="fr-FR" sz="1800" noProof="0" dirty="0"/>
          </a:p>
        </p:txBody>
      </p:sp>
      <p:sp>
        <p:nvSpPr>
          <p:cNvPr id="289" name="Google Shape;289;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90" name="Google Shape;290;p41"/>
          <p:cNvSpPr txBox="1"/>
          <p:nvPr/>
        </p:nvSpPr>
        <p:spPr>
          <a:xfrm>
            <a:off x="311691" y="2310888"/>
            <a:ext cx="8575200" cy="9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double(x: Int): Int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x * </a:t>
            </a:r>
            <a:r>
              <a:rPr lang="en" sz="1800">
                <a:solidFill>
                  <a:srgbClr val="C53929"/>
                </a:solidFill>
                <a:latin typeface="Consolas"/>
                <a:ea typeface="Consolas"/>
                <a:cs typeface="Consolas"/>
                <a:sym typeface="Consolas"/>
              </a:rPr>
              <a:t>2</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291" name="Google Shape;291;p41"/>
          <p:cNvSpPr txBox="1"/>
          <p:nvPr/>
        </p:nvSpPr>
        <p:spPr>
          <a:xfrm>
            <a:off x="311709" y="3529288"/>
            <a:ext cx="8455500" cy="4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double(x: Int):Int = x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92" name="Google Shape;292;p41"/>
          <p:cNvSpPr txBox="1"/>
          <p:nvPr/>
        </p:nvSpPr>
        <p:spPr>
          <a:xfrm>
            <a:off x="5987150" y="2332954"/>
            <a:ext cx="2054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Version </a:t>
            </a:r>
            <a:r>
              <a:rPr lang="en" sz="1800" b="1" err="1">
                <a:latin typeface="Roboto"/>
                <a:ea typeface="Roboto"/>
                <a:cs typeface="Roboto"/>
                <a:sym typeface="Roboto"/>
              </a:rPr>
              <a:t>complète</a:t>
            </a:r>
            <a:endParaRPr sz="1800" b="1">
              <a:latin typeface="Roboto"/>
              <a:ea typeface="Roboto"/>
              <a:cs typeface="Roboto"/>
              <a:sym typeface="Roboto"/>
            </a:endParaRPr>
          </a:p>
        </p:txBody>
      </p:sp>
      <p:sp>
        <p:nvSpPr>
          <p:cNvPr id="293" name="Google Shape;293;p41"/>
          <p:cNvSpPr txBox="1"/>
          <p:nvPr/>
        </p:nvSpPr>
        <p:spPr>
          <a:xfrm>
            <a:off x="5987150" y="3515439"/>
            <a:ext cx="2054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Version </a:t>
            </a:r>
            <a:r>
              <a:rPr lang="en" sz="1800" b="1" err="1">
                <a:latin typeface="Roboto"/>
                <a:ea typeface="Roboto"/>
                <a:cs typeface="Roboto"/>
                <a:sym typeface="Roboto"/>
              </a:rPr>
              <a:t>compacte</a:t>
            </a:r>
            <a:endParaRPr sz="1800" b="1">
              <a:latin typeface="Roboto"/>
              <a:ea typeface="Roboto"/>
              <a:cs typeface="Roboto"/>
              <a:sym typeface="Roboto"/>
            </a:endParaRPr>
          </a:p>
        </p:txBody>
      </p:sp>
      <p:cxnSp>
        <p:nvCxnSpPr>
          <p:cNvPr id="294" name="Google Shape;294;p41"/>
          <p:cNvCxnSpPr/>
          <p:nvPr/>
        </p:nvCxnSpPr>
        <p:spPr>
          <a:xfrm>
            <a:off x="5112325" y="3737275"/>
            <a:ext cx="631800" cy="900"/>
          </a:xfrm>
          <a:prstGeom prst="straightConnector1">
            <a:avLst/>
          </a:prstGeom>
          <a:noFill/>
          <a:ln w="28575" cap="flat" cmpd="sng">
            <a:solidFill>
              <a:srgbClr val="4CAF50"/>
            </a:solidFill>
            <a:prstDash val="solid"/>
            <a:round/>
            <a:headEnd type="triangle" w="med" len="med"/>
            <a:tailEnd type="none" w="med" len="med"/>
          </a:ln>
        </p:spPr>
      </p:cxnSp>
      <p:cxnSp>
        <p:nvCxnSpPr>
          <p:cNvPr id="295" name="Google Shape;295;p41"/>
          <p:cNvCxnSpPr/>
          <p:nvPr/>
        </p:nvCxnSpPr>
        <p:spPr>
          <a:xfrm>
            <a:off x="5112325" y="2573025"/>
            <a:ext cx="631800" cy="900"/>
          </a:xfrm>
          <a:prstGeom prst="straightConnector1">
            <a:avLst/>
          </a:prstGeom>
          <a:noFill/>
          <a:ln w="28575" cap="flat" cmpd="sng">
            <a:solidFill>
              <a:srgbClr val="4CAF50"/>
            </a:solidFill>
            <a:prstDash val="solid"/>
            <a:round/>
            <a:headEnd type="triangl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2"/>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200" noProof="0" dirty="0"/>
              <a:t>Lambdas et fonctions d’ordre supérieur</a:t>
            </a:r>
          </a:p>
        </p:txBody>
      </p:sp>
      <p:sp>
        <p:nvSpPr>
          <p:cNvPr id="301" name="Google Shape;301;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Les fonctions en </a:t>
            </a:r>
            <a:r>
              <a:rPr lang="fr-FR" noProof="0" dirty="0" err="1"/>
              <a:t>Kotlin</a:t>
            </a:r>
            <a:r>
              <a:rPr lang="fr-FR" noProof="0" dirty="0"/>
              <a:t> sont importantes</a:t>
            </a:r>
          </a:p>
        </p:txBody>
      </p:sp>
      <p:sp>
        <p:nvSpPr>
          <p:cNvPr id="307" name="Google Shape;307;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308" name="Google Shape;308;p43"/>
          <p:cNvSpPr txBox="1"/>
          <p:nvPr/>
        </p:nvSpPr>
        <p:spPr>
          <a:xfrm>
            <a:off x="342900" y="1281575"/>
            <a:ext cx="8458200" cy="2004318"/>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err="1">
                <a:solidFill>
                  <a:schemeClr val="dk1"/>
                </a:solidFill>
                <a:latin typeface="Roboto"/>
                <a:ea typeface="Roboto"/>
                <a:cs typeface="Roboto"/>
                <a:sym typeface="Roboto"/>
              </a:rPr>
              <a:t>Elles</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peuvent</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être</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stockées</a:t>
            </a:r>
            <a:r>
              <a:rPr lang="en" sz="2200">
                <a:solidFill>
                  <a:schemeClr val="dk1"/>
                </a:solidFill>
                <a:latin typeface="Roboto"/>
                <a:ea typeface="Roboto"/>
                <a:cs typeface="Roboto"/>
                <a:sym typeface="Roboto"/>
              </a:rPr>
              <a:t> dans des variables </a:t>
            </a:r>
            <a:r>
              <a:rPr lang="en" sz="2200" err="1">
                <a:solidFill>
                  <a:schemeClr val="dk1"/>
                </a:solidFill>
                <a:latin typeface="Roboto"/>
                <a:ea typeface="Roboto"/>
                <a:cs typeface="Roboto"/>
                <a:sym typeface="Roboto"/>
              </a:rPr>
              <a:t>ou</a:t>
            </a:r>
            <a:r>
              <a:rPr lang="en" sz="2200">
                <a:solidFill>
                  <a:schemeClr val="dk1"/>
                </a:solidFill>
                <a:latin typeface="Roboto"/>
                <a:ea typeface="Roboto"/>
                <a:cs typeface="Roboto"/>
                <a:sym typeface="Roboto"/>
              </a:rPr>
              <a:t> structures de </a:t>
            </a:r>
            <a:r>
              <a:rPr lang="en" sz="2200" err="1">
                <a:solidFill>
                  <a:schemeClr val="dk1"/>
                </a:solidFill>
                <a:latin typeface="Roboto"/>
                <a:ea typeface="Roboto"/>
                <a:cs typeface="Roboto"/>
                <a:sym typeface="Roboto"/>
              </a:rPr>
              <a:t>données</a:t>
            </a:r>
            <a:endParaRPr lang="en" sz="2200">
              <a:solidFill>
                <a:schemeClr val="dk1"/>
              </a:solidFill>
              <a:latin typeface="Roboto"/>
              <a:ea typeface="Roboto"/>
              <a:cs typeface="Roboto"/>
              <a:sym typeface="Roboto"/>
            </a:endParaRPr>
          </a:p>
          <a:p>
            <a:pPr marL="457200" lvl="0" indent="-368300" algn="l" rtl="0">
              <a:lnSpc>
                <a:spcPct val="115000"/>
              </a:lnSpc>
              <a:spcBef>
                <a:spcPts val="1000"/>
              </a:spcBef>
              <a:spcAft>
                <a:spcPts val="0"/>
              </a:spcAft>
              <a:buClr>
                <a:schemeClr val="dk1"/>
              </a:buClr>
              <a:buSzPts val="2200"/>
              <a:buFont typeface="Roboto"/>
              <a:buChar char="●"/>
            </a:pPr>
            <a:r>
              <a:rPr lang="en" sz="2200" err="1">
                <a:solidFill>
                  <a:schemeClr val="dk1"/>
                </a:solidFill>
                <a:latin typeface="Roboto"/>
                <a:ea typeface="Roboto"/>
                <a:cs typeface="Roboto"/>
                <a:sym typeface="Roboto"/>
              </a:rPr>
              <a:t>Elles</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peuvent</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être</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passées</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en</a:t>
            </a:r>
            <a:r>
              <a:rPr lang="en" sz="2200">
                <a:solidFill>
                  <a:schemeClr val="dk1"/>
                </a:solidFill>
                <a:latin typeface="Roboto"/>
                <a:ea typeface="Roboto"/>
                <a:cs typeface="Roboto"/>
                <a:sym typeface="Roboto"/>
              </a:rPr>
              <a:t> argument et/</a:t>
            </a:r>
            <a:r>
              <a:rPr lang="en" sz="2200" err="1">
                <a:solidFill>
                  <a:schemeClr val="dk1"/>
                </a:solidFill>
                <a:latin typeface="Roboto"/>
                <a:ea typeface="Roboto"/>
                <a:cs typeface="Roboto"/>
                <a:sym typeface="Roboto"/>
              </a:rPr>
              <a:t>ou</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retournées</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d’autres</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fonctions</a:t>
            </a:r>
            <a:endParaRPr lang="en" sz="2200">
              <a:solidFill>
                <a:schemeClr val="dk1"/>
              </a:solidFill>
              <a:latin typeface="Roboto"/>
              <a:ea typeface="Roboto"/>
              <a:cs typeface="Roboto"/>
              <a:sym typeface="Roboto"/>
            </a:endParaRPr>
          </a:p>
          <a:p>
            <a:pPr marL="457200" lvl="0" indent="-368300" algn="l" rtl="0">
              <a:lnSpc>
                <a:spcPct val="115000"/>
              </a:lnSpc>
              <a:spcBef>
                <a:spcPts val="1000"/>
              </a:spcBef>
              <a:spcAft>
                <a:spcPts val="0"/>
              </a:spcAft>
              <a:buClr>
                <a:schemeClr val="dk1"/>
              </a:buClr>
              <a:buSzPts val="2200"/>
              <a:buFont typeface="Roboto"/>
              <a:buChar char="●"/>
            </a:pPr>
            <a:endParaRPr lang="en" sz="2200">
              <a:solidFill>
                <a:schemeClr val="dk1"/>
              </a:solidFill>
              <a:latin typeface="Roboto"/>
              <a:ea typeface="Roboto"/>
              <a:cs typeface="Roboto"/>
              <a:sym typeface="Roboto"/>
            </a:endParaRPr>
          </a:p>
          <a:p>
            <a:pPr marL="457200" lvl="0" indent="-368300" algn="l" rtl="0">
              <a:lnSpc>
                <a:spcPct val="115000"/>
              </a:lnSpc>
              <a:spcBef>
                <a:spcPts val="1000"/>
              </a:spcBef>
              <a:spcAft>
                <a:spcPts val="0"/>
              </a:spcAft>
              <a:buClr>
                <a:schemeClr val="dk1"/>
              </a:buClr>
              <a:buSzPts val="2200"/>
              <a:buFont typeface="Roboto"/>
              <a:buChar char="●"/>
            </a:pPr>
            <a:endParaRPr sz="2200">
              <a:latin typeface="Roboto"/>
              <a:ea typeface="Roboto"/>
              <a:cs typeface="Roboto"/>
              <a:sym typeface="Roboto"/>
            </a:endParaRPr>
          </a:p>
        </p:txBody>
      </p:sp>
      <p:sp>
        <p:nvSpPr>
          <p:cNvPr id="310" name="Google Shape;310;p43"/>
          <p:cNvSpPr txBox="1"/>
          <p:nvPr/>
        </p:nvSpPr>
        <p:spPr>
          <a:xfrm>
            <a:off x="342900" y="3096300"/>
            <a:ext cx="8458200" cy="809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err="1">
                <a:solidFill>
                  <a:schemeClr val="dk1"/>
                </a:solidFill>
                <a:latin typeface="Roboto"/>
                <a:ea typeface="Roboto"/>
                <a:cs typeface="Roboto"/>
                <a:sym typeface="Roboto"/>
              </a:rPr>
              <a:t>Permet</a:t>
            </a:r>
            <a:r>
              <a:rPr lang="en" sz="2200">
                <a:solidFill>
                  <a:schemeClr val="dk1"/>
                </a:solidFill>
                <a:latin typeface="Roboto"/>
                <a:ea typeface="Roboto"/>
                <a:cs typeface="Roboto"/>
                <a:sym typeface="Roboto"/>
              </a:rPr>
              <a:t> de </a:t>
            </a:r>
            <a:r>
              <a:rPr lang="en" sz="2200" err="1">
                <a:solidFill>
                  <a:schemeClr val="dk1"/>
                </a:solidFill>
                <a:latin typeface="Roboto"/>
                <a:ea typeface="Roboto"/>
                <a:cs typeface="Roboto"/>
                <a:sym typeface="Roboto"/>
              </a:rPr>
              <a:t>redéfinir</a:t>
            </a:r>
            <a:r>
              <a:rPr lang="en" sz="2200">
                <a:solidFill>
                  <a:schemeClr val="dk1"/>
                </a:solidFill>
                <a:latin typeface="Roboto"/>
                <a:ea typeface="Roboto"/>
                <a:cs typeface="Roboto"/>
                <a:sym typeface="Roboto"/>
              </a:rPr>
              <a:t> des </a:t>
            </a:r>
            <a:r>
              <a:rPr lang="en" sz="2200" err="1">
                <a:solidFill>
                  <a:schemeClr val="dk1"/>
                </a:solidFill>
                <a:latin typeface="Roboto"/>
                <a:ea typeface="Roboto"/>
                <a:cs typeface="Roboto"/>
                <a:sym typeface="Roboto"/>
              </a:rPr>
              <a:t>fonctions</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à</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partir</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d’autres</a:t>
            </a:r>
            <a:r>
              <a:rPr lang="en" sz="2200">
                <a:solidFill>
                  <a:schemeClr val="dk1"/>
                </a:solidFill>
                <a:latin typeface="Roboto"/>
                <a:ea typeface="Roboto"/>
                <a:cs typeface="Roboto"/>
                <a:sym typeface="Roboto"/>
              </a:rPr>
              <a:t> </a:t>
            </a:r>
            <a:r>
              <a:rPr lang="en" sz="2200" err="1">
                <a:solidFill>
                  <a:schemeClr val="dk1"/>
                </a:solidFill>
                <a:latin typeface="Roboto"/>
                <a:ea typeface="Roboto"/>
                <a:cs typeface="Roboto"/>
                <a:sym typeface="Roboto"/>
              </a:rPr>
              <a:t>fonctions</a:t>
            </a:r>
            <a:endParaRPr sz="2200">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4"/>
          <p:cNvSpPr/>
          <p:nvPr/>
        </p:nvSpPr>
        <p:spPr>
          <a:xfrm>
            <a:off x="2756800" y="2811850"/>
            <a:ext cx="1367700" cy="3525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fr-FR"/>
          </a:p>
        </p:txBody>
      </p:sp>
      <p:sp>
        <p:nvSpPr>
          <p:cNvPr id="316" name="Google Shape;316;p44"/>
          <p:cNvSpPr/>
          <p:nvPr/>
        </p:nvSpPr>
        <p:spPr>
          <a:xfrm>
            <a:off x="4506525" y="2811850"/>
            <a:ext cx="1327500" cy="3525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fr-FR"/>
          </a:p>
        </p:txBody>
      </p:sp>
      <p:sp>
        <p:nvSpPr>
          <p:cNvPr id="317" name="Google Shape;317;p4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Fonctions lambdas</a:t>
            </a:r>
          </a:p>
        </p:txBody>
      </p:sp>
      <p:sp>
        <p:nvSpPr>
          <p:cNvPr id="318" name="Google Shape;318;p44"/>
          <p:cNvSpPr txBox="1">
            <a:spLocks noGrp="1"/>
          </p:cNvSpPr>
          <p:nvPr>
            <p:ph type="body" idx="1"/>
          </p:nvPr>
        </p:nvSpPr>
        <p:spPr>
          <a:xfrm>
            <a:off x="311700" y="2165675"/>
            <a:ext cx="8520600" cy="1835700"/>
          </a:xfrm>
          <a:prstGeom prst="rect">
            <a:avLst/>
          </a:prstGeom>
          <a:noFill/>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fr-FR" sz="1800" noProof="0" dirty="0">
                <a:solidFill>
                  <a:srgbClr val="3F51B5"/>
                </a:solidFill>
                <a:latin typeface="Consolas"/>
                <a:ea typeface="Consolas"/>
                <a:cs typeface="Consolas"/>
                <a:sym typeface="Consolas"/>
              </a:rPr>
              <a:t>var</a:t>
            </a:r>
            <a:r>
              <a:rPr lang="fr-FR" sz="1800" noProof="0" dirty="0">
                <a:latin typeface="Consolas"/>
                <a:ea typeface="Consolas"/>
                <a:cs typeface="Consolas"/>
                <a:sym typeface="Consolas"/>
              </a:rPr>
              <a:t> </a:t>
            </a:r>
            <a:r>
              <a:rPr lang="fr-FR" sz="1800" noProof="0" dirty="0" err="1">
                <a:latin typeface="Consolas"/>
                <a:ea typeface="Consolas"/>
                <a:cs typeface="Consolas"/>
                <a:sym typeface="Consolas"/>
              </a:rPr>
              <a:t>dirtLevel</a:t>
            </a:r>
            <a:r>
              <a:rPr lang="fr-FR" sz="1800" noProof="0" dirty="0">
                <a:latin typeface="Consolas"/>
                <a:ea typeface="Consolas"/>
                <a:cs typeface="Consolas"/>
                <a:sym typeface="Consolas"/>
              </a:rPr>
              <a:t> = </a:t>
            </a:r>
            <a:r>
              <a:rPr lang="fr-FR" sz="1800" noProof="0" dirty="0">
                <a:solidFill>
                  <a:srgbClr val="C53929"/>
                </a:solidFill>
                <a:latin typeface="Consolas"/>
                <a:ea typeface="Consolas"/>
                <a:cs typeface="Consolas"/>
                <a:sym typeface="Consolas"/>
              </a:rPr>
              <a:t>20</a:t>
            </a:r>
          </a:p>
          <a:p>
            <a:pPr marL="0" lvl="0" indent="0" algn="l" rtl="0">
              <a:spcBef>
                <a:spcPts val="1000"/>
              </a:spcBef>
              <a:spcAft>
                <a:spcPts val="0"/>
              </a:spcAft>
              <a:buClr>
                <a:schemeClr val="dk1"/>
              </a:buClr>
              <a:buSzPts val="1100"/>
              <a:buFont typeface="Arial"/>
              <a:buNone/>
            </a:pPr>
            <a:r>
              <a:rPr lang="fr-FR" sz="1800" noProof="0" dirty="0">
                <a:solidFill>
                  <a:srgbClr val="3F51B5"/>
                </a:solidFill>
                <a:latin typeface="Consolas"/>
                <a:ea typeface="Consolas"/>
                <a:cs typeface="Consolas"/>
                <a:sym typeface="Consolas"/>
              </a:rPr>
              <a:t>val</a:t>
            </a:r>
            <a:r>
              <a:rPr lang="fr-FR" sz="1800" noProof="0" dirty="0">
                <a:latin typeface="Consolas"/>
                <a:ea typeface="Consolas"/>
                <a:cs typeface="Consolas"/>
                <a:sym typeface="Consolas"/>
              </a:rPr>
              <a:t> </a:t>
            </a:r>
            <a:r>
              <a:rPr lang="fr-FR" sz="1800" noProof="0" dirty="0" err="1">
                <a:latin typeface="Consolas"/>
                <a:ea typeface="Consolas"/>
                <a:cs typeface="Consolas"/>
                <a:sym typeface="Consolas"/>
              </a:rPr>
              <a:t>waterFilter</a:t>
            </a:r>
            <a:r>
              <a:rPr lang="fr-FR" sz="1800" noProof="0" dirty="0">
                <a:latin typeface="Consolas"/>
                <a:ea typeface="Consolas"/>
                <a:cs typeface="Consolas"/>
                <a:sym typeface="Consolas"/>
              </a:rPr>
              <a:t> = </a:t>
            </a:r>
            <a:r>
              <a:rPr lang="fr-FR" sz="1800" b="1" noProof="0" dirty="0">
                <a:latin typeface="Consolas"/>
                <a:ea typeface="Consolas"/>
                <a:cs typeface="Consolas"/>
                <a:sym typeface="Consolas"/>
              </a:rPr>
              <a:t>{</a:t>
            </a:r>
            <a:r>
              <a:rPr lang="fr-FR" sz="1800" b="1" noProof="0" dirty="0" err="1">
                <a:latin typeface="Consolas"/>
                <a:ea typeface="Consolas"/>
                <a:cs typeface="Consolas"/>
                <a:sym typeface="Consolas"/>
              </a:rPr>
              <a:t>level</a:t>
            </a:r>
            <a:r>
              <a:rPr lang="fr-FR" sz="1800" b="1" noProof="0" dirty="0">
                <a:latin typeface="Consolas"/>
                <a:ea typeface="Consolas"/>
                <a:cs typeface="Consolas"/>
                <a:sym typeface="Consolas"/>
              </a:rPr>
              <a:t>: Int -&gt; </a:t>
            </a:r>
            <a:r>
              <a:rPr lang="fr-FR" sz="1800" b="1" noProof="0" dirty="0" err="1">
                <a:latin typeface="Consolas"/>
                <a:ea typeface="Consolas"/>
                <a:cs typeface="Consolas"/>
                <a:sym typeface="Consolas"/>
              </a:rPr>
              <a:t>level</a:t>
            </a:r>
            <a:r>
              <a:rPr lang="fr-FR" sz="1800" b="1" noProof="0" dirty="0">
                <a:latin typeface="Consolas"/>
                <a:ea typeface="Consolas"/>
                <a:cs typeface="Consolas"/>
                <a:sym typeface="Consolas"/>
              </a:rPr>
              <a:t> / </a:t>
            </a:r>
            <a:r>
              <a:rPr lang="fr-FR" sz="1800" b="1" noProof="0" dirty="0">
                <a:solidFill>
                  <a:srgbClr val="C53929"/>
                </a:solidFill>
                <a:latin typeface="Consolas"/>
                <a:ea typeface="Consolas"/>
                <a:cs typeface="Consolas"/>
                <a:sym typeface="Consolas"/>
              </a:rPr>
              <a:t>2</a:t>
            </a:r>
            <a:r>
              <a:rPr lang="fr-FR" sz="1800" b="1" noProof="0" dirty="0">
                <a:latin typeface="Consolas"/>
                <a:ea typeface="Consolas"/>
                <a:cs typeface="Consolas"/>
                <a:sym typeface="Consolas"/>
              </a:rPr>
              <a:t>}</a:t>
            </a:r>
          </a:p>
          <a:p>
            <a:pPr marL="0" lvl="0" indent="0" algn="l" rtl="0">
              <a:spcBef>
                <a:spcPts val="1000"/>
              </a:spcBef>
              <a:spcAft>
                <a:spcPts val="0"/>
              </a:spcAft>
              <a:buClr>
                <a:schemeClr val="dk1"/>
              </a:buClr>
              <a:buSzPts val="1100"/>
              <a:buFont typeface="Arial"/>
              <a:buNone/>
            </a:pPr>
            <a:r>
              <a:rPr lang="fr-FR" sz="1800" noProof="0" dirty="0" err="1">
                <a:latin typeface="Consolas"/>
                <a:ea typeface="Consolas"/>
                <a:cs typeface="Consolas"/>
                <a:sym typeface="Consolas"/>
              </a:rPr>
              <a:t>println</a:t>
            </a:r>
            <a:r>
              <a:rPr lang="fr-FR" sz="1800" noProof="0" dirty="0">
                <a:latin typeface="Consolas"/>
                <a:ea typeface="Consolas"/>
                <a:cs typeface="Consolas"/>
                <a:sym typeface="Consolas"/>
              </a:rPr>
              <a:t>(</a:t>
            </a:r>
            <a:r>
              <a:rPr lang="fr-FR" sz="1800" noProof="0" dirty="0" err="1">
                <a:latin typeface="Consolas"/>
                <a:ea typeface="Consolas"/>
                <a:cs typeface="Consolas"/>
                <a:sym typeface="Consolas"/>
              </a:rPr>
              <a:t>waterFilter</a:t>
            </a:r>
            <a:r>
              <a:rPr lang="fr-FR" sz="1800" noProof="0" dirty="0">
                <a:latin typeface="Consolas"/>
                <a:ea typeface="Consolas"/>
                <a:cs typeface="Consolas"/>
                <a:sym typeface="Consolas"/>
              </a:rPr>
              <a:t>(</a:t>
            </a:r>
            <a:r>
              <a:rPr lang="fr-FR" sz="1800" noProof="0" dirty="0" err="1">
                <a:latin typeface="Consolas"/>
                <a:ea typeface="Consolas"/>
                <a:cs typeface="Consolas"/>
                <a:sym typeface="Consolas"/>
              </a:rPr>
              <a:t>dirtLevel</a:t>
            </a:r>
            <a:r>
              <a:rPr lang="fr-FR" sz="1800" noProof="0" dirty="0">
                <a:latin typeface="Consolas"/>
                <a:ea typeface="Consolas"/>
                <a:cs typeface="Consolas"/>
                <a:sym typeface="Consolas"/>
              </a:rPr>
              <a:t>))</a:t>
            </a:r>
          </a:p>
          <a:p>
            <a:pPr marL="0" lvl="0" indent="0" algn="l" rtl="0">
              <a:spcBef>
                <a:spcPts val="1000"/>
              </a:spcBef>
              <a:spcAft>
                <a:spcPts val="0"/>
              </a:spcAft>
              <a:buNone/>
            </a:pPr>
            <a:r>
              <a:rPr lang="fr-FR" sz="1800" noProof="0" dirty="0">
                <a:solidFill>
                  <a:srgbClr val="1155CC"/>
                </a:solidFill>
                <a:latin typeface="Consolas"/>
                <a:ea typeface="Consolas"/>
                <a:cs typeface="Consolas"/>
                <a:sym typeface="Consolas"/>
              </a:rPr>
              <a:t>⇒ 10</a:t>
            </a:r>
            <a:endParaRPr lang="fr-FR" noProof="0" dirty="0"/>
          </a:p>
        </p:txBody>
      </p:sp>
      <p:sp>
        <p:nvSpPr>
          <p:cNvPr id="319" name="Google Shape;319;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FR" smtClean="0"/>
              <a:t>19</a:t>
            </a:fld>
            <a:endParaRPr lang="fr-FR"/>
          </a:p>
        </p:txBody>
      </p:sp>
      <p:sp>
        <p:nvSpPr>
          <p:cNvPr id="320" name="Google Shape;320;p44"/>
          <p:cNvSpPr txBox="1"/>
          <p:nvPr/>
        </p:nvSpPr>
        <p:spPr>
          <a:xfrm>
            <a:off x="388950" y="1179450"/>
            <a:ext cx="8421600" cy="66440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800">
                <a:latin typeface="Roboto"/>
                <a:ea typeface="Roboto"/>
                <a:cs typeface="Roboto"/>
                <a:sym typeface="Roboto"/>
              </a:rPr>
              <a:t>Une fonction lambda est une expression qui permet de définir une fonction sans nom </a:t>
            </a:r>
          </a:p>
        </p:txBody>
      </p:sp>
      <p:cxnSp>
        <p:nvCxnSpPr>
          <p:cNvPr id="321" name="Google Shape;321;p44"/>
          <p:cNvCxnSpPr/>
          <p:nvPr/>
        </p:nvCxnSpPr>
        <p:spPr>
          <a:xfrm rot="10800000" flipH="1">
            <a:off x="4280665" y="2423571"/>
            <a:ext cx="304200" cy="461400"/>
          </a:xfrm>
          <a:prstGeom prst="straightConnector1">
            <a:avLst/>
          </a:prstGeom>
          <a:noFill/>
          <a:ln w="28575" cap="flat" cmpd="sng">
            <a:solidFill>
              <a:srgbClr val="4CAF50"/>
            </a:solidFill>
            <a:prstDash val="solid"/>
            <a:round/>
            <a:headEnd type="triangle" w="med" len="med"/>
            <a:tailEnd type="none" w="med" len="med"/>
          </a:ln>
        </p:spPr>
      </p:cxnSp>
      <p:sp>
        <p:nvSpPr>
          <p:cNvPr id="322" name="Google Shape;322;p44"/>
          <p:cNvSpPr txBox="1"/>
          <p:nvPr/>
        </p:nvSpPr>
        <p:spPr>
          <a:xfrm>
            <a:off x="4592865" y="2098352"/>
            <a:ext cx="2781808" cy="45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800" b="1">
                <a:latin typeface="Roboto"/>
                <a:ea typeface="Roboto"/>
                <a:cs typeface="Roboto"/>
                <a:sym typeface="Roboto"/>
              </a:rPr>
              <a:t>Opérateur de fonction</a:t>
            </a:r>
          </a:p>
        </p:txBody>
      </p:sp>
      <p:cxnSp>
        <p:nvCxnSpPr>
          <p:cNvPr id="323" name="Google Shape;323;p44"/>
          <p:cNvCxnSpPr/>
          <p:nvPr/>
        </p:nvCxnSpPr>
        <p:spPr>
          <a:xfrm>
            <a:off x="5315900" y="3240550"/>
            <a:ext cx="551700" cy="519300"/>
          </a:xfrm>
          <a:prstGeom prst="straightConnector1">
            <a:avLst/>
          </a:prstGeom>
          <a:noFill/>
          <a:ln w="28575" cap="flat" cmpd="sng">
            <a:solidFill>
              <a:srgbClr val="4CAF50"/>
            </a:solidFill>
            <a:prstDash val="solid"/>
            <a:round/>
            <a:headEnd type="triangle" w="med" len="med"/>
            <a:tailEnd type="none" w="med" len="med"/>
          </a:ln>
        </p:spPr>
      </p:cxnSp>
      <p:sp>
        <p:nvSpPr>
          <p:cNvPr id="324" name="Google Shape;324;p44"/>
          <p:cNvSpPr txBox="1"/>
          <p:nvPr/>
        </p:nvSpPr>
        <p:spPr>
          <a:xfrm>
            <a:off x="5832150" y="3659400"/>
            <a:ext cx="2781808"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800" b="1">
                <a:latin typeface="Roboto"/>
                <a:ea typeface="Roboto"/>
                <a:cs typeface="Roboto"/>
                <a:sym typeface="Roboto"/>
              </a:rPr>
              <a:t>Code de la fonction</a:t>
            </a:r>
          </a:p>
        </p:txBody>
      </p:sp>
      <p:cxnSp>
        <p:nvCxnSpPr>
          <p:cNvPr id="325" name="Google Shape;325;p44"/>
          <p:cNvCxnSpPr/>
          <p:nvPr/>
        </p:nvCxnSpPr>
        <p:spPr>
          <a:xfrm rot="10800000" flipH="1">
            <a:off x="3505200" y="2138200"/>
            <a:ext cx="459600" cy="621300"/>
          </a:xfrm>
          <a:prstGeom prst="straightConnector1">
            <a:avLst/>
          </a:prstGeom>
          <a:noFill/>
          <a:ln w="28575" cap="flat" cmpd="sng">
            <a:solidFill>
              <a:srgbClr val="4CAF50"/>
            </a:solidFill>
            <a:prstDash val="solid"/>
            <a:round/>
            <a:headEnd type="triangle" w="med" len="med"/>
            <a:tailEnd type="none" w="med" len="med"/>
          </a:ln>
        </p:spPr>
      </p:cxnSp>
      <p:sp>
        <p:nvSpPr>
          <p:cNvPr id="326" name="Google Shape;326;p44"/>
          <p:cNvSpPr txBox="1"/>
          <p:nvPr/>
        </p:nvSpPr>
        <p:spPr>
          <a:xfrm>
            <a:off x="3949191" y="1747590"/>
            <a:ext cx="2428200" cy="3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800" b="1">
                <a:latin typeface="Roboto"/>
                <a:ea typeface="Roboto"/>
                <a:cs typeface="Roboto"/>
                <a:sym typeface="Roboto"/>
              </a:rPr>
              <a:t>Paramètre et type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200" noProof="0" dirty="0"/>
              <a:t>(Presque) Tout à une valeur</a:t>
            </a:r>
          </a:p>
        </p:txBody>
      </p:sp>
      <p:sp>
        <p:nvSpPr>
          <p:cNvPr id="160" name="Google Shape;160;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5"/>
          <p:cNvSpPr/>
          <p:nvPr/>
        </p:nvSpPr>
        <p:spPr>
          <a:xfrm>
            <a:off x="4496775" y="2457350"/>
            <a:ext cx="2524200" cy="384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Syntaxe pour les types de fonctions</a:t>
            </a:r>
          </a:p>
        </p:txBody>
      </p:sp>
      <p:sp>
        <p:nvSpPr>
          <p:cNvPr id="333" name="Google Shape;333;p45"/>
          <p:cNvSpPr txBox="1">
            <a:spLocks noGrp="1"/>
          </p:cNvSpPr>
          <p:nvPr>
            <p:ph type="body" idx="1"/>
          </p:nvPr>
        </p:nvSpPr>
        <p:spPr>
          <a:xfrm>
            <a:off x="387900" y="2295475"/>
            <a:ext cx="8413200" cy="743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fr-FR" sz="1800" noProof="0" dirty="0">
                <a:solidFill>
                  <a:srgbClr val="3F51B5"/>
                </a:solidFill>
                <a:latin typeface="Consolas"/>
                <a:ea typeface="Consolas"/>
                <a:cs typeface="Consolas"/>
                <a:sym typeface="Consolas"/>
              </a:rPr>
              <a:t>val</a:t>
            </a:r>
            <a:r>
              <a:rPr lang="fr-FR" sz="1800" noProof="0" dirty="0">
                <a:latin typeface="Consolas"/>
                <a:ea typeface="Consolas"/>
                <a:cs typeface="Consolas"/>
                <a:sym typeface="Consolas"/>
              </a:rPr>
              <a:t> </a:t>
            </a:r>
            <a:r>
              <a:rPr lang="fr-FR" sz="1800" noProof="0" dirty="0" err="1">
                <a:latin typeface="Consolas"/>
                <a:ea typeface="Consolas"/>
                <a:cs typeface="Consolas"/>
                <a:sym typeface="Consolas"/>
              </a:rPr>
              <a:t>waterFilter</a:t>
            </a:r>
            <a:r>
              <a:rPr lang="fr-FR" sz="1800" noProof="0" dirty="0">
                <a:latin typeface="Consolas"/>
                <a:ea typeface="Consolas"/>
                <a:cs typeface="Consolas"/>
                <a:sym typeface="Consolas"/>
              </a:rPr>
              <a:t>: (Int) -&gt; Int = {</a:t>
            </a:r>
            <a:r>
              <a:rPr lang="fr-FR" sz="1800" noProof="0" dirty="0" err="1">
                <a:latin typeface="Consolas"/>
                <a:ea typeface="Consolas"/>
                <a:cs typeface="Consolas"/>
                <a:sym typeface="Consolas"/>
              </a:rPr>
              <a:t>level</a:t>
            </a:r>
            <a:r>
              <a:rPr lang="fr-FR" sz="1800" noProof="0" dirty="0">
                <a:latin typeface="Consolas"/>
                <a:ea typeface="Consolas"/>
                <a:cs typeface="Consolas"/>
                <a:sym typeface="Consolas"/>
              </a:rPr>
              <a:t> -&gt; </a:t>
            </a:r>
            <a:r>
              <a:rPr lang="fr-FR" sz="1800" noProof="0" dirty="0" err="1">
                <a:latin typeface="Consolas"/>
                <a:ea typeface="Consolas"/>
                <a:cs typeface="Consolas"/>
                <a:sym typeface="Consolas"/>
              </a:rPr>
              <a:t>level</a:t>
            </a:r>
            <a:r>
              <a:rPr lang="fr-FR" sz="1800" noProof="0" dirty="0">
                <a:latin typeface="Consolas"/>
                <a:ea typeface="Consolas"/>
                <a:cs typeface="Consolas"/>
                <a:sym typeface="Consolas"/>
              </a:rPr>
              <a:t> / </a:t>
            </a:r>
            <a:r>
              <a:rPr lang="fr-FR" sz="1800" noProof="0" dirty="0">
                <a:solidFill>
                  <a:srgbClr val="C53929"/>
                </a:solidFill>
                <a:latin typeface="Consolas"/>
                <a:ea typeface="Consolas"/>
                <a:cs typeface="Consolas"/>
                <a:sym typeface="Consolas"/>
              </a:rPr>
              <a:t>2</a:t>
            </a:r>
            <a:r>
              <a:rPr lang="fr-FR" sz="1800" noProof="0" dirty="0">
                <a:latin typeface="Consolas"/>
                <a:ea typeface="Consolas"/>
                <a:cs typeface="Consolas"/>
                <a:sym typeface="Consolas"/>
              </a:rPr>
              <a:t>}</a:t>
            </a:r>
          </a:p>
        </p:txBody>
      </p:sp>
      <p:sp>
        <p:nvSpPr>
          <p:cNvPr id="334" name="Google Shape;334;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335" name="Google Shape;335;p45"/>
          <p:cNvSpPr txBox="1"/>
          <p:nvPr/>
        </p:nvSpPr>
        <p:spPr>
          <a:xfrm>
            <a:off x="364000" y="1186950"/>
            <a:ext cx="8468100" cy="74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Roboto"/>
                <a:ea typeface="Roboto"/>
                <a:cs typeface="Roboto"/>
                <a:sym typeface="Roboto"/>
              </a:rPr>
              <a:t>L</a:t>
            </a:r>
            <a:r>
              <a:rPr lang="fr-FR" sz="1800">
                <a:latin typeface="Roboto"/>
                <a:ea typeface="Roboto"/>
                <a:cs typeface="Roboto"/>
                <a:sym typeface="Roboto"/>
              </a:rPr>
              <a:t>a</a:t>
            </a:r>
            <a:r>
              <a:rPr lang="en" sz="1800">
                <a:latin typeface="Roboto"/>
                <a:ea typeface="Roboto"/>
                <a:cs typeface="Roboto"/>
                <a:sym typeface="Roboto"/>
              </a:rPr>
              <a:t> </a:t>
            </a:r>
            <a:r>
              <a:rPr lang="en" sz="1800" err="1">
                <a:latin typeface="Roboto"/>
                <a:ea typeface="Roboto"/>
                <a:cs typeface="Roboto"/>
                <a:sym typeface="Roboto"/>
              </a:rPr>
              <a:t>syntaxe</a:t>
            </a:r>
            <a:r>
              <a:rPr lang="en" sz="1800">
                <a:latin typeface="Roboto"/>
                <a:ea typeface="Roboto"/>
                <a:cs typeface="Roboto"/>
                <a:sym typeface="Roboto"/>
              </a:rPr>
              <a:t> de Kotlin pour les types de </a:t>
            </a:r>
            <a:r>
              <a:rPr lang="en" sz="1800" err="1">
                <a:latin typeface="Roboto"/>
                <a:ea typeface="Roboto"/>
                <a:cs typeface="Roboto"/>
                <a:sym typeface="Roboto"/>
              </a:rPr>
              <a:t>fonctions</a:t>
            </a:r>
            <a:r>
              <a:rPr lang="en" sz="1800">
                <a:latin typeface="Roboto"/>
                <a:ea typeface="Roboto"/>
                <a:cs typeface="Roboto"/>
                <a:sym typeface="Roboto"/>
              </a:rPr>
              <a:t> </a:t>
            </a:r>
            <a:r>
              <a:rPr lang="en" sz="1800" err="1">
                <a:latin typeface="Roboto"/>
                <a:ea typeface="Roboto"/>
                <a:cs typeface="Roboto"/>
                <a:sym typeface="Roboto"/>
              </a:rPr>
              <a:t>est</a:t>
            </a:r>
            <a:r>
              <a:rPr lang="en" sz="1800">
                <a:latin typeface="Roboto"/>
                <a:ea typeface="Roboto"/>
                <a:cs typeface="Roboto"/>
                <a:sym typeface="Roboto"/>
              </a:rPr>
              <a:t> </a:t>
            </a:r>
            <a:r>
              <a:rPr lang="en" sz="1800" err="1">
                <a:latin typeface="Roboto"/>
                <a:ea typeface="Roboto"/>
                <a:cs typeface="Roboto"/>
                <a:sym typeface="Roboto"/>
              </a:rPr>
              <a:t>liée</a:t>
            </a:r>
            <a:r>
              <a:rPr lang="en" sz="1800">
                <a:latin typeface="Roboto"/>
                <a:ea typeface="Roboto"/>
                <a:cs typeface="Roboto"/>
                <a:sym typeface="Roboto"/>
              </a:rPr>
              <a:t> </a:t>
            </a:r>
            <a:r>
              <a:rPr lang="en" sz="1800" err="1">
                <a:latin typeface="Roboto"/>
                <a:ea typeface="Roboto"/>
                <a:cs typeface="Roboto"/>
                <a:sym typeface="Roboto"/>
              </a:rPr>
              <a:t>à</a:t>
            </a:r>
            <a:r>
              <a:rPr lang="en" sz="1800">
                <a:latin typeface="Roboto"/>
                <a:ea typeface="Roboto"/>
                <a:cs typeface="Roboto"/>
                <a:sym typeface="Roboto"/>
              </a:rPr>
              <a:t> comment </a:t>
            </a:r>
            <a:r>
              <a:rPr lang="en" sz="1800" err="1">
                <a:latin typeface="Roboto"/>
                <a:ea typeface="Roboto"/>
                <a:cs typeface="Roboto"/>
                <a:sym typeface="Roboto"/>
              </a:rPr>
              <a:t>sont</a:t>
            </a:r>
            <a:r>
              <a:rPr lang="en" sz="1800">
                <a:latin typeface="Roboto"/>
                <a:ea typeface="Roboto"/>
                <a:cs typeface="Roboto"/>
                <a:sym typeface="Roboto"/>
              </a:rPr>
              <a:t> d</a:t>
            </a:r>
            <a:r>
              <a:rPr lang="fr-FR" sz="1800" err="1">
                <a:latin typeface="Roboto"/>
                <a:ea typeface="Roboto"/>
                <a:cs typeface="Roboto"/>
                <a:sym typeface="Roboto"/>
              </a:rPr>
              <a:t>eclare</a:t>
            </a:r>
            <a:r>
              <a:rPr lang="en" sz="1800">
                <a:latin typeface="Roboto"/>
                <a:ea typeface="Roboto"/>
                <a:cs typeface="Roboto"/>
                <a:sym typeface="Roboto"/>
              </a:rPr>
              <a:t>s les lambdas. </a:t>
            </a:r>
            <a:r>
              <a:rPr lang="en" sz="1800" err="1">
                <a:latin typeface="Roboto"/>
                <a:ea typeface="Roboto"/>
                <a:cs typeface="Roboto"/>
                <a:sym typeface="Roboto"/>
              </a:rPr>
              <a:t>Déclaration</a:t>
            </a:r>
            <a:r>
              <a:rPr lang="en" sz="1800">
                <a:latin typeface="Roboto"/>
                <a:ea typeface="Roboto"/>
                <a:cs typeface="Roboto"/>
                <a:sym typeface="Roboto"/>
              </a:rPr>
              <a:t> </a:t>
            </a:r>
            <a:r>
              <a:rPr lang="en" sz="1800" err="1">
                <a:latin typeface="Roboto"/>
                <a:ea typeface="Roboto"/>
                <a:cs typeface="Roboto"/>
                <a:sym typeface="Roboto"/>
              </a:rPr>
              <a:t>d’une</a:t>
            </a:r>
            <a:r>
              <a:rPr lang="en" sz="1800">
                <a:latin typeface="Roboto"/>
                <a:ea typeface="Roboto"/>
                <a:cs typeface="Roboto"/>
                <a:sym typeface="Roboto"/>
              </a:rPr>
              <a:t> variable qui </a:t>
            </a:r>
            <a:r>
              <a:rPr lang="en" sz="1800" err="1">
                <a:latin typeface="Roboto"/>
                <a:ea typeface="Roboto"/>
                <a:cs typeface="Roboto"/>
                <a:sym typeface="Roboto"/>
              </a:rPr>
              <a:t>contient</a:t>
            </a:r>
            <a:r>
              <a:rPr lang="en" sz="1800">
                <a:latin typeface="Roboto"/>
                <a:ea typeface="Roboto"/>
                <a:cs typeface="Roboto"/>
                <a:sym typeface="Roboto"/>
              </a:rPr>
              <a:t> </a:t>
            </a:r>
            <a:r>
              <a:rPr lang="en" sz="1800" err="1">
                <a:latin typeface="Roboto"/>
                <a:ea typeface="Roboto"/>
                <a:cs typeface="Roboto"/>
                <a:sym typeface="Roboto"/>
              </a:rPr>
              <a:t>une</a:t>
            </a:r>
            <a:r>
              <a:rPr lang="en" sz="1800">
                <a:latin typeface="Roboto"/>
                <a:ea typeface="Roboto"/>
                <a:cs typeface="Roboto"/>
                <a:sym typeface="Roboto"/>
              </a:rPr>
              <a:t> f</a:t>
            </a:r>
            <a:r>
              <a:rPr lang="fr-FR" sz="1800">
                <a:latin typeface="Roboto"/>
                <a:ea typeface="Roboto"/>
                <a:cs typeface="Roboto"/>
                <a:sym typeface="Roboto"/>
              </a:rPr>
              <a:t>onction</a:t>
            </a:r>
            <a:r>
              <a:rPr lang="en" sz="1800">
                <a:latin typeface="Roboto"/>
                <a:ea typeface="Roboto"/>
                <a:cs typeface="Roboto"/>
                <a:sym typeface="Roboto"/>
              </a:rPr>
              <a:t>.</a:t>
            </a:r>
          </a:p>
        </p:txBody>
      </p:sp>
      <p:sp>
        <p:nvSpPr>
          <p:cNvPr id="336" name="Google Shape;336;p45"/>
          <p:cNvSpPr/>
          <p:nvPr/>
        </p:nvSpPr>
        <p:spPr>
          <a:xfrm>
            <a:off x="2591083" y="2457350"/>
            <a:ext cx="1587900" cy="384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5"/>
          <p:cNvSpPr/>
          <p:nvPr/>
        </p:nvSpPr>
        <p:spPr>
          <a:xfrm>
            <a:off x="934174" y="2457350"/>
            <a:ext cx="1433400" cy="3846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5"/>
          <p:cNvSpPr txBox="1"/>
          <p:nvPr/>
        </p:nvSpPr>
        <p:spPr>
          <a:xfrm>
            <a:off x="2591083" y="3460407"/>
            <a:ext cx="2851800" cy="115698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600" b="1">
                <a:latin typeface="Roboto"/>
                <a:ea typeface="Roboto"/>
                <a:cs typeface="Roboto"/>
                <a:sym typeface="Roboto"/>
              </a:rPr>
              <a:t>Type de la variable (type de la fonction)</a:t>
            </a:r>
          </a:p>
          <a:p>
            <a:pPr marL="0" lvl="0" indent="0" algn="ctr" rtl="0">
              <a:spcBef>
                <a:spcPts val="0"/>
              </a:spcBef>
              <a:spcAft>
                <a:spcPts val="0"/>
              </a:spcAft>
              <a:buNone/>
            </a:pPr>
            <a:r>
              <a:rPr lang="fr-FR" sz="1600" b="1">
                <a:latin typeface="Roboto"/>
                <a:ea typeface="Roboto"/>
                <a:cs typeface="Roboto"/>
                <a:sym typeface="Roboto"/>
              </a:rPr>
              <a:t>Paramètre d’entrée : un Int</a:t>
            </a:r>
          </a:p>
          <a:p>
            <a:pPr marL="0" lvl="0" indent="0" algn="ctr" rtl="0">
              <a:spcBef>
                <a:spcPts val="0"/>
              </a:spcBef>
              <a:spcAft>
                <a:spcPts val="0"/>
              </a:spcAft>
              <a:buNone/>
            </a:pPr>
            <a:r>
              <a:rPr lang="fr-FR" sz="1600" b="1">
                <a:latin typeface="Roboto"/>
                <a:ea typeface="Roboto"/>
                <a:cs typeface="Roboto"/>
                <a:sym typeface="Roboto"/>
              </a:rPr>
              <a:t>Sortie : un Int</a:t>
            </a:r>
            <a:endParaRPr sz="1600" b="1">
              <a:latin typeface="Roboto"/>
              <a:ea typeface="Roboto"/>
              <a:cs typeface="Roboto"/>
              <a:sym typeface="Roboto"/>
            </a:endParaRPr>
          </a:p>
        </p:txBody>
      </p:sp>
      <p:sp>
        <p:nvSpPr>
          <p:cNvPr id="339" name="Google Shape;339;p45"/>
          <p:cNvSpPr txBox="1"/>
          <p:nvPr/>
        </p:nvSpPr>
        <p:spPr>
          <a:xfrm>
            <a:off x="170627" y="3430258"/>
            <a:ext cx="28518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Nom de la variable</a:t>
            </a:r>
            <a:endParaRPr sz="1800" b="1">
              <a:latin typeface="Roboto"/>
              <a:ea typeface="Roboto"/>
              <a:cs typeface="Roboto"/>
              <a:sym typeface="Roboto"/>
            </a:endParaRPr>
          </a:p>
        </p:txBody>
      </p:sp>
      <p:sp>
        <p:nvSpPr>
          <p:cNvPr id="340" name="Google Shape;340;p45"/>
          <p:cNvSpPr txBox="1"/>
          <p:nvPr/>
        </p:nvSpPr>
        <p:spPr>
          <a:xfrm>
            <a:off x="5026650" y="3430250"/>
            <a:ext cx="2212800" cy="4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err="1">
                <a:latin typeface="Roboto"/>
                <a:ea typeface="Roboto"/>
                <a:cs typeface="Roboto"/>
                <a:sym typeface="Roboto"/>
              </a:rPr>
              <a:t>Fonction</a:t>
            </a:r>
            <a:endParaRPr sz="1800" b="1">
              <a:latin typeface="Roboto"/>
              <a:ea typeface="Roboto"/>
              <a:cs typeface="Roboto"/>
              <a:sym typeface="Roboto"/>
            </a:endParaRPr>
          </a:p>
        </p:txBody>
      </p:sp>
      <p:cxnSp>
        <p:nvCxnSpPr>
          <p:cNvPr id="341" name="Google Shape;341;p45"/>
          <p:cNvCxnSpPr>
            <a:endCxn id="339" idx="0"/>
          </p:cNvCxnSpPr>
          <p:nvPr/>
        </p:nvCxnSpPr>
        <p:spPr>
          <a:xfrm flipH="1">
            <a:off x="1596527" y="2952058"/>
            <a:ext cx="3300" cy="478200"/>
          </a:xfrm>
          <a:prstGeom prst="straightConnector1">
            <a:avLst/>
          </a:prstGeom>
          <a:noFill/>
          <a:ln w="28575" cap="flat" cmpd="sng">
            <a:solidFill>
              <a:srgbClr val="4CAF50"/>
            </a:solidFill>
            <a:prstDash val="solid"/>
            <a:round/>
            <a:headEnd type="triangle" w="med" len="med"/>
            <a:tailEnd type="none" w="med" len="med"/>
          </a:ln>
        </p:spPr>
      </p:cxnSp>
      <p:cxnSp>
        <p:nvCxnSpPr>
          <p:cNvPr id="342" name="Google Shape;342;p45"/>
          <p:cNvCxnSpPr/>
          <p:nvPr/>
        </p:nvCxnSpPr>
        <p:spPr>
          <a:xfrm flipH="1">
            <a:off x="3383376" y="2962982"/>
            <a:ext cx="3300" cy="478200"/>
          </a:xfrm>
          <a:prstGeom prst="straightConnector1">
            <a:avLst/>
          </a:prstGeom>
          <a:noFill/>
          <a:ln w="28575" cap="flat" cmpd="sng">
            <a:solidFill>
              <a:srgbClr val="4CAF50"/>
            </a:solidFill>
            <a:prstDash val="solid"/>
            <a:round/>
            <a:headEnd type="triangle" w="med" len="med"/>
            <a:tailEnd type="none" w="med" len="med"/>
          </a:ln>
        </p:spPr>
      </p:cxnSp>
      <p:cxnSp>
        <p:nvCxnSpPr>
          <p:cNvPr id="343" name="Google Shape;343;p45"/>
          <p:cNvCxnSpPr/>
          <p:nvPr/>
        </p:nvCxnSpPr>
        <p:spPr>
          <a:xfrm flipH="1">
            <a:off x="5888652" y="2962983"/>
            <a:ext cx="3300" cy="478200"/>
          </a:xfrm>
          <a:prstGeom prst="straightConnector1">
            <a:avLst/>
          </a:prstGeom>
          <a:noFill/>
          <a:ln w="28575" cap="flat" cmpd="sng">
            <a:solidFill>
              <a:srgbClr val="4CAF50"/>
            </a:solidFill>
            <a:prstDash val="solid"/>
            <a:round/>
            <a:headEnd type="triangl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Fonction d’ordre supérieur</a:t>
            </a:r>
          </a:p>
        </p:txBody>
      </p:sp>
      <p:sp>
        <p:nvSpPr>
          <p:cNvPr id="349" name="Google Shape;349;p46"/>
          <p:cNvSpPr txBox="1">
            <a:spLocks noGrp="1"/>
          </p:cNvSpPr>
          <p:nvPr>
            <p:ph type="body" idx="1"/>
          </p:nvPr>
        </p:nvSpPr>
        <p:spPr>
          <a:xfrm>
            <a:off x="311700" y="1076275"/>
            <a:ext cx="8520600" cy="673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fr-FR" sz="1800" noProof="0" dirty="0"/>
              <a:t>Ce sont les fonctions qui prennent en paramètres ou retourne une </a:t>
            </a:r>
            <a:r>
              <a:rPr lang="fr-FR" sz="1800" noProof="0" dirty="0" err="1"/>
              <a:t>function</a:t>
            </a:r>
            <a:r>
              <a:rPr lang="fr-FR" sz="1800" noProof="0" dirty="0"/>
              <a:t>.</a:t>
            </a:r>
          </a:p>
        </p:txBody>
      </p:sp>
      <p:sp>
        <p:nvSpPr>
          <p:cNvPr id="350" name="Google Shape;350;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351" name="Google Shape;351;p46"/>
          <p:cNvSpPr txBox="1"/>
          <p:nvPr/>
        </p:nvSpPr>
        <p:spPr>
          <a:xfrm>
            <a:off x="311700" y="1800608"/>
            <a:ext cx="8329800" cy="1619909"/>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fun</a:t>
            </a: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encodeMsg</a:t>
            </a:r>
            <a:r>
              <a:rPr lang="en" sz="1800" dirty="0">
                <a:solidFill>
                  <a:srgbClr val="37474F"/>
                </a:solidFill>
                <a:latin typeface="Consolas"/>
                <a:ea typeface="Consolas"/>
                <a:cs typeface="Consolas"/>
                <a:sym typeface="Consolas"/>
              </a:rPr>
              <a:t>(msg: String, encode: (String) -&gt; String): String {​</a:t>
            </a:r>
            <a:endParaRPr sz="1800" dirty="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r>
              <a:rPr lang="en" sz="1800" dirty="0">
                <a:solidFill>
                  <a:srgbClr val="3F51B5"/>
                </a:solidFill>
                <a:latin typeface="Consolas"/>
                <a:ea typeface="Consolas"/>
                <a:cs typeface="Consolas"/>
                <a:sym typeface="Consolas"/>
              </a:rPr>
              <a:t>return</a:t>
            </a:r>
            <a:r>
              <a:rPr lang="en" sz="1800" dirty="0">
                <a:solidFill>
                  <a:srgbClr val="37474F"/>
                </a:solidFill>
                <a:latin typeface="Consolas"/>
                <a:ea typeface="Consolas"/>
                <a:cs typeface="Consolas"/>
                <a:sym typeface="Consolas"/>
              </a:rPr>
              <a:t> encode(msg)</a:t>
            </a:r>
            <a:endParaRPr sz="1800" dirty="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800" dirty="0">
              <a:latin typeface="Consolas"/>
              <a:ea typeface="Consolas"/>
              <a:cs typeface="Consolas"/>
              <a:sym typeface="Consolas"/>
            </a:endParaRPr>
          </a:p>
        </p:txBody>
      </p:sp>
      <p:sp>
        <p:nvSpPr>
          <p:cNvPr id="352" name="Google Shape;352;p46"/>
          <p:cNvSpPr txBox="1"/>
          <p:nvPr/>
        </p:nvSpPr>
        <p:spPr>
          <a:xfrm>
            <a:off x="311700" y="3471350"/>
            <a:ext cx="8520600" cy="74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latin typeface="Roboto"/>
                <a:ea typeface="Roboto"/>
                <a:cs typeface="Roboto"/>
                <a:sym typeface="Roboto"/>
              </a:rPr>
              <a:t>Le corps de </a:t>
            </a:r>
            <a:r>
              <a:rPr lang="en" sz="1800" dirty="0" err="1">
                <a:latin typeface="Roboto"/>
                <a:ea typeface="Roboto"/>
                <a:cs typeface="Roboto"/>
                <a:sym typeface="Roboto"/>
              </a:rPr>
              <a:t>cette</a:t>
            </a:r>
            <a:r>
              <a:rPr lang="en" sz="1800" dirty="0">
                <a:latin typeface="Roboto"/>
                <a:ea typeface="Roboto"/>
                <a:cs typeface="Roboto"/>
                <a:sym typeface="Roboto"/>
              </a:rPr>
              <a:t> </a:t>
            </a:r>
            <a:r>
              <a:rPr lang="en" sz="1800" dirty="0" err="1">
                <a:latin typeface="Roboto"/>
                <a:ea typeface="Roboto"/>
                <a:cs typeface="Roboto"/>
                <a:sym typeface="Roboto"/>
              </a:rPr>
              <a:t>fonction</a:t>
            </a:r>
            <a:r>
              <a:rPr lang="en" sz="1800" dirty="0">
                <a:latin typeface="Roboto"/>
                <a:ea typeface="Roboto"/>
                <a:cs typeface="Roboto"/>
                <a:sym typeface="Roboto"/>
              </a:rPr>
              <a:t> </a:t>
            </a:r>
            <a:r>
              <a:rPr lang="en" sz="1800" dirty="0" err="1">
                <a:latin typeface="Roboto"/>
                <a:ea typeface="Roboto"/>
                <a:cs typeface="Roboto"/>
                <a:sym typeface="Roboto"/>
              </a:rPr>
              <a:t>appelle</a:t>
            </a:r>
            <a:r>
              <a:rPr lang="en" sz="1800" dirty="0">
                <a:latin typeface="Roboto"/>
                <a:ea typeface="Roboto"/>
                <a:cs typeface="Roboto"/>
                <a:sym typeface="Roboto"/>
              </a:rPr>
              <a:t> la </a:t>
            </a:r>
            <a:r>
              <a:rPr lang="en" sz="1800" dirty="0" err="1">
                <a:latin typeface="Roboto"/>
                <a:ea typeface="Roboto"/>
                <a:cs typeface="Roboto"/>
                <a:sym typeface="Roboto"/>
              </a:rPr>
              <a:t>fonction</a:t>
            </a:r>
            <a:r>
              <a:rPr lang="en" sz="1800" dirty="0">
                <a:latin typeface="Roboto"/>
                <a:ea typeface="Roboto"/>
                <a:cs typeface="Roboto"/>
                <a:sym typeface="Roboto"/>
              </a:rPr>
              <a:t> passé </a:t>
            </a:r>
            <a:r>
              <a:rPr lang="en" sz="1800" dirty="0" err="1">
                <a:latin typeface="Roboto"/>
                <a:ea typeface="Roboto"/>
                <a:cs typeface="Roboto"/>
                <a:sym typeface="Roboto"/>
              </a:rPr>
              <a:t>en</a:t>
            </a:r>
            <a:r>
              <a:rPr lang="en" sz="1800" dirty="0">
                <a:latin typeface="Roboto"/>
                <a:ea typeface="Roboto"/>
                <a:cs typeface="Roboto"/>
                <a:sym typeface="Roboto"/>
              </a:rPr>
              <a:t> param</a:t>
            </a:r>
            <a:r>
              <a:rPr lang="fr-FR" sz="1800" dirty="0" err="1">
                <a:latin typeface="Roboto"/>
                <a:ea typeface="Roboto"/>
                <a:cs typeface="Roboto"/>
                <a:sym typeface="Roboto"/>
              </a:rPr>
              <a:t>ètre</a:t>
            </a:r>
            <a:r>
              <a:rPr lang="en" sz="1800" dirty="0">
                <a:latin typeface="Roboto"/>
                <a:ea typeface="Roboto"/>
                <a:cs typeface="Roboto"/>
                <a:sym typeface="Roboto"/>
              </a:rPr>
              <a:t> et </a:t>
            </a:r>
            <a:r>
              <a:rPr lang="en" sz="1800" dirty="0" err="1">
                <a:latin typeface="Roboto"/>
                <a:ea typeface="Roboto"/>
                <a:cs typeface="Roboto"/>
                <a:sym typeface="Roboto"/>
              </a:rPr>
              <a:t>lui</a:t>
            </a:r>
            <a:r>
              <a:rPr lang="en" sz="1800" dirty="0">
                <a:latin typeface="Roboto"/>
                <a:ea typeface="Roboto"/>
                <a:cs typeface="Roboto"/>
                <a:sym typeface="Roboto"/>
              </a:rPr>
              <a:t> passe </a:t>
            </a:r>
            <a:r>
              <a:rPr lang="en" sz="1800" dirty="0" err="1">
                <a:latin typeface="Roboto"/>
                <a:ea typeface="Roboto"/>
                <a:cs typeface="Roboto"/>
                <a:sym typeface="Roboto"/>
              </a:rPr>
              <a:t>sont</a:t>
            </a:r>
            <a:r>
              <a:rPr lang="en" sz="1800" dirty="0">
                <a:latin typeface="Roboto"/>
                <a:ea typeface="Roboto"/>
                <a:cs typeface="Roboto"/>
                <a:sym typeface="Roboto"/>
              </a:rPr>
              <a:t> premier argument.</a:t>
            </a:r>
            <a:endParaRPr sz="1800" dirty="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Fonction d’ordre supérieur</a:t>
            </a:r>
          </a:p>
        </p:txBody>
      </p:sp>
      <p:sp>
        <p:nvSpPr>
          <p:cNvPr id="358" name="Google Shape;358;p47"/>
          <p:cNvSpPr txBox="1">
            <a:spLocks noGrp="1"/>
          </p:cNvSpPr>
          <p:nvPr>
            <p:ph type="body" idx="1"/>
          </p:nvPr>
        </p:nvSpPr>
        <p:spPr>
          <a:xfrm>
            <a:off x="311700" y="1076275"/>
            <a:ext cx="8520600" cy="6741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fr-FR" sz="1800" noProof="0" dirty="0"/>
              <a:t>Pour utiliser cette fonction, il faut lui passer un string et une fonction.</a:t>
            </a:r>
          </a:p>
        </p:txBody>
      </p:sp>
      <p:sp>
        <p:nvSpPr>
          <p:cNvPr id="359" name="Google Shape;359;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360" name="Google Shape;360;p47"/>
          <p:cNvSpPr txBox="1"/>
          <p:nvPr/>
        </p:nvSpPr>
        <p:spPr>
          <a:xfrm>
            <a:off x="338200" y="2034550"/>
            <a:ext cx="8279100" cy="1451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enc1: (String) -&gt; String = { input -&gt; input.toUpperCase() }</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latin typeface="Consolas"/>
                <a:ea typeface="Consolas"/>
                <a:cs typeface="Consolas"/>
                <a:sym typeface="Consolas"/>
              </a:rPr>
              <a:t>println(</a:t>
            </a:r>
            <a:r>
              <a:rPr lang="en" sz="1800" b="1">
                <a:latin typeface="Consolas"/>
                <a:ea typeface="Consolas"/>
                <a:cs typeface="Consolas"/>
                <a:sym typeface="Consolas"/>
              </a:rPr>
              <a:t>encodeMsg(</a:t>
            </a:r>
            <a:r>
              <a:rPr lang="en" sz="1800" b="1">
                <a:solidFill>
                  <a:srgbClr val="388E3C"/>
                </a:solidFill>
                <a:latin typeface="Consolas"/>
                <a:ea typeface="Consolas"/>
                <a:cs typeface="Consolas"/>
                <a:sym typeface="Consolas"/>
              </a:rPr>
              <a:t>"abc"</a:t>
            </a:r>
            <a:r>
              <a:rPr lang="en" sz="1800" b="1">
                <a:latin typeface="Consolas"/>
                <a:ea typeface="Consolas"/>
                <a:cs typeface="Consolas"/>
                <a:sym typeface="Consolas"/>
              </a:rPr>
              <a:t>, enc1)</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50000"/>
              </a:lnSpc>
              <a:spcBef>
                <a:spcPts val="0"/>
              </a:spcBef>
              <a:spcAft>
                <a:spcPts val="0"/>
              </a:spcAft>
              <a:buNone/>
            </a:pPr>
            <a:endParaRPr sz="1800">
              <a:latin typeface="Consolas"/>
              <a:ea typeface="Consolas"/>
              <a:cs typeface="Consolas"/>
              <a:sym typeface="Consolas"/>
            </a:endParaRPr>
          </a:p>
        </p:txBody>
      </p:sp>
      <p:sp>
        <p:nvSpPr>
          <p:cNvPr id="361" name="Google Shape;361;p47"/>
          <p:cNvSpPr txBox="1"/>
          <p:nvPr/>
        </p:nvSpPr>
        <p:spPr>
          <a:xfrm>
            <a:off x="311700" y="3416850"/>
            <a:ext cx="8520600" cy="74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latin typeface="Roboto"/>
                <a:ea typeface="Roboto"/>
                <a:cs typeface="Roboto"/>
                <a:sym typeface="Roboto"/>
              </a:rPr>
              <a:t>Utiliser</a:t>
            </a:r>
            <a:r>
              <a:rPr lang="en" sz="1800" dirty="0">
                <a:latin typeface="Roboto"/>
                <a:ea typeface="Roboto"/>
                <a:cs typeface="Roboto"/>
                <a:sym typeface="Roboto"/>
              </a:rPr>
              <a:t> un type de f</a:t>
            </a:r>
            <a:r>
              <a:rPr lang="fr-FR" sz="1800" dirty="0">
                <a:latin typeface="Roboto"/>
                <a:ea typeface="Roboto"/>
                <a:cs typeface="Roboto"/>
                <a:sym typeface="Roboto"/>
              </a:rPr>
              <a:t>u</a:t>
            </a:r>
            <a:r>
              <a:rPr lang="en" sz="1800" dirty="0" err="1">
                <a:latin typeface="Roboto"/>
                <a:ea typeface="Roboto"/>
                <a:cs typeface="Roboto"/>
                <a:sym typeface="Roboto"/>
              </a:rPr>
              <a:t>nction</a:t>
            </a:r>
            <a:r>
              <a:rPr lang="en" sz="1800" dirty="0">
                <a:latin typeface="Roboto"/>
                <a:ea typeface="Roboto"/>
                <a:cs typeface="Roboto"/>
                <a:sym typeface="Roboto"/>
              </a:rPr>
              <a:t> </a:t>
            </a:r>
            <a:r>
              <a:rPr lang="en" sz="1800" dirty="0" err="1">
                <a:latin typeface="Roboto"/>
                <a:ea typeface="Roboto"/>
                <a:cs typeface="Roboto"/>
                <a:sym typeface="Roboto"/>
              </a:rPr>
              <a:t>permet</a:t>
            </a:r>
            <a:r>
              <a:rPr lang="en" sz="1800" dirty="0">
                <a:latin typeface="Roboto"/>
                <a:ea typeface="Roboto"/>
                <a:cs typeface="Roboto"/>
                <a:sym typeface="Roboto"/>
              </a:rPr>
              <a:t> de </a:t>
            </a:r>
            <a:r>
              <a:rPr lang="en" sz="1800" dirty="0" err="1">
                <a:latin typeface="Roboto"/>
                <a:ea typeface="Roboto"/>
                <a:cs typeface="Roboto"/>
                <a:sym typeface="Roboto"/>
              </a:rPr>
              <a:t>séparer</a:t>
            </a:r>
            <a:r>
              <a:rPr lang="en" sz="1800" dirty="0">
                <a:latin typeface="Roboto"/>
                <a:ea typeface="Roboto"/>
                <a:cs typeface="Roboto"/>
                <a:sym typeface="Roboto"/>
              </a:rPr>
              <a:t> </a:t>
            </a:r>
            <a:r>
              <a:rPr lang="en" sz="1800" dirty="0" err="1">
                <a:latin typeface="Roboto"/>
                <a:ea typeface="Roboto"/>
                <a:cs typeface="Roboto"/>
                <a:sym typeface="Roboto"/>
              </a:rPr>
              <a:t>l’impl</a:t>
            </a:r>
            <a:r>
              <a:rPr lang="fr-FR" sz="1800" dirty="0">
                <a:latin typeface="Roboto"/>
                <a:ea typeface="Roboto"/>
                <a:cs typeface="Roboto"/>
                <a:sym typeface="Roboto"/>
              </a:rPr>
              <a:t>e</a:t>
            </a:r>
            <a:r>
              <a:rPr lang="en" sz="1800" dirty="0">
                <a:latin typeface="Roboto"/>
                <a:ea typeface="Roboto"/>
                <a:cs typeface="Roboto"/>
                <a:sym typeface="Roboto"/>
              </a:rPr>
              <a:t>mentation de </a:t>
            </a:r>
            <a:r>
              <a:rPr lang="en" sz="1800" dirty="0" err="1">
                <a:latin typeface="Roboto"/>
                <a:ea typeface="Roboto"/>
                <a:cs typeface="Roboto"/>
                <a:sym typeface="Roboto"/>
              </a:rPr>
              <a:t>l’usage</a:t>
            </a:r>
            <a:r>
              <a:rPr lang="en" sz="1800" dirty="0">
                <a:latin typeface="Roboto"/>
                <a:ea typeface="Roboto"/>
                <a:cs typeface="Roboto"/>
                <a:sym typeface="Roboto"/>
              </a:rPr>
              <a:t>. </a:t>
            </a:r>
            <a:r>
              <a:rPr lang="en" sz="1800" dirty="0" err="1">
                <a:latin typeface="Roboto"/>
                <a:ea typeface="Roboto"/>
                <a:cs typeface="Roboto"/>
                <a:sym typeface="Roboto"/>
              </a:rPr>
              <a:t>Ici</a:t>
            </a:r>
            <a:r>
              <a:rPr lang="en" sz="1800" dirty="0">
                <a:latin typeface="Roboto"/>
                <a:ea typeface="Roboto"/>
                <a:cs typeface="Roboto"/>
                <a:sym typeface="Roboto"/>
              </a:rPr>
              <a:t> </a:t>
            </a:r>
            <a:r>
              <a:rPr lang="en" sz="1800" dirty="0" err="1">
                <a:latin typeface="Roboto"/>
                <a:ea typeface="Roboto"/>
                <a:cs typeface="Roboto"/>
                <a:sym typeface="Roboto"/>
              </a:rPr>
              <a:t>déporter</a:t>
            </a:r>
            <a:r>
              <a:rPr lang="en" sz="1800" dirty="0">
                <a:latin typeface="Roboto"/>
                <a:ea typeface="Roboto"/>
                <a:cs typeface="Roboto"/>
                <a:sym typeface="Roboto"/>
              </a:rPr>
              <a:t> </a:t>
            </a:r>
            <a:r>
              <a:rPr lang="en" sz="1800" dirty="0" err="1">
                <a:latin typeface="Roboto"/>
                <a:ea typeface="Roboto"/>
                <a:cs typeface="Roboto"/>
                <a:sym typeface="Roboto"/>
              </a:rPr>
              <a:t>l’encodage</a:t>
            </a:r>
            <a:r>
              <a:rPr lang="en" sz="1800" dirty="0">
                <a:latin typeface="Roboto"/>
                <a:ea typeface="Roboto"/>
                <a:cs typeface="Roboto"/>
                <a:sym typeface="Roboto"/>
              </a:rPr>
              <a:t> du string.</a:t>
            </a:r>
            <a:endParaRPr sz="1800" dirty="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Passer une référence de fonction</a:t>
            </a:r>
          </a:p>
        </p:txBody>
      </p:sp>
      <p:sp>
        <p:nvSpPr>
          <p:cNvPr id="367" name="Google Shape;367;p48"/>
          <p:cNvSpPr txBox="1">
            <a:spLocks noGrp="1"/>
          </p:cNvSpPr>
          <p:nvPr>
            <p:ph type="body" idx="1"/>
          </p:nvPr>
        </p:nvSpPr>
        <p:spPr>
          <a:xfrm>
            <a:off x="311800" y="1000075"/>
            <a:ext cx="8520600" cy="798746"/>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fr-FR" sz="1800" noProof="0" dirty="0"/>
              <a:t>Utilisez l’opérateur :: pour passer une fonction nommée en argument à une autre fonction.</a:t>
            </a:r>
          </a:p>
          <a:p>
            <a:pPr marL="0" lvl="0" indent="0" algn="l" rtl="0">
              <a:spcBef>
                <a:spcPts val="1000"/>
              </a:spcBef>
              <a:spcAft>
                <a:spcPts val="0"/>
              </a:spcAft>
              <a:buNone/>
            </a:pPr>
            <a:endParaRPr lang="fr-FR" sz="1800" noProof="0" dirty="0"/>
          </a:p>
        </p:txBody>
      </p:sp>
      <p:sp>
        <p:nvSpPr>
          <p:cNvPr id="368" name="Google Shape;368;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369" name="Google Shape;369;p48"/>
          <p:cNvSpPr txBox="1"/>
          <p:nvPr/>
        </p:nvSpPr>
        <p:spPr>
          <a:xfrm>
            <a:off x="314100" y="1882150"/>
            <a:ext cx="8182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enc2(input:String): String = input.reversed()</a:t>
            </a:r>
            <a:endParaRPr sz="1800">
              <a:latin typeface="Consolas"/>
              <a:ea typeface="Consolas"/>
              <a:cs typeface="Consolas"/>
              <a:sym typeface="Consolas"/>
            </a:endParaRPr>
          </a:p>
        </p:txBody>
      </p:sp>
      <p:sp>
        <p:nvSpPr>
          <p:cNvPr id="370" name="Google Shape;370;p48"/>
          <p:cNvSpPr txBox="1"/>
          <p:nvPr/>
        </p:nvSpPr>
        <p:spPr>
          <a:xfrm>
            <a:off x="314100" y="3269579"/>
            <a:ext cx="8520600" cy="67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latin typeface="Roboto"/>
                <a:ea typeface="Roboto"/>
                <a:cs typeface="Roboto"/>
                <a:sym typeface="Roboto"/>
              </a:rPr>
              <a:t>L’opérateur</a:t>
            </a:r>
            <a:r>
              <a:rPr lang="en" sz="1800" dirty="0">
                <a:latin typeface="Roboto"/>
                <a:ea typeface="Roboto"/>
                <a:cs typeface="Roboto"/>
                <a:sym typeface="Roboto"/>
              </a:rPr>
              <a:t> :: </a:t>
            </a:r>
            <a:r>
              <a:rPr lang="en" sz="1800" dirty="0" err="1">
                <a:latin typeface="Roboto"/>
                <a:ea typeface="Roboto"/>
                <a:cs typeface="Roboto"/>
                <a:sym typeface="Roboto"/>
              </a:rPr>
              <a:t>permet</a:t>
            </a:r>
            <a:r>
              <a:rPr lang="en" sz="1800" dirty="0">
                <a:latin typeface="Roboto"/>
                <a:ea typeface="Roboto"/>
                <a:cs typeface="Roboto"/>
                <a:sym typeface="Roboto"/>
              </a:rPr>
              <a:t> de </a:t>
            </a:r>
            <a:r>
              <a:rPr lang="en" sz="1800" dirty="0" err="1">
                <a:latin typeface="Roboto"/>
                <a:ea typeface="Roboto"/>
                <a:cs typeface="Roboto"/>
                <a:sym typeface="Roboto"/>
              </a:rPr>
              <a:t>définir</a:t>
            </a:r>
            <a:r>
              <a:rPr lang="en" sz="1800" dirty="0">
                <a:latin typeface="Roboto"/>
                <a:ea typeface="Roboto"/>
                <a:cs typeface="Roboto"/>
                <a:sym typeface="Roboto"/>
              </a:rPr>
              <a:t> </a:t>
            </a:r>
            <a:r>
              <a:rPr lang="en" sz="1800" dirty="0" err="1">
                <a:latin typeface="Roboto"/>
                <a:ea typeface="Roboto"/>
                <a:cs typeface="Roboto"/>
                <a:sym typeface="Roboto"/>
              </a:rPr>
              <a:t>qu’on</a:t>
            </a:r>
            <a:r>
              <a:rPr lang="en" sz="1800" dirty="0">
                <a:latin typeface="Roboto"/>
                <a:ea typeface="Roboto"/>
                <a:cs typeface="Roboto"/>
                <a:sym typeface="Roboto"/>
              </a:rPr>
              <a:t> </a:t>
            </a:r>
            <a:r>
              <a:rPr lang="en" sz="1800" dirty="0" err="1">
                <a:latin typeface="Roboto"/>
                <a:ea typeface="Roboto"/>
                <a:cs typeface="Roboto"/>
                <a:sym typeface="Roboto"/>
              </a:rPr>
              <a:t>veut</a:t>
            </a:r>
            <a:r>
              <a:rPr lang="en" sz="1800" dirty="0">
                <a:latin typeface="Roboto"/>
                <a:ea typeface="Roboto"/>
                <a:cs typeface="Roboto"/>
                <a:sym typeface="Roboto"/>
              </a:rPr>
              <a:t> passer la r</a:t>
            </a:r>
            <a:r>
              <a:rPr lang="fr-FR" sz="1800" dirty="0" err="1">
                <a:latin typeface="Roboto"/>
                <a:ea typeface="Roboto"/>
                <a:cs typeface="Roboto"/>
                <a:sym typeface="Roboto"/>
              </a:rPr>
              <a:t>efe</a:t>
            </a:r>
            <a:r>
              <a:rPr lang="en" sz="1800" dirty="0" err="1">
                <a:latin typeface="Roboto"/>
                <a:ea typeface="Roboto"/>
                <a:cs typeface="Roboto"/>
                <a:sym typeface="Roboto"/>
              </a:rPr>
              <a:t>rence</a:t>
            </a:r>
            <a:r>
              <a:rPr lang="en" sz="1800" dirty="0">
                <a:latin typeface="Roboto"/>
                <a:ea typeface="Roboto"/>
                <a:cs typeface="Roboto"/>
                <a:sym typeface="Roboto"/>
              </a:rPr>
              <a:t> de la f</a:t>
            </a:r>
            <a:r>
              <a:rPr lang="fr-FR" sz="1800" dirty="0">
                <a:latin typeface="Roboto"/>
                <a:ea typeface="Roboto"/>
                <a:cs typeface="Roboto"/>
                <a:sym typeface="Roboto"/>
              </a:rPr>
              <a:t>u</a:t>
            </a:r>
            <a:r>
              <a:rPr lang="en" sz="1800" dirty="0" err="1">
                <a:latin typeface="Roboto"/>
                <a:ea typeface="Roboto"/>
                <a:cs typeface="Roboto"/>
                <a:sym typeface="Roboto"/>
              </a:rPr>
              <a:t>nction</a:t>
            </a:r>
            <a:r>
              <a:rPr lang="en" sz="1800" dirty="0">
                <a:latin typeface="Roboto"/>
                <a:ea typeface="Roboto"/>
                <a:cs typeface="Roboto"/>
                <a:sym typeface="Roboto"/>
              </a:rPr>
              <a:t> et non pas </a:t>
            </a:r>
            <a:r>
              <a:rPr lang="en" sz="1800" dirty="0" err="1">
                <a:latin typeface="Roboto"/>
                <a:ea typeface="Roboto"/>
                <a:cs typeface="Roboto"/>
                <a:sym typeface="Roboto"/>
              </a:rPr>
              <a:t>l’appeler</a:t>
            </a:r>
            <a:r>
              <a:rPr lang="en" sz="1800" dirty="0">
                <a:latin typeface="Roboto"/>
                <a:ea typeface="Roboto"/>
                <a:cs typeface="Roboto"/>
                <a:sym typeface="Roboto"/>
              </a:rPr>
              <a:t>.</a:t>
            </a:r>
            <a:endParaRPr sz="1800" dirty="0">
              <a:latin typeface="Roboto"/>
              <a:ea typeface="Roboto"/>
              <a:cs typeface="Roboto"/>
              <a:sym typeface="Roboto"/>
            </a:endParaRPr>
          </a:p>
        </p:txBody>
      </p:sp>
      <p:sp>
        <p:nvSpPr>
          <p:cNvPr id="371" name="Google Shape;371;p48"/>
          <p:cNvSpPr txBox="1"/>
          <p:nvPr/>
        </p:nvSpPr>
        <p:spPr>
          <a:xfrm>
            <a:off x="317375" y="2337400"/>
            <a:ext cx="6938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encodeMessage(</a:t>
            </a:r>
            <a:r>
              <a:rPr lang="en" sz="1800">
                <a:solidFill>
                  <a:srgbClr val="388E3C"/>
                </a:solidFill>
                <a:latin typeface="Consolas"/>
                <a:ea typeface="Consolas"/>
                <a:cs typeface="Consolas"/>
                <a:sym typeface="Consolas"/>
              </a:rPr>
              <a:t>"abc"</a:t>
            </a:r>
            <a:r>
              <a:rPr lang="en" sz="1800">
                <a:solidFill>
                  <a:schemeClr val="dk1"/>
                </a:solidFill>
                <a:latin typeface="Consolas"/>
                <a:ea typeface="Consolas"/>
                <a:cs typeface="Consolas"/>
                <a:sym typeface="Consolas"/>
              </a:rPr>
              <a:t>, </a:t>
            </a:r>
            <a:r>
              <a:rPr lang="en" sz="1800" b="1">
                <a:solidFill>
                  <a:schemeClr val="dk1"/>
                </a:solidFill>
                <a:latin typeface="Consolas"/>
                <a:ea typeface="Consolas"/>
                <a:cs typeface="Consolas"/>
                <a:sym typeface="Consolas"/>
              </a:rPr>
              <a:t>::enc2</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a:latin typeface="Roboto"/>
              <a:ea typeface="Roboto"/>
              <a:cs typeface="Roboto"/>
              <a:sym typeface="Roboto"/>
            </a:endParaRPr>
          </a:p>
        </p:txBody>
      </p:sp>
      <p:sp>
        <p:nvSpPr>
          <p:cNvPr id="372" name="Google Shape;372;p48"/>
          <p:cNvSpPr/>
          <p:nvPr/>
        </p:nvSpPr>
        <p:spPr>
          <a:xfrm>
            <a:off x="3040337" y="2411025"/>
            <a:ext cx="871500" cy="320100"/>
          </a:xfrm>
          <a:prstGeom prst="rect">
            <a:avLst/>
          </a:prstGeom>
          <a:noFill/>
          <a:ln w="1905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3" name="Google Shape;373;p48"/>
          <p:cNvCxnSpPr/>
          <p:nvPr/>
        </p:nvCxnSpPr>
        <p:spPr>
          <a:xfrm>
            <a:off x="4037275" y="2581200"/>
            <a:ext cx="973800" cy="104100"/>
          </a:xfrm>
          <a:prstGeom prst="straightConnector1">
            <a:avLst/>
          </a:prstGeom>
          <a:noFill/>
          <a:ln w="28575" cap="flat" cmpd="sng">
            <a:solidFill>
              <a:srgbClr val="4CAF50"/>
            </a:solidFill>
            <a:prstDash val="solid"/>
            <a:round/>
            <a:headEnd type="triangle" w="med" len="med"/>
            <a:tailEnd type="none" w="med" len="med"/>
          </a:ln>
        </p:spPr>
      </p:cxnSp>
      <p:sp>
        <p:nvSpPr>
          <p:cNvPr id="374" name="Google Shape;374;p48"/>
          <p:cNvSpPr txBox="1"/>
          <p:nvPr/>
        </p:nvSpPr>
        <p:spPr>
          <a:xfrm>
            <a:off x="5160175" y="2352075"/>
            <a:ext cx="3597900" cy="77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800" b="1" dirty="0">
                <a:latin typeface="Roboto"/>
                <a:ea typeface="Roboto"/>
                <a:cs typeface="Roboto"/>
                <a:sym typeface="Roboto"/>
              </a:rPr>
              <a:t>On passe une fonction nommé et pas une lambda</a:t>
            </a:r>
            <a:endParaRPr sz="1800" b="1" dirty="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Syntaxe pour dernier paramètre d’appel </a:t>
            </a:r>
          </a:p>
        </p:txBody>
      </p:sp>
      <p:sp>
        <p:nvSpPr>
          <p:cNvPr id="380" name="Google Shape;380;p49"/>
          <p:cNvSpPr txBox="1">
            <a:spLocks noGrp="1"/>
          </p:cNvSpPr>
          <p:nvPr>
            <p:ph type="body" idx="1"/>
          </p:nvPr>
        </p:nvSpPr>
        <p:spPr>
          <a:xfrm>
            <a:off x="342900" y="1211625"/>
            <a:ext cx="8520600" cy="6540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fr-FR" sz="1800" noProof="0" dirty="0" err="1"/>
              <a:t>Kotlin</a:t>
            </a:r>
            <a:r>
              <a:rPr lang="fr-FR" sz="1800" noProof="0" dirty="0"/>
              <a:t> préfère qu’un paramètre qui prend une fonction soir le dernier paramètre. </a:t>
            </a:r>
          </a:p>
          <a:p>
            <a:pPr marL="0" lvl="0" indent="0" algn="l" rtl="0">
              <a:spcBef>
                <a:spcPts val="1000"/>
              </a:spcBef>
              <a:spcAft>
                <a:spcPts val="0"/>
              </a:spcAft>
              <a:buNone/>
            </a:pPr>
            <a:endParaRPr lang="fr-FR" sz="1800" noProof="0" dirty="0"/>
          </a:p>
        </p:txBody>
      </p:sp>
      <p:sp>
        <p:nvSpPr>
          <p:cNvPr id="381" name="Google Shape;381;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382" name="Google Shape;382;p49"/>
          <p:cNvSpPr txBox="1"/>
          <p:nvPr/>
        </p:nvSpPr>
        <p:spPr>
          <a:xfrm>
            <a:off x="314100" y="18821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encodeMessage(</a:t>
            </a:r>
            <a:r>
              <a:rPr lang="en" sz="1800">
                <a:solidFill>
                  <a:srgbClr val="388E3C"/>
                </a:solidFill>
                <a:latin typeface="Consolas"/>
                <a:ea typeface="Consolas"/>
                <a:cs typeface="Consolas"/>
                <a:sym typeface="Consolas"/>
              </a:rPr>
              <a:t>"acronym"</a:t>
            </a:r>
            <a:r>
              <a:rPr lang="en" sz="1800">
                <a:latin typeface="Consolas"/>
                <a:ea typeface="Consolas"/>
                <a:cs typeface="Consolas"/>
                <a:sym typeface="Consolas"/>
              </a:rPr>
              <a:t>, { input -&gt; input.toUpperCase() })</a:t>
            </a:r>
            <a:endParaRPr sz="180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p:txBody>
      </p:sp>
      <p:sp>
        <p:nvSpPr>
          <p:cNvPr id="383" name="Google Shape;383;p49"/>
          <p:cNvSpPr txBox="1"/>
          <p:nvPr/>
        </p:nvSpPr>
        <p:spPr>
          <a:xfrm>
            <a:off x="311700" y="2873100"/>
            <a:ext cx="8520600" cy="6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latin typeface="Roboto"/>
                <a:ea typeface="Roboto"/>
                <a:cs typeface="Roboto"/>
                <a:sym typeface="Roboto"/>
              </a:rPr>
              <a:t>Cela</a:t>
            </a:r>
            <a:r>
              <a:rPr lang="en" sz="1800" dirty="0">
                <a:latin typeface="Roboto"/>
                <a:ea typeface="Roboto"/>
                <a:cs typeface="Roboto"/>
                <a:sym typeface="Roboto"/>
              </a:rPr>
              <a:t> </a:t>
            </a:r>
            <a:r>
              <a:rPr lang="en" sz="1800" dirty="0" err="1">
                <a:latin typeface="Roboto"/>
                <a:ea typeface="Roboto"/>
                <a:cs typeface="Roboto"/>
                <a:sym typeface="Roboto"/>
              </a:rPr>
              <a:t>permet</a:t>
            </a:r>
            <a:r>
              <a:rPr lang="en" sz="1800" dirty="0">
                <a:latin typeface="Roboto"/>
                <a:ea typeface="Roboto"/>
                <a:cs typeface="Roboto"/>
                <a:sym typeface="Roboto"/>
              </a:rPr>
              <a:t> de </a:t>
            </a:r>
            <a:r>
              <a:rPr lang="en" sz="1800" dirty="0" err="1">
                <a:latin typeface="Roboto"/>
                <a:ea typeface="Roboto"/>
                <a:cs typeface="Roboto"/>
                <a:sym typeface="Roboto"/>
              </a:rPr>
              <a:t>sortir</a:t>
            </a:r>
            <a:r>
              <a:rPr lang="en" sz="1800" dirty="0">
                <a:latin typeface="Roboto"/>
                <a:ea typeface="Roboto"/>
                <a:cs typeface="Roboto"/>
                <a:sym typeface="Roboto"/>
              </a:rPr>
              <a:t> le lambda des </a:t>
            </a:r>
            <a:r>
              <a:rPr lang="en" sz="1800" dirty="0" err="1">
                <a:latin typeface="Roboto"/>
                <a:ea typeface="Roboto"/>
                <a:cs typeface="Roboto"/>
                <a:sym typeface="Roboto"/>
              </a:rPr>
              <a:t>parenthèses</a:t>
            </a:r>
            <a:r>
              <a:rPr lang="en" sz="1800" dirty="0">
                <a:latin typeface="Roboto"/>
                <a:ea typeface="Roboto"/>
                <a:cs typeface="Roboto"/>
                <a:sym typeface="Roboto"/>
              </a:rPr>
              <a:t>.</a:t>
            </a:r>
            <a:endParaRPr sz="1800" dirty="0">
              <a:latin typeface="Roboto"/>
              <a:ea typeface="Roboto"/>
              <a:cs typeface="Roboto"/>
              <a:sym typeface="Roboto"/>
            </a:endParaRPr>
          </a:p>
        </p:txBody>
      </p:sp>
      <p:sp>
        <p:nvSpPr>
          <p:cNvPr id="384" name="Google Shape;384;p49"/>
          <p:cNvSpPr txBox="1"/>
          <p:nvPr/>
        </p:nvSpPr>
        <p:spPr>
          <a:xfrm>
            <a:off x="342900" y="3660950"/>
            <a:ext cx="7664400" cy="6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latin typeface="Consolas"/>
                <a:ea typeface="Consolas"/>
                <a:cs typeface="Consolas"/>
                <a:sym typeface="Consolas"/>
              </a:rPr>
              <a:t>encodeMsg</a:t>
            </a:r>
            <a:r>
              <a:rPr lang="en" sz="1800" dirty="0">
                <a:latin typeface="Consolas"/>
                <a:ea typeface="Consolas"/>
                <a:cs typeface="Consolas"/>
                <a:sym typeface="Consolas"/>
              </a:rPr>
              <a:t>(</a:t>
            </a:r>
            <a:r>
              <a:rPr lang="en" sz="1800" dirty="0">
                <a:solidFill>
                  <a:srgbClr val="388E3C"/>
                </a:solidFill>
                <a:latin typeface="Consolas"/>
                <a:ea typeface="Consolas"/>
                <a:cs typeface="Consolas"/>
                <a:sym typeface="Consolas"/>
              </a:rPr>
              <a:t>"acronym"</a:t>
            </a:r>
            <a:r>
              <a:rPr lang="en" sz="1800" dirty="0">
                <a:latin typeface="Consolas"/>
                <a:ea typeface="Consolas"/>
                <a:cs typeface="Consolas"/>
                <a:sym typeface="Consolas"/>
              </a:rPr>
              <a:t>) { input -&gt; </a:t>
            </a:r>
            <a:r>
              <a:rPr lang="en" sz="1800" dirty="0" err="1">
                <a:latin typeface="Consolas"/>
                <a:ea typeface="Consolas"/>
                <a:cs typeface="Consolas"/>
                <a:sym typeface="Consolas"/>
              </a:rPr>
              <a:t>input.toUpperCase</a:t>
            </a:r>
            <a:r>
              <a:rPr lang="en" sz="1800" dirty="0">
                <a:latin typeface="Consolas"/>
                <a:ea typeface="Consolas"/>
                <a:cs typeface="Consolas"/>
                <a:sym typeface="Consolas"/>
              </a:rPr>
              <a:t>() }</a:t>
            </a:r>
            <a:endParaRPr sz="1800" dirty="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3"/>
                                        </p:tgtEl>
                                        <p:attrNameLst>
                                          <p:attrName>style.visibility</p:attrName>
                                        </p:attrNameLst>
                                      </p:cBhvr>
                                      <p:to>
                                        <p:strVal val="visible"/>
                                      </p:to>
                                    </p:set>
                                    <p:animEffect transition="in" filter="fade">
                                      <p:cBhvr>
                                        <p:cTn id="7" dur="1000"/>
                                        <p:tgtEl>
                                          <p:spTgt spid="383"/>
                                        </p:tgtEl>
                                      </p:cBhvr>
                                    </p:animEffect>
                                  </p:childTnLst>
                                </p:cTn>
                              </p:par>
                              <p:par>
                                <p:cTn id="8" presetID="10" presetClass="entr" presetSubtype="0" fill="hold" nodeType="withEffect">
                                  <p:stCondLst>
                                    <p:cond delay="0"/>
                                  </p:stCondLst>
                                  <p:childTnLst>
                                    <p:set>
                                      <p:cBhvr>
                                        <p:cTn id="9" dur="1" fill="hold">
                                          <p:stCondLst>
                                            <p:cond delay="0"/>
                                          </p:stCondLst>
                                        </p:cTn>
                                        <p:tgtEl>
                                          <p:spTgt spid="384"/>
                                        </p:tgtEl>
                                        <p:attrNameLst>
                                          <p:attrName>style.visibility</p:attrName>
                                        </p:attrNameLst>
                                      </p:cBhvr>
                                      <p:to>
                                        <p:strVal val="visible"/>
                                      </p:to>
                                    </p:set>
                                    <p:animEffect transition="in" filter="fade">
                                      <p:cBhvr>
                                        <p:cTn id="10" dur="10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Utiliser les fonctions d’ordre supérieur</a:t>
            </a:r>
          </a:p>
        </p:txBody>
      </p:sp>
      <p:sp>
        <p:nvSpPr>
          <p:cNvPr id="390" name="Google Shape;390;p50"/>
          <p:cNvSpPr txBox="1">
            <a:spLocks noGrp="1"/>
          </p:cNvSpPr>
          <p:nvPr>
            <p:ph type="body" idx="1"/>
          </p:nvPr>
        </p:nvSpPr>
        <p:spPr>
          <a:xfrm>
            <a:off x="311700" y="1685875"/>
            <a:ext cx="8520600" cy="5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noProof="0" dirty="0">
                <a:solidFill>
                  <a:schemeClr val="dk1"/>
                </a:solidFill>
              </a:rPr>
              <a:t>La plupart des fonctions de bases de </a:t>
            </a:r>
            <a:r>
              <a:rPr lang="fr-FR" sz="1800" noProof="0" dirty="0" err="1">
                <a:solidFill>
                  <a:schemeClr val="dk1"/>
                </a:solidFill>
              </a:rPr>
              <a:t>Kotlin</a:t>
            </a:r>
            <a:r>
              <a:rPr lang="fr-FR" sz="1800" noProof="0" dirty="0">
                <a:solidFill>
                  <a:schemeClr val="dk1"/>
                </a:solidFill>
              </a:rPr>
              <a:t> utilise cette syntaxe.</a:t>
            </a:r>
            <a:endParaRPr lang="fr-FR" sz="1800" noProof="0" dirty="0"/>
          </a:p>
        </p:txBody>
      </p:sp>
      <p:sp>
        <p:nvSpPr>
          <p:cNvPr id="391" name="Google Shape;391;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392" name="Google Shape;392;p50"/>
          <p:cNvSpPr txBox="1"/>
          <p:nvPr/>
        </p:nvSpPr>
        <p:spPr>
          <a:xfrm>
            <a:off x="311700" y="2224675"/>
            <a:ext cx="7917900" cy="46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inline fun</a:t>
            </a:r>
            <a:r>
              <a:rPr lang="en" sz="1800">
                <a:latin typeface="Consolas"/>
                <a:ea typeface="Consolas"/>
                <a:cs typeface="Consolas"/>
                <a:sym typeface="Consolas"/>
              </a:rPr>
              <a:t> repeat(times: Int, action: (Int) -&gt; Unit)</a:t>
            </a:r>
            <a:endParaRPr sz="1800">
              <a:latin typeface="Consolas"/>
              <a:ea typeface="Consolas"/>
              <a:cs typeface="Consolas"/>
              <a:sym typeface="Consolas"/>
            </a:endParaRPr>
          </a:p>
        </p:txBody>
      </p:sp>
      <p:sp>
        <p:nvSpPr>
          <p:cNvPr id="393" name="Google Shape;393;p50"/>
          <p:cNvSpPr txBox="1"/>
          <p:nvPr/>
        </p:nvSpPr>
        <p:spPr>
          <a:xfrm>
            <a:off x="311700" y="2664675"/>
            <a:ext cx="7448100" cy="69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repeat(</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"Hello"</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15000"/>
              </a:lnSpc>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1"/>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200" noProof="0" dirty="0"/>
              <a:t>Filtres de listes</a:t>
            </a:r>
          </a:p>
        </p:txBody>
      </p:sp>
      <p:sp>
        <p:nvSpPr>
          <p:cNvPr id="399" name="Google Shape;399;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Filtres de listes</a:t>
            </a:r>
          </a:p>
        </p:txBody>
      </p:sp>
      <p:sp>
        <p:nvSpPr>
          <p:cNvPr id="405" name="Google Shape;405;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406" name="Google Shape;406;p52"/>
          <p:cNvSpPr txBox="1"/>
          <p:nvPr/>
        </p:nvSpPr>
        <p:spPr>
          <a:xfrm>
            <a:off x="278400" y="1144000"/>
            <a:ext cx="8710500" cy="4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dirty="0" err="1">
                <a:latin typeface="Roboto"/>
                <a:ea typeface="Roboto"/>
                <a:cs typeface="Roboto"/>
                <a:sym typeface="Roboto"/>
              </a:rPr>
              <a:t>Permet</a:t>
            </a:r>
            <a:r>
              <a:rPr lang="en" sz="2200" dirty="0">
                <a:latin typeface="Roboto"/>
                <a:ea typeface="Roboto"/>
                <a:cs typeface="Roboto"/>
                <a:sym typeface="Roboto"/>
              </a:rPr>
              <a:t> de </a:t>
            </a:r>
            <a:r>
              <a:rPr lang="en" sz="2200" dirty="0" err="1">
                <a:latin typeface="Roboto"/>
                <a:ea typeface="Roboto"/>
                <a:cs typeface="Roboto"/>
                <a:sym typeface="Roboto"/>
              </a:rPr>
              <a:t>garder</a:t>
            </a:r>
            <a:r>
              <a:rPr lang="en" sz="2200" dirty="0">
                <a:latin typeface="Roboto"/>
                <a:ea typeface="Roboto"/>
                <a:cs typeface="Roboto"/>
                <a:sym typeface="Roboto"/>
              </a:rPr>
              <a:t> </a:t>
            </a:r>
            <a:r>
              <a:rPr lang="en" sz="2200" dirty="0" err="1">
                <a:latin typeface="Roboto"/>
                <a:ea typeface="Roboto"/>
                <a:cs typeface="Roboto"/>
                <a:sym typeface="Roboto"/>
              </a:rPr>
              <a:t>qu’une</a:t>
            </a:r>
            <a:r>
              <a:rPr lang="en" sz="2200" dirty="0">
                <a:latin typeface="Roboto"/>
                <a:ea typeface="Roboto"/>
                <a:cs typeface="Roboto"/>
                <a:sym typeface="Roboto"/>
              </a:rPr>
              <a:t> </a:t>
            </a:r>
            <a:r>
              <a:rPr lang="en" sz="2200" dirty="0" err="1">
                <a:latin typeface="Roboto"/>
                <a:ea typeface="Roboto"/>
                <a:cs typeface="Roboto"/>
                <a:sym typeface="Roboto"/>
              </a:rPr>
              <a:t>partie</a:t>
            </a:r>
            <a:r>
              <a:rPr lang="en" sz="2200" dirty="0">
                <a:latin typeface="Roboto"/>
                <a:ea typeface="Roboto"/>
                <a:cs typeface="Roboto"/>
                <a:sym typeface="Roboto"/>
              </a:rPr>
              <a:t> de la </a:t>
            </a:r>
            <a:r>
              <a:rPr lang="en" sz="2200" dirty="0" err="1">
                <a:latin typeface="Roboto"/>
                <a:ea typeface="Roboto"/>
                <a:cs typeface="Roboto"/>
                <a:sym typeface="Roboto"/>
              </a:rPr>
              <a:t>liste</a:t>
            </a:r>
            <a:r>
              <a:rPr lang="en" sz="2200" dirty="0">
                <a:latin typeface="Roboto"/>
                <a:ea typeface="Roboto"/>
                <a:cs typeface="Roboto"/>
                <a:sym typeface="Roboto"/>
              </a:rPr>
              <a:t> </a:t>
            </a:r>
            <a:r>
              <a:rPr lang="en" sz="2200" dirty="0" err="1">
                <a:latin typeface="Roboto"/>
                <a:ea typeface="Roboto"/>
                <a:cs typeface="Roboto"/>
                <a:sym typeface="Roboto"/>
              </a:rPr>
              <a:t>suivant</a:t>
            </a:r>
            <a:r>
              <a:rPr lang="en" sz="2200" dirty="0">
                <a:latin typeface="Roboto"/>
                <a:ea typeface="Roboto"/>
                <a:cs typeface="Roboto"/>
                <a:sym typeface="Roboto"/>
              </a:rPr>
              <a:t> </a:t>
            </a:r>
            <a:r>
              <a:rPr lang="en" sz="2200" dirty="0" err="1">
                <a:latin typeface="Roboto"/>
                <a:ea typeface="Roboto"/>
                <a:cs typeface="Roboto"/>
                <a:sym typeface="Roboto"/>
              </a:rPr>
              <a:t>une</a:t>
            </a:r>
            <a:r>
              <a:rPr lang="en" sz="2200" dirty="0">
                <a:latin typeface="Roboto"/>
                <a:ea typeface="Roboto"/>
                <a:cs typeface="Roboto"/>
                <a:sym typeface="Roboto"/>
              </a:rPr>
              <a:t> condition.</a:t>
            </a:r>
            <a:endParaRPr sz="2200" dirty="0">
              <a:latin typeface="Roboto"/>
              <a:ea typeface="Roboto"/>
              <a:cs typeface="Roboto"/>
              <a:sym typeface="Roboto"/>
            </a:endParaRPr>
          </a:p>
        </p:txBody>
      </p:sp>
      <p:graphicFrame>
        <p:nvGraphicFramePr>
          <p:cNvPr id="407" name="Google Shape;407;p52"/>
          <p:cNvGraphicFramePr/>
          <p:nvPr/>
        </p:nvGraphicFramePr>
        <p:xfrm>
          <a:off x="415114" y="1966000"/>
          <a:ext cx="8330250" cy="670530"/>
        </p:xfrm>
        <a:graphic>
          <a:graphicData uri="http://schemas.openxmlformats.org/drawingml/2006/table">
            <a:tbl>
              <a:tblPr>
                <a:noFill/>
                <a:tableStyleId>{EC0F1CDB-7657-491C-BE3C-9BC569C94D79}</a:tableStyleId>
              </a:tblPr>
              <a:tblGrid>
                <a:gridCol w="1388375">
                  <a:extLst>
                    <a:ext uri="{9D8B030D-6E8A-4147-A177-3AD203B41FA5}">
                      <a16:colId xmlns:a16="http://schemas.microsoft.com/office/drawing/2014/main" val="20000"/>
                    </a:ext>
                  </a:extLst>
                </a:gridCol>
                <a:gridCol w="1388375">
                  <a:extLst>
                    <a:ext uri="{9D8B030D-6E8A-4147-A177-3AD203B41FA5}">
                      <a16:colId xmlns:a16="http://schemas.microsoft.com/office/drawing/2014/main" val="20001"/>
                    </a:ext>
                  </a:extLst>
                </a:gridCol>
                <a:gridCol w="1388375">
                  <a:extLst>
                    <a:ext uri="{9D8B030D-6E8A-4147-A177-3AD203B41FA5}">
                      <a16:colId xmlns:a16="http://schemas.microsoft.com/office/drawing/2014/main" val="20002"/>
                    </a:ext>
                  </a:extLst>
                </a:gridCol>
                <a:gridCol w="1388375">
                  <a:extLst>
                    <a:ext uri="{9D8B030D-6E8A-4147-A177-3AD203B41FA5}">
                      <a16:colId xmlns:a16="http://schemas.microsoft.com/office/drawing/2014/main" val="20003"/>
                    </a:ext>
                  </a:extLst>
                </a:gridCol>
                <a:gridCol w="1388375">
                  <a:extLst>
                    <a:ext uri="{9D8B030D-6E8A-4147-A177-3AD203B41FA5}">
                      <a16:colId xmlns:a16="http://schemas.microsoft.com/office/drawing/2014/main" val="20004"/>
                    </a:ext>
                  </a:extLst>
                </a:gridCol>
                <a:gridCol w="1388375">
                  <a:extLst>
                    <a:ext uri="{9D8B030D-6E8A-4147-A177-3AD203B41FA5}">
                      <a16:colId xmlns:a16="http://schemas.microsoft.com/office/drawing/2014/main" val="20005"/>
                    </a:ext>
                  </a:extLst>
                </a:gridCol>
              </a:tblGrid>
              <a:tr h="572700">
                <a:tc>
                  <a:txBody>
                    <a:bodyPr/>
                    <a:lstStyle/>
                    <a:p>
                      <a:pPr marL="0" lvl="0" indent="0" algn="ctr" rtl="0">
                        <a:spcBef>
                          <a:spcPts val="0"/>
                        </a:spcBef>
                        <a:spcAft>
                          <a:spcPts val="0"/>
                        </a:spcAft>
                        <a:buNone/>
                      </a:pPr>
                      <a:r>
                        <a:rPr lang="en" sz="1600">
                          <a:latin typeface="Roboto"/>
                          <a:ea typeface="Roboto"/>
                          <a:cs typeface="Roboto"/>
                          <a:sym typeface="Roboto"/>
                        </a:rPr>
                        <a:t>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red-orange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dark 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bright 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saffron</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408" name="Google Shape;408;p52"/>
          <p:cNvGraphicFramePr/>
          <p:nvPr/>
        </p:nvGraphicFramePr>
        <p:xfrm>
          <a:off x="2493800" y="3780800"/>
          <a:ext cx="4150125" cy="572700"/>
        </p:xfrm>
        <a:graphic>
          <a:graphicData uri="http://schemas.openxmlformats.org/drawingml/2006/table">
            <a:tbl>
              <a:tblPr>
                <a:noFill/>
                <a:tableStyleId>{EC0F1CDB-7657-491C-BE3C-9BC569C94D79}</a:tableStyleId>
              </a:tblPr>
              <a:tblGrid>
                <a:gridCol w="1383375">
                  <a:extLst>
                    <a:ext uri="{9D8B030D-6E8A-4147-A177-3AD203B41FA5}">
                      <a16:colId xmlns:a16="http://schemas.microsoft.com/office/drawing/2014/main" val="20000"/>
                    </a:ext>
                  </a:extLst>
                </a:gridCol>
                <a:gridCol w="1383375">
                  <a:extLst>
                    <a:ext uri="{9D8B030D-6E8A-4147-A177-3AD203B41FA5}">
                      <a16:colId xmlns:a16="http://schemas.microsoft.com/office/drawing/2014/main" val="20001"/>
                    </a:ext>
                  </a:extLst>
                </a:gridCol>
                <a:gridCol w="1383375">
                  <a:extLst>
                    <a:ext uri="{9D8B030D-6E8A-4147-A177-3AD203B41FA5}">
                      <a16:colId xmlns:a16="http://schemas.microsoft.com/office/drawing/2014/main" val="20002"/>
                    </a:ext>
                  </a:extLst>
                </a:gridCol>
              </a:tblGrid>
              <a:tr h="572700">
                <a:tc>
                  <a:txBody>
                    <a:bodyPr/>
                    <a:lstStyle/>
                    <a:p>
                      <a:pPr marL="0" lvl="0" indent="0" algn="ctr" rtl="0">
                        <a:spcBef>
                          <a:spcPts val="0"/>
                        </a:spcBef>
                        <a:spcAft>
                          <a:spcPts val="0"/>
                        </a:spcAft>
                        <a:buNone/>
                      </a:pPr>
                      <a:r>
                        <a:rPr lang="en" sz="1600">
                          <a:latin typeface="Roboto"/>
                          <a:ea typeface="Roboto"/>
                          <a:cs typeface="Roboto"/>
                          <a:sym typeface="Roboto"/>
                        </a:rPr>
                        <a:t>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red-orange</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Roboto"/>
                          <a:ea typeface="Roboto"/>
                          <a:cs typeface="Roboto"/>
                          <a:sym typeface="Roboto"/>
                        </a:rPr>
                        <a:t>dark red</a:t>
                      </a:r>
                      <a:endParaRPr sz="1600">
                        <a:latin typeface="Roboto"/>
                        <a:ea typeface="Roboto"/>
                        <a:cs typeface="Roboto"/>
                        <a:sym typeface="Roboto"/>
                      </a:endParaRPr>
                    </a:p>
                  </a:txBody>
                  <a:tcPr marL="91425" marR="91425" marT="91425" marB="91425"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409" name="Google Shape;409;p52"/>
          <p:cNvSpPr/>
          <p:nvPr/>
        </p:nvSpPr>
        <p:spPr>
          <a:xfrm>
            <a:off x="4322275" y="2816258"/>
            <a:ext cx="493200" cy="752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2"/>
          <p:cNvSpPr txBox="1"/>
          <p:nvPr/>
        </p:nvSpPr>
        <p:spPr>
          <a:xfrm>
            <a:off x="5094100" y="2713525"/>
            <a:ext cx="2677800" cy="4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Roboto"/>
                <a:ea typeface="Roboto"/>
                <a:cs typeface="Roboto"/>
                <a:sym typeface="Roboto"/>
              </a:rPr>
              <a:t>Appliquer le </a:t>
            </a:r>
            <a:r>
              <a:rPr lang="en" sz="1800" dirty="0">
                <a:latin typeface="Courier New"/>
                <a:ea typeface="Courier New"/>
                <a:cs typeface="Courier New"/>
                <a:sym typeface="Courier New"/>
              </a:rPr>
              <a:t>filter()</a:t>
            </a:r>
            <a:r>
              <a:rPr lang="en" sz="1800" dirty="0">
                <a:latin typeface="Roboto"/>
                <a:ea typeface="Roboto"/>
                <a:cs typeface="Roboto"/>
                <a:sym typeface="Roboto"/>
              </a:rPr>
              <a:t>sur la </a:t>
            </a:r>
            <a:r>
              <a:rPr lang="en" sz="1800" dirty="0" err="1">
                <a:latin typeface="Roboto"/>
                <a:ea typeface="Roboto"/>
                <a:cs typeface="Roboto"/>
                <a:sym typeface="Roboto"/>
              </a:rPr>
              <a:t>liste</a:t>
            </a:r>
            <a:r>
              <a:rPr lang="en" sz="1800" dirty="0">
                <a:latin typeface="Roboto"/>
                <a:ea typeface="Roboto"/>
                <a:cs typeface="Roboto"/>
                <a:sym typeface="Roboto"/>
              </a:rPr>
              <a:t>.</a:t>
            </a:r>
            <a:endParaRPr sz="1800" dirty="0">
              <a:latin typeface="Roboto"/>
              <a:ea typeface="Roboto"/>
              <a:cs typeface="Roboto"/>
              <a:sym typeface="Roboto"/>
            </a:endParaRPr>
          </a:p>
        </p:txBody>
      </p:sp>
      <p:sp>
        <p:nvSpPr>
          <p:cNvPr id="411" name="Google Shape;411;p52"/>
          <p:cNvSpPr txBox="1"/>
          <p:nvPr/>
        </p:nvSpPr>
        <p:spPr>
          <a:xfrm>
            <a:off x="5094100" y="3246887"/>
            <a:ext cx="3786000" cy="49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Roboto"/>
                <a:ea typeface="Roboto"/>
                <a:cs typeface="Roboto"/>
                <a:sym typeface="Roboto"/>
              </a:rPr>
              <a:t>Condition: </a:t>
            </a:r>
            <a:r>
              <a:rPr lang="en" sz="1800" dirty="0" err="1">
                <a:latin typeface="Roboto"/>
                <a:ea typeface="Roboto"/>
                <a:cs typeface="Roboto"/>
                <a:sym typeface="Roboto"/>
              </a:rPr>
              <a:t>l’élément</a:t>
            </a:r>
            <a:r>
              <a:rPr lang="en" sz="1800" dirty="0">
                <a:latin typeface="Roboto"/>
                <a:ea typeface="Roboto"/>
                <a:cs typeface="Roboto"/>
                <a:sym typeface="Roboto"/>
              </a:rPr>
              <a:t> </a:t>
            </a:r>
            <a:r>
              <a:rPr lang="en" sz="1800" dirty="0" err="1">
                <a:latin typeface="Roboto"/>
                <a:ea typeface="Roboto"/>
                <a:cs typeface="Roboto"/>
                <a:sym typeface="Roboto"/>
              </a:rPr>
              <a:t>contient</a:t>
            </a:r>
            <a:r>
              <a:rPr lang="en" sz="1800" dirty="0">
                <a:latin typeface="Roboto"/>
                <a:ea typeface="Roboto"/>
                <a:cs typeface="Roboto"/>
                <a:sym typeface="Roboto"/>
              </a:rPr>
              <a:t> “red”</a:t>
            </a:r>
            <a:endParaRPr sz="1800" dirty="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8"/>
                                        </p:tgtEl>
                                        <p:attrNameLst>
                                          <p:attrName>style.visibility</p:attrName>
                                        </p:attrNameLst>
                                      </p:cBhvr>
                                      <p:to>
                                        <p:strVal val="visible"/>
                                      </p:to>
                                    </p:set>
                                    <p:animEffect transition="in" filter="fade">
                                      <p:cBhvr>
                                        <p:cTn id="7" dur="1000"/>
                                        <p:tgtEl>
                                          <p:spTgt spid="408"/>
                                        </p:tgtEl>
                                      </p:cBhvr>
                                    </p:animEffect>
                                  </p:childTnLst>
                                </p:cTn>
                              </p:par>
                              <p:par>
                                <p:cTn id="8" presetID="10" presetClass="entr" presetSubtype="0" fill="hold" nodeType="withEffect">
                                  <p:stCondLst>
                                    <p:cond delay="0"/>
                                  </p:stCondLst>
                                  <p:childTnLst>
                                    <p:set>
                                      <p:cBhvr>
                                        <p:cTn id="9" dur="1" fill="hold">
                                          <p:stCondLst>
                                            <p:cond delay="0"/>
                                          </p:stCondLst>
                                        </p:cTn>
                                        <p:tgtEl>
                                          <p:spTgt spid="409"/>
                                        </p:tgtEl>
                                        <p:attrNameLst>
                                          <p:attrName>style.visibility</p:attrName>
                                        </p:attrNameLst>
                                      </p:cBhvr>
                                      <p:to>
                                        <p:strVal val="visible"/>
                                      </p:to>
                                    </p:set>
                                    <p:animEffect transition="in" filter="fade">
                                      <p:cBhvr>
                                        <p:cTn id="10" dur="1000"/>
                                        <p:tgtEl>
                                          <p:spTgt spid="409"/>
                                        </p:tgtEl>
                                      </p:cBhvr>
                                    </p:animEffect>
                                  </p:childTnLst>
                                </p:cTn>
                              </p:par>
                              <p:par>
                                <p:cTn id="11" presetID="10" presetClass="entr" presetSubtype="0" fill="hold" nodeType="withEffect">
                                  <p:stCondLst>
                                    <p:cond delay="0"/>
                                  </p:stCondLst>
                                  <p:childTnLst>
                                    <p:set>
                                      <p:cBhvr>
                                        <p:cTn id="12" dur="1" fill="hold">
                                          <p:stCondLst>
                                            <p:cond delay="0"/>
                                          </p:stCondLst>
                                        </p:cTn>
                                        <p:tgtEl>
                                          <p:spTgt spid="410"/>
                                        </p:tgtEl>
                                        <p:attrNameLst>
                                          <p:attrName>style.visibility</p:attrName>
                                        </p:attrNameLst>
                                      </p:cBhvr>
                                      <p:to>
                                        <p:strVal val="visible"/>
                                      </p:to>
                                    </p:set>
                                    <p:animEffect transition="in" filter="fade">
                                      <p:cBhvr>
                                        <p:cTn id="13" dur="1000"/>
                                        <p:tgtEl>
                                          <p:spTgt spid="410"/>
                                        </p:tgtEl>
                                      </p:cBhvr>
                                    </p:animEffect>
                                  </p:childTnLst>
                                </p:cTn>
                              </p:par>
                              <p:par>
                                <p:cTn id="14" presetID="10" presetClass="entr" presetSubtype="0" fill="hold" nodeType="withEffect">
                                  <p:stCondLst>
                                    <p:cond delay="0"/>
                                  </p:stCondLst>
                                  <p:childTnLst>
                                    <p:set>
                                      <p:cBhvr>
                                        <p:cTn id="15" dur="1" fill="hold">
                                          <p:stCondLst>
                                            <p:cond delay="0"/>
                                          </p:stCondLst>
                                        </p:cTn>
                                        <p:tgtEl>
                                          <p:spTgt spid="411"/>
                                        </p:tgtEl>
                                        <p:attrNameLst>
                                          <p:attrName>style.visibility</p:attrName>
                                        </p:attrNameLst>
                                      </p:cBhvr>
                                      <p:to>
                                        <p:strVal val="visible"/>
                                      </p:to>
                                    </p:set>
                                    <p:animEffect transition="in" filter="fade">
                                      <p:cBhvr>
                                        <p:cTn id="16" dur="1000"/>
                                        <p:tgtEl>
                                          <p:spTgt spid="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Itérer sur une liste</a:t>
            </a:r>
          </a:p>
        </p:txBody>
      </p:sp>
      <p:sp>
        <p:nvSpPr>
          <p:cNvPr id="417" name="Google Shape;417;p53"/>
          <p:cNvSpPr txBox="1">
            <a:spLocks noGrp="1"/>
          </p:cNvSpPr>
          <p:nvPr>
            <p:ph type="body" idx="1"/>
          </p:nvPr>
        </p:nvSpPr>
        <p:spPr>
          <a:xfrm>
            <a:off x="311700" y="1153213"/>
            <a:ext cx="8520600" cy="792300"/>
          </a:xfrm>
          <a:prstGeom prst="rect">
            <a:avLst/>
          </a:prstGeom>
        </p:spPr>
        <p:txBody>
          <a:bodyPr spcFirstLastPara="1" wrap="square" lIns="91425" tIns="91425" rIns="91425" bIns="91425" anchor="t" anchorCtr="0">
            <a:noAutofit/>
          </a:bodyPr>
          <a:lstStyle/>
          <a:p>
            <a:pPr marL="0" marR="114300" lvl="0" indent="0" algn="l" rtl="0">
              <a:lnSpc>
                <a:spcPct val="115000"/>
              </a:lnSpc>
              <a:spcBef>
                <a:spcPts val="0"/>
              </a:spcBef>
              <a:spcAft>
                <a:spcPts val="0"/>
              </a:spcAft>
              <a:buNone/>
            </a:pPr>
            <a:r>
              <a:rPr lang="fr-FR" sz="1800" noProof="0" dirty="0">
                <a:solidFill>
                  <a:schemeClr val="dk1"/>
                </a:solidFill>
              </a:rPr>
              <a:t>Si un </a:t>
            </a:r>
            <a:r>
              <a:rPr lang="fr-FR" sz="1800" noProof="0" dirty="0" err="1">
                <a:solidFill>
                  <a:schemeClr val="dk1"/>
                </a:solidFill>
              </a:rPr>
              <a:t>litéral</a:t>
            </a:r>
            <a:r>
              <a:rPr lang="fr-FR" sz="1800" noProof="0" dirty="0">
                <a:solidFill>
                  <a:schemeClr val="dk1"/>
                </a:solidFill>
              </a:rPr>
              <a:t> de fonction n’a qu’un seul paramètre, on peut omettre dans la déclaration le « -&gt; ». Le paramètre aura pour nom par défaut </a:t>
            </a:r>
            <a:r>
              <a:rPr lang="fr-FR" sz="1800" b="1" noProof="0" dirty="0" err="1">
                <a:solidFill>
                  <a:schemeClr val="dk1"/>
                </a:solidFill>
              </a:rPr>
              <a:t>it</a:t>
            </a:r>
            <a:r>
              <a:rPr lang="fr-FR" sz="1800" noProof="0" dirty="0">
                <a:solidFill>
                  <a:schemeClr val="dk1"/>
                </a:solidFill>
              </a:rPr>
              <a:t> .</a:t>
            </a:r>
            <a:endParaRPr lang="fr-FR" sz="1800" noProof="0" dirty="0"/>
          </a:p>
        </p:txBody>
      </p:sp>
      <p:sp>
        <p:nvSpPr>
          <p:cNvPr id="418" name="Google Shape;418;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419" name="Google Shape;419;p53"/>
          <p:cNvSpPr txBox="1"/>
          <p:nvPr/>
        </p:nvSpPr>
        <p:spPr>
          <a:xfrm>
            <a:off x="342892" y="2098938"/>
            <a:ext cx="44664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ints</a:t>
            </a:r>
            <a:r>
              <a:rPr lang="en" sz="1800" dirty="0">
                <a:latin typeface="Consolas"/>
                <a:ea typeface="Consolas"/>
                <a:cs typeface="Consolas"/>
                <a:sym typeface="Consolas"/>
              </a:rPr>
              <a:t> = </a:t>
            </a:r>
            <a:r>
              <a:rPr lang="en" sz="1800" dirty="0" err="1">
                <a:latin typeface="Consolas"/>
                <a:ea typeface="Consolas"/>
                <a:cs typeface="Consolas"/>
                <a:sym typeface="Consolas"/>
              </a:rPr>
              <a:t>listOf</a:t>
            </a:r>
            <a:r>
              <a:rPr lang="en" sz="1800" dirty="0">
                <a:latin typeface="Consolas"/>
                <a:ea typeface="Consolas"/>
                <a:cs typeface="Consolas"/>
                <a:sym typeface="Consolas"/>
              </a:rPr>
              <a:t>(</a:t>
            </a:r>
            <a:r>
              <a:rPr lang="en" sz="1800" dirty="0">
                <a:solidFill>
                  <a:srgbClr val="C53929"/>
                </a:solidFill>
                <a:latin typeface="Consolas"/>
                <a:ea typeface="Consolas"/>
                <a:cs typeface="Consolas"/>
                <a:sym typeface="Consolas"/>
              </a:rPr>
              <a:t>1</a:t>
            </a:r>
            <a:r>
              <a:rPr lang="en" sz="1800" dirty="0">
                <a:latin typeface="Consolas"/>
                <a:ea typeface="Consolas"/>
                <a:cs typeface="Consolas"/>
                <a:sym typeface="Consolas"/>
              </a:rPr>
              <a:t>, </a:t>
            </a:r>
            <a:r>
              <a:rPr lang="en" sz="1800" dirty="0">
                <a:solidFill>
                  <a:srgbClr val="C53929"/>
                </a:solidFill>
                <a:latin typeface="Consolas"/>
                <a:ea typeface="Consolas"/>
                <a:cs typeface="Consolas"/>
                <a:sym typeface="Consolas"/>
              </a:rPr>
              <a:t>2</a:t>
            </a:r>
            <a:r>
              <a:rPr lang="en" sz="1800" dirty="0">
                <a:latin typeface="Consolas"/>
                <a:ea typeface="Consolas"/>
                <a:cs typeface="Consolas"/>
                <a:sym typeface="Consolas"/>
              </a:rPr>
              <a:t>, </a:t>
            </a:r>
            <a:r>
              <a:rPr lang="en" sz="1800" dirty="0">
                <a:solidFill>
                  <a:srgbClr val="C53929"/>
                </a:solidFill>
                <a:latin typeface="Consolas"/>
                <a:ea typeface="Consolas"/>
                <a:cs typeface="Consolas"/>
                <a:sym typeface="Consolas"/>
              </a:rPr>
              <a:t>3</a:t>
            </a: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dirty="0" err="1">
                <a:solidFill>
                  <a:schemeClr val="dk1"/>
                </a:solidFill>
                <a:latin typeface="Consolas"/>
                <a:ea typeface="Consolas"/>
                <a:cs typeface="Consolas"/>
                <a:sym typeface="Consolas"/>
              </a:rPr>
              <a:t>ints.filter</a:t>
            </a:r>
            <a:r>
              <a:rPr lang="en" sz="1800" dirty="0">
                <a:solidFill>
                  <a:schemeClr val="dk1"/>
                </a:solidFill>
                <a:latin typeface="Consolas"/>
                <a:ea typeface="Consolas"/>
                <a:cs typeface="Consolas"/>
                <a:sym typeface="Consolas"/>
              </a:rPr>
              <a:t> { </a:t>
            </a:r>
            <a:r>
              <a:rPr lang="en" sz="1800" b="1" dirty="0">
                <a:solidFill>
                  <a:schemeClr val="dk1"/>
                </a:solidFill>
                <a:latin typeface="Consolas"/>
                <a:ea typeface="Consolas"/>
                <a:cs typeface="Consolas"/>
                <a:sym typeface="Consolas"/>
              </a:rPr>
              <a:t>it </a:t>
            </a:r>
            <a:r>
              <a:rPr lang="en" sz="1800" dirty="0">
                <a:solidFill>
                  <a:schemeClr val="dk1"/>
                </a:solidFill>
                <a:latin typeface="Consolas"/>
                <a:ea typeface="Consolas"/>
                <a:cs typeface="Consolas"/>
                <a:sym typeface="Consolas"/>
              </a:rPr>
              <a:t>&gt; </a:t>
            </a:r>
            <a:r>
              <a:rPr lang="en" sz="1800" dirty="0">
                <a:solidFill>
                  <a:srgbClr val="C53929"/>
                </a:solidFill>
                <a:latin typeface="Consolas"/>
                <a:ea typeface="Consolas"/>
                <a:cs typeface="Consolas"/>
                <a:sym typeface="Consolas"/>
              </a:rPr>
              <a:t>0</a:t>
            </a:r>
            <a:r>
              <a:rPr lang="en" sz="1800" dirty="0">
                <a:solidFill>
                  <a:schemeClr val="dk1"/>
                </a:solidFill>
                <a:latin typeface="Consolas"/>
                <a:ea typeface="Consolas"/>
                <a:cs typeface="Consolas"/>
                <a:sym typeface="Consolas"/>
              </a:rPr>
              <a:t> }</a:t>
            </a:r>
            <a:endParaRPr sz="1800" dirty="0">
              <a:latin typeface="Consolas"/>
              <a:ea typeface="Consolas"/>
              <a:cs typeface="Consolas"/>
              <a:sym typeface="Consolas"/>
            </a:endParaRPr>
          </a:p>
          <a:p>
            <a:pPr marL="0" lvl="0" indent="0" algn="l" rtl="0">
              <a:lnSpc>
                <a:spcPct val="115000"/>
              </a:lnSpc>
              <a:spcBef>
                <a:spcPts val="0"/>
              </a:spcBef>
              <a:spcAft>
                <a:spcPts val="0"/>
              </a:spcAft>
              <a:buNone/>
            </a:pPr>
            <a:endParaRPr sz="1800" dirty="0">
              <a:latin typeface="Consolas"/>
              <a:ea typeface="Consolas"/>
              <a:cs typeface="Consolas"/>
              <a:sym typeface="Consolas"/>
            </a:endParaRPr>
          </a:p>
        </p:txBody>
      </p:sp>
      <p:sp>
        <p:nvSpPr>
          <p:cNvPr id="420" name="Google Shape;420;p53"/>
          <p:cNvSpPr txBox="1"/>
          <p:nvPr/>
        </p:nvSpPr>
        <p:spPr>
          <a:xfrm>
            <a:off x="5255999" y="3927425"/>
            <a:ext cx="3576300" cy="52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ints.filter { n -&gt; n &gt; </a:t>
            </a:r>
            <a:r>
              <a:rPr lang="en" sz="1800">
                <a:solidFill>
                  <a:srgbClr val="C53929"/>
                </a:solidFill>
                <a:latin typeface="Consolas"/>
                <a:ea typeface="Consolas"/>
                <a:cs typeface="Consolas"/>
                <a:sym typeface="Consolas"/>
              </a:rPr>
              <a:t>0</a:t>
            </a: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421" name="Google Shape;421;p53"/>
          <p:cNvSpPr txBox="1"/>
          <p:nvPr/>
        </p:nvSpPr>
        <p:spPr>
          <a:xfrm>
            <a:off x="380125" y="3924150"/>
            <a:ext cx="41589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ints.filter { n: Int -&gt; n &gt; </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a:t>
            </a:r>
            <a:endParaRPr>
              <a:latin typeface="Roboto"/>
              <a:ea typeface="Roboto"/>
              <a:cs typeface="Roboto"/>
              <a:sym typeface="Roboto"/>
            </a:endParaRPr>
          </a:p>
        </p:txBody>
      </p:sp>
      <p:sp>
        <p:nvSpPr>
          <p:cNvPr id="422" name="Google Shape;422;p53"/>
          <p:cNvSpPr txBox="1"/>
          <p:nvPr/>
        </p:nvSpPr>
        <p:spPr>
          <a:xfrm>
            <a:off x="4554900" y="3927417"/>
            <a:ext cx="548700" cy="30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 OR</a:t>
            </a:r>
            <a:endParaRPr sz="1800">
              <a:latin typeface="Roboto"/>
              <a:ea typeface="Roboto"/>
              <a:cs typeface="Roboto"/>
              <a:sym typeface="Roboto"/>
            </a:endParaRPr>
          </a:p>
        </p:txBody>
      </p:sp>
      <p:sp>
        <p:nvSpPr>
          <p:cNvPr id="423" name="Google Shape;423;p53"/>
          <p:cNvSpPr txBox="1"/>
          <p:nvPr/>
        </p:nvSpPr>
        <p:spPr>
          <a:xfrm>
            <a:off x="342900" y="3063150"/>
            <a:ext cx="84582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latin typeface="Roboto"/>
                <a:ea typeface="Roboto"/>
                <a:cs typeface="Roboto"/>
                <a:sym typeface="Roboto"/>
              </a:rPr>
              <a:t>Le </a:t>
            </a:r>
            <a:r>
              <a:rPr lang="en" sz="1800" dirty="0" err="1">
                <a:latin typeface="Roboto"/>
                <a:ea typeface="Roboto"/>
                <a:cs typeface="Roboto"/>
                <a:sym typeface="Roboto"/>
              </a:rPr>
              <a:t>filtre</a:t>
            </a:r>
            <a:r>
              <a:rPr lang="en" sz="1800" dirty="0">
                <a:latin typeface="Roboto"/>
                <a:ea typeface="Roboto"/>
                <a:cs typeface="Roboto"/>
                <a:sym typeface="Roboto"/>
              </a:rPr>
              <a:t> </a:t>
            </a:r>
            <a:r>
              <a:rPr lang="en" sz="1800" dirty="0" err="1">
                <a:latin typeface="Roboto"/>
                <a:ea typeface="Roboto"/>
                <a:cs typeface="Roboto"/>
                <a:sym typeface="Roboto"/>
              </a:rPr>
              <a:t>s’applique</a:t>
            </a:r>
            <a:r>
              <a:rPr lang="en" sz="1800" dirty="0">
                <a:latin typeface="Roboto"/>
                <a:ea typeface="Roboto"/>
                <a:cs typeface="Roboto"/>
                <a:sym typeface="Roboto"/>
              </a:rPr>
              <a:t> sur </a:t>
            </a:r>
            <a:r>
              <a:rPr lang="en" sz="1800" dirty="0" err="1">
                <a:latin typeface="Roboto"/>
                <a:ea typeface="Roboto"/>
                <a:cs typeface="Roboto"/>
                <a:sym typeface="Roboto"/>
              </a:rPr>
              <a:t>une</a:t>
            </a:r>
            <a:r>
              <a:rPr lang="en" sz="1800" dirty="0">
                <a:latin typeface="Roboto"/>
                <a:ea typeface="Roboto"/>
                <a:cs typeface="Roboto"/>
                <a:sym typeface="Roboto"/>
              </a:rPr>
              <a:t> collection, </a:t>
            </a:r>
            <a:r>
              <a:rPr lang="en" sz="1800" b="1" dirty="0">
                <a:latin typeface="Roboto"/>
                <a:ea typeface="Roboto"/>
                <a:cs typeface="Roboto"/>
                <a:sym typeface="Roboto"/>
              </a:rPr>
              <a:t>it</a:t>
            </a:r>
            <a:r>
              <a:rPr lang="en" sz="1800" dirty="0">
                <a:latin typeface="Roboto"/>
                <a:ea typeface="Roboto"/>
                <a:cs typeface="Roboto"/>
                <a:sym typeface="Roboto"/>
              </a:rPr>
              <a:t> </a:t>
            </a:r>
            <a:r>
              <a:rPr lang="en" sz="1800" dirty="0" err="1">
                <a:latin typeface="Roboto"/>
                <a:ea typeface="Roboto"/>
                <a:cs typeface="Roboto"/>
                <a:sym typeface="Roboto"/>
              </a:rPr>
              <a:t>est</a:t>
            </a:r>
            <a:r>
              <a:rPr lang="en" sz="1800" dirty="0">
                <a:latin typeface="Roboto"/>
                <a:ea typeface="Roboto"/>
                <a:cs typeface="Roboto"/>
                <a:sym typeface="Roboto"/>
              </a:rPr>
              <a:t> la </a:t>
            </a:r>
            <a:r>
              <a:rPr lang="fr-FR" sz="1800" dirty="0">
                <a:latin typeface="Roboto"/>
                <a:ea typeface="Roboto"/>
                <a:cs typeface="Roboto"/>
                <a:sym typeface="Roboto"/>
              </a:rPr>
              <a:t>v</a:t>
            </a:r>
            <a:r>
              <a:rPr lang="en" sz="1800" dirty="0" err="1">
                <a:latin typeface="Roboto"/>
                <a:ea typeface="Roboto"/>
                <a:cs typeface="Roboto"/>
                <a:sym typeface="Roboto"/>
              </a:rPr>
              <a:t>aleur</a:t>
            </a:r>
            <a:r>
              <a:rPr lang="en" sz="1800" dirty="0">
                <a:latin typeface="Roboto"/>
                <a:ea typeface="Roboto"/>
                <a:cs typeface="Roboto"/>
                <a:sym typeface="Roboto"/>
              </a:rPr>
              <a:t> de </a:t>
            </a:r>
            <a:r>
              <a:rPr lang="en" sz="1800" dirty="0" err="1">
                <a:latin typeface="Roboto"/>
                <a:ea typeface="Roboto"/>
                <a:cs typeface="Roboto"/>
                <a:sym typeface="Roboto"/>
              </a:rPr>
              <a:t>l’élément</a:t>
            </a:r>
            <a:r>
              <a:rPr lang="en" sz="1800" dirty="0">
                <a:latin typeface="Roboto"/>
                <a:ea typeface="Roboto"/>
                <a:cs typeface="Roboto"/>
                <a:sym typeface="Roboto"/>
              </a:rPr>
              <a:t> sur </a:t>
            </a:r>
            <a:r>
              <a:rPr lang="en" sz="1800" dirty="0" err="1">
                <a:latin typeface="Roboto"/>
                <a:ea typeface="Roboto"/>
                <a:cs typeface="Roboto"/>
                <a:sym typeface="Roboto"/>
              </a:rPr>
              <a:t>une</a:t>
            </a:r>
            <a:r>
              <a:rPr lang="en" sz="1800" dirty="0">
                <a:latin typeface="Roboto"/>
                <a:ea typeface="Roboto"/>
                <a:cs typeface="Roboto"/>
                <a:sym typeface="Roboto"/>
              </a:rPr>
              <a:t> it</a:t>
            </a:r>
            <a:r>
              <a:rPr lang="fr-FR" sz="1800" dirty="0">
                <a:latin typeface="Roboto"/>
                <a:ea typeface="Roboto"/>
                <a:cs typeface="Roboto"/>
                <a:sym typeface="Roboto"/>
              </a:rPr>
              <a:t>e</a:t>
            </a:r>
            <a:r>
              <a:rPr lang="en" sz="1800" dirty="0">
                <a:latin typeface="Roboto"/>
                <a:ea typeface="Roboto"/>
                <a:cs typeface="Roboto"/>
                <a:sym typeface="Roboto"/>
              </a:rPr>
              <a:t>ration. </a:t>
            </a:r>
            <a:r>
              <a:rPr lang="en" sz="1800" dirty="0" err="1">
                <a:latin typeface="Roboto"/>
                <a:ea typeface="Roboto"/>
                <a:cs typeface="Roboto"/>
                <a:sym typeface="Roboto"/>
              </a:rPr>
              <a:t>C’est</a:t>
            </a:r>
            <a:r>
              <a:rPr lang="en" sz="1800" dirty="0">
                <a:latin typeface="Roboto"/>
                <a:ea typeface="Roboto"/>
                <a:cs typeface="Roboto"/>
                <a:sym typeface="Roboto"/>
              </a:rPr>
              <a:t> </a:t>
            </a:r>
            <a:r>
              <a:rPr lang="fr-FR" sz="1800" dirty="0">
                <a:latin typeface="Roboto"/>
                <a:ea typeface="Roboto"/>
                <a:cs typeface="Roboto"/>
                <a:sym typeface="Roboto"/>
              </a:rPr>
              <a:t>e</a:t>
            </a:r>
            <a:r>
              <a:rPr lang="en" sz="1800" dirty="0" err="1">
                <a:latin typeface="Roboto"/>
                <a:ea typeface="Roboto"/>
                <a:cs typeface="Roboto"/>
                <a:sym typeface="Roboto"/>
              </a:rPr>
              <a:t>quivalent</a:t>
            </a:r>
            <a:r>
              <a:rPr lang="en" sz="1800" dirty="0">
                <a:latin typeface="Roboto"/>
                <a:ea typeface="Roboto"/>
                <a:cs typeface="Roboto"/>
                <a:sym typeface="Roboto"/>
              </a:rPr>
              <a:t> </a:t>
            </a:r>
            <a:r>
              <a:rPr lang="en" sz="1800" dirty="0" err="1">
                <a:latin typeface="Roboto"/>
                <a:ea typeface="Roboto"/>
                <a:cs typeface="Roboto"/>
                <a:sym typeface="Roboto"/>
              </a:rPr>
              <a:t>à</a:t>
            </a:r>
            <a:r>
              <a:rPr lang="en" sz="1800" dirty="0">
                <a:latin typeface="Roboto"/>
                <a:ea typeface="Roboto"/>
                <a:cs typeface="Roboto"/>
                <a:sym typeface="Roboto"/>
              </a:rPr>
              <a:t> :</a:t>
            </a:r>
            <a:endParaRPr sz="1800" dirty="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Filtres de listes</a:t>
            </a:r>
          </a:p>
        </p:txBody>
      </p:sp>
      <p:sp>
        <p:nvSpPr>
          <p:cNvPr id="429" name="Google Shape;429;p54"/>
          <p:cNvSpPr txBox="1">
            <a:spLocks noGrp="1"/>
          </p:cNvSpPr>
          <p:nvPr>
            <p:ph type="body" idx="1"/>
          </p:nvPr>
        </p:nvSpPr>
        <p:spPr>
          <a:xfrm>
            <a:off x="387900" y="2143075"/>
            <a:ext cx="8520600" cy="14973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fr-FR" sz="1800" noProof="0" dirty="0">
                <a:solidFill>
                  <a:srgbClr val="3F51B5"/>
                </a:solidFill>
                <a:latin typeface="Consolas"/>
                <a:ea typeface="Consolas"/>
                <a:cs typeface="Consolas"/>
                <a:sym typeface="Consolas"/>
              </a:rPr>
              <a:t>val</a:t>
            </a:r>
            <a:r>
              <a:rPr lang="fr-FR" sz="1800" noProof="0" dirty="0">
                <a:latin typeface="Consolas"/>
                <a:ea typeface="Consolas"/>
                <a:cs typeface="Consolas"/>
                <a:sym typeface="Consolas"/>
              </a:rPr>
              <a:t> books = </a:t>
            </a:r>
            <a:r>
              <a:rPr lang="fr-FR" sz="1800" noProof="0" dirty="0" err="1">
                <a:solidFill>
                  <a:schemeClr val="dk1"/>
                </a:solidFill>
                <a:latin typeface="Consolas"/>
                <a:ea typeface="Consolas"/>
                <a:cs typeface="Consolas"/>
                <a:sym typeface="Consolas"/>
              </a:rPr>
              <a:t>listOf</a:t>
            </a:r>
            <a:r>
              <a:rPr lang="fr-FR" sz="1800" noProof="0" dirty="0">
                <a:solidFill>
                  <a:schemeClr val="dk1"/>
                </a:solidFill>
                <a:latin typeface="Consolas"/>
                <a:ea typeface="Consolas"/>
                <a:cs typeface="Consolas"/>
                <a:sym typeface="Consolas"/>
              </a:rPr>
              <a:t>(</a:t>
            </a:r>
            <a:r>
              <a:rPr lang="fr-FR" sz="1800" noProof="0" dirty="0">
                <a:solidFill>
                  <a:srgbClr val="388E3C"/>
                </a:solidFill>
                <a:latin typeface="Consolas"/>
                <a:ea typeface="Consolas"/>
                <a:cs typeface="Consolas"/>
                <a:sym typeface="Consolas"/>
              </a:rPr>
              <a:t>"nature"</a:t>
            </a:r>
            <a:r>
              <a:rPr lang="fr-FR" sz="1800" noProof="0" dirty="0">
                <a:solidFill>
                  <a:schemeClr val="dk1"/>
                </a:solidFill>
                <a:latin typeface="Consolas"/>
                <a:ea typeface="Consolas"/>
                <a:cs typeface="Consolas"/>
                <a:sym typeface="Consolas"/>
              </a:rPr>
              <a:t>, </a:t>
            </a:r>
            <a:r>
              <a:rPr lang="fr-FR" sz="1800" noProof="0" dirty="0">
                <a:solidFill>
                  <a:srgbClr val="388E3C"/>
                </a:solidFill>
                <a:latin typeface="Consolas"/>
                <a:ea typeface="Consolas"/>
                <a:cs typeface="Consolas"/>
                <a:sym typeface="Consolas"/>
              </a:rPr>
              <a:t>"</a:t>
            </a:r>
            <a:r>
              <a:rPr lang="fr-FR" sz="1800" noProof="0" dirty="0" err="1">
                <a:solidFill>
                  <a:srgbClr val="388E3C"/>
                </a:solidFill>
                <a:latin typeface="Consolas"/>
                <a:ea typeface="Consolas"/>
                <a:cs typeface="Consolas"/>
                <a:sym typeface="Consolas"/>
              </a:rPr>
              <a:t>biology</a:t>
            </a:r>
            <a:r>
              <a:rPr lang="fr-FR" sz="1800" noProof="0" dirty="0">
                <a:solidFill>
                  <a:srgbClr val="388E3C"/>
                </a:solidFill>
                <a:latin typeface="Consolas"/>
                <a:ea typeface="Consolas"/>
                <a:cs typeface="Consolas"/>
                <a:sym typeface="Consolas"/>
              </a:rPr>
              <a:t>"</a:t>
            </a:r>
            <a:r>
              <a:rPr lang="fr-FR" sz="1800" noProof="0" dirty="0">
                <a:solidFill>
                  <a:schemeClr val="dk1"/>
                </a:solidFill>
                <a:latin typeface="Consolas"/>
                <a:ea typeface="Consolas"/>
                <a:cs typeface="Consolas"/>
                <a:sym typeface="Consolas"/>
              </a:rPr>
              <a:t>,</a:t>
            </a:r>
            <a:r>
              <a:rPr lang="fr-FR" sz="1800" noProof="0" dirty="0">
                <a:solidFill>
                  <a:srgbClr val="388E3C"/>
                </a:solidFill>
                <a:latin typeface="Consolas"/>
                <a:ea typeface="Consolas"/>
                <a:cs typeface="Consolas"/>
                <a:sym typeface="Consolas"/>
              </a:rPr>
              <a:t> "</a:t>
            </a:r>
            <a:r>
              <a:rPr lang="fr-FR" sz="1800" noProof="0" dirty="0" err="1">
                <a:solidFill>
                  <a:srgbClr val="388E3C"/>
                </a:solidFill>
                <a:latin typeface="Consolas"/>
                <a:ea typeface="Consolas"/>
                <a:cs typeface="Consolas"/>
                <a:sym typeface="Consolas"/>
              </a:rPr>
              <a:t>birds</a:t>
            </a:r>
            <a:r>
              <a:rPr lang="fr-FR" sz="1800" noProof="0" dirty="0">
                <a:solidFill>
                  <a:srgbClr val="388E3C"/>
                </a:solidFill>
                <a:latin typeface="Consolas"/>
                <a:ea typeface="Consolas"/>
                <a:cs typeface="Consolas"/>
                <a:sym typeface="Consolas"/>
              </a:rPr>
              <a:t>"</a:t>
            </a:r>
            <a:r>
              <a:rPr lang="fr-FR" sz="1800" noProof="0" dirty="0">
                <a:solidFill>
                  <a:schemeClr val="dk1"/>
                </a:solidFill>
                <a:latin typeface="Consolas"/>
                <a:ea typeface="Consolas"/>
                <a:cs typeface="Consolas"/>
                <a:sym typeface="Consolas"/>
              </a:rPr>
              <a:t>)</a:t>
            </a:r>
          </a:p>
          <a:p>
            <a:pPr marL="0" lvl="0" indent="0" algn="l" rtl="0">
              <a:lnSpc>
                <a:spcPct val="150000"/>
              </a:lnSpc>
              <a:spcBef>
                <a:spcPts val="0"/>
              </a:spcBef>
              <a:spcAft>
                <a:spcPts val="0"/>
              </a:spcAft>
              <a:buClr>
                <a:schemeClr val="dk1"/>
              </a:buClr>
              <a:buSzPts val="1100"/>
              <a:buFont typeface="Arial"/>
              <a:buNone/>
            </a:pPr>
            <a:r>
              <a:rPr lang="fr-FR" sz="1800" noProof="0" dirty="0" err="1">
                <a:solidFill>
                  <a:schemeClr val="dk1"/>
                </a:solidFill>
                <a:latin typeface="Consolas"/>
                <a:ea typeface="Consolas"/>
                <a:cs typeface="Consolas"/>
                <a:sym typeface="Consolas"/>
              </a:rPr>
              <a:t>println</a:t>
            </a:r>
            <a:r>
              <a:rPr lang="fr-FR" sz="1800" noProof="0" dirty="0">
                <a:solidFill>
                  <a:schemeClr val="dk1"/>
                </a:solidFill>
                <a:latin typeface="Consolas"/>
                <a:ea typeface="Consolas"/>
                <a:cs typeface="Consolas"/>
                <a:sym typeface="Consolas"/>
              </a:rPr>
              <a:t>(</a:t>
            </a:r>
            <a:r>
              <a:rPr lang="fr-FR" sz="1800" noProof="0" dirty="0" err="1">
                <a:solidFill>
                  <a:schemeClr val="dk1"/>
                </a:solidFill>
                <a:latin typeface="Consolas"/>
                <a:ea typeface="Consolas"/>
                <a:cs typeface="Consolas"/>
                <a:sym typeface="Consolas"/>
              </a:rPr>
              <a:t>books.filter</a:t>
            </a:r>
            <a:r>
              <a:rPr lang="fr-FR" sz="1800" noProof="0" dirty="0">
                <a:solidFill>
                  <a:schemeClr val="dk1"/>
                </a:solidFill>
                <a:latin typeface="Consolas"/>
                <a:ea typeface="Consolas"/>
                <a:cs typeface="Consolas"/>
                <a:sym typeface="Consolas"/>
              </a:rPr>
              <a:t> </a:t>
            </a:r>
            <a:r>
              <a:rPr lang="fr-FR" sz="1800" b="1" noProof="0" dirty="0">
                <a:solidFill>
                  <a:schemeClr val="dk1"/>
                </a:solidFill>
                <a:latin typeface="Consolas"/>
                <a:ea typeface="Consolas"/>
                <a:cs typeface="Consolas"/>
                <a:sym typeface="Consolas"/>
              </a:rPr>
              <a:t>{ </a:t>
            </a:r>
            <a:r>
              <a:rPr lang="fr-FR" sz="1800" b="1" noProof="0" dirty="0" err="1">
                <a:solidFill>
                  <a:schemeClr val="dk1"/>
                </a:solidFill>
                <a:latin typeface="Consolas"/>
                <a:ea typeface="Consolas"/>
                <a:cs typeface="Consolas"/>
                <a:sym typeface="Consolas"/>
              </a:rPr>
              <a:t>it</a:t>
            </a:r>
            <a:r>
              <a:rPr lang="fr-FR" sz="1800" b="1" noProof="0" dirty="0">
                <a:solidFill>
                  <a:schemeClr val="dk1"/>
                </a:solidFill>
                <a:latin typeface="Consolas"/>
                <a:ea typeface="Consolas"/>
                <a:cs typeface="Consolas"/>
                <a:sym typeface="Consolas"/>
              </a:rPr>
              <a:t>[</a:t>
            </a:r>
            <a:r>
              <a:rPr lang="fr-FR" sz="1800" b="1" noProof="0" dirty="0">
                <a:solidFill>
                  <a:srgbClr val="C53929"/>
                </a:solidFill>
                <a:latin typeface="Consolas"/>
                <a:ea typeface="Consolas"/>
                <a:cs typeface="Consolas"/>
                <a:sym typeface="Consolas"/>
              </a:rPr>
              <a:t>0</a:t>
            </a:r>
            <a:r>
              <a:rPr lang="fr-FR" sz="1800" b="1" noProof="0" dirty="0">
                <a:solidFill>
                  <a:schemeClr val="dk1"/>
                </a:solidFill>
                <a:latin typeface="Consolas"/>
                <a:ea typeface="Consolas"/>
                <a:cs typeface="Consolas"/>
                <a:sym typeface="Consolas"/>
              </a:rPr>
              <a:t>] == </a:t>
            </a:r>
            <a:r>
              <a:rPr lang="fr-FR" sz="1800" b="1" noProof="0" dirty="0">
                <a:solidFill>
                  <a:srgbClr val="388E3C"/>
                </a:solidFill>
                <a:latin typeface="Consolas"/>
                <a:ea typeface="Consolas"/>
                <a:cs typeface="Consolas"/>
                <a:sym typeface="Consolas"/>
              </a:rPr>
              <a:t>'b'</a:t>
            </a:r>
            <a:r>
              <a:rPr lang="fr-FR" sz="1800" b="1" noProof="0" dirty="0">
                <a:solidFill>
                  <a:schemeClr val="dk1"/>
                </a:solidFill>
                <a:latin typeface="Consolas"/>
                <a:ea typeface="Consolas"/>
                <a:cs typeface="Consolas"/>
                <a:sym typeface="Consolas"/>
              </a:rPr>
              <a:t> }</a:t>
            </a:r>
            <a:r>
              <a:rPr lang="fr-FR" sz="1800" noProof="0" dirty="0">
                <a:solidFill>
                  <a:schemeClr val="dk1"/>
                </a:solidFill>
                <a:latin typeface="Consolas"/>
                <a:ea typeface="Consolas"/>
                <a:cs typeface="Consolas"/>
                <a:sym typeface="Consolas"/>
              </a:rPr>
              <a:t>)</a:t>
            </a:r>
          </a:p>
        </p:txBody>
      </p:sp>
      <p:sp>
        <p:nvSpPr>
          <p:cNvPr id="430" name="Google Shape;430;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431" name="Google Shape;431;p54"/>
          <p:cNvSpPr txBox="1"/>
          <p:nvPr/>
        </p:nvSpPr>
        <p:spPr>
          <a:xfrm>
            <a:off x="437575" y="3175775"/>
            <a:ext cx="7343400" cy="46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 [biology, birds]</a:t>
            </a:r>
            <a:endParaRPr sz="1800">
              <a:solidFill>
                <a:srgbClr val="1155CC"/>
              </a:solidFill>
              <a:latin typeface="Consolas"/>
              <a:ea typeface="Consolas"/>
              <a:cs typeface="Consolas"/>
              <a:sym typeface="Consolas"/>
            </a:endParaRPr>
          </a:p>
        </p:txBody>
      </p:sp>
      <p:sp>
        <p:nvSpPr>
          <p:cNvPr id="432" name="Google Shape;432;p54"/>
          <p:cNvSpPr txBox="1"/>
          <p:nvPr/>
        </p:nvSpPr>
        <p:spPr>
          <a:xfrm>
            <a:off x="361375" y="1420850"/>
            <a:ext cx="8419800" cy="65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a:solidFill>
                  <a:schemeClr val="dk1"/>
                </a:solidFill>
                <a:latin typeface="Roboto"/>
                <a:ea typeface="Roboto"/>
                <a:cs typeface="Roboto"/>
                <a:sym typeface="Roboto"/>
              </a:rPr>
              <a:t>La condition du </a:t>
            </a:r>
            <a:r>
              <a:rPr lang="en" sz="1800" dirty="0" err="1">
                <a:solidFill>
                  <a:schemeClr val="dk1"/>
                </a:solidFill>
                <a:latin typeface="Roboto"/>
                <a:ea typeface="Roboto"/>
                <a:cs typeface="Roboto"/>
                <a:sym typeface="Roboto"/>
              </a:rPr>
              <a:t>filtre</a:t>
            </a:r>
            <a:r>
              <a:rPr lang="en" sz="1800" dirty="0">
                <a:solidFill>
                  <a:schemeClr val="dk1"/>
                </a:solidFill>
                <a:latin typeface="Roboto"/>
                <a:ea typeface="Roboto"/>
                <a:cs typeface="Roboto"/>
                <a:sym typeface="Roboto"/>
              </a:rPr>
              <a:t> entre accolades </a:t>
            </a:r>
            <a:r>
              <a:rPr lang="en" sz="1800" dirty="0">
                <a:solidFill>
                  <a:schemeClr val="dk1"/>
                </a:solidFill>
                <a:latin typeface="Courier New"/>
                <a:ea typeface="Courier New"/>
                <a:cs typeface="Courier New"/>
                <a:sym typeface="Courier New"/>
              </a:rPr>
              <a:t>{}</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est</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testé</a:t>
            </a:r>
            <a:r>
              <a:rPr lang="en" sz="1800" dirty="0">
                <a:solidFill>
                  <a:schemeClr val="dk1"/>
                </a:solidFill>
                <a:latin typeface="Roboto"/>
                <a:ea typeface="Roboto"/>
                <a:cs typeface="Roboto"/>
                <a:sym typeface="Roboto"/>
              </a:rPr>
              <a:t> sur </a:t>
            </a:r>
            <a:r>
              <a:rPr lang="en" sz="1800" dirty="0" err="1">
                <a:solidFill>
                  <a:schemeClr val="dk1"/>
                </a:solidFill>
                <a:latin typeface="Roboto"/>
                <a:ea typeface="Roboto"/>
                <a:cs typeface="Roboto"/>
                <a:sym typeface="Roboto"/>
              </a:rPr>
              <a:t>chaque</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élément</a:t>
            </a:r>
            <a:r>
              <a:rPr lang="en" sz="1800" dirty="0">
                <a:solidFill>
                  <a:schemeClr val="dk1"/>
                </a:solidFill>
                <a:latin typeface="Roboto"/>
                <a:ea typeface="Roboto"/>
                <a:cs typeface="Roboto"/>
                <a:sym typeface="Roboto"/>
              </a:rPr>
              <a:t> de la </a:t>
            </a:r>
            <a:r>
              <a:rPr lang="en" sz="1800" dirty="0" err="1">
                <a:solidFill>
                  <a:schemeClr val="dk1"/>
                </a:solidFill>
                <a:latin typeface="Roboto"/>
                <a:ea typeface="Roboto"/>
                <a:cs typeface="Roboto"/>
                <a:sym typeface="Roboto"/>
              </a:rPr>
              <a:t>liste</a:t>
            </a:r>
            <a:r>
              <a:rPr lang="en" sz="1800" dirty="0">
                <a:solidFill>
                  <a:schemeClr val="dk1"/>
                </a:solidFill>
                <a:latin typeface="Roboto"/>
                <a:ea typeface="Roboto"/>
                <a:cs typeface="Roboto"/>
                <a:sym typeface="Roboto"/>
              </a:rPr>
              <a:t>. Si </a:t>
            </a:r>
            <a:r>
              <a:rPr lang="en" sz="1800" dirty="0" err="1">
                <a:solidFill>
                  <a:schemeClr val="dk1"/>
                </a:solidFill>
                <a:latin typeface="Roboto"/>
                <a:ea typeface="Roboto"/>
                <a:cs typeface="Roboto"/>
                <a:sym typeface="Roboto"/>
              </a:rPr>
              <a:t>l’epression</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retourne</a:t>
            </a:r>
            <a:r>
              <a:rPr lang="en" sz="1800" dirty="0">
                <a:solidFill>
                  <a:schemeClr val="dk1"/>
                </a:solidFill>
                <a:latin typeface="Roboto"/>
                <a:ea typeface="Roboto"/>
                <a:cs typeface="Roboto"/>
                <a:sym typeface="Roboto"/>
              </a:rPr>
              <a:t> </a:t>
            </a:r>
            <a:r>
              <a:rPr lang="en" sz="1800" dirty="0">
                <a:solidFill>
                  <a:schemeClr val="dk1"/>
                </a:solidFill>
                <a:latin typeface="Courier New"/>
                <a:ea typeface="Courier New"/>
                <a:cs typeface="Courier New"/>
                <a:sym typeface="Courier New"/>
              </a:rPr>
              <a:t>true</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l’élément</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est</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inclus</a:t>
            </a:r>
            <a:r>
              <a:rPr lang="en" sz="1800" dirty="0">
                <a:solidFill>
                  <a:schemeClr val="dk1"/>
                </a:solidFill>
                <a:latin typeface="Roboto"/>
                <a:ea typeface="Roboto"/>
                <a:cs typeface="Roboto"/>
                <a:sym typeface="Roboto"/>
              </a:rPr>
              <a:t>.</a:t>
            </a:r>
            <a:endParaRPr sz="1800" dirty="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sz="3600" noProof="0" dirty="0"/>
              <a:t>(</a:t>
            </a:r>
            <a:r>
              <a:rPr lang="fr-FR" sz="3600" noProof="0" dirty="0" err="1"/>
              <a:t>Preque</a:t>
            </a:r>
            <a:r>
              <a:rPr lang="fr-FR" sz="3600" noProof="0" dirty="0"/>
              <a:t>) Tout à une valeur</a:t>
            </a:r>
            <a:endParaRPr lang="fr-FR" noProof="0" dirty="0"/>
          </a:p>
        </p:txBody>
      </p:sp>
      <p:sp>
        <p:nvSpPr>
          <p:cNvPr id="166" name="Google Shape;166;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67" name="Google Shape;167;p28"/>
          <p:cNvSpPr txBox="1"/>
          <p:nvPr/>
        </p:nvSpPr>
        <p:spPr>
          <a:xfrm>
            <a:off x="374300" y="2241275"/>
            <a:ext cx="7462500" cy="133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800" err="1">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temperature = </a:t>
            </a:r>
            <a:r>
              <a:rPr lang="en" sz="1800">
                <a:solidFill>
                  <a:srgbClr val="C53929"/>
                </a:solidFill>
                <a:latin typeface="Consolas"/>
                <a:ea typeface="Consolas"/>
                <a:cs typeface="Consolas"/>
                <a:sym typeface="Consolas"/>
              </a:rPr>
              <a:t>20</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None/>
            </a:pPr>
            <a:r>
              <a:rPr lang="en" sz="1800" err="1">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a:t>
            </a:r>
            <a:r>
              <a:rPr lang="en" sz="1800" err="1">
                <a:solidFill>
                  <a:srgbClr val="37474F"/>
                </a:solidFill>
                <a:latin typeface="Consolas"/>
                <a:ea typeface="Consolas"/>
                <a:cs typeface="Consolas"/>
                <a:sym typeface="Consolas"/>
              </a:rPr>
              <a:t>isHot</a:t>
            </a:r>
            <a:r>
              <a:rPr lang="en" sz="1800">
                <a:solidFill>
                  <a:srgbClr val="37474F"/>
                </a:solidFill>
                <a:latin typeface="Consolas"/>
                <a:ea typeface="Consolas"/>
                <a:cs typeface="Consolas"/>
                <a:sym typeface="Consolas"/>
              </a:rPr>
              <a:t> = </a:t>
            </a: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(temperature &gt; </a:t>
            </a:r>
            <a:r>
              <a:rPr lang="en" sz="1800">
                <a:solidFill>
                  <a:srgbClr val="C53929"/>
                </a:solidFill>
                <a:latin typeface="Consolas"/>
                <a:ea typeface="Consolas"/>
                <a:cs typeface="Consolas"/>
                <a:sym typeface="Consolas"/>
              </a:rPr>
              <a:t>40</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true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false</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None/>
            </a:pPr>
            <a:r>
              <a:rPr lang="en" sz="1800" err="1">
                <a:solidFill>
                  <a:srgbClr val="37474F"/>
                </a:solidFill>
                <a:latin typeface="Consolas"/>
                <a:ea typeface="Consolas"/>
                <a:cs typeface="Consolas"/>
                <a:sym typeface="Consolas"/>
              </a:rPr>
              <a:t>println</a:t>
            </a:r>
            <a:r>
              <a:rPr lang="en" sz="1800">
                <a:solidFill>
                  <a:srgbClr val="37474F"/>
                </a:solidFill>
                <a:latin typeface="Consolas"/>
                <a:ea typeface="Consolas"/>
                <a:cs typeface="Consolas"/>
                <a:sym typeface="Consolas"/>
              </a:rPr>
              <a:t>(</a:t>
            </a:r>
            <a:r>
              <a:rPr lang="en" sz="1800" err="1">
                <a:solidFill>
                  <a:srgbClr val="37474F"/>
                </a:solidFill>
                <a:latin typeface="Consolas"/>
                <a:ea typeface="Consolas"/>
                <a:cs typeface="Consolas"/>
                <a:sym typeface="Consolas"/>
              </a:rPr>
              <a:t>isHot</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1000"/>
              </a:spcBef>
              <a:spcAft>
                <a:spcPts val="0"/>
              </a:spcAft>
              <a:buNone/>
            </a:pPr>
            <a:r>
              <a:rPr lang="en" sz="1800">
                <a:solidFill>
                  <a:srgbClr val="1155CC"/>
                </a:solidFill>
                <a:latin typeface="Consolas"/>
                <a:ea typeface="Consolas"/>
                <a:cs typeface="Consolas"/>
                <a:sym typeface="Consolas"/>
              </a:rPr>
              <a:t>⇒ false</a:t>
            </a:r>
            <a:endParaRPr sz="1800">
              <a:solidFill>
                <a:schemeClr val="dk1"/>
              </a:solidFill>
              <a:latin typeface="Consolas"/>
              <a:ea typeface="Consolas"/>
              <a:cs typeface="Consolas"/>
              <a:sym typeface="Consolas"/>
            </a:endParaRPr>
          </a:p>
        </p:txBody>
      </p:sp>
      <p:sp>
        <p:nvSpPr>
          <p:cNvPr id="168" name="Google Shape;168;p28"/>
          <p:cNvSpPr txBox="1"/>
          <p:nvPr/>
        </p:nvSpPr>
        <p:spPr>
          <a:xfrm>
            <a:off x="342900" y="1463550"/>
            <a:ext cx="8458200" cy="68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err="1">
                <a:latin typeface="Roboto"/>
                <a:ea typeface="Roboto"/>
                <a:cs typeface="Roboto"/>
                <a:sym typeface="Roboto"/>
              </a:rPr>
              <a:t>En</a:t>
            </a:r>
            <a:r>
              <a:rPr lang="en" sz="1800">
                <a:latin typeface="Roboto"/>
                <a:ea typeface="Roboto"/>
                <a:cs typeface="Roboto"/>
                <a:sym typeface="Roboto"/>
              </a:rPr>
              <a:t> Kotlin, </a:t>
            </a:r>
            <a:r>
              <a:rPr lang="fr-FR" sz="1800">
                <a:latin typeface="Roboto"/>
                <a:ea typeface="Roboto"/>
                <a:cs typeface="Roboto"/>
                <a:sym typeface="Roboto"/>
              </a:rPr>
              <a:t>P</a:t>
            </a:r>
            <a:r>
              <a:rPr lang="en" sz="1800" err="1">
                <a:latin typeface="Roboto"/>
                <a:ea typeface="Roboto"/>
                <a:cs typeface="Roboto"/>
                <a:sym typeface="Roboto"/>
              </a:rPr>
              <a:t>resque</a:t>
            </a:r>
            <a:r>
              <a:rPr lang="en" sz="1800">
                <a:latin typeface="Roboto"/>
                <a:ea typeface="Roboto"/>
                <a:cs typeface="Roboto"/>
                <a:sym typeface="Roboto"/>
              </a:rPr>
              <a:t> tout </a:t>
            </a:r>
            <a:r>
              <a:rPr lang="en" sz="1800" err="1">
                <a:latin typeface="Roboto"/>
                <a:ea typeface="Roboto"/>
                <a:cs typeface="Roboto"/>
                <a:sym typeface="Roboto"/>
              </a:rPr>
              <a:t>est</a:t>
            </a:r>
            <a:r>
              <a:rPr lang="en" sz="1800">
                <a:latin typeface="Roboto"/>
                <a:ea typeface="Roboto"/>
                <a:cs typeface="Roboto"/>
                <a:sym typeface="Roboto"/>
              </a:rPr>
              <a:t> </a:t>
            </a:r>
            <a:r>
              <a:rPr lang="en" sz="1800" err="1">
                <a:latin typeface="Roboto"/>
                <a:ea typeface="Roboto"/>
                <a:cs typeface="Roboto"/>
                <a:sym typeface="Roboto"/>
              </a:rPr>
              <a:t>une</a:t>
            </a:r>
            <a:r>
              <a:rPr lang="en" sz="1800">
                <a:latin typeface="Roboto"/>
                <a:ea typeface="Roboto"/>
                <a:cs typeface="Roboto"/>
                <a:sym typeface="Roboto"/>
              </a:rPr>
              <a:t> expression et a </a:t>
            </a:r>
            <a:r>
              <a:rPr lang="en" sz="1800" err="1">
                <a:latin typeface="Roboto"/>
                <a:ea typeface="Roboto"/>
                <a:cs typeface="Roboto"/>
                <a:sym typeface="Roboto"/>
              </a:rPr>
              <a:t>une</a:t>
            </a:r>
            <a:r>
              <a:rPr lang="en" sz="1800">
                <a:latin typeface="Roboto"/>
                <a:ea typeface="Roboto"/>
                <a:cs typeface="Roboto"/>
                <a:sym typeface="Roboto"/>
              </a:rPr>
              <a:t> </a:t>
            </a:r>
            <a:r>
              <a:rPr lang="fr-FR" sz="1800">
                <a:latin typeface="Roboto"/>
                <a:ea typeface="Roboto"/>
                <a:cs typeface="Roboto"/>
                <a:sym typeface="Roboto"/>
              </a:rPr>
              <a:t>V</a:t>
            </a:r>
            <a:r>
              <a:rPr lang="en" sz="1800" err="1">
                <a:latin typeface="Roboto"/>
                <a:ea typeface="Roboto"/>
                <a:cs typeface="Roboto"/>
                <a:sym typeface="Roboto"/>
              </a:rPr>
              <a:t>aleur</a:t>
            </a:r>
            <a:r>
              <a:rPr lang="en" sz="1800">
                <a:latin typeface="Roboto"/>
                <a:ea typeface="Roboto"/>
                <a:cs typeface="Roboto"/>
                <a:sym typeface="Roboto"/>
              </a:rPr>
              <a:t>. </a:t>
            </a:r>
            <a:r>
              <a:rPr lang="en" sz="1800" err="1">
                <a:latin typeface="Roboto"/>
                <a:ea typeface="Roboto"/>
                <a:cs typeface="Roboto"/>
                <a:sym typeface="Roboto"/>
              </a:rPr>
              <a:t>Même</a:t>
            </a:r>
            <a:r>
              <a:rPr lang="en" sz="1800">
                <a:latin typeface="Roboto"/>
                <a:ea typeface="Roboto"/>
                <a:cs typeface="Roboto"/>
                <a:sym typeface="Roboto"/>
              </a:rPr>
              <a:t> un if !</a:t>
            </a:r>
            <a:endParaRPr sz="1800">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D’autres transformations de listes</a:t>
            </a:r>
          </a:p>
        </p:txBody>
      </p:sp>
      <p:sp>
        <p:nvSpPr>
          <p:cNvPr id="477" name="Google Shape;477;p5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478" name="Google Shape;478;p59"/>
          <p:cNvSpPr txBox="1"/>
          <p:nvPr/>
        </p:nvSpPr>
        <p:spPr>
          <a:xfrm>
            <a:off x="266700" y="1080400"/>
            <a:ext cx="8458200" cy="48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sz="1800" dirty="0">
                <a:latin typeface="Courier New"/>
                <a:ea typeface="Courier New"/>
                <a:cs typeface="Courier New"/>
                <a:sym typeface="Courier New"/>
              </a:rPr>
              <a:t>map()</a:t>
            </a:r>
            <a:r>
              <a:rPr lang="en" sz="1800" dirty="0">
                <a:latin typeface="Roboto"/>
                <a:ea typeface="Roboto"/>
                <a:cs typeface="Roboto"/>
                <a:sym typeface="Roboto"/>
              </a:rPr>
              <a:t> applique </a:t>
            </a:r>
            <a:r>
              <a:rPr lang="en" sz="1800" dirty="0" err="1">
                <a:latin typeface="Roboto"/>
                <a:ea typeface="Roboto"/>
                <a:cs typeface="Roboto"/>
                <a:sym typeface="Roboto"/>
              </a:rPr>
              <a:t>une</a:t>
            </a:r>
            <a:r>
              <a:rPr lang="en" sz="1800" dirty="0">
                <a:latin typeface="Roboto"/>
                <a:ea typeface="Roboto"/>
                <a:cs typeface="Roboto"/>
                <a:sym typeface="Roboto"/>
              </a:rPr>
              <a:t> transformation sur </a:t>
            </a:r>
            <a:r>
              <a:rPr lang="en" sz="1800" dirty="0" err="1">
                <a:latin typeface="Roboto"/>
                <a:ea typeface="Roboto"/>
                <a:cs typeface="Roboto"/>
                <a:sym typeface="Roboto"/>
              </a:rPr>
              <a:t>chaque</a:t>
            </a:r>
            <a:r>
              <a:rPr lang="en" sz="1800" dirty="0">
                <a:latin typeface="Roboto"/>
                <a:ea typeface="Roboto"/>
                <a:cs typeface="Roboto"/>
                <a:sym typeface="Roboto"/>
              </a:rPr>
              <a:t> item et </a:t>
            </a:r>
            <a:r>
              <a:rPr lang="en" sz="1800" dirty="0" err="1">
                <a:latin typeface="Roboto"/>
                <a:ea typeface="Roboto"/>
                <a:cs typeface="Roboto"/>
                <a:sym typeface="Roboto"/>
              </a:rPr>
              <a:t>renvoie</a:t>
            </a:r>
            <a:r>
              <a:rPr lang="en" sz="1800" dirty="0">
                <a:latin typeface="Roboto"/>
                <a:ea typeface="Roboto"/>
                <a:cs typeface="Roboto"/>
                <a:sym typeface="Roboto"/>
              </a:rPr>
              <a:t> la </a:t>
            </a:r>
            <a:r>
              <a:rPr lang="en" sz="1800" dirty="0" err="1">
                <a:latin typeface="Roboto"/>
                <a:ea typeface="Roboto"/>
                <a:cs typeface="Roboto"/>
                <a:sym typeface="Roboto"/>
              </a:rPr>
              <a:t>liste</a:t>
            </a:r>
            <a:r>
              <a:rPr lang="en" sz="1800" dirty="0">
                <a:latin typeface="Roboto"/>
                <a:ea typeface="Roboto"/>
                <a:cs typeface="Roboto"/>
                <a:sym typeface="Roboto"/>
              </a:rPr>
              <a:t>.</a:t>
            </a:r>
            <a:endParaRPr sz="1800" dirty="0">
              <a:latin typeface="Roboto"/>
              <a:ea typeface="Roboto"/>
              <a:cs typeface="Roboto"/>
              <a:sym typeface="Roboto"/>
            </a:endParaRPr>
          </a:p>
        </p:txBody>
      </p:sp>
      <p:sp>
        <p:nvSpPr>
          <p:cNvPr id="479" name="Google Shape;479;p59"/>
          <p:cNvSpPr txBox="1"/>
          <p:nvPr/>
        </p:nvSpPr>
        <p:spPr>
          <a:xfrm>
            <a:off x="266700" y="2815300"/>
            <a:ext cx="8458200" cy="489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sz="1800" dirty="0">
                <a:latin typeface="Courier New"/>
                <a:ea typeface="Courier New"/>
                <a:cs typeface="Courier New"/>
                <a:sym typeface="Courier New"/>
              </a:rPr>
              <a:t>flatten()</a:t>
            </a:r>
            <a:r>
              <a:rPr lang="en" sz="1800" dirty="0">
                <a:latin typeface="Roboto"/>
                <a:ea typeface="Roboto"/>
                <a:cs typeface="Roboto"/>
                <a:sym typeface="Roboto"/>
              </a:rPr>
              <a:t> </a:t>
            </a:r>
            <a:r>
              <a:rPr lang="fr-FR" sz="1800" dirty="0">
                <a:latin typeface="Roboto"/>
                <a:ea typeface="Roboto"/>
                <a:cs typeface="Roboto"/>
                <a:sym typeface="Roboto"/>
              </a:rPr>
              <a:t>r</a:t>
            </a:r>
            <a:r>
              <a:rPr lang="en" sz="1800" dirty="0" err="1">
                <a:latin typeface="Roboto"/>
                <a:ea typeface="Roboto"/>
                <a:cs typeface="Roboto"/>
                <a:sym typeface="Roboto"/>
              </a:rPr>
              <a:t>etourne</a:t>
            </a:r>
            <a:r>
              <a:rPr lang="en" sz="1800" dirty="0">
                <a:latin typeface="Roboto"/>
                <a:ea typeface="Roboto"/>
                <a:cs typeface="Roboto"/>
                <a:sym typeface="Roboto"/>
              </a:rPr>
              <a:t> </a:t>
            </a:r>
            <a:r>
              <a:rPr lang="en" sz="1800" dirty="0" err="1">
                <a:latin typeface="Roboto"/>
                <a:ea typeface="Roboto"/>
                <a:cs typeface="Roboto"/>
                <a:sym typeface="Roboto"/>
              </a:rPr>
              <a:t>une</a:t>
            </a:r>
            <a:r>
              <a:rPr lang="en" sz="1800" dirty="0">
                <a:latin typeface="Roboto"/>
                <a:ea typeface="Roboto"/>
                <a:cs typeface="Roboto"/>
                <a:sym typeface="Roboto"/>
              </a:rPr>
              <a:t> </a:t>
            </a:r>
            <a:r>
              <a:rPr lang="en" sz="1800" dirty="0" err="1">
                <a:latin typeface="Roboto"/>
                <a:ea typeface="Roboto"/>
                <a:cs typeface="Roboto"/>
                <a:sym typeface="Roboto"/>
              </a:rPr>
              <a:t>liste</a:t>
            </a:r>
            <a:r>
              <a:rPr lang="en" sz="1800" dirty="0">
                <a:latin typeface="Roboto"/>
                <a:ea typeface="Roboto"/>
                <a:cs typeface="Roboto"/>
                <a:sym typeface="Roboto"/>
              </a:rPr>
              <a:t> </a:t>
            </a:r>
            <a:r>
              <a:rPr lang="en" sz="1800" dirty="0" err="1">
                <a:latin typeface="Roboto"/>
                <a:ea typeface="Roboto"/>
                <a:cs typeface="Roboto"/>
                <a:sym typeface="Roboto"/>
              </a:rPr>
              <a:t>à</a:t>
            </a:r>
            <a:r>
              <a:rPr lang="en" sz="1800" dirty="0">
                <a:latin typeface="Roboto"/>
                <a:ea typeface="Roboto"/>
                <a:cs typeface="Roboto"/>
                <a:sym typeface="Roboto"/>
              </a:rPr>
              <a:t> </a:t>
            </a:r>
            <a:r>
              <a:rPr lang="en" sz="1800" dirty="0" err="1">
                <a:latin typeface="Roboto"/>
                <a:ea typeface="Roboto"/>
                <a:cs typeface="Roboto"/>
                <a:sym typeface="Roboto"/>
              </a:rPr>
              <a:t>partir</a:t>
            </a:r>
            <a:r>
              <a:rPr lang="en" sz="1800" dirty="0">
                <a:latin typeface="Roboto"/>
                <a:ea typeface="Roboto"/>
                <a:cs typeface="Roboto"/>
                <a:sym typeface="Roboto"/>
              </a:rPr>
              <a:t> </a:t>
            </a:r>
            <a:r>
              <a:rPr lang="en" sz="1800" dirty="0" err="1">
                <a:latin typeface="Roboto"/>
                <a:ea typeface="Roboto"/>
                <a:cs typeface="Roboto"/>
                <a:sym typeface="Roboto"/>
              </a:rPr>
              <a:t>d’une</a:t>
            </a:r>
            <a:r>
              <a:rPr lang="en" sz="1800" dirty="0">
                <a:latin typeface="Roboto"/>
                <a:ea typeface="Roboto"/>
                <a:cs typeface="Roboto"/>
                <a:sym typeface="Roboto"/>
              </a:rPr>
              <a:t> </a:t>
            </a:r>
            <a:r>
              <a:rPr lang="en" sz="1800" dirty="0" err="1">
                <a:latin typeface="Roboto"/>
                <a:ea typeface="Roboto"/>
                <a:cs typeface="Roboto"/>
                <a:sym typeface="Roboto"/>
              </a:rPr>
              <a:t>liste</a:t>
            </a:r>
            <a:r>
              <a:rPr lang="en" sz="1800" dirty="0">
                <a:latin typeface="Roboto"/>
                <a:ea typeface="Roboto"/>
                <a:cs typeface="Roboto"/>
                <a:sym typeface="Roboto"/>
              </a:rPr>
              <a:t> de </a:t>
            </a:r>
            <a:r>
              <a:rPr lang="en" sz="1800" dirty="0" err="1">
                <a:latin typeface="Roboto"/>
                <a:ea typeface="Roboto"/>
                <a:cs typeface="Roboto"/>
                <a:sym typeface="Roboto"/>
              </a:rPr>
              <a:t>listes</a:t>
            </a:r>
            <a:r>
              <a:rPr lang="en" sz="1800" dirty="0">
                <a:latin typeface="Roboto"/>
                <a:ea typeface="Roboto"/>
                <a:cs typeface="Roboto"/>
                <a:sym typeface="Roboto"/>
              </a:rPr>
              <a:t> </a:t>
            </a:r>
            <a:r>
              <a:rPr lang="en" sz="1800" dirty="0" err="1">
                <a:latin typeface="Roboto"/>
                <a:ea typeface="Roboto"/>
                <a:cs typeface="Roboto"/>
                <a:sym typeface="Roboto"/>
              </a:rPr>
              <a:t>d’éléments</a:t>
            </a:r>
            <a:r>
              <a:rPr lang="en" sz="1800" dirty="0">
                <a:latin typeface="Roboto"/>
                <a:ea typeface="Roboto"/>
                <a:cs typeface="Roboto"/>
                <a:sym typeface="Roboto"/>
              </a:rPr>
              <a:t>.</a:t>
            </a:r>
            <a:endParaRPr sz="1800" dirty="0">
              <a:latin typeface="Roboto"/>
              <a:ea typeface="Roboto"/>
              <a:cs typeface="Roboto"/>
              <a:sym typeface="Roboto"/>
            </a:endParaRPr>
          </a:p>
        </p:txBody>
      </p:sp>
      <p:sp>
        <p:nvSpPr>
          <p:cNvPr id="480" name="Google Shape;480;p59"/>
          <p:cNvSpPr txBox="1">
            <a:spLocks noGrp="1"/>
          </p:cNvSpPr>
          <p:nvPr>
            <p:ph type="body" idx="1"/>
          </p:nvPr>
        </p:nvSpPr>
        <p:spPr>
          <a:xfrm>
            <a:off x="713375" y="1537600"/>
            <a:ext cx="4582500" cy="1125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sz="1800" noProof="0" dirty="0">
                <a:solidFill>
                  <a:srgbClr val="3F51B5"/>
                </a:solidFill>
                <a:latin typeface="Consolas"/>
                <a:ea typeface="Consolas"/>
                <a:cs typeface="Consolas"/>
                <a:sym typeface="Consolas"/>
              </a:rPr>
              <a:t>val</a:t>
            </a:r>
            <a:r>
              <a:rPr lang="fr-FR" sz="1800" noProof="0" dirty="0">
                <a:latin typeface="Consolas"/>
                <a:ea typeface="Consolas"/>
                <a:cs typeface="Consolas"/>
                <a:sym typeface="Consolas"/>
              </a:rPr>
              <a:t> </a:t>
            </a:r>
            <a:r>
              <a:rPr lang="fr-FR" sz="1800" noProof="0" dirty="0" err="1">
                <a:latin typeface="Consolas"/>
                <a:ea typeface="Consolas"/>
                <a:cs typeface="Consolas"/>
                <a:sym typeface="Consolas"/>
              </a:rPr>
              <a:t>numbers</a:t>
            </a:r>
            <a:r>
              <a:rPr lang="fr-FR" sz="1800" noProof="0" dirty="0">
                <a:latin typeface="Consolas"/>
                <a:ea typeface="Consolas"/>
                <a:cs typeface="Consolas"/>
                <a:sym typeface="Consolas"/>
              </a:rPr>
              <a:t> = </a:t>
            </a:r>
            <a:r>
              <a:rPr lang="fr-FR" sz="1800" noProof="0" dirty="0" err="1">
                <a:latin typeface="Consolas"/>
                <a:ea typeface="Consolas"/>
                <a:cs typeface="Consolas"/>
                <a:sym typeface="Consolas"/>
              </a:rPr>
              <a:t>setOf</a:t>
            </a:r>
            <a:r>
              <a:rPr lang="fr-FR" sz="1800" noProof="0" dirty="0">
                <a:latin typeface="Consolas"/>
                <a:ea typeface="Consolas"/>
                <a:cs typeface="Consolas"/>
                <a:sym typeface="Consolas"/>
              </a:rPr>
              <a:t>(</a:t>
            </a:r>
            <a:r>
              <a:rPr lang="fr-FR" sz="1800" noProof="0" dirty="0">
                <a:solidFill>
                  <a:srgbClr val="C53929"/>
                </a:solidFill>
                <a:latin typeface="Consolas"/>
                <a:ea typeface="Consolas"/>
                <a:cs typeface="Consolas"/>
                <a:sym typeface="Consolas"/>
              </a:rPr>
              <a:t>1</a:t>
            </a:r>
            <a:r>
              <a:rPr lang="fr-FR" sz="1800" noProof="0" dirty="0">
                <a:latin typeface="Consolas"/>
                <a:ea typeface="Consolas"/>
                <a:cs typeface="Consolas"/>
                <a:sym typeface="Consolas"/>
              </a:rPr>
              <a:t>, </a:t>
            </a:r>
            <a:r>
              <a:rPr lang="fr-FR" sz="1800" noProof="0" dirty="0">
                <a:solidFill>
                  <a:srgbClr val="C53929"/>
                </a:solidFill>
                <a:latin typeface="Consolas"/>
                <a:ea typeface="Consolas"/>
                <a:cs typeface="Consolas"/>
                <a:sym typeface="Consolas"/>
              </a:rPr>
              <a:t>2</a:t>
            </a:r>
            <a:r>
              <a:rPr lang="fr-FR" sz="1800" noProof="0" dirty="0">
                <a:latin typeface="Consolas"/>
                <a:ea typeface="Consolas"/>
                <a:cs typeface="Consolas"/>
                <a:sym typeface="Consolas"/>
              </a:rPr>
              <a:t>, </a:t>
            </a:r>
            <a:r>
              <a:rPr lang="fr-FR" sz="1800" noProof="0" dirty="0">
                <a:solidFill>
                  <a:srgbClr val="C53929"/>
                </a:solidFill>
                <a:latin typeface="Consolas"/>
                <a:ea typeface="Consolas"/>
                <a:cs typeface="Consolas"/>
                <a:sym typeface="Consolas"/>
              </a:rPr>
              <a:t>3</a:t>
            </a:r>
            <a:r>
              <a:rPr lang="fr-FR" sz="1800" noProof="0" dirty="0">
                <a:latin typeface="Consolas"/>
                <a:ea typeface="Consolas"/>
                <a:cs typeface="Consolas"/>
                <a:sym typeface="Consolas"/>
              </a:rPr>
              <a:t>)</a:t>
            </a:r>
          </a:p>
          <a:p>
            <a:pPr marL="0" lvl="0" indent="0" algn="l" rtl="0">
              <a:lnSpc>
                <a:spcPct val="115000"/>
              </a:lnSpc>
              <a:spcBef>
                <a:spcPts val="0"/>
              </a:spcBef>
              <a:spcAft>
                <a:spcPts val="0"/>
              </a:spcAft>
              <a:buNone/>
            </a:pPr>
            <a:r>
              <a:rPr lang="fr-FR" sz="1800" noProof="0" dirty="0" err="1">
                <a:latin typeface="Consolas"/>
                <a:ea typeface="Consolas"/>
                <a:cs typeface="Consolas"/>
                <a:sym typeface="Consolas"/>
              </a:rPr>
              <a:t>println</a:t>
            </a:r>
            <a:r>
              <a:rPr lang="fr-FR" sz="1800" noProof="0" dirty="0">
                <a:latin typeface="Consolas"/>
                <a:ea typeface="Consolas"/>
                <a:cs typeface="Consolas"/>
                <a:sym typeface="Consolas"/>
              </a:rPr>
              <a:t>(</a:t>
            </a:r>
            <a:r>
              <a:rPr lang="fr-FR" sz="1800" noProof="0" dirty="0" err="1">
                <a:latin typeface="Consolas"/>
                <a:ea typeface="Consolas"/>
                <a:cs typeface="Consolas"/>
                <a:sym typeface="Consolas"/>
              </a:rPr>
              <a:t>numbers.</a:t>
            </a:r>
            <a:r>
              <a:rPr lang="fr-FR" sz="1800" b="1" noProof="0" dirty="0" err="1">
                <a:latin typeface="Consolas"/>
                <a:ea typeface="Consolas"/>
                <a:cs typeface="Consolas"/>
                <a:sym typeface="Consolas"/>
              </a:rPr>
              <a:t>map</a:t>
            </a:r>
            <a:r>
              <a:rPr lang="fr-FR" sz="1800" noProof="0" dirty="0">
                <a:latin typeface="Consolas"/>
                <a:ea typeface="Consolas"/>
                <a:cs typeface="Consolas"/>
                <a:sym typeface="Consolas"/>
              </a:rPr>
              <a:t> { </a:t>
            </a:r>
            <a:r>
              <a:rPr lang="fr-FR" sz="1800" noProof="0" dirty="0" err="1">
                <a:latin typeface="Consolas"/>
                <a:ea typeface="Consolas"/>
                <a:cs typeface="Consolas"/>
                <a:sym typeface="Consolas"/>
              </a:rPr>
              <a:t>it</a:t>
            </a:r>
            <a:r>
              <a:rPr lang="fr-FR" sz="1800" noProof="0" dirty="0">
                <a:latin typeface="Consolas"/>
                <a:ea typeface="Consolas"/>
                <a:cs typeface="Consolas"/>
                <a:sym typeface="Consolas"/>
              </a:rPr>
              <a:t> * </a:t>
            </a:r>
            <a:r>
              <a:rPr lang="fr-FR" sz="1800" noProof="0" dirty="0">
                <a:solidFill>
                  <a:srgbClr val="C53929"/>
                </a:solidFill>
                <a:latin typeface="Consolas"/>
                <a:ea typeface="Consolas"/>
                <a:cs typeface="Consolas"/>
                <a:sym typeface="Consolas"/>
              </a:rPr>
              <a:t>3</a:t>
            </a:r>
            <a:r>
              <a:rPr lang="fr-FR" sz="1800" noProof="0" dirty="0">
                <a:latin typeface="Consolas"/>
                <a:ea typeface="Consolas"/>
                <a:cs typeface="Consolas"/>
                <a:sym typeface="Consolas"/>
              </a:rPr>
              <a:t> })</a:t>
            </a:r>
          </a:p>
          <a:p>
            <a:pPr marL="0" lvl="0" indent="0" algn="l" rtl="0">
              <a:lnSpc>
                <a:spcPct val="115000"/>
              </a:lnSpc>
              <a:spcBef>
                <a:spcPts val="0"/>
              </a:spcBef>
              <a:spcAft>
                <a:spcPts val="0"/>
              </a:spcAft>
              <a:buNone/>
            </a:pPr>
            <a:r>
              <a:rPr lang="fr-FR" sz="1800" noProof="0" dirty="0">
                <a:solidFill>
                  <a:srgbClr val="1155CC"/>
                </a:solidFill>
                <a:latin typeface="Consolas"/>
                <a:ea typeface="Consolas"/>
                <a:cs typeface="Consolas"/>
                <a:sym typeface="Consolas"/>
              </a:rPr>
              <a:t>=&gt; [3, 6, 9]</a:t>
            </a:r>
          </a:p>
        </p:txBody>
      </p:sp>
      <p:sp>
        <p:nvSpPr>
          <p:cNvPr id="481" name="Google Shape;481;p59"/>
          <p:cNvSpPr txBox="1">
            <a:spLocks noGrp="1"/>
          </p:cNvSpPr>
          <p:nvPr>
            <p:ph type="body" idx="1"/>
          </p:nvPr>
        </p:nvSpPr>
        <p:spPr>
          <a:xfrm>
            <a:off x="692700" y="3133675"/>
            <a:ext cx="8520600" cy="15687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fr-FR" sz="1800" noProof="0" dirty="0">
                <a:solidFill>
                  <a:srgbClr val="3F51B5"/>
                </a:solidFill>
                <a:latin typeface="Consolas"/>
                <a:ea typeface="Consolas"/>
                <a:cs typeface="Consolas"/>
                <a:sym typeface="Consolas"/>
              </a:rPr>
              <a:t>val</a:t>
            </a:r>
            <a:r>
              <a:rPr lang="fr-FR" sz="1800" noProof="0" dirty="0">
                <a:latin typeface="Consolas"/>
                <a:ea typeface="Consolas"/>
                <a:cs typeface="Consolas"/>
                <a:sym typeface="Consolas"/>
              </a:rPr>
              <a:t> </a:t>
            </a:r>
            <a:r>
              <a:rPr lang="fr-FR" sz="1800" noProof="0" dirty="0" err="1">
                <a:latin typeface="Consolas"/>
                <a:ea typeface="Consolas"/>
                <a:cs typeface="Consolas"/>
                <a:sym typeface="Consolas"/>
              </a:rPr>
              <a:t>numberSets</a:t>
            </a:r>
            <a:r>
              <a:rPr lang="fr-FR" sz="1800" noProof="0" dirty="0">
                <a:latin typeface="Consolas"/>
                <a:ea typeface="Consolas"/>
                <a:cs typeface="Consolas"/>
                <a:sym typeface="Consolas"/>
              </a:rPr>
              <a:t> = </a:t>
            </a:r>
            <a:r>
              <a:rPr lang="fr-FR" sz="1800" noProof="0" dirty="0" err="1">
                <a:latin typeface="Consolas"/>
                <a:ea typeface="Consolas"/>
                <a:cs typeface="Consolas"/>
                <a:sym typeface="Consolas"/>
              </a:rPr>
              <a:t>listOf</a:t>
            </a:r>
            <a:r>
              <a:rPr lang="fr-FR" sz="1800" noProof="0" dirty="0">
                <a:latin typeface="Consolas"/>
                <a:ea typeface="Consolas"/>
                <a:cs typeface="Consolas"/>
                <a:sym typeface="Consolas"/>
              </a:rPr>
              <a:t>(</a:t>
            </a:r>
            <a:r>
              <a:rPr lang="fr-FR" sz="1800" noProof="0" dirty="0" err="1">
                <a:latin typeface="Consolas"/>
                <a:ea typeface="Consolas"/>
                <a:cs typeface="Consolas"/>
                <a:sym typeface="Consolas"/>
              </a:rPr>
              <a:t>setOf</a:t>
            </a:r>
            <a:r>
              <a:rPr lang="fr-FR" sz="1800" noProof="0" dirty="0">
                <a:latin typeface="Consolas"/>
                <a:ea typeface="Consolas"/>
                <a:cs typeface="Consolas"/>
                <a:sym typeface="Consolas"/>
              </a:rPr>
              <a:t>(</a:t>
            </a:r>
            <a:r>
              <a:rPr lang="fr-FR" sz="1800" noProof="0" dirty="0">
                <a:solidFill>
                  <a:srgbClr val="C53929"/>
                </a:solidFill>
                <a:latin typeface="Consolas"/>
                <a:ea typeface="Consolas"/>
                <a:cs typeface="Consolas"/>
                <a:sym typeface="Consolas"/>
              </a:rPr>
              <a:t>1</a:t>
            </a:r>
            <a:r>
              <a:rPr lang="fr-FR" sz="1800" noProof="0" dirty="0">
                <a:latin typeface="Consolas"/>
                <a:ea typeface="Consolas"/>
                <a:cs typeface="Consolas"/>
                <a:sym typeface="Consolas"/>
              </a:rPr>
              <a:t>, </a:t>
            </a:r>
            <a:r>
              <a:rPr lang="fr-FR" sz="1800" noProof="0" dirty="0">
                <a:solidFill>
                  <a:srgbClr val="C53929"/>
                </a:solidFill>
                <a:latin typeface="Consolas"/>
                <a:ea typeface="Consolas"/>
                <a:cs typeface="Consolas"/>
                <a:sym typeface="Consolas"/>
              </a:rPr>
              <a:t>2</a:t>
            </a:r>
            <a:r>
              <a:rPr lang="fr-FR" sz="1800" noProof="0" dirty="0">
                <a:latin typeface="Consolas"/>
                <a:ea typeface="Consolas"/>
                <a:cs typeface="Consolas"/>
                <a:sym typeface="Consolas"/>
              </a:rPr>
              <a:t>, </a:t>
            </a:r>
            <a:r>
              <a:rPr lang="fr-FR" sz="1800" noProof="0" dirty="0">
                <a:solidFill>
                  <a:srgbClr val="C53929"/>
                </a:solidFill>
                <a:latin typeface="Consolas"/>
                <a:ea typeface="Consolas"/>
                <a:cs typeface="Consolas"/>
                <a:sym typeface="Consolas"/>
              </a:rPr>
              <a:t>3</a:t>
            </a:r>
            <a:r>
              <a:rPr lang="fr-FR" sz="1800" noProof="0" dirty="0">
                <a:latin typeface="Consolas"/>
                <a:ea typeface="Consolas"/>
                <a:cs typeface="Consolas"/>
                <a:sym typeface="Consolas"/>
              </a:rPr>
              <a:t>), </a:t>
            </a:r>
            <a:r>
              <a:rPr lang="fr-FR" sz="1800" noProof="0" dirty="0" err="1">
                <a:latin typeface="Consolas"/>
                <a:ea typeface="Consolas"/>
                <a:cs typeface="Consolas"/>
                <a:sym typeface="Consolas"/>
              </a:rPr>
              <a:t>setOf</a:t>
            </a:r>
            <a:r>
              <a:rPr lang="fr-FR" sz="1800" noProof="0" dirty="0">
                <a:latin typeface="Consolas"/>
                <a:ea typeface="Consolas"/>
                <a:cs typeface="Consolas"/>
                <a:sym typeface="Consolas"/>
              </a:rPr>
              <a:t>(</a:t>
            </a:r>
            <a:r>
              <a:rPr lang="fr-FR" sz="1800" noProof="0" dirty="0">
                <a:solidFill>
                  <a:srgbClr val="C53929"/>
                </a:solidFill>
                <a:latin typeface="Consolas"/>
                <a:ea typeface="Consolas"/>
                <a:cs typeface="Consolas"/>
                <a:sym typeface="Consolas"/>
              </a:rPr>
              <a:t>4</a:t>
            </a:r>
            <a:r>
              <a:rPr lang="fr-FR" sz="1800" noProof="0" dirty="0">
                <a:latin typeface="Consolas"/>
                <a:ea typeface="Consolas"/>
                <a:cs typeface="Consolas"/>
                <a:sym typeface="Consolas"/>
              </a:rPr>
              <a:t>, </a:t>
            </a:r>
            <a:r>
              <a:rPr lang="fr-FR" sz="1800" noProof="0" dirty="0">
                <a:solidFill>
                  <a:srgbClr val="C53929"/>
                </a:solidFill>
                <a:latin typeface="Consolas"/>
                <a:ea typeface="Consolas"/>
                <a:cs typeface="Consolas"/>
                <a:sym typeface="Consolas"/>
              </a:rPr>
              <a:t>5</a:t>
            </a:r>
            <a:r>
              <a:rPr lang="fr-FR" sz="1800" noProof="0" dirty="0">
                <a:latin typeface="Consolas"/>
                <a:ea typeface="Consolas"/>
                <a:cs typeface="Consolas"/>
                <a:sym typeface="Consolas"/>
              </a:rPr>
              <a:t>), </a:t>
            </a:r>
            <a:r>
              <a:rPr lang="fr-FR" sz="1800" noProof="0" dirty="0" err="1">
                <a:latin typeface="Consolas"/>
                <a:ea typeface="Consolas"/>
                <a:cs typeface="Consolas"/>
                <a:sym typeface="Consolas"/>
              </a:rPr>
              <a:t>setOf</a:t>
            </a:r>
            <a:r>
              <a:rPr lang="fr-FR" sz="1800" noProof="0" dirty="0">
                <a:latin typeface="Consolas"/>
                <a:ea typeface="Consolas"/>
                <a:cs typeface="Consolas"/>
                <a:sym typeface="Consolas"/>
              </a:rPr>
              <a:t>(</a:t>
            </a:r>
            <a:r>
              <a:rPr lang="fr-FR" sz="1800" noProof="0" dirty="0">
                <a:solidFill>
                  <a:srgbClr val="C53929"/>
                </a:solidFill>
                <a:latin typeface="Consolas"/>
                <a:ea typeface="Consolas"/>
                <a:cs typeface="Consolas"/>
                <a:sym typeface="Consolas"/>
              </a:rPr>
              <a:t>1</a:t>
            </a:r>
            <a:r>
              <a:rPr lang="fr-FR" sz="1800" noProof="0" dirty="0">
                <a:latin typeface="Consolas"/>
                <a:ea typeface="Consolas"/>
                <a:cs typeface="Consolas"/>
                <a:sym typeface="Consolas"/>
              </a:rPr>
              <a:t>, </a:t>
            </a:r>
            <a:r>
              <a:rPr lang="fr-FR" sz="1800" noProof="0" dirty="0">
                <a:solidFill>
                  <a:srgbClr val="C53929"/>
                </a:solidFill>
                <a:latin typeface="Consolas"/>
                <a:ea typeface="Consolas"/>
                <a:cs typeface="Consolas"/>
                <a:sym typeface="Consolas"/>
              </a:rPr>
              <a:t>2</a:t>
            </a:r>
            <a:r>
              <a:rPr lang="fr-FR" sz="1800" noProof="0" dirty="0">
                <a:latin typeface="Consolas"/>
                <a:ea typeface="Consolas"/>
                <a:cs typeface="Consolas"/>
                <a:sym typeface="Consolas"/>
              </a:rPr>
              <a:t>))</a:t>
            </a:r>
            <a:br>
              <a:rPr lang="fr-FR" sz="1800" noProof="0" dirty="0">
                <a:latin typeface="Consolas"/>
                <a:ea typeface="Consolas"/>
                <a:cs typeface="Consolas"/>
                <a:sym typeface="Consolas"/>
              </a:rPr>
            </a:br>
            <a:r>
              <a:rPr lang="fr-FR" sz="1800" noProof="0" dirty="0" err="1">
                <a:latin typeface="Consolas"/>
                <a:ea typeface="Consolas"/>
                <a:cs typeface="Consolas"/>
                <a:sym typeface="Consolas"/>
              </a:rPr>
              <a:t>println</a:t>
            </a:r>
            <a:r>
              <a:rPr lang="fr-FR" sz="1800" noProof="0" dirty="0">
                <a:latin typeface="Consolas"/>
                <a:ea typeface="Consolas"/>
                <a:cs typeface="Consolas"/>
                <a:sym typeface="Consolas"/>
              </a:rPr>
              <a:t>(</a:t>
            </a:r>
            <a:r>
              <a:rPr lang="fr-FR" sz="1800" noProof="0" dirty="0" err="1">
                <a:latin typeface="Consolas"/>
                <a:ea typeface="Consolas"/>
                <a:cs typeface="Consolas"/>
                <a:sym typeface="Consolas"/>
              </a:rPr>
              <a:t>numberSets.</a:t>
            </a:r>
            <a:r>
              <a:rPr lang="fr-FR" sz="1800" b="1" noProof="0" dirty="0" err="1">
                <a:latin typeface="Consolas"/>
                <a:ea typeface="Consolas"/>
                <a:cs typeface="Consolas"/>
                <a:sym typeface="Consolas"/>
              </a:rPr>
              <a:t>flatten</a:t>
            </a:r>
            <a:r>
              <a:rPr lang="fr-FR" sz="1800" b="1" noProof="0" dirty="0">
                <a:latin typeface="Consolas"/>
                <a:ea typeface="Consolas"/>
                <a:cs typeface="Consolas"/>
                <a:sym typeface="Consolas"/>
              </a:rPr>
              <a:t>()</a:t>
            </a:r>
            <a:r>
              <a:rPr lang="fr-FR" sz="1800" noProof="0" dirty="0">
                <a:latin typeface="Consolas"/>
                <a:ea typeface="Consolas"/>
                <a:cs typeface="Consolas"/>
                <a:sym typeface="Consolas"/>
              </a:rPr>
              <a:t>)</a:t>
            </a:r>
          </a:p>
          <a:p>
            <a:pPr marL="0" lvl="0" indent="0" algn="l" rtl="0">
              <a:lnSpc>
                <a:spcPct val="115000"/>
              </a:lnSpc>
              <a:spcBef>
                <a:spcPts val="0"/>
              </a:spcBef>
              <a:spcAft>
                <a:spcPts val="0"/>
              </a:spcAft>
              <a:buNone/>
            </a:pPr>
            <a:r>
              <a:rPr lang="fr-FR" sz="1800" noProof="0" dirty="0">
                <a:solidFill>
                  <a:srgbClr val="1155CC"/>
                </a:solidFill>
                <a:latin typeface="Consolas"/>
                <a:ea typeface="Consolas"/>
                <a:cs typeface="Consolas"/>
                <a:sym typeface="Consolas"/>
              </a:rPr>
              <a:t>=&gt; [1, 2, 3, 4, 5, 1, 2]</a:t>
            </a:r>
            <a:endParaRPr lang="fr-FR" sz="1800" noProof="0" dirty="0">
              <a:latin typeface="Consolas"/>
              <a:ea typeface="Consolas"/>
              <a:cs typeface="Consolas"/>
              <a:sym typeface="Consolas"/>
            </a:endParaRPr>
          </a:p>
          <a:p>
            <a:pPr marL="0" lvl="0" indent="0" algn="l" rtl="0">
              <a:lnSpc>
                <a:spcPct val="115000"/>
              </a:lnSpc>
              <a:spcBef>
                <a:spcPts val="1000"/>
              </a:spcBef>
              <a:spcAft>
                <a:spcPts val="0"/>
              </a:spcAft>
              <a:buNone/>
            </a:pPr>
            <a:endParaRPr lang="fr-FR" sz="1800" noProof="0" dirty="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1000"/>
                                        <p:tgtEl>
                                          <p:spTgt spid="479"/>
                                        </p:tgtEl>
                                      </p:cBhvr>
                                    </p:animEffect>
                                  </p:childTnLst>
                                </p:cTn>
                              </p:par>
                              <p:par>
                                <p:cTn id="8" presetID="10" presetClass="entr" presetSubtype="0" fill="hold" nodeType="withEffect">
                                  <p:stCondLst>
                                    <p:cond delay="0"/>
                                  </p:stCondLst>
                                  <p:childTnLst>
                                    <p:set>
                                      <p:cBhvr>
                                        <p:cTn id="9" dur="1" fill="hold">
                                          <p:stCondLst>
                                            <p:cond delay="0"/>
                                          </p:stCondLst>
                                        </p:cTn>
                                        <p:tgtEl>
                                          <p:spTgt spid="481"/>
                                        </p:tgtEl>
                                        <p:attrNameLst>
                                          <p:attrName>style.visibility</p:attrName>
                                        </p:attrNameLst>
                                      </p:cBhvr>
                                      <p:to>
                                        <p:strVal val="visible"/>
                                      </p:to>
                                    </p:set>
                                    <p:animEffect transition="in" filter="fade">
                                      <p:cBhvr>
                                        <p:cTn id="10" dur="1000"/>
                                        <p:tgtEl>
                                          <p:spTgt spid="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Valeur d’expressions</a:t>
            </a:r>
          </a:p>
        </p:txBody>
      </p:sp>
      <p:sp>
        <p:nvSpPr>
          <p:cNvPr id="174" name="Google Shape;174;p29"/>
          <p:cNvSpPr txBox="1">
            <a:spLocks noGrp="1"/>
          </p:cNvSpPr>
          <p:nvPr>
            <p:ph type="body" idx="1"/>
          </p:nvPr>
        </p:nvSpPr>
        <p:spPr>
          <a:xfrm>
            <a:off x="359850" y="1381075"/>
            <a:ext cx="8472300" cy="871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fr-FR" sz="1800" noProof="0" dirty="0"/>
              <a:t>Des fois, la Valeur est </a:t>
            </a:r>
            <a:r>
              <a:rPr lang="fr-FR" sz="1800" noProof="0" dirty="0" err="1">
                <a:latin typeface="Courier New"/>
                <a:ea typeface="Courier New"/>
                <a:cs typeface="Courier New"/>
                <a:sym typeface="Courier New"/>
              </a:rPr>
              <a:t>kotlin.Unit</a:t>
            </a:r>
            <a:r>
              <a:rPr lang="fr-FR" sz="1800" noProof="0" dirty="0"/>
              <a:t>.</a:t>
            </a:r>
            <a:endParaRPr lang="fr-FR" sz="1800" noProof="0" dirty="0">
              <a:latin typeface="Consolas"/>
              <a:ea typeface="Consolas"/>
              <a:cs typeface="Consolas"/>
              <a:sym typeface="Consolas"/>
            </a:endParaRPr>
          </a:p>
          <a:p>
            <a:pPr marL="0" lvl="0" indent="0" algn="l" rtl="0">
              <a:spcBef>
                <a:spcPts val="1000"/>
              </a:spcBef>
              <a:spcAft>
                <a:spcPts val="0"/>
              </a:spcAft>
              <a:buNone/>
            </a:pPr>
            <a:endParaRPr lang="fr-FR" sz="1800" noProof="0" dirty="0"/>
          </a:p>
        </p:txBody>
      </p:sp>
      <p:sp>
        <p:nvSpPr>
          <p:cNvPr id="175" name="Google Shape;175;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76" name="Google Shape;176;p29"/>
          <p:cNvSpPr txBox="1"/>
          <p:nvPr/>
        </p:nvSpPr>
        <p:spPr>
          <a:xfrm>
            <a:off x="359850" y="3208975"/>
            <a:ext cx="8265000" cy="69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This is an expression</a:t>
            </a:r>
            <a:endParaRPr sz="180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a:t>
            </a:r>
            <a:r>
              <a:rPr lang="en" sz="1800" err="1">
                <a:solidFill>
                  <a:srgbClr val="1155CC"/>
                </a:solidFill>
                <a:latin typeface="Consolas"/>
                <a:ea typeface="Consolas"/>
                <a:cs typeface="Consolas"/>
                <a:sym typeface="Consolas"/>
              </a:rPr>
              <a:t>kotlin.Unit</a:t>
            </a:r>
            <a:endParaRPr sz="180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177" name="Google Shape;177;p29"/>
          <p:cNvSpPr txBox="1"/>
          <p:nvPr/>
        </p:nvSpPr>
        <p:spPr>
          <a:xfrm>
            <a:off x="359850" y="2099750"/>
            <a:ext cx="7341000" cy="85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isUnit = println(</a:t>
            </a:r>
            <a:r>
              <a:rPr lang="en" sz="1800">
                <a:solidFill>
                  <a:srgbClr val="388E3C"/>
                </a:solidFill>
                <a:latin typeface="Consolas"/>
                <a:ea typeface="Consolas"/>
                <a:cs typeface="Consolas"/>
                <a:sym typeface="Consolas"/>
              </a:rPr>
              <a:t>"This is an expression"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println(isUnit)</a:t>
            </a:r>
            <a:endParaRPr sz="1800">
              <a:solidFill>
                <a:schemeClr val="dk1"/>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200" noProof="0" dirty="0"/>
              <a:t>Fonctions en </a:t>
            </a:r>
            <a:r>
              <a:rPr lang="fr-FR" sz="4200" noProof="0" dirty="0" err="1"/>
              <a:t>Kotlin</a:t>
            </a:r>
            <a:endParaRPr lang="fr-FR" sz="4200" noProof="0" dirty="0"/>
          </a:p>
        </p:txBody>
      </p:sp>
      <p:sp>
        <p:nvSpPr>
          <p:cNvPr id="183" name="Google Shape;183;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Les fonctions</a:t>
            </a:r>
          </a:p>
        </p:txBody>
      </p:sp>
      <p:sp>
        <p:nvSpPr>
          <p:cNvPr id="189" name="Google Shape;189;p31"/>
          <p:cNvSpPr txBox="1">
            <a:spLocks noGrp="1"/>
          </p:cNvSpPr>
          <p:nvPr>
            <p:ph type="body" idx="1"/>
          </p:nvPr>
        </p:nvSpPr>
        <p:spPr>
          <a:xfrm>
            <a:off x="291200" y="1381074"/>
            <a:ext cx="8464800" cy="2975335"/>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fr-FR" sz="2200" noProof="0" dirty="0"/>
              <a:t>Un bloc de code qui permet de faire une tâche spécifique</a:t>
            </a:r>
          </a:p>
          <a:p>
            <a:pPr marL="457200" lvl="0" indent="-368300" algn="l" rtl="0">
              <a:spcBef>
                <a:spcPts val="1000"/>
              </a:spcBef>
              <a:spcAft>
                <a:spcPts val="0"/>
              </a:spcAft>
              <a:buSzPts val="2200"/>
              <a:buChar char="●"/>
            </a:pPr>
            <a:r>
              <a:rPr lang="fr-FR" sz="2200" noProof="0" dirty="0"/>
              <a:t>Permet de diviser le programme en plusieurs éléments plus petits</a:t>
            </a:r>
          </a:p>
          <a:p>
            <a:pPr marL="457200" lvl="0" indent="-368300" algn="l" rtl="0">
              <a:spcBef>
                <a:spcPts val="1000"/>
              </a:spcBef>
              <a:spcAft>
                <a:spcPts val="0"/>
              </a:spcAft>
              <a:buSzPts val="2200"/>
              <a:buChar char="●"/>
            </a:pPr>
            <a:r>
              <a:rPr lang="fr-FR" sz="2200" noProof="0" dirty="0"/>
              <a:t>Déclarer grâce au mot clé </a:t>
            </a:r>
            <a:r>
              <a:rPr lang="fr-FR" sz="2200" b="1" noProof="0" dirty="0"/>
              <a:t>fun</a:t>
            </a:r>
          </a:p>
          <a:p>
            <a:pPr marL="457200" lvl="0" indent="-368300" algn="l" rtl="0">
              <a:spcBef>
                <a:spcPts val="1000"/>
              </a:spcBef>
              <a:spcAft>
                <a:spcPts val="0"/>
              </a:spcAft>
              <a:buSzPts val="2200"/>
              <a:buChar char="●"/>
            </a:pPr>
            <a:r>
              <a:rPr lang="fr-FR" sz="2200" noProof="0" dirty="0"/>
              <a:t>Peut recevoir des arguments qui peuvent être nommés ou avec Valeur par défaut</a:t>
            </a:r>
          </a:p>
        </p:txBody>
      </p:sp>
      <p:sp>
        <p:nvSpPr>
          <p:cNvPr id="190" name="Google Shape;190;p31"/>
          <p:cNvSpPr txBox="1">
            <a:spLocks noGrp="1"/>
          </p:cNvSpPr>
          <p:nvPr>
            <p:ph type="sldNum" idx="12"/>
          </p:nvPr>
        </p:nvSpPr>
        <p:spPr>
          <a:xfrm>
            <a:off x="8548658" y="45108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Éléments d’une fonction</a:t>
            </a:r>
          </a:p>
        </p:txBody>
      </p:sp>
      <p:sp>
        <p:nvSpPr>
          <p:cNvPr id="199" name="Google Shape;199;p32"/>
          <p:cNvSpPr txBox="1">
            <a:spLocks noGrp="1"/>
          </p:cNvSpPr>
          <p:nvPr>
            <p:ph type="body" idx="1"/>
          </p:nvPr>
        </p:nvSpPr>
        <p:spPr>
          <a:xfrm>
            <a:off x="387900" y="1381075"/>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sz="1800" noProof="0" dirty="0">
                <a:solidFill>
                  <a:schemeClr val="dk1"/>
                </a:solidFill>
              </a:rPr>
              <a:t>Fonction simple qui utilise une autre fonction pour afficher « Hello World » dans la console</a:t>
            </a:r>
          </a:p>
          <a:p>
            <a:pPr marL="457200" lvl="0" indent="0" algn="l" rtl="0">
              <a:spcBef>
                <a:spcPts val="0"/>
              </a:spcBef>
              <a:spcAft>
                <a:spcPts val="0"/>
              </a:spcAft>
              <a:buClr>
                <a:schemeClr val="dk1"/>
              </a:buClr>
              <a:buSzPts val="1100"/>
              <a:buFont typeface="Arial"/>
              <a:buNone/>
            </a:pPr>
            <a:endParaRPr lang="fr-FR" sz="1800" noProof="0" dirty="0">
              <a:solidFill>
                <a:schemeClr val="dk1"/>
              </a:solidFill>
              <a:latin typeface="Consolas"/>
              <a:ea typeface="Consolas"/>
              <a:cs typeface="Consolas"/>
              <a:sym typeface="Consolas"/>
            </a:endParaRPr>
          </a:p>
          <a:p>
            <a:pPr marL="0" lvl="0" indent="0" algn="l" rtl="0">
              <a:spcBef>
                <a:spcPts val="1000"/>
              </a:spcBef>
              <a:spcAft>
                <a:spcPts val="0"/>
              </a:spcAft>
              <a:buNone/>
            </a:pPr>
            <a:endParaRPr lang="fr-FR" noProof="0" dirty="0"/>
          </a:p>
        </p:txBody>
      </p:sp>
      <p:sp>
        <p:nvSpPr>
          <p:cNvPr id="200" name="Google Shape;200;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01" name="Google Shape;201;p32"/>
          <p:cNvSpPr txBox="1"/>
          <p:nvPr/>
        </p:nvSpPr>
        <p:spPr>
          <a:xfrm>
            <a:off x="419100" y="1955025"/>
            <a:ext cx="6592800" cy="133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a:t>
            </a:r>
            <a:r>
              <a:rPr lang="en" sz="1800" err="1">
                <a:solidFill>
                  <a:srgbClr val="37474F"/>
                </a:solidFill>
                <a:latin typeface="Consolas"/>
                <a:ea typeface="Consolas"/>
                <a:cs typeface="Consolas"/>
                <a:sym typeface="Consolas"/>
              </a:rPr>
              <a:t>printHello</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err="1">
                <a:solidFill>
                  <a:srgbClr val="37474F"/>
                </a:solidFill>
                <a:latin typeface="Consolas"/>
                <a:ea typeface="Consolas"/>
                <a:cs typeface="Consolas"/>
                <a:sym typeface="Consolas"/>
              </a:rPr>
              <a:t>println</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b="1">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endParaRPr sz="1800">
              <a:latin typeface="Consolas"/>
              <a:ea typeface="Consolas"/>
              <a:cs typeface="Consolas"/>
              <a:sym typeface="Consolas"/>
            </a:endParaRPr>
          </a:p>
        </p:txBody>
      </p:sp>
      <p:sp>
        <p:nvSpPr>
          <p:cNvPr id="202" name="Google Shape;202;p32"/>
          <p:cNvSpPr txBox="1"/>
          <p:nvPr/>
        </p:nvSpPr>
        <p:spPr>
          <a:xfrm>
            <a:off x="493442" y="3717073"/>
            <a:ext cx="3000000" cy="579523"/>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printHello()</a:t>
            </a:r>
            <a:endParaRPr>
              <a:solidFill>
                <a:srgbClr val="37474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Fonction retournant Unit</a:t>
            </a:r>
          </a:p>
        </p:txBody>
      </p:sp>
      <p:sp>
        <p:nvSpPr>
          <p:cNvPr id="208" name="Google Shape;208;p33"/>
          <p:cNvSpPr txBox="1">
            <a:spLocks noGrp="1"/>
          </p:cNvSpPr>
          <p:nvPr>
            <p:ph type="body" idx="1"/>
          </p:nvPr>
        </p:nvSpPr>
        <p:spPr>
          <a:xfrm>
            <a:off x="311700" y="1381075"/>
            <a:ext cx="8520600" cy="8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noProof="0" dirty="0"/>
              <a:t>Si une </a:t>
            </a:r>
            <a:r>
              <a:rPr lang="fr-FR" sz="1800" noProof="0" dirty="0" err="1"/>
              <a:t>function</a:t>
            </a:r>
            <a:r>
              <a:rPr lang="fr-FR" sz="1800" noProof="0" dirty="0"/>
              <a:t> ne retourne pas de Valeur utile, son type de retour est </a:t>
            </a:r>
            <a:r>
              <a:rPr lang="fr-FR" sz="1800" noProof="0" dirty="0">
                <a:latin typeface="Courier New"/>
                <a:ea typeface="Courier New"/>
                <a:cs typeface="Courier New"/>
                <a:sym typeface="Courier New"/>
              </a:rPr>
              <a:t>Unit</a:t>
            </a:r>
            <a:r>
              <a:rPr lang="fr-FR" sz="1800" noProof="0" dirty="0"/>
              <a:t>. </a:t>
            </a:r>
          </a:p>
        </p:txBody>
      </p:sp>
      <p:sp>
        <p:nvSpPr>
          <p:cNvPr id="209" name="Google Shape;209;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210" name="Google Shape;210;p33"/>
          <p:cNvSpPr txBox="1"/>
          <p:nvPr/>
        </p:nvSpPr>
        <p:spPr>
          <a:xfrm>
            <a:off x="295450" y="1952850"/>
            <a:ext cx="8520600" cy="109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fr-FR" sz="1800">
                <a:solidFill>
                  <a:srgbClr val="3F51B5"/>
                </a:solidFill>
                <a:latin typeface="Consolas"/>
                <a:ea typeface="Consolas"/>
                <a:cs typeface="Consolas"/>
                <a:sym typeface="Consolas"/>
              </a:rPr>
              <a:t>fun</a:t>
            </a:r>
            <a:r>
              <a:rPr lang="fr-FR" sz="1800">
                <a:solidFill>
                  <a:srgbClr val="37474F"/>
                </a:solidFill>
                <a:latin typeface="Consolas"/>
                <a:ea typeface="Consolas"/>
                <a:cs typeface="Consolas"/>
                <a:sym typeface="Consolas"/>
              </a:rPr>
              <a:t> </a:t>
            </a:r>
            <a:r>
              <a:rPr lang="fr-FR" sz="1800" err="1">
                <a:solidFill>
                  <a:srgbClr val="37474F"/>
                </a:solidFill>
                <a:latin typeface="Consolas"/>
                <a:ea typeface="Consolas"/>
                <a:cs typeface="Consolas"/>
                <a:sym typeface="Consolas"/>
              </a:rPr>
              <a:t>printHello</a:t>
            </a:r>
            <a:r>
              <a:rPr lang="fr-FR" sz="1800">
                <a:solidFill>
                  <a:srgbClr val="37474F"/>
                </a:solidFill>
                <a:latin typeface="Consolas"/>
                <a:ea typeface="Consolas"/>
                <a:cs typeface="Consolas"/>
                <a:sym typeface="Consolas"/>
              </a:rPr>
              <a:t>(</a:t>
            </a:r>
            <a:r>
              <a:rPr lang="fr-FR" sz="1800" err="1">
                <a:solidFill>
                  <a:srgbClr val="37474F"/>
                </a:solidFill>
                <a:latin typeface="Consolas"/>
                <a:ea typeface="Consolas"/>
                <a:cs typeface="Consolas"/>
                <a:sym typeface="Consolas"/>
              </a:rPr>
              <a:t>name</a:t>
            </a:r>
            <a:r>
              <a:rPr lang="fr-FR" sz="1800">
                <a:solidFill>
                  <a:srgbClr val="37474F"/>
                </a:solidFill>
                <a:latin typeface="Consolas"/>
                <a:ea typeface="Consolas"/>
                <a:cs typeface="Consolas"/>
                <a:sym typeface="Consolas"/>
              </a:rPr>
              <a:t>: String?): Unit {</a:t>
            </a:r>
          </a:p>
          <a:p>
            <a:pPr marL="0" lvl="0" indent="0" algn="l" rtl="0">
              <a:lnSpc>
                <a:spcPct val="115000"/>
              </a:lnSpc>
              <a:spcBef>
                <a:spcPts val="1000"/>
              </a:spcBef>
              <a:spcAft>
                <a:spcPts val="0"/>
              </a:spcAft>
              <a:buClr>
                <a:schemeClr val="dk1"/>
              </a:buClr>
              <a:buSzPts val="1100"/>
              <a:buFont typeface="Arial"/>
              <a:buNone/>
            </a:pPr>
            <a:r>
              <a:rPr lang="fr-FR" sz="1800">
                <a:solidFill>
                  <a:srgbClr val="37474F"/>
                </a:solidFill>
                <a:latin typeface="Consolas"/>
                <a:ea typeface="Consolas"/>
                <a:cs typeface="Consolas"/>
                <a:sym typeface="Consolas"/>
              </a:rPr>
              <a:t>    </a:t>
            </a:r>
            <a:r>
              <a:rPr lang="fr-FR" sz="1800" err="1">
                <a:solidFill>
                  <a:srgbClr val="37474F"/>
                </a:solidFill>
                <a:latin typeface="Consolas"/>
                <a:ea typeface="Consolas"/>
                <a:cs typeface="Consolas"/>
                <a:sym typeface="Consolas"/>
              </a:rPr>
              <a:t>println</a:t>
            </a:r>
            <a:r>
              <a:rPr lang="fr-FR" sz="1800">
                <a:solidFill>
                  <a:srgbClr val="37474F"/>
                </a:solidFill>
                <a:latin typeface="Consolas"/>
                <a:ea typeface="Consolas"/>
                <a:cs typeface="Consolas"/>
                <a:sym typeface="Consolas"/>
              </a:rPr>
              <a:t>(</a:t>
            </a:r>
            <a:r>
              <a:rPr lang="fr-FR" sz="1800">
                <a:solidFill>
                  <a:srgbClr val="388E3C"/>
                </a:solidFill>
                <a:latin typeface="Consolas"/>
                <a:ea typeface="Consolas"/>
                <a:cs typeface="Consolas"/>
                <a:sym typeface="Consolas"/>
              </a:rPr>
              <a:t>"Hi </a:t>
            </a:r>
            <a:r>
              <a:rPr lang="fr-FR" sz="1800" err="1">
                <a:solidFill>
                  <a:srgbClr val="388E3C"/>
                </a:solidFill>
                <a:latin typeface="Consolas"/>
                <a:ea typeface="Consolas"/>
                <a:cs typeface="Consolas"/>
                <a:sym typeface="Consolas"/>
              </a:rPr>
              <a:t>there</a:t>
            </a:r>
            <a:r>
              <a:rPr lang="fr-FR" sz="1800">
                <a:solidFill>
                  <a:srgbClr val="388E3C"/>
                </a:solidFill>
                <a:latin typeface="Consolas"/>
                <a:ea typeface="Consolas"/>
                <a:cs typeface="Consolas"/>
                <a:sym typeface="Consolas"/>
              </a:rPr>
              <a:t>!"</a:t>
            </a:r>
            <a:r>
              <a:rPr lang="fr-FR" sz="1800">
                <a:solidFill>
                  <a:srgbClr val="37474F"/>
                </a:solidFill>
                <a:latin typeface="Consolas"/>
                <a:ea typeface="Consolas"/>
                <a:cs typeface="Consolas"/>
                <a:sym typeface="Consolas"/>
              </a:rPr>
              <a:t>)</a:t>
            </a:r>
          </a:p>
          <a:p>
            <a:pPr marL="0" lvl="0" indent="0" algn="l" rtl="0">
              <a:lnSpc>
                <a:spcPct val="115000"/>
              </a:lnSpc>
              <a:spcBef>
                <a:spcPts val="1000"/>
              </a:spcBef>
              <a:spcAft>
                <a:spcPts val="0"/>
              </a:spcAft>
              <a:buClr>
                <a:schemeClr val="dk1"/>
              </a:buClr>
              <a:buSzPts val="1100"/>
              <a:buFont typeface="Arial"/>
              <a:buNone/>
            </a:pPr>
            <a:r>
              <a:rPr lang="fr-FR" sz="1800">
                <a:solidFill>
                  <a:srgbClr val="37474F"/>
                </a:solidFill>
                <a:latin typeface="Consolas"/>
                <a:ea typeface="Consolas"/>
                <a:cs typeface="Consolas"/>
                <a:sym typeface="Consolas"/>
              </a:rPr>
              <a:t>}</a:t>
            </a:r>
            <a:endParaRPr lang="fr-FR" sz="1800">
              <a:latin typeface="Consolas"/>
              <a:ea typeface="Consolas"/>
              <a:cs typeface="Consolas"/>
              <a:sym typeface="Consolas"/>
            </a:endParaRPr>
          </a:p>
          <a:p>
            <a:pPr marL="0" lvl="0" indent="0" algn="l" rtl="0">
              <a:lnSpc>
                <a:spcPct val="115000"/>
              </a:lnSpc>
              <a:spcBef>
                <a:spcPts val="1000"/>
              </a:spcBef>
              <a:spcAft>
                <a:spcPts val="0"/>
              </a:spcAft>
              <a:buNone/>
            </a:pPr>
            <a:endParaRPr lang="fr-FR" sz="1800">
              <a:latin typeface="Consolas"/>
              <a:ea typeface="Consolas"/>
              <a:cs typeface="Consolas"/>
              <a:sym typeface="Consolas"/>
            </a:endParaRPr>
          </a:p>
        </p:txBody>
      </p:sp>
      <p:sp>
        <p:nvSpPr>
          <p:cNvPr id="211" name="Google Shape;211;p33"/>
          <p:cNvSpPr txBox="1"/>
          <p:nvPr/>
        </p:nvSpPr>
        <p:spPr>
          <a:xfrm>
            <a:off x="311700" y="3455250"/>
            <a:ext cx="50583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 </a:t>
            </a:r>
            <a:r>
              <a:rPr lang="en" sz="1800" err="1">
                <a:solidFill>
                  <a:schemeClr val="dk1"/>
                </a:solidFill>
                <a:latin typeface="Roboto"/>
                <a:ea typeface="Roboto"/>
                <a:cs typeface="Roboto"/>
                <a:sym typeface="Roboto"/>
              </a:rPr>
              <a:t>est</a:t>
            </a:r>
            <a:r>
              <a:rPr lang="en" sz="1800">
                <a:solidFill>
                  <a:schemeClr val="dk1"/>
                </a:solidFill>
                <a:latin typeface="Roboto"/>
                <a:ea typeface="Roboto"/>
                <a:cs typeface="Roboto"/>
                <a:sym typeface="Roboto"/>
              </a:rPr>
              <a:t> un type avec </a:t>
            </a:r>
            <a:r>
              <a:rPr lang="en" sz="1800" err="1">
                <a:solidFill>
                  <a:schemeClr val="dk1"/>
                </a:solidFill>
                <a:latin typeface="Roboto"/>
                <a:ea typeface="Roboto"/>
                <a:cs typeface="Roboto"/>
                <a:sym typeface="Roboto"/>
              </a:rPr>
              <a:t>une</a:t>
            </a:r>
            <a:r>
              <a:rPr lang="en" sz="1800">
                <a:solidFill>
                  <a:schemeClr val="dk1"/>
                </a:solidFill>
                <a:latin typeface="Roboto"/>
                <a:ea typeface="Roboto"/>
                <a:cs typeface="Roboto"/>
                <a:sym typeface="Roboto"/>
              </a:rPr>
              <a:t> </a:t>
            </a:r>
            <a:r>
              <a:rPr lang="en" sz="1800" err="1">
                <a:solidFill>
                  <a:schemeClr val="dk1"/>
                </a:solidFill>
                <a:latin typeface="Roboto"/>
                <a:ea typeface="Roboto"/>
                <a:cs typeface="Roboto"/>
                <a:sym typeface="Roboto"/>
              </a:rPr>
              <a:t>seule</a:t>
            </a:r>
            <a:r>
              <a:rPr lang="en" sz="1800">
                <a:solidFill>
                  <a:schemeClr val="dk1"/>
                </a:solidFill>
                <a:latin typeface="Roboto"/>
                <a:ea typeface="Roboto"/>
                <a:cs typeface="Roboto"/>
                <a:sym typeface="Roboto"/>
              </a:rPr>
              <a:t> </a:t>
            </a:r>
            <a:r>
              <a:rPr lang="fr-FR" sz="1800">
                <a:solidFill>
                  <a:schemeClr val="dk1"/>
                </a:solidFill>
                <a:latin typeface="Roboto"/>
                <a:ea typeface="Roboto"/>
                <a:cs typeface="Roboto"/>
                <a:sym typeface="Roboto"/>
              </a:rPr>
              <a:t>V</a:t>
            </a:r>
            <a:r>
              <a:rPr lang="en" sz="1800" err="1">
                <a:solidFill>
                  <a:schemeClr val="dk1"/>
                </a:solidFill>
                <a:latin typeface="Roboto"/>
                <a:ea typeface="Roboto"/>
                <a:cs typeface="Roboto"/>
                <a:sym typeface="Roboto"/>
              </a:rPr>
              <a:t>aleur</a:t>
            </a:r>
            <a:r>
              <a:rPr lang="en" sz="1800">
                <a:solidFill>
                  <a:schemeClr val="dk1"/>
                </a:solidFill>
                <a:latin typeface="Roboto"/>
                <a:ea typeface="Roboto"/>
                <a:cs typeface="Roboto"/>
                <a:sym typeface="Roboto"/>
              </a:rPr>
              <a:t> : </a:t>
            </a: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a:t>
            </a:r>
          </a:p>
          <a:p>
            <a:pPr marL="0" lvl="0" indent="0" algn="l" rtl="0">
              <a:lnSpc>
                <a:spcPct val="115000"/>
              </a:lnSpc>
              <a:spcBef>
                <a:spcPts val="0"/>
              </a:spcBef>
              <a:spcAft>
                <a:spcPts val="0"/>
              </a:spcAft>
              <a:buNone/>
            </a:pPr>
            <a:r>
              <a:rPr lang="en" sz="1800">
                <a:solidFill>
                  <a:schemeClr val="dk1"/>
                </a:solidFill>
                <a:latin typeface="Roboto"/>
                <a:ea typeface="Roboto"/>
                <a:cs typeface="Roboto"/>
                <a:sym typeface="Roboto"/>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Fonction retournant Unit</a:t>
            </a:r>
          </a:p>
        </p:txBody>
      </p:sp>
      <p:sp>
        <p:nvSpPr>
          <p:cNvPr id="217" name="Google Shape;217;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218" name="Google Shape;218;p34"/>
          <p:cNvSpPr txBox="1"/>
          <p:nvPr/>
        </p:nvSpPr>
        <p:spPr>
          <a:xfrm>
            <a:off x="284875" y="1119318"/>
            <a:ext cx="8509800" cy="7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Le type de retour </a:t>
            </a:r>
            <a:r>
              <a:rPr lang="en" sz="1800">
                <a:latin typeface="Courier New"/>
                <a:ea typeface="Courier New"/>
                <a:cs typeface="Courier New"/>
                <a:sym typeface="Courier New"/>
              </a:rPr>
              <a:t>Unit </a:t>
            </a:r>
            <a:r>
              <a:rPr lang="en" sz="1800" err="1">
                <a:latin typeface="Roboto"/>
                <a:ea typeface="Roboto"/>
                <a:cs typeface="Roboto"/>
                <a:sym typeface="Roboto"/>
              </a:rPr>
              <a:t>est</a:t>
            </a:r>
            <a:r>
              <a:rPr lang="en" sz="1800">
                <a:latin typeface="Roboto"/>
                <a:ea typeface="Roboto"/>
                <a:cs typeface="Roboto"/>
                <a:sym typeface="Roboto"/>
              </a:rPr>
              <a:t> </a:t>
            </a:r>
            <a:r>
              <a:rPr lang="en" sz="1800" err="1">
                <a:latin typeface="Roboto"/>
                <a:ea typeface="Roboto"/>
                <a:cs typeface="Roboto"/>
                <a:sym typeface="Roboto"/>
              </a:rPr>
              <a:t>optionnel</a:t>
            </a:r>
            <a:r>
              <a:rPr lang="en" sz="1800">
                <a:latin typeface="Roboto"/>
                <a:ea typeface="Roboto"/>
                <a:cs typeface="Roboto"/>
                <a:sym typeface="Roboto"/>
              </a:rPr>
              <a:t>.</a:t>
            </a:r>
            <a:r>
              <a:rPr lang="en" sz="1800">
                <a:latin typeface="Courier New"/>
                <a:ea typeface="Courier New"/>
                <a:cs typeface="Courier New"/>
                <a:sym typeface="Courier New"/>
              </a:rPr>
              <a:t> </a:t>
            </a:r>
            <a:r>
              <a:rPr lang="en" sz="1800">
                <a:latin typeface="Roboto"/>
                <a:ea typeface="Roboto"/>
                <a:cs typeface="Roboto"/>
                <a:sym typeface="Roboto"/>
              </a:rPr>
              <a:t> </a:t>
            </a:r>
            <a:endParaRPr sz="1800">
              <a:latin typeface="Roboto"/>
              <a:ea typeface="Roboto"/>
              <a:cs typeface="Roboto"/>
              <a:sym typeface="Roboto"/>
            </a:endParaRPr>
          </a:p>
        </p:txBody>
      </p:sp>
      <p:sp>
        <p:nvSpPr>
          <p:cNvPr id="219" name="Google Shape;219;p34"/>
          <p:cNvSpPr txBox="1"/>
          <p:nvPr/>
        </p:nvSpPr>
        <p:spPr>
          <a:xfrm>
            <a:off x="284875" y="3242325"/>
            <a:ext cx="7192800" cy="92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a:t>
            </a:r>
            <a:r>
              <a:rPr lang="en" sz="1800" err="1">
                <a:solidFill>
                  <a:srgbClr val="37474F"/>
                </a:solidFill>
                <a:latin typeface="Consolas"/>
                <a:ea typeface="Consolas"/>
                <a:cs typeface="Consolas"/>
                <a:sym typeface="Consolas"/>
              </a:rPr>
              <a:t>printHello</a:t>
            </a:r>
            <a:r>
              <a:rPr lang="en" sz="1800">
                <a:solidFill>
                  <a:srgbClr val="37474F"/>
                </a:solidFill>
                <a:latin typeface="Consolas"/>
                <a:ea typeface="Consolas"/>
                <a:cs typeface="Consolas"/>
                <a:sym typeface="Consolas"/>
              </a:rPr>
              <a:t>(name: String?) {</a:t>
            </a:r>
            <a:endParaRPr sz="1800">
              <a:solidFill>
                <a:srgbClr val="37474F"/>
              </a:solidFill>
              <a:latin typeface="Consolas"/>
              <a:ea typeface="Consolas"/>
              <a:cs typeface="Consolas"/>
              <a:sym typeface="Consolas"/>
            </a:endParaRPr>
          </a:p>
          <a:p>
            <a:pPr marL="0" lvl="0" indent="0" algn="l" rtl="0">
              <a:lnSpc>
                <a:spcPct val="115000"/>
              </a:lnSpc>
              <a:spcBef>
                <a:spcPts val="500"/>
              </a:spcBef>
              <a:spcAft>
                <a:spcPts val="0"/>
              </a:spcAft>
              <a:buNone/>
            </a:pPr>
            <a:r>
              <a:rPr lang="en" sz="1800">
                <a:solidFill>
                  <a:srgbClr val="37474F"/>
                </a:solidFill>
                <a:latin typeface="Consolas"/>
                <a:ea typeface="Consolas"/>
                <a:cs typeface="Consolas"/>
                <a:sym typeface="Consolas"/>
              </a:rPr>
              <a:t>    </a:t>
            </a:r>
            <a:r>
              <a:rPr lang="en" sz="1800" err="1">
                <a:solidFill>
                  <a:srgbClr val="37474F"/>
                </a:solidFill>
                <a:latin typeface="Consolas"/>
                <a:ea typeface="Consolas"/>
                <a:cs typeface="Consolas"/>
                <a:sym typeface="Consolas"/>
              </a:rPr>
              <a:t>println</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5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220" name="Google Shape;220;p34"/>
          <p:cNvSpPr txBox="1"/>
          <p:nvPr/>
        </p:nvSpPr>
        <p:spPr>
          <a:xfrm>
            <a:off x="279475" y="1521675"/>
            <a:ext cx="8520600" cy="109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a:t>
            </a:r>
            <a:r>
              <a:rPr lang="en" sz="1800" err="1">
                <a:solidFill>
                  <a:srgbClr val="37474F"/>
                </a:solidFill>
                <a:latin typeface="Consolas"/>
                <a:ea typeface="Consolas"/>
                <a:cs typeface="Consolas"/>
                <a:sym typeface="Consolas"/>
              </a:rPr>
              <a:t>printHello</a:t>
            </a:r>
            <a:r>
              <a:rPr lang="en" sz="1800">
                <a:solidFill>
                  <a:srgbClr val="37474F"/>
                </a:solidFill>
                <a:latin typeface="Consolas"/>
                <a:ea typeface="Consolas"/>
                <a:cs typeface="Consolas"/>
                <a:sym typeface="Consolas"/>
              </a:rPr>
              <a:t>(name: String?): Unit {</a:t>
            </a:r>
            <a:endParaRPr sz="1800">
              <a:solidFill>
                <a:srgbClr val="37474F"/>
              </a:solidFill>
              <a:latin typeface="Consolas"/>
              <a:ea typeface="Consolas"/>
              <a:cs typeface="Consolas"/>
              <a:sym typeface="Consolas"/>
            </a:endParaRPr>
          </a:p>
          <a:p>
            <a:pPr marL="0" lvl="0" indent="0" algn="l" rtl="0">
              <a:lnSpc>
                <a:spcPct val="115000"/>
              </a:lnSpc>
              <a:spcBef>
                <a:spcPts val="5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err="1">
                <a:solidFill>
                  <a:srgbClr val="37474F"/>
                </a:solidFill>
                <a:latin typeface="Consolas"/>
                <a:ea typeface="Consolas"/>
                <a:cs typeface="Consolas"/>
                <a:sym typeface="Consolas"/>
              </a:rPr>
              <a:t>println</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5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50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15000"/>
              </a:lnSpc>
              <a:spcBef>
                <a:spcPts val="500"/>
              </a:spcBef>
              <a:spcAft>
                <a:spcPts val="0"/>
              </a:spcAft>
              <a:buNone/>
            </a:pPr>
            <a:endParaRPr sz="1800">
              <a:latin typeface="Consolas"/>
              <a:ea typeface="Consolas"/>
              <a:cs typeface="Consolas"/>
              <a:sym typeface="Consolas"/>
            </a:endParaRPr>
          </a:p>
        </p:txBody>
      </p:sp>
      <p:sp>
        <p:nvSpPr>
          <p:cNvPr id="221" name="Google Shape;221;p34"/>
          <p:cNvSpPr txBox="1"/>
          <p:nvPr/>
        </p:nvSpPr>
        <p:spPr>
          <a:xfrm>
            <a:off x="272150" y="2846625"/>
            <a:ext cx="8509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err="1">
                <a:latin typeface="Roboto"/>
                <a:ea typeface="Roboto"/>
                <a:cs typeface="Roboto"/>
                <a:sym typeface="Roboto"/>
              </a:rPr>
              <a:t>est</a:t>
            </a:r>
            <a:r>
              <a:rPr lang="en" sz="1800">
                <a:latin typeface="Roboto"/>
                <a:ea typeface="Roboto"/>
                <a:cs typeface="Roboto"/>
                <a:sym typeface="Roboto"/>
              </a:rPr>
              <a:t> </a:t>
            </a:r>
            <a:r>
              <a:rPr lang="fr-FR" sz="1800">
                <a:latin typeface="Roboto"/>
                <a:ea typeface="Roboto"/>
                <a:cs typeface="Roboto"/>
                <a:sym typeface="Roboto"/>
              </a:rPr>
              <a:t>e</a:t>
            </a:r>
            <a:r>
              <a:rPr lang="en" sz="1800" err="1">
                <a:latin typeface="Roboto"/>
                <a:ea typeface="Roboto"/>
                <a:cs typeface="Roboto"/>
                <a:sym typeface="Roboto"/>
              </a:rPr>
              <a:t>quivalent</a:t>
            </a:r>
            <a:r>
              <a:rPr lang="en" sz="1800">
                <a:latin typeface="Roboto"/>
                <a:ea typeface="Roboto"/>
                <a:cs typeface="Roboto"/>
                <a:sym typeface="Roboto"/>
              </a:rPr>
              <a:t> </a:t>
            </a:r>
            <a:r>
              <a:rPr lang="en" sz="1800" err="1">
                <a:latin typeface="Roboto"/>
                <a:ea typeface="Roboto"/>
                <a:cs typeface="Roboto"/>
                <a:sym typeface="Roboto"/>
              </a:rPr>
              <a:t>à</a:t>
            </a:r>
            <a:r>
              <a:rPr lang="en" sz="1800">
                <a:latin typeface="Roboto"/>
                <a:ea typeface="Roboto"/>
                <a:cs typeface="Roboto"/>
                <a:sym typeface="Roboto"/>
              </a:rPr>
              <a:t> :</a:t>
            </a:r>
            <a:endParaRPr sz="18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1000"/>
                                        <p:tgtEl>
                                          <p:spTgt spid="219"/>
                                        </p:tgtEl>
                                      </p:cBhvr>
                                    </p:animEffect>
                                  </p:childTnLst>
                                </p:cTn>
                              </p:par>
                              <p:par>
                                <p:cTn id="8" presetID="10" presetClass="entr" presetSubtype="0" fill="hold" nodeType="withEffect">
                                  <p:stCondLst>
                                    <p:cond delay="0"/>
                                  </p:stCondLst>
                                  <p:childTnLst>
                                    <p:set>
                                      <p:cBhvr>
                                        <p:cTn id="9" dur="1" fill="hold">
                                          <p:stCondLst>
                                            <p:cond delay="0"/>
                                          </p:stCondLst>
                                        </p:cTn>
                                        <p:tgtEl>
                                          <p:spTgt spid="221"/>
                                        </p:tgtEl>
                                        <p:attrNameLst>
                                          <p:attrName>style.visibility</p:attrName>
                                        </p:attrNameLst>
                                      </p:cBhvr>
                                      <p:to>
                                        <p:strVal val="visible"/>
                                      </p:to>
                                    </p:set>
                                    <p:animEffect transition="in" filter="fade">
                                      <p:cBhvr>
                                        <p:cTn id="10" dur="10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2315</TotalTime>
  <Words>2553</Words>
  <Application>Microsoft Macintosh PowerPoint</Application>
  <PresentationFormat>Affichage à l'écran (16:9)</PresentationFormat>
  <Paragraphs>277</Paragraphs>
  <Slides>30</Slides>
  <Notes>30</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30</vt:i4>
      </vt:variant>
    </vt:vector>
  </HeadingPairs>
  <TitlesOfParts>
    <vt:vector size="38" baseType="lpstr">
      <vt:lpstr>Roboto</vt:lpstr>
      <vt:lpstr>Google Sans</vt:lpstr>
      <vt:lpstr>Open Sans</vt:lpstr>
      <vt:lpstr>Courier New</vt:lpstr>
      <vt:lpstr>Arial</vt:lpstr>
      <vt:lpstr>Consolas</vt:lpstr>
      <vt:lpstr>Simple Light</vt:lpstr>
      <vt:lpstr>GDT master</vt:lpstr>
      <vt:lpstr>Présentation PowerPoint</vt:lpstr>
      <vt:lpstr>(Presque) Tout à une valeur</vt:lpstr>
      <vt:lpstr>(Preque) Tout à une valeur</vt:lpstr>
      <vt:lpstr>Valeur d’expressions</vt:lpstr>
      <vt:lpstr>Fonctions en Kotlin</vt:lpstr>
      <vt:lpstr>Les fonctions</vt:lpstr>
      <vt:lpstr>Éléments d’une fonction</vt:lpstr>
      <vt:lpstr>Fonction retournant Unit</vt:lpstr>
      <vt:lpstr>Fonction retournant Unit</vt:lpstr>
      <vt:lpstr>Arguments de fonctions</vt:lpstr>
      <vt:lpstr>Paramètre par défaut</vt:lpstr>
      <vt:lpstr>Paramètre requis</vt:lpstr>
      <vt:lpstr>Default versus required parameters</vt:lpstr>
      <vt:lpstr>Arguments nommés</vt:lpstr>
      <vt:lpstr>Fonctions compactes</vt:lpstr>
      <vt:lpstr>Single-expression functions</vt:lpstr>
      <vt:lpstr>Lambdas et fonctions d’ordre supérieur</vt:lpstr>
      <vt:lpstr>Les fonctions en Kotlin sont importantes</vt:lpstr>
      <vt:lpstr>Fonctions lambdas</vt:lpstr>
      <vt:lpstr>Syntaxe pour les types de fonctions</vt:lpstr>
      <vt:lpstr>Fonction d’ordre supérieur</vt:lpstr>
      <vt:lpstr>Fonction d’ordre supérieur</vt:lpstr>
      <vt:lpstr>Passer une référence de fonction</vt:lpstr>
      <vt:lpstr>Syntaxe pour dernier paramètre d’appel </vt:lpstr>
      <vt:lpstr>Utiliser les fonctions d’ordre supérieur</vt:lpstr>
      <vt:lpstr>Filtres de listes</vt:lpstr>
      <vt:lpstr>Filtres de listes</vt:lpstr>
      <vt:lpstr>Itérer sur une liste</vt:lpstr>
      <vt:lpstr>Filtres de listes</vt:lpstr>
      <vt:lpstr>D’autres transformations de listes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Jocelyn CARAMAN</cp:lastModifiedBy>
  <cp:revision>6</cp:revision>
  <dcterms:modified xsi:type="dcterms:W3CDTF">2024-12-16T12:13:22Z</dcterms:modified>
</cp:coreProperties>
</file>