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2_6ED44B3F.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0F_CFE6A53A.xml" ContentType="application/vnd.ms-powerpoint.comments+xml"/>
  <Override PartName="/ppt/comments/modernComment_110_7AABFA38.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5" r:id="rId1"/>
  </p:sldMasterIdLst>
  <p:notesMasterIdLst>
    <p:notesMasterId r:id="rId31"/>
  </p:notesMasterIdLst>
  <p:sldIdLst>
    <p:sldId id="256"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160BF0B-DB6B-7438-F67B-628B5F72FA2A}" name="Jocelyn CARAMAN" initials="JC" userId="8d94dd3b9112c27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75"/>
    <p:restoredTop sz="72517"/>
  </p:normalViewPr>
  <p:slideViewPr>
    <p:cSldViewPr snapToGrid="0">
      <p:cViewPr varScale="1">
        <p:scale>
          <a:sx n="91" d="100"/>
          <a:sy n="91" d="100"/>
        </p:scale>
        <p:origin x="536"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omments/modernComment_102_6ED44B3F.xml><?xml version="1.0" encoding="utf-8"?>
<p188:cmLst xmlns:a="http://schemas.openxmlformats.org/drawingml/2006/main" xmlns:r="http://schemas.openxmlformats.org/officeDocument/2006/relationships" xmlns:p188="http://schemas.microsoft.com/office/powerpoint/2018/8/main">
  <p188:cm id="{9CDE93B8-20DD-1443-A815-024400A1C645}" authorId="{8160BF0B-DB6B-7438-F67B-628B5F72FA2A}" created="2023-11-21T22:13:33.145">
    <pc:sldMkLst xmlns:pc="http://schemas.microsoft.com/office/powerpoint/2013/main/command">
      <pc:docMk/>
      <pc:sldMk cId="1859406655" sldId="258"/>
    </pc:sldMkLst>
    <p188:txBody>
      <a:bodyPr/>
      <a:lstStyle/>
      <a:p>
        <a:r>
          <a:rPr lang="fr-FR"/>
          <a:t>Insérer image</a:t>
        </a:r>
      </a:p>
    </p188:txBody>
  </p188:cm>
  <p188:cm id="{9C0296CC-AD13-D14B-A688-A4BD7F97C83B}" authorId="{8160BF0B-DB6B-7438-F67B-628B5F72FA2A}" created="2023-11-21T22:13:42.898">
    <pc:sldMkLst xmlns:pc="http://schemas.microsoft.com/office/powerpoint/2013/main/command">
      <pc:docMk/>
      <pc:sldMk cId="1859406655" sldId="258"/>
    </pc:sldMkLst>
    <p188:txBody>
      <a:bodyPr/>
      <a:lstStyle/>
      <a:p>
        <a:r>
          <a:rPr lang="fr-FR"/>
          <a:t>Insérer exemple de code</a:t>
        </a:r>
      </a:p>
    </p188:txBody>
  </p188:cm>
</p188:cmLst>
</file>

<file path=ppt/comments/modernComment_10F_CFE6A53A.xml><?xml version="1.0" encoding="utf-8"?>
<p188:cmLst xmlns:a="http://schemas.openxmlformats.org/drawingml/2006/main" xmlns:r="http://schemas.openxmlformats.org/officeDocument/2006/relationships" xmlns:p188="http://schemas.microsoft.com/office/powerpoint/2018/8/main">
  <p188:cm id="{A3731507-4025-E240-88D6-C618FF65511B}" authorId="{8160BF0B-DB6B-7438-F67B-628B5F72FA2A}" created="2023-11-21T23:02:40.485">
    <pc:sldMkLst xmlns:pc="http://schemas.microsoft.com/office/powerpoint/2013/main/command">
      <pc:docMk/>
      <pc:sldMk cId="3487999290" sldId="271"/>
    </pc:sldMkLst>
    <p188:txBody>
      <a:bodyPr/>
      <a:lstStyle/>
      <a:p>
        <a:r>
          <a:rPr lang="fr-FR"/>
          <a:t>Insérer une image ici</a:t>
        </a:r>
      </a:p>
    </p188:txBody>
  </p188:cm>
</p188:cmLst>
</file>

<file path=ppt/comments/modernComment_110_7AABFA38.xml><?xml version="1.0" encoding="utf-8"?>
<p188:cmLst xmlns:a="http://schemas.openxmlformats.org/drawingml/2006/main" xmlns:r="http://schemas.openxmlformats.org/officeDocument/2006/relationships" xmlns:p188="http://schemas.microsoft.com/office/powerpoint/2018/8/main">
  <p188:cm id="{F0517E87-7211-3347-96F9-3E5D2CBCEDEF}" authorId="{8160BF0B-DB6B-7438-F67B-628B5F72FA2A}" created="2023-11-21T23:03:57.484">
    <pc:sldMkLst xmlns:pc="http://schemas.microsoft.com/office/powerpoint/2013/main/command">
      <pc:docMk/>
      <pc:sldMk cId="2058091064" sldId="272"/>
    </pc:sldMkLst>
    <p188:txBody>
      <a:bodyPr/>
      <a:lstStyle/>
      <a:p>
        <a:r>
          <a:rPr lang="fr-FR"/>
          <a:t>Compléter le contexte avec l’image utilisé</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75AC23-3AB5-584B-96B1-F006C3055FC7}" type="datetimeFigureOut">
              <a:rPr lang="fr-FR" smtClean="0"/>
              <a:t>10/12/2023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9983D-DF30-FA43-9CF5-D8CEEBE800FD}" type="slidenum">
              <a:rPr lang="fr-FR" smtClean="0"/>
              <a:t>‹N°›</a:t>
            </a:fld>
            <a:endParaRPr lang="fr-FR"/>
          </a:p>
        </p:txBody>
      </p:sp>
    </p:spTree>
    <p:extLst>
      <p:ext uri="{BB962C8B-B14F-4D97-AF65-F5344CB8AC3E}">
        <p14:creationId xmlns:p14="http://schemas.microsoft.com/office/powerpoint/2010/main" val="4261521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Depuis 2019</a:t>
            </a:r>
          </a:p>
          <a:p>
            <a:r>
              <a:rPr lang="fr-FR" dirty="0"/>
              <a:t>Langage moderne, créer des apps plus stables et plus robustes, un langage très populaire</a:t>
            </a:r>
          </a:p>
          <a:p>
            <a:endParaRPr lang="fr-FR" dirty="0"/>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2</a:t>
            </a:fld>
            <a:endParaRPr lang="fr-FR"/>
          </a:p>
        </p:txBody>
      </p:sp>
    </p:spTree>
    <p:extLst>
      <p:ext uri="{BB962C8B-B14F-4D97-AF65-F5344CB8AC3E}">
        <p14:creationId xmlns:p14="http://schemas.microsoft.com/office/powerpoint/2010/main" val="2855478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 </a:t>
            </a:r>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17</a:t>
            </a:fld>
            <a:endParaRPr lang="fr-FR"/>
          </a:p>
        </p:txBody>
      </p:sp>
    </p:spTree>
    <p:extLst>
      <p:ext uri="{BB962C8B-B14F-4D97-AF65-F5344CB8AC3E}">
        <p14:creationId xmlns:p14="http://schemas.microsoft.com/office/powerpoint/2010/main" val="2491093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Scénario : je veux faire un programme où j’additionne les heures de cours au fil de la journée, 4h le matin, 4h le soir.</a:t>
            </a:r>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21</a:t>
            </a:fld>
            <a:endParaRPr lang="fr-FR"/>
          </a:p>
        </p:txBody>
      </p:sp>
    </p:spTree>
    <p:extLst>
      <p:ext uri="{BB962C8B-B14F-4D97-AF65-F5344CB8AC3E}">
        <p14:creationId xmlns:p14="http://schemas.microsoft.com/office/powerpoint/2010/main" val="713524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Val pour meilleure compréhension du code, meilleure optimisation du compilateur.</a:t>
            </a:r>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22</a:t>
            </a:fld>
            <a:endParaRPr lang="fr-FR"/>
          </a:p>
        </p:txBody>
      </p:sp>
    </p:spTree>
    <p:extLst>
      <p:ext uri="{BB962C8B-B14F-4D97-AF65-F5344CB8AC3E}">
        <p14:creationId xmlns:p14="http://schemas.microsoft.com/office/powerpoint/2010/main" val="2297586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23</a:t>
            </a:fld>
            <a:endParaRPr lang="fr-FR"/>
          </a:p>
        </p:txBody>
      </p:sp>
    </p:spTree>
    <p:extLst>
      <p:ext uri="{BB962C8B-B14F-4D97-AF65-F5344CB8AC3E}">
        <p14:creationId xmlns:p14="http://schemas.microsoft.com/office/powerpoint/2010/main" val="1942869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Bonnes pratique de commenter les parties de code qui ne sont pas simples à comprendre du premier coup</a:t>
            </a:r>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25</a:t>
            </a:fld>
            <a:endParaRPr lang="fr-FR"/>
          </a:p>
        </p:txBody>
      </p:sp>
    </p:spTree>
    <p:extLst>
      <p:ext uri="{BB962C8B-B14F-4D97-AF65-F5344CB8AC3E}">
        <p14:creationId xmlns:p14="http://schemas.microsoft.com/office/powerpoint/2010/main" val="135018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26</a:t>
            </a:fld>
            <a:endParaRPr lang="fr-FR"/>
          </a:p>
        </p:txBody>
      </p:sp>
    </p:spTree>
    <p:extLst>
      <p:ext uri="{BB962C8B-B14F-4D97-AF65-F5344CB8AC3E}">
        <p14:creationId xmlns:p14="http://schemas.microsoft.com/office/powerpoint/2010/main" val="1543725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Est-ce que ce code marche ?</a:t>
            </a:r>
          </a:p>
          <a:p>
            <a:r>
              <a:rPr lang="fr-FR" dirty="0"/>
              <a:t>-&gt; Animation sortie console</a:t>
            </a:r>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27</a:t>
            </a:fld>
            <a:endParaRPr lang="fr-FR"/>
          </a:p>
        </p:txBody>
      </p:sp>
    </p:spTree>
    <p:extLst>
      <p:ext uri="{BB962C8B-B14F-4D97-AF65-F5344CB8AC3E}">
        <p14:creationId xmlns:p14="http://schemas.microsoft.com/office/powerpoint/2010/main" val="3999104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Est-ce que ça marche ? Quelle sortie ? </a:t>
            </a:r>
          </a:p>
          <a:p>
            <a:r>
              <a:rPr lang="fr-FR" dirty="0"/>
              <a:t>Argument nommé « nombre », valeur par défaut « Raoul »</a:t>
            </a:r>
          </a:p>
          <a:p>
            <a:r>
              <a:rPr lang="fr-FR" dirty="0"/>
              <a:t>-&gt; animation</a:t>
            </a:r>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29</a:t>
            </a:fld>
            <a:endParaRPr lang="fr-FR"/>
          </a:p>
        </p:txBody>
      </p:sp>
    </p:spTree>
    <p:extLst>
      <p:ext uri="{BB962C8B-B14F-4D97-AF65-F5344CB8AC3E}">
        <p14:creationId xmlns:p14="http://schemas.microsoft.com/office/powerpoint/2010/main" val="1276242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Éditeur de code </a:t>
            </a:r>
            <a:r>
              <a:rPr lang="fr-FR" dirty="0" err="1"/>
              <a:t>intéractif</a:t>
            </a:r>
            <a:r>
              <a:rPr lang="fr-FR" dirty="0"/>
              <a:t> en ligne pour se familiariser</a:t>
            </a:r>
          </a:p>
          <a:p>
            <a:r>
              <a:rPr lang="fr-FR" dirty="0"/>
              <a:t>Pas possible de faire une app Android avec</a:t>
            </a:r>
          </a:p>
          <a:p>
            <a:endParaRPr lang="fr-FR" dirty="0"/>
          </a:p>
          <a:p>
            <a:r>
              <a:rPr lang="fr-FR" dirty="0"/>
              <a:t>https://</a:t>
            </a:r>
            <a:r>
              <a:rPr lang="fr-FR" dirty="0" err="1"/>
              <a:t>developer.android.com</a:t>
            </a:r>
            <a:r>
              <a:rPr lang="fr-FR" dirty="0"/>
              <a:t>/</a:t>
            </a:r>
            <a:r>
              <a:rPr lang="fr-FR" dirty="0" err="1"/>
              <a:t>codelabs</a:t>
            </a:r>
            <a:r>
              <a:rPr lang="fr-FR" dirty="0"/>
              <a:t>/</a:t>
            </a:r>
            <a:r>
              <a:rPr lang="fr-FR" dirty="0" err="1"/>
              <a:t>basic-android-kotlin-compose-first-program?hl</a:t>
            </a:r>
            <a:r>
              <a:rPr lang="fr-FR" dirty="0"/>
              <a:t>=</a:t>
            </a:r>
            <a:r>
              <a:rPr lang="fr-FR" dirty="0" err="1"/>
              <a:t>fr&amp;continue</a:t>
            </a:r>
            <a:r>
              <a:rPr lang="fr-FR" dirty="0"/>
              <a:t>=https%3A%2F%2Fdeveloper.android.com%2Fcourses%2Fpathways%2Fandroid-basics-compose-unit-1-pathway-1%3Fhl%3Dfr%23codelab-https%3A%2F%2Fdeveloper.android.com%2Fcodelabs%2Fbasic-android-kotlin-compose-first-program#0</a:t>
            </a:r>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3</a:t>
            </a:fld>
            <a:endParaRPr lang="fr-FR"/>
          </a:p>
        </p:txBody>
      </p:sp>
    </p:spTree>
    <p:extLst>
      <p:ext uri="{BB962C8B-B14F-4D97-AF65-F5344CB8AC3E}">
        <p14:creationId xmlns:p14="http://schemas.microsoft.com/office/powerpoint/2010/main" val="4165801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Code par défaut</a:t>
            </a:r>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4</a:t>
            </a:fld>
            <a:endParaRPr lang="fr-FR"/>
          </a:p>
        </p:txBody>
      </p:sp>
    </p:spTree>
    <p:extLst>
      <p:ext uri="{BB962C8B-B14F-4D97-AF65-F5344CB8AC3E}">
        <p14:creationId xmlns:p14="http://schemas.microsoft.com/office/powerpoint/2010/main" val="1888636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Lance la compilation.</a:t>
            </a:r>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5</a:t>
            </a:fld>
            <a:endParaRPr lang="fr-FR"/>
          </a:p>
        </p:txBody>
      </p:sp>
    </p:spTree>
    <p:extLst>
      <p:ext uri="{BB962C8B-B14F-4D97-AF65-F5344CB8AC3E}">
        <p14:creationId xmlns:p14="http://schemas.microsoft.com/office/powerpoint/2010/main" val="536384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Fun </a:t>
            </a:r>
            <a:r>
              <a:rPr lang="fr-FR" dirty="0" err="1"/>
              <a:t>abbréviation</a:t>
            </a:r>
            <a:r>
              <a:rPr lang="fr-FR" dirty="0"/>
              <a:t> de fonction en anglais (</a:t>
            </a:r>
            <a:r>
              <a:rPr lang="fr-FR" dirty="0" err="1"/>
              <a:t>function</a:t>
            </a:r>
            <a:r>
              <a:rPr lang="fr-FR" dirty="0"/>
              <a:t>)</a:t>
            </a:r>
          </a:p>
          <a:p>
            <a:r>
              <a:rPr lang="fr-FR" dirty="0" err="1"/>
              <a:t>Println</a:t>
            </a:r>
            <a:r>
              <a:rPr lang="fr-FR" dirty="0"/>
              <a:t>() fonction de </a:t>
            </a:r>
            <a:r>
              <a:rPr lang="fr-FR" dirty="0" err="1"/>
              <a:t>Kotlin</a:t>
            </a:r>
            <a:endParaRPr lang="fr-FR" dirty="0"/>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6</a:t>
            </a:fld>
            <a:endParaRPr lang="fr-FR"/>
          </a:p>
        </p:txBody>
      </p:sp>
    </p:spTree>
    <p:extLst>
      <p:ext uri="{BB962C8B-B14F-4D97-AF65-F5344CB8AC3E}">
        <p14:creationId xmlns:p14="http://schemas.microsoft.com/office/powerpoint/2010/main" val="397022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Encore plus pour les gros projets, gestion des versions du code et différence</a:t>
            </a:r>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9</a:t>
            </a:fld>
            <a:endParaRPr lang="fr-FR"/>
          </a:p>
        </p:txBody>
      </p:sp>
    </p:spTree>
    <p:extLst>
      <p:ext uri="{BB962C8B-B14F-4D97-AF65-F5344CB8AC3E}">
        <p14:creationId xmlns:p14="http://schemas.microsoft.com/office/powerpoint/2010/main" val="3148190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12</a:t>
            </a:fld>
            <a:endParaRPr lang="fr-FR"/>
          </a:p>
        </p:txBody>
      </p:sp>
    </p:spTree>
    <p:extLst>
      <p:ext uri="{BB962C8B-B14F-4D97-AF65-F5344CB8AC3E}">
        <p14:creationId xmlns:p14="http://schemas.microsoft.com/office/powerpoint/2010/main" val="1671332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13</a:t>
            </a:fld>
            <a:endParaRPr lang="fr-FR"/>
          </a:p>
        </p:txBody>
      </p:sp>
    </p:spTree>
    <p:extLst>
      <p:ext uri="{BB962C8B-B14F-4D97-AF65-F5344CB8AC3E}">
        <p14:creationId xmlns:p14="http://schemas.microsoft.com/office/powerpoint/2010/main" val="362495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Type de variable de bases qui permettent de définir les autres objets</a:t>
            </a:r>
          </a:p>
        </p:txBody>
      </p:sp>
      <p:sp>
        <p:nvSpPr>
          <p:cNvPr id="4" name="Espace réservé du numéro de diapositive 3"/>
          <p:cNvSpPr>
            <a:spLocks noGrp="1"/>
          </p:cNvSpPr>
          <p:nvPr>
            <p:ph type="sldNum" sz="quarter" idx="5"/>
          </p:nvPr>
        </p:nvSpPr>
        <p:spPr/>
        <p:txBody>
          <a:bodyPr/>
          <a:lstStyle/>
          <a:p>
            <a:fld id="{2489983D-DF30-FA43-9CF5-D8CEEBE800FD}" type="slidenum">
              <a:rPr lang="fr-FR" smtClean="0"/>
              <a:t>16</a:t>
            </a:fld>
            <a:endParaRPr lang="fr-FR"/>
          </a:p>
        </p:txBody>
      </p:sp>
    </p:spTree>
    <p:extLst>
      <p:ext uri="{BB962C8B-B14F-4D97-AF65-F5344CB8AC3E}">
        <p14:creationId xmlns:p14="http://schemas.microsoft.com/office/powerpoint/2010/main" val="2979158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EDF020D-7B02-2A49-8A27-FB4284132C4F}" type="datetimeFigureOut">
              <a:rPr lang="fr-FR" smtClean="0"/>
              <a:t>10/12/2023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3328485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EDF020D-7B02-2A49-8A27-FB4284132C4F}" type="datetimeFigureOut">
              <a:rPr lang="fr-FR" smtClean="0"/>
              <a:t>10/12/2023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205514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EDF020D-7B02-2A49-8A27-FB4284132C4F}" type="datetimeFigureOut">
              <a:rPr lang="fr-FR" smtClean="0"/>
              <a:t>10/12/2023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3863392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EDF020D-7B02-2A49-8A27-FB4284132C4F}" type="datetimeFigureOut">
              <a:rPr lang="fr-FR" smtClean="0"/>
              <a:t>10/12/2023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1196052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EDF020D-7B02-2A49-8A27-FB4284132C4F}" type="datetimeFigureOut">
              <a:rPr lang="fr-FR" smtClean="0"/>
              <a:t>10/12/2023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2448977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EDF020D-7B02-2A49-8A27-FB4284132C4F}" type="datetimeFigureOut">
              <a:rPr lang="fr-FR" smtClean="0"/>
              <a:t>10/12/2023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62249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EDF020D-7B02-2A49-8A27-FB4284132C4F}" type="datetimeFigureOut">
              <a:rPr lang="fr-FR" smtClean="0"/>
              <a:t>10/12/2023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432276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EDF020D-7B02-2A49-8A27-FB4284132C4F}" type="datetimeFigureOut">
              <a:rPr lang="fr-FR" smtClean="0"/>
              <a:t>10/12/2023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10138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EDF020D-7B02-2A49-8A27-FB4284132C4F}" type="datetimeFigureOut">
              <a:rPr lang="fr-FR" smtClean="0"/>
              <a:t>10/12/2023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36059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EDF020D-7B02-2A49-8A27-FB4284132C4F}" type="datetimeFigureOut">
              <a:rPr lang="fr-FR" smtClean="0"/>
              <a:t>10/12/2023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794089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EDF020D-7B02-2A49-8A27-FB4284132C4F}" type="datetimeFigureOut">
              <a:rPr lang="fr-FR" smtClean="0"/>
              <a:t>10/12/2023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29638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F020D-7B02-2A49-8A27-FB4284132C4F}" type="datetimeFigureOut">
              <a:rPr lang="fr-FR" smtClean="0"/>
              <a:t>10/12/2023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2472992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EDF020D-7B02-2A49-8A27-FB4284132C4F}" type="datetimeFigureOut">
              <a:rPr lang="fr-FR" smtClean="0"/>
              <a:t>10/12/2023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382087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FEDF020D-7B02-2A49-8A27-FB4284132C4F}" type="datetimeFigureOut">
              <a:rPr lang="fr-FR" smtClean="0"/>
              <a:t>10/12/2023</a:t>
            </a:fld>
            <a:endParaRPr lang="fr-FR"/>
          </a:p>
        </p:txBody>
      </p:sp>
      <p:sp>
        <p:nvSpPr>
          <p:cNvPr id="6" name="Footer Placeholder 5"/>
          <p:cNvSpPr>
            <a:spLocks noGrp="1"/>
          </p:cNvSpPr>
          <p:nvPr>
            <p:ph type="ftr" sz="quarter" idx="11"/>
          </p:nvPr>
        </p:nvSpPr>
        <p:spPr>
          <a:xfrm>
            <a:off x="590396" y="6041362"/>
            <a:ext cx="3295413" cy="365125"/>
          </a:xfrm>
        </p:spPr>
        <p:txBody>
          <a:bodyPr/>
          <a:lstStyle/>
          <a:p>
            <a:endParaRPr lang="fr-FR"/>
          </a:p>
        </p:txBody>
      </p:sp>
      <p:sp>
        <p:nvSpPr>
          <p:cNvPr id="7" name="Slide Number Placeholder 6"/>
          <p:cNvSpPr>
            <a:spLocks noGrp="1"/>
          </p:cNvSpPr>
          <p:nvPr>
            <p:ph type="sldNum" sz="quarter" idx="12"/>
          </p:nvPr>
        </p:nvSpPr>
        <p:spPr>
          <a:xfrm>
            <a:off x="4862689" y="5915888"/>
            <a:ext cx="1062155" cy="490599"/>
          </a:xfrm>
        </p:spPr>
        <p:txBody>
          <a:bodyPr/>
          <a:lstStyle/>
          <a:p>
            <a:fld id="{8A04E1A6-9335-2740-96BD-A36376B36CD5}" type="slidenum">
              <a:rPr lang="fr-FR" smtClean="0"/>
              <a:t>‹N°›</a:t>
            </a:fld>
            <a:endParaRPr lang="fr-FR"/>
          </a:p>
        </p:txBody>
      </p:sp>
    </p:spTree>
    <p:extLst>
      <p:ext uri="{BB962C8B-B14F-4D97-AF65-F5344CB8AC3E}">
        <p14:creationId xmlns:p14="http://schemas.microsoft.com/office/powerpoint/2010/main" val="194800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fr-F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EDF020D-7B02-2A49-8A27-FB4284132C4F}" type="datetimeFigureOut">
              <a:rPr lang="fr-FR" smtClean="0"/>
              <a:t>10/12/2023</a:t>
            </a:fld>
            <a:endParaRPr lang="fr-FR"/>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8A04E1A6-9335-2740-96BD-A36376B36CD5}" type="slidenum">
              <a:rPr lang="fr-FR" smtClean="0"/>
              <a:t>‹N°›</a:t>
            </a:fld>
            <a:endParaRPr lang="fr-FR"/>
          </a:p>
        </p:txBody>
      </p:sp>
    </p:spTree>
    <p:extLst>
      <p:ext uri="{BB962C8B-B14F-4D97-AF65-F5344CB8AC3E}">
        <p14:creationId xmlns:p14="http://schemas.microsoft.com/office/powerpoint/2010/main" val="2317342757"/>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microsoft.com/office/2018/10/relationships/comments" Target="../comments/modernComment_10F_CFE6A53A.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microsoft.com/office/2018/10/relationships/comments" Target="../comments/modernComment_110_7AABFA3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2_6ED44B3F.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hyperlink" Target="https://play.kotlinlang.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935863-24FA-E12D-1276-C2DC2B55E458}"/>
              </a:ext>
            </a:extLst>
          </p:cNvPr>
          <p:cNvSpPr>
            <a:spLocks noGrp="1"/>
          </p:cNvSpPr>
          <p:nvPr>
            <p:ph type="ctrTitle"/>
          </p:nvPr>
        </p:nvSpPr>
        <p:spPr/>
        <p:txBody>
          <a:bodyPr/>
          <a:lstStyle/>
          <a:p>
            <a:r>
              <a:rPr lang="fr-FR" dirty="0"/>
              <a:t>Les bases de </a:t>
            </a:r>
            <a:r>
              <a:rPr lang="fr-FR" dirty="0" err="1"/>
              <a:t>Kotlin</a:t>
            </a:r>
            <a:endParaRPr lang="fr-FR" dirty="0"/>
          </a:p>
        </p:txBody>
      </p:sp>
      <p:sp>
        <p:nvSpPr>
          <p:cNvPr id="3" name="Sous-titre 2">
            <a:extLst>
              <a:ext uri="{FF2B5EF4-FFF2-40B4-BE49-F238E27FC236}">
                <a16:creationId xmlns:a16="http://schemas.microsoft.com/office/drawing/2014/main" id="{64E6664D-4D55-D0E2-A0FA-D5064B21631C}"/>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324263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BE1629-D0DD-12DD-F768-81F8DF147D41}"/>
              </a:ext>
            </a:extLst>
          </p:cNvPr>
          <p:cNvSpPr>
            <a:spLocks noGrp="1"/>
          </p:cNvSpPr>
          <p:nvPr>
            <p:ph type="title"/>
          </p:nvPr>
        </p:nvSpPr>
        <p:spPr/>
        <p:txBody>
          <a:bodyPr/>
          <a:lstStyle/>
          <a:p>
            <a:r>
              <a:rPr lang="fr-FR" dirty="0"/>
              <a:t>Guide de style</a:t>
            </a:r>
          </a:p>
        </p:txBody>
      </p:sp>
      <p:sp>
        <p:nvSpPr>
          <p:cNvPr id="3" name="Espace réservé du contenu 2">
            <a:extLst>
              <a:ext uri="{FF2B5EF4-FFF2-40B4-BE49-F238E27FC236}">
                <a16:creationId xmlns:a16="http://schemas.microsoft.com/office/drawing/2014/main" id="{9CDF79AC-1F73-296A-94D9-AC0DE5363A3D}"/>
              </a:ext>
            </a:extLst>
          </p:cNvPr>
          <p:cNvSpPr>
            <a:spLocks noGrp="1"/>
          </p:cNvSpPr>
          <p:nvPr>
            <p:ph idx="1"/>
          </p:nvPr>
        </p:nvSpPr>
        <p:spPr>
          <a:xfrm>
            <a:off x="818712" y="2222287"/>
            <a:ext cx="10554574" cy="2373843"/>
          </a:xfrm>
        </p:spPr>
        <p:txBody>
          <a:bodyPr/>
          <a:lstStyle/>
          <a:p>
            <a:r>
              <a:rPr lang="fr-FR" dirty="0"/>
              <a:t>Les noms de fonctions doivent être en </a:t>
            </a:r>
            <a:r>
              <a:rPr lang="fr-FR" dirty="0" err="1"/>
              <a:t>camel</a:t>
            </a:r>
            <a:r>
              <a:rPr lang="fr-FR" dirty="0"/>
              <a:t> case et être des verbes ou des expressions verbales. (</a:t>
            </a:r>
            <a:r>
              <a:rPr lang="fr-FR" dirty="0" err="1"/>
              <a:t>getTemperature</a:t>
            </a:r>
            <a:r>
              <a:rPr lang="fr-FR" dirty="0"/>
              <a:t>, </a:t>
            </a:r>
            <a:r>
              <a:rPr lang="fr-FR" dirty="0" err="1"/>
              <a:t>fetchTimetables</a:t>
            </a:r>
            <a:r>
              <a:rPr lang="fr-FR" dirty="0"/>
              <a:t>())</a:t>
            </a:r>
          </a:p>
          <a:p>
            <a:r>
              <a:rPr lang="fr-FR" dirty="0"/>
              <a:t>Chaque instruction doit figurer sur une ligne distincte.</a:t>
            </a:r>
          </a:p>
          <a:p>
            <a:r>
              <a:rPr lang="fr-FR" dirty="0"/>
              <a:t>L'accolade ouvrante doit apparaître à la fin de la ligne où la fonction commence.</a:t>
            </a:r>
          </a:p>
          <a:p>
            <a:r>
              <a:rPr lang="fr-FR" dirty="0"/>
              <a:t>Il doit y avoir une espace avant l'accolade ouvrante.</a:t>
            </a:r>
          </a:p>
          <a:p>
            <a:endParaRPr lang="fr-FR" dirty="0"/>
          </a:p>
        </p:txBody>
      </p:sp>
      <p:pic>
        <p:nvPicPr>
          <p:cNvPr id="4" name="Image 3">
            <a:extLst>
              <a:ext uri="{FF2B5EF4-FFF2-40B4-BE49-F238E27FC236}">
                <a16:creationId xmlns:a16="http://schemas.microsoft.com/office/drawing/2014/main" id="{4A51F620-FBFA-9B2E-B979-272CB98A2A55}"/>
              </a:ext>
            </a:extLst>
          </p:cNvPr>
          <p:cNvPicPr>
            <a:picLocks noChangeAspect="1"/>
          </p:cNvPicPr>
          <p:nvPr/>
        </p:nvPicPr>
        <p:blipFill>
          <a:blip r:embed="rId2"/>
          <a:stretch>
            <a:fillRect/>
          </a:stretch>
        </p:blipFill>
        <p:spPr>
          <a:xfrm>
            <a:off x="3155950" y="4596130"/>
            <a:ext cx="5880100" cy="2122739"/>
          </a:xfrm>
          <a:prstGeom prst="rect">
            <a:avLst/>
          </a:prstGeom>
        </p:spPr>
      </p:pic>
    </p:spTree>
    <p:extLst>
      <p:ext uri="{BB962C8B-B14F-4D97-AF65-F5344CB8AC3E}">
        <p14:creationId xmlns:p14="http://schemas.microsoft.com/office/powerpoint/2010/main" val="1421726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CA2051-D8A7-9403-0F58-A1A39C67B353}"/>
              </a:ext>
            </a:extLst>
          </p:cNvPr>
          <p:cNvSpPr>
            <a:spLocks noGrp="1"/>
          </p:cNvSpPr>
          <p:nvPr>
            <p:ph type="title"/>
          </p:nvPr>
        </p:nvSpPr>
        <p:spPr/>
        <p:txBody>
          <a:bodyPr/>
          <a:lstStyle/>
          <a:p>
            <a:r>
              <a:rPr lang="fr-FR" dirty="0"/>
              <a:t>Guide de style</a:t>
            </a:r>
          </a:p>
        </p:txBody>
      </p:sp>
      <p:sp>
        <p:nvSpPr>
          <p:cNvPr id="3" name="Espace réservé du contenu 2">
            <a:extLst>
              <a:ext uri="{FF2B5EF4-FFF2-40B4-BE49-F238E27FC236}">
                <a16:creationId xmlns:a16="http://schemas.microsoft.com/office/drawing/2014/main" id="{B409394F-6E46-AEDA-CA70-C5F0810DBDDF}"/>
              </a:ext>
            </a:extLst>
          </p:cNvPr>
          <p:cNvSpPr>
            <a:spLocks noGrp="1"/>
          </p:cNvSpPr>
          <p:nvPr>
            <p:ph idx="1"/>
          </p:nvPr>
        </p:nvSpPr>
        <p:spPr>
          <a:xfrm>
            <a:off x="810000" y="2191385"/>
            <a:ext cx="4179570" cy="4351338"/>
          </a:xfrm>
        </p:spPr>
        <p:txBody>
          <a:bodyPr>
            <a:normAutofit/>
          </a:bodyPr>
          <a:lstStyle/>
          <a:p>
            <a:r>
              <a:rPr lang="fr-FR" sz="2000" b="0" i="0" dirty="0">
                <a:effectLst/>
                <a:latin typeface="Google Sans Text"/>
              </a:rPr>
              <a:t>Le corps de la fonction doit être en retrait de 4 espaces. N'utilisez pas de tabulation pour mettre votre code en retrait. Saisissez quatre espaces.</a:t>
            </a:r>
          </a:p>
          <a:p>
            <a:r>
              <a:rPr lang="fr-FR" sz="2000" b="0" i="0" dirty="0">
                <a:effectLst/>
                <a:latin typeface="Google Sans Text"/>
              </a:rPr>
              <a:t>L'accolade fermante se trouve sur sa propre ligne après la dernière ligne de code dans le corps de la fonction. L'accolade doit être alignée sur le mot clé fun au début de la fonction.</a:t>
            </a:r>
            <a:br>
              <a:rPr lang="fr-FR" dirty="0"/>
            </a:br>
            <a:endParaRPr lang="fr-FR" b="0" i="0" dirty="0">
              <a:solidFill>
                <a:srgbClr val="4E5256"/>
              </a:solidFill>
              <a:effectLst/>
              <a:latin typeface="Google Sans Text"/>
            </a:endParaRPr>
          </a:p>
          <a:p>
            <a:endParaRPr lang="fr-FR" dirty="0"/>
          </a:p>
        </p:txBody>
      </p:sp>
      <p:pic>
        <p:nvPicPr>
          <p:cNvPr id="4" name="Image 3">
            <a:extLst>
              <a:ext uri="{FF2B5EF4-FFF2-40B4-BE49-F238E27FC236}">
                <a16:creationId xmlns:a16="http://schemas.microsoft.com/office/drawing/2014/main" id="{80ACF6E2-C2BB-5CB7-E9B6-504BDC6133EA}"/>
              </a:ext>
            </a:extLst>
          </p:cNvPr>
          <p:cNvPicPr>
            <a:picLocks noChangeAspect="1"/>
          </p:cNvPicPr>
          <p:nvPr/>
        </p:nvPicPr>
        <p:blipFill>
          <a:blip r:embed="rId2"/>
          <a:stretch>
            <a:fillRect/>
          </a:stretch>
        </p:blipFill>
        <p:spPr>
          <a:xfrm>
            <a:off x="5365750" y="2025943"/>
            <a:ext cx="6731000" cy="1993900"/>
          </a:xfrm>
          <a:prstGeom prst="rect">
            <a:avLst/>
          </a:prstGeom>
        </p:spPr>
      </p:pic>
      <p:pic>
        <p:nvPicPr>
          <p:cNvPr id="5" name="Image 4">
            <a:extLst>
              <a:ext uri="{FF2B5EF4-FFF2-40B4-BE49-F238E27FC236}">
                <a16:creationId xmlns:a16="http://schemas.microsoft.com/office/drawing/2014/main" id="{2129F7D1-7E67-8FC8-08AE-449113356DBE}"/>
              </a:ext>
            </a:extLst>
          </p:cNvPr>
          <p:cNvPicPr>
            <a:picLocks noChangeAspect="1"/>
          </p:cNvPicPr>
          <p:nvPr/>
        </p:nvPicPr>
        <p:blipFill>
          <a:blip r:embed="rId3"/>
          <a:stretch>
            <a:fillRect/>
          </a:stretch>
        </p:blipFill>
        <p:spPr>
          <a:xfrm>
            <a:off x="5435600" y="4396423"/>
            <a:ext cx="6591300" cy="2146300"/>
          </a:xfrm>
          <a:prstGeom prst="rect">
            <a:avLst/>
          </a:prstGeom>
        </p:spPr>
      </p:pic>
    </p:spTree>
    <p:extLst>
      <p:ext uri="{BB962C8B-B14F-4D97-AF65-F5344CB8AC3E}">
        <p14:creationId xmlns:p14="http://schemas.microsoft.com/office/powerpoint/2010/main" val="3725843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72B8C3-7AB1-59F9-1A46-FCF564A88B63}"/>
              </a:ext>
            </a:extLst>
          </p:cNvPr>
          <p:cNvSpPr>
            <a:spLocks noGrp="1"/>
          </p:cNvSpPr>
          <p:nvPr>
            <p:ph type="title"/>
          </p:nvPr>
        </p:nvSpPr>
        <p:spPr/>
        <p:txBody>
          <a:bodyPr/>
          <a:lstStyle/>
          <a:p>
            <a:r>
              <a:rPr lang="fr-FR" dirty="0"/>
              <a:t>Trouver les problèmes</a:t>
            </a:r>
          </a:p>
        </p:txBody>
      </p:sp>
      <p:pic>
        <p:nvPicPr>
          <p:cNvPr id="9" name="Image 8">
            <a:extLst>
              <a:ext uri="{FF2B5EF4-FFF2-40B4-BE49-F238E27FC236}">
                <a16:creationId xmlns:a16="http://schemas.microsoft.com/office/drawing/2014/main" id="{E52C424D-FA65-C730-1BBA-CEAF807996B3}"/>
              </a:ext>
            </a:extLst>
          </p:cNvPr>
          <p:cNvPicPr>
            <a:picLocks noChangeAspect="1"/>
          </p:cNvPicPr>
          <p:nvPr/>
        </p:nvPicPr>
        <p:blipFill>
          <a:blip r:embed="rId3"/>
          <a:stretch>
            <a:fillRect/>
          </a:stretch>
        </p:blipFill>
        <p:spPr>
          <a:xfrm>
            <a:off x="1409407" y="4572184"/>
            <a:ext cx="4953000" cy="1041400"/>
          </a:xfrm>
          <a:prstGeom prst="rect">
            <a:avLst/>
          </a:prstGeom>
        </p:spPr>
      </p:pic>
      <p:pic>
        <p:nvPicPr>
          <p:cNvPr id="11" name="Image 10">
            <a:extLst>
              <a:ext uri="{FF2B5EF4-FFF2-40B4-BE49-F238E27FC236}">
                <a16:creationId xmlns:a16="http://schemas.microsoft.com/office/drawing/2014/main" id="{32D5DF33-961C-CF78-32BE-931A31C2F9C0}"/>
              </a:ext>
            </a:extLst>
          </p:cNvPr>
          <p:cNvPicPr>
            <a:picLocks noChangeAspect="1"/>
          </p:cNvPicPr>
          <p:nvPr/>
        </p:nvPicPr>
        <p:blipFill>
          <a:blip r:embed="rId4"/>
          <a:stretch>
            <a:fillRect/>
          </a:stretch>
        </p:blipFill>
        <p:spPr>
          <a:xfrm>
            <a:off x="1286804" y="2759961"/>
            <a:ext cx="5930900" cy="469900"/>
          </a:xfrm>
          <a:prstGeom prst="rect">
            <a:avLst/>
          </a:prstGeom>
        </p:spPr>
      </p:pic>
    </p:spTree>
    <p:extLst>
      <p:ext uri="{BB962C8B-B14F-4D97-AF65-F5344CB8AC3E}">
        <p14:creationId xmlns:p14="http://schemas.microsoft.com/office/powerpoint/2010/main" val="3162160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6BEA0D-A240-415B-B645-30E649AB66CC}"/>
              </a:ext>
            </a:extLst>
          </p:cNvPr>
          <p:cNvSpPr>
            <a:spLocks noGrp="1"/>
          </p:cNvSpPr>
          <p:nvPr>
            <p:ph type="title"/>
          </p:nvPr>
        </p:nvSpPr>
        <p:spPr/>
        <p:txBody>
          <a:bodyPr/>
          <a:lstStyle/>
          <a:p>
            <a:r>
              <a:rPr lang="fr-FR" dirty="0"/>
              <a:t>Trouver les problèmes</a:t>
            </a:r>
          </a:p>
        </p:txBody>
      </p:sp>
      <p:pic>
        <p:nvPicPr>
          <p:cNvPr id="5" name="Espace réservé du contenu 4">
            <a:extLst>
              <a:ext uri="{FF2B5EF4-FFF2-40B4-BE49-F238E27FC236}">
                <a16:creationId xmlns:a16="http://schemas.microsoft.com/office/drawing/2014/main" id="{CA2E5656-4F74-9429-AA82-BA891A58C6A0}"/>
              </a:ext>
            </a:extLst>
          </p:cNvPr>
          <p:cNvPicPr>
            <a:picLocks noGrp="1" noChangeAspect="1"/>
          </p:cNvPicPr>
          <p:nvPr>
            <p:ph idx="1"/>
          </p:nvPr>
        </p:nvPicPr>
        <p:blipFill>
          <a:blip r:embed="rId3"/>
          <a:stretch>
            <a:fillRect/>
          </a:stretch>
        </p:blipFill>
        <p:spPr>
          <a:xfrm>
            <a:off x="6095999" y="4047872"/>
            <a:ext cx="4889500" cy="1054100"/>
          </a:xfrm>
        </p:spPr>
      </p:pic>
      <p:pic>
        <p:nvPicPr>
          <p:cNvPr id="7" name="Image 6">
            <a:extLst>
              <a:ext uri="{FF2B5EF4-FFF2-40B4-BE49-F238E27FC236}">
                <a16:creationId xmlns:a16="http://schemas.microsoft.com/office/drawing/2014/main" id="{F910E476-27EA-53F3-B466-762D58D900DD}"/>
              </a:ext>
            </a:extLst>
          </p:cNvPr>
          <p:cNvPicPr>
            <a:picLocks noChangeAspect="1"/>
          </p:cNvPicPr>
          <p:nvPr/>
        </p:nvPicPr>
        <p:blipFill>
          <a:blip r:embed="rId4"/>
          <a:stretch>
            <a:fillRect/>
          </a:stretch>
        </p:blipFill>
        <p:spPr>
          <a:xfrm>
            <a:off x="902143" y="5515133"/>
            <a:ext cx="5778500" cy="749300"/>
          </a:xfrm>
          <a:prstGeom prst="rect">
            <a:avLst/>
          </a:prstGeom>
        </p:spPr>
      </p:pic>
      <p:pic>
        <p:nvPicPr>
          <p:cNvPr id="11" name="Image 10">
            <a:extLst>
              <a:ext uri="{FF2B5EF4-FFF2-40B4-BE49-F238E27FC236}">
                <a16:creationId xmlns:a16="http://schemas.microsoft.com/office/drawing/2014/main" id="{38988465-7A87-3A0B-5415-95DF5DE44650}"/>
              </a:ext>
            </a:extLst>
          </p:cNvPr>
          <p:cNvPicPr>
            <a:picLocks noChangeAspect="1"/>
          </p:cNvPicPr>
          <p:nvPr/>
        </p:nvPicPr>
        <p:blipFill>
          <a:blip r:embed="rId5"/>
          <a:stretch>
            <a:fillRect/>
          </a:stretch>
        </p:blipFill>
        <p:spPr>
          <a:xfrm>
            <a:off x="6095999" y="2506503"/>
            <a:ext cx="4622800" cy="1181100"/>
          </a:xfrm>
          <a:prstGeom prst="rect">
            <a:avLst/>
          </a:prstGeom>
        </p:spPr>
      </p:pic>
      <p:sp>
        <p:nvSpPr>
          <p:cNvPr id="12" name="ZoneTexte 11">
            <a:extLst>
              <a:ext uri="{FF2B5EF4-FFF2-40B4-BE49-F238E27FC236}">
                <a16:creationId xmlns:a16="http://schemas.microsoft.com/office/drawing/2014/main" id="{797DE95B-26B8-7DC7-0128-E31F3747F104}"/>
              </a:ext>
            </a:extLst>
          </p:cNvPr>
          <p:cNvSpPr txBox="1"/>
          <p:nvPr/>
        </p:nvSpPr>
        <p:spPr>
          <a:xfrm>
            <a:off x="902143" y="2912387"/>
            <a:ext cx="1871153" cy="369332"/>
          </a:xfrm>
          <a:prstGeom prst="rect">
            <a:avLst/>
          </a:prstGeom>
          <a:noFill/>
        </p:spPr>
        <p:txBody>
          <a:bodyPr wrap="none" rtlCol="0">
            <a:spAutoFit/>
          </a:bodyPr>
          <a:lstStyle/>
          <a:p>
            <a:r>
              <a:rPr lang="fr-FR" dirty="0"/>
              <a:t>Problème de style</a:t>
            </a:r>
          </a:p>
        </p:txBody>
      </p:sp>
      <p:sp>
        <p:nvSpPr>
          <p:cNvPr id="13" name="ZoneTexte 12">
            <a:extLst>
              <a:ext uri="{FF2B5EF4-FFF2-40B4-BE49-F238E27FC236}">
                <a16:creationId xmlns:a16="http://schemas.microsoft.com/office/drawing/2014/main" id="{B23B35F5-FD7D-2041-40F5-D9CF8B27423A}"/>
              </a:ext>
            </a:extLst>
          </p:cNvPr>
          <p:cNvSpPr txBox="1"/>
          <p:nvPr/>
        </p:nvSpPr>
        <p:spPr>
          <a:xfrm>
            <a:off x="902143" y="4383365"/>
            <a:ext cx="2135328" cy="369332"/>
          </a:xfrm>
          <a:prstGeom prst="rect">
            <a:avLst/>
          </a:prstGeom>
          <a:noFill/>
        </p:spPr>
        <p:txBody>
          <a:bodyPr wrap="none" rtlCol="0">
            <a:spAutoFit/>
          </a:bodyPr>
          <a:lstStyle/>
          <a:p>
            <a:r>
              <a:rPr lang="fr-FR" dirty="0"/>
              <a:t>Problème de syntaxe</a:t>
            </a:r>
          </a:p>
        </p:txBody>
      </p:sp>
    </p:spTree>
    <p:extLst>
      <p:ext uri="{BB962C8B-B14F-4D97-AF65-F5344CB8AC3E}">
        <p14:creationId xmlns:p14="http://schemas.microsoft.com/office/powerpoint/2010/main" val="3811938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CC4D62-3758-58B1-DA77-F42AF9F69737}"/>
              </a:ext>
            </a:extLst>
          </p:cNvPr>
          <p:cNvSpPr>
            <a:spLocks noGrp="1"/>
          </p:cNvSpPr>
          <p:nvPr>
            <p:ph type="title"/>
          </p:nvPr>
        </p:nvSpPr>
        <p:spPr/>
        <p:txBody>
          <a:bodyPr/>
          <a:lstStyle/>
          <a:p>
            <a:r>
              <a:rPr lang="fr-FR" dirty="0"/>
              <a:t>Les variables</a:t>
            </a:r>
          </a:p>
        </p:txBody>
      </p:sp>
      <p:sp>
        <p:nvSpPr>
          <p:cNvPr id="4" name="Espace réservé du contenu 3">
            <a:extLst>
              <a:ext uri="{FF2B5EF4-FFF2-40B4-BE49-F238E27FC236}">
                <a16:creationId xmlns:a16="http://schemas.microsoft.com/office/drawing/2014/main" id="{DD644A61-468C-C788-6F10-743336D2D815}"/>
              </a:ext>
            </a:extLst>
          </p:cNvPr>
          <p:cNvSpPr>
            <a:spLocks noGrp="1"/>
          </p:cNvSpPr>
          <p:nvPr>
            <p:ph sz="half" idx="1"/>
          </p:nvPr>
        </p:nvSpPr>
        <p:spPr/>
        <p:txBody>
          <a:bodyPr/>
          <a:lstStyle/>
          <a:p>
            <a:r>
              <a:rPr lang="fr-FR" dirty="0"/>
              <a:t>Quelles variables pouvons-nous reconnaitre sur cette capture d’écran ?</a:t>
            </a:r>
          </a:p>
        </p:txBody>
      </p:sp>
      <p:sp>
        <p:nvSpPr>
          <p:cNvPr id="5" name="Espace réservé du contenu 4">
            <a:extLst>
              <a:ext uri="{FF2B5EF4-FFF2-40B4-BE49-F238E27FC236}">
                <a16:creationId xmlns:a16="http://schemas.microsoft.com/office/drawing/2014/main" id="{44FAF607-6984-6180-BCD5-7447EF716FB4}"/>
              </a:ext>
            </a:extLst>
          </p:cNvPr>
          <p:cNvSpPr>
            <a:spLocks noGrp="1"/>
          </p:cNvSpPr>
          <p:nvPr>
            <p:ph sz="half" idx="2"/>
          </p:nvPr>
        </p:nvSpPr>
        <p:spPr/>
        <p:txBody>
          <a:bodyPr/>
          <a:lstStyle/>
          <a:p>
            <a:endParaRPr lang="fr-FR" dirty="0"/>
          </a:p>
        </p:txBody>
      </p:sp>
    </p:spTree>
    <p:extLst>
      <p:ext uri="{BB962C8B-B14F-4D97-AF65-F5344CB8AC3E}">
        <p14:creationId xmlns:p14="http://schemas.microsoft.com/office/powerpoint/2010/main" val="3487999290"/>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784FBC5B-23EA-A5C0-4993-138A85DB35EE}"/>
              </a:ext>
            </a:extLst>
          </p:cNvPr>
          <p:cNvSpPr>
            <a:spLocks noGrp="1"/>
          </p:cNvSpPr>
          <p:nvPr>
            <p:ph type="title"/>
          </p:nvPr>
        </p:nvSpPr>
        <p:spPr/>
        <p:txBody>
          <a:bodyPr/>
          <a:lstStyle/>
          <a:p>
            <a:endParaRPr lang="fr-FR"/>
          </a:p>
        </p:txBody>
      </p:sp>
      <p:sp>
        <p:nvSpPr>
          <p:cNvPr id="6" name="Espace réservé du contenu 5">
            <a:extLst>
              <a:ext uri="{FF2B5EF4-FFF2-40B4-BE49-F238E27FC236}">
                <a16:creationId xmlns:a16="http://schemas.microsoft.com/office/drawing/2014/main" id="{13B276C1-F8E0-1BAC-B6DA-B63B78F97275}"/>
              </a:ext>
            </a:extLst>
          </p:cNvPr>
          <p:cNvSpPr>
            <a:spLocks noGrp="1"/>
          </p:cNvSpPr>
          <p:nvPr>
            <p:ph sz="half" idx="1"/>
          </p:nvPr>
        </p:nvSpPr>
        <p:spPr/>
        <p:txBody>
          <a:bodyPr/>
          <a:lstStyle/>
          <a:p>
            <a:r>
              <a:rPr lang="fr-FR" dirty="0"/>
              <a:t>Il faut au moins</a:t>
            </a:r>
          </a:p>
          <a:p>
            <a:pPr lvl="1"/>
            <a:r>
              <a:rPr lang="fr-FR" dirty="0"/>
              <a:t> un String</a:t>
            </a:r>
          </a:p>
          <a:p>
            <a:pPr lvl="1"/>
            <a:r>
              <a:rPr lang="fr-FR" dirty="0"/>
              <a:t>Un booléen</a:t>
            </a:r>
          </a:p>
          <a:p>
            <a:pPr lvl="1"/>
            <a:r>
              <a:rPr lang="fr-FR" dirty="0"/>
              <a:t>Un entier</a:t>
            </a:r>
          </a:p>
          <a:p>
            <a:pPr lvl="1"/>
            <a:r>
              <a:rPr lang="fr-FR" dirty="0"/>
              <a:t>Un </a:t>
            </a:r>
            <a:r>
              <a:rPr lang="fr-FR" dirty="0" err="1"/>
              <a:t>float</a:t>
            </a:r>
            <a:r>
              <a:rPr lang="fr-FR" dirty="0"/>
              <a:t> ou Double</a:t>
            </a:r>
          </a:p>
        </p:txBody>
      </p:sp>
      <p:sp>
        <p:nvSpPr>
          <p:cNvPr id="7" name="Espace réservé du contenu 6">
            <a:extLst>
              <a:ext uri="{FF2B5EF4-FFF2-40B4-BE49-F238E27FC236}">
                <a16:creationId xmlns:a16="http://schemas.microsoft.com/office/drawing/2014/main" id="{F9F1A439-235C-4BE6-E6F3-BF963A02779F}"/>
              </a:ext>
            </a:extLst>
          </p:cNvPr>
          <p:cNvSpPr>
            <a:spLocks noGrp="1"/>
          </p:cNvSpPr>
          <p:nvPr>
            <p:ph sz="half" idx="2"/>
          </p:nvPr>
        </p:nvSpPr>
        <p:spPr/>
        <p:txBody>
          <a:bodyPr/>
          <a:lstStyle/>
          <a:p>
            <a:endParaRPr lang="fr-FR"/>
          </a:p>
        </p:txBody>
      </p:sp>
    </p:spTree>
    <p:extLst>
      <p:ext uri="{BB962C8B-B14F-4D97-AF65-F5344CB8AC3E}">
        <p14:creationId xmlns:p14="http://schemas.microsoft.com/office/powerpoint/2010/main" val="2058091064"/>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AF6BED-9B78-F610-0B18-BEE55C6E37AC}"/>
              </a:ext>
            </a:extLst>
          </p:cNvPr>
          <p:cNvSpPr>
            <a:spLocks noGrp="1"/>
          </p:cNvSpPr>
          <p:nvPr>
            <p:ph type="title"/>
          </p:nvPr>
        </p:nvSpPr>
        <p:spPr/>
        <p:txBody>
          <a:bodyPr/>
          <a:lstStyle/>
          <a:p>
            <a:r>
              <a:rPr lang="fr-FR" dirty="0"/>
              <a:t>Variables primitives</a:t>
            </a:r>
          </a:p>
        </p:txBody>
      </p:sp>
      <p:pic>
        <p:nvPicPr>
          <p:cNvPr id="7" name="Espace réservé du contenu 6">
            <a:extLst>
              <a:ext uri="{FF2B5EF4-FFF2-40B4-BE49-F238E27FC236}">
                <a16:creationId xmlns:a16="http://schemas.microsoft.com/office/drawing/2014/main" id="{2B094FBB-64C3-51A6-4E29-A7656D8FC782}"/>
              </a:ext>
            </a:extLst>
          </p:cNvPr>
          <p:cNvPicPr>
            <a:picLocks noGrp="1" noChangeAspect="1"/>
          </p:cNvPicPr>
          <p:nvPr>
            <p:ph idx="1"/>
          </p:nvPr>
        </p:nvPicPr>
        <p:blipFill>
          <a:blip r:embed="rId3"/>
          <a:stretch>
            <a:fillRect/>
          </a:stretch>
        </p:blipFill>
        <p:spPr>
          <a:xfrm>
            <a:off x="3053465" y="2222500"/>
            <a:ext cx="6085069" cy="3636963"/>
          </a:xfrm>
        </p:spPr>
      </p:pic>
    </p:spTree>
    <p:extLst>
      <p:ext uri="{BB962C8B-B14F-4D97-AF65-F5344CB8AC3E}">
        <p14:creationId xmlns:p14="http://schemas.microsoft.com/office/powerpoint/2010/main" val="1381022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229BB5-9858-43B0-6156-81C00D504823}"/>
              </a:ext>
            </a:extLst>
          </p:cNvPr>
          <p:cNvSpPr>
            <a:spLocks noGrp="1"/>
          </p:cNvSpPr>
          <p:nvPr>
            <p:ph type="title"/>
          </p:nvPr>
        </p:nvSpPr>
        <p:spPr/>
        <p:txBody>
          <a:bodyPr/>
          <a:lstStyle/>
          <a:p>
            <a:r>
              <a:rPr lang="fr-FR" dirty="0"/>
              <a:t>Variables</a:t>
            </a:r>
          </a:p>
        </p:txBody>
      </p:sp>
      <p:sp>
        <p:nvSpPr>
          <p:cNvPr id="3" name="Espace réservé du contenu 2">
            <a:extLst>
              <a:ext uri="{FF2B5EF4-FFF2-40B4-BE49-F238E27FC236}">
                <a16:creationId xmlns:a16="http://schemas.microsoft.com/office/drawing/2014/main" id="{9C4ED7E1-A591-ABD7-F73C-246A2F96A095}"/>
              </a:ext>
            </a:extLst>
          </p:cNvPr>
          <p:cNvSpPr>
            <a:spLocks noGrp="1"/>
          </p:cNvSpPr>
          <p:nvPr>
            <p:ph idx="1"/>
          </p:nvPr>
        </p:nvSpPr>
        <p:spPr/>
        <p:txBody>
          <a:bodyPr/>
          <a:lstStyle/>
          <a:p>
            <a:r>
              <a:rPr lang="fr-FR" dirty="0"/>
              <a:t>Une variable est une expression qui s’évalue en une valeur</a:t>
            </a:r>
          </a:p>
        </p:txBody>
      </p:sp>
      <p:pic>
        <p:nvPicPr>
          <p:cNvPr id="4" name="Image 3">
            <a:extLst>
              <a:ext uri="{FF2B5EF4-FFF2-40B4-BE49-F238E27FC236}">
                <a16:creationId xmlns:a16="http://schemas.microsoft.com/office/drawing/2014/main" id="{9F949C87-699C-A92F-32B6-8CD64CEDD04E}"/>
              </a:ext>
            </a:extLst>
          </p:cNvPr>
          <p:cNvPicPr>
            <a:picLocks noChangeAspect="1"/>
          </p:cNvPicPr>
          <p:nvPr/>
        </p:nvPicPr>
        <p:blipFill>
          <a:blip r:embed="rId3"/>
          <a:stretch>
            <a:fillRect/>
          </a:stretch>
        </p:blipFill>
        <p:spPr>
          <a:xfrm>
            <a:off x="6821170" y="2633980"/>
            <a:ext cx="4381500" cy="1041400"/>
          </a:xfrm>
          <a:prstGeom prst="rect">
            <a:avLst/>
          </a:prstGeom>
        </p:spPr>
      </p:pic>
      <p:pic>
        <p:nvPicPr>
          <p:cNvPr id="5" name="Image 4">
            <a:extLst>
              <a:ext uri="{FF2B5EF4-FFF2-40B4-BE49-F238E27FC236}">
                <a16:creationId xmlns:a16="http://schemas.microsoft.com/office/drawing/2014/main" id="{B0A6A047-2036-30FA-12FD-A588C0FF3BF4}"/>
              </a:ext>
            </a:extLst>
          </p:cNvPr>
          <p:cNvPicPr>
            <a:picLocks noChangeAspect="1"/>
          </p:cNvPicPr>
          <p:nvPr/>
        </p:nvPicPr>
        <p:blipFill>
          <a:blip r:embed="rId4"/>
          <a:stretch>
            <a:fillRect/>
          </a:stretch>
        </p:blipFill>
        <p:spPr>
          <a:xfrm>
            <a:off x="6821170" y="4856163"/>
            <a:ext cx="3784600" cy="1320800"/>
          </a:xfrm>
          <a:prstGeom prst="rect">
            <a:avLst/>
          </a:prstGeom>
        </p:spPr>
      </p:pic>
    </p:spTree>
    <p:extLst>
      <p:ext uri="{BB962C8B-B14F-4D97-AF65-F5344CB8AC3E}">
        <p14:creationId xmlns:p14="http://schemas.microsoft.com/office/powerpoint/2010/main" val="461033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621D01-CE11-915E-35C6-B32976BAADF1}"/>
              </a:ext>
            </a:extLst>
          </p:cNvPr>
          <p:cNvSpPr>
            <a:spLocks noGrp="1"/>
          </p:cNvSpPr>
          <p:nvPr>
            <p:ph type="title"/>
          </p:nvPr>
        </p:nvSpPr>
        <p:spPr/>
        <p:txBody>
          <a:bodyPr/>
          <a:lstStyle/>
          <a:p>
            <a:r>
              <a:rPr lang="fr-FR" dirty="0"/>
              <a:t>Déclarer une variable</a:t>
            </a:r>
          </a:p>
        </p:txBody>
      </p:sp>
      <p:pic>
        <p:nvPicPr>
          <p:cNvPr id="4" name="Image 3">
            <a:extLst>
              <a:ext uri="{FF2B5EF4-FFF2-40B4-BE49-F238E27FC236}">
                <a16:creationId xmlns:a16="http://schemas.microsoft.com/office/drawing/2014/main" id="{722C4817-2539-A638-73BF-3F9FDB21AD13}"/>
              </a:ext>
            </a:extLst>
          </p:cNvPr>
          <p:cNvPicPr>
            <a:picLocks noChangeAspect="1"/>
          </p:cNvPicPr>
          <p:nvPr/>
        </p:nvPicPr>
        <p:blipFill>
          <a:blip r:embed="rId2"/>
          <a:stretch>
            <a:fillRect/>
          </a:stretch>
        </p:blipFill>
        <p:spPr>
          <a:xfrm>
            <a:off x="2286000" y="2007791"/>
            <a:ext cx="7391400" cy="838200"/>
          </a:xfrm>
          <a:prstGeom prst="rect">
            <a:avLst/>
          </a:prstGeom>
        </p:spPr>
      </p:pic>
      <p:pic>
        <p:nvPicPr>
          <p:cNvPr id="5" name="Image 4">
            <a:extLst>
              <a:ext uri="{FF2B5EF4-FFF2-40B4-BE49-F238E27FC236}">
                <a16:creationId xmlns:a16="http://schemas.microsoft.com/office/drawing/2014/main" id="{13859EDE-0A71-0B31-D9F5-01408B364E0B}"/>
              </a:ext>
            </a:extLst>
          </p:cNvPr>
          <p:cNvPicPr>
            <a:picLocks noChangeAspect="1"/>
          </p:cNvPicPr>
          <p:nvPr/>
        </p:nvPicPr>
        <p:blipFill>
          <a:blip r:embed="rId3"/>
          <a:stretch>
            <a:fillRect/>
          </a:stretch>
        </p:blipFill>
        <p:spPr>
          <a:xfrm>
            <a:off x="3994150" y="3795554"/>
            <a:ext cx="4203700" cy="1231900"/>
          </a:xfrm>
          <a:prstGeom prst="rect">
            <a:avLst/>
          </a:prstGeom>
        </p:spPr>
      </p:pic>
    </p:spTree>
    <p:extLst>
      <p:ext uri="{BB962C8B-B14F-4D97-AF65-F5344CB8AC3E}">
        <p14:creationId xmlns:p14="http://schemas.microsoft.com/office/powerpoint/2010/main" val="186629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B44C59-502F-06B4-32B6-457DFCBA02E4}"/>
              </a:ext>
            </a:extLst>
          </p:cNvPr>
          <p:cNvSpPr>
            <a:spLocks noGrp="1"/>
          </p:cNvSpPr>
          <p:nvPr>
            <p:ph type="title"/>
          </p:nvPr>
        </p:nvSpPr>
        <p:spPr/>
        <p:txBody>
          <a:bodyPr/>
          <a:lstStyle/>
          <a:p>
            <a:r>
              <a:rPr lang="fr-FR" dirty="0"/>
              <a:t>Déclarer une variable</a:t>
            </a:r>
          </a:p>
        </p:txBody>
      </p:sp>
      <p:sp>
        <p:nvSpPr>
          <p:cNvPr id="3" name="Espace réservé du contenu 2">
            <a:extLst>
              <a:ext uri="{FF2B5EF4-FFF2-40B4-BE49-F238E27FC236}">
                <a16:creationId xmlns:a16="http://schemas.microsoft.com/office/drawing/2014/main" id="{EBDC366C-3A8E-A93E-AB5E-CE08C9DFBEA3}"/>
              </a:ext>
            </a:extLst>
          </p:cNvPr>
          <p:cNvSpPr>
            <a:spLocks noGrp="1"/>
          </p:cNvSpPr>
          <p:nvPr>
            <p:ph idx="1"/>
          </p:nvPr>
        </p:nvSpPr>
        <p:spPr/>
        <p:txBody>
          <a:bodyPr/>
          <a:lstStyle/>
          <a:p>
            <a:r>
              <a:rPr lang="fr-FR" dirty="0"/>
              <a:t>Val mot clé pour déclarer une variable</a:t>
            </a:r>
          </a:p>
          <a:p>
            <a:r>
              <a:rPr lang="fr-FR" dirty="0"/>
              <a:t>Le nom dit être au format </a:t>
            </a:r>
            <a:r>
              <a:rPr lang="fr-FR" dirty="0" err="1"/>
              <a:t>camel</a:t>
            </a:r>
            <a:r>
              <a:rPr lang="fr-FR" dirty="0"/>
              <a:t> case et commencer par une minuscule. Pas d’espace.</a:t>
            </a:r>
          </a:p>
          <a:p>
            <a:r>
              <a:rPr lang="fr-FR" dirty="0"/>
              <a:t>Type de donnée toujours avec une première lettre majuscule</a:t>
            </a:r>
          </a:p>
          <a:p>
            <a:r>
              <a:rPr lang="fr-FR" dirty="0"/>
              <a:t>= opérateur d’attribution</a:t>
            </a:r>
          </a:p>
          <a:p>
            <a:endParaRPr lang="fr-FR" dirty="0"/>
          </a:p>
        </p:txBody>
      </p:sp>
    </p:spTree>
    <p:extLst>
      <p:ext uri="{BB962C8B-B14F-4D97-AF65-F5344CB8AC3E}">
        <p14:creationId xmlns:p14="http://schemas.microsoft.com/office/powerpoint/2010/main" val="1815909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AE7728-B674-E603-85E6-25D9BCE09F96}"/>
              </a:ext>
            </a:extLst>
          </p:cNvPr>
          <p:cNvSpPr>
            <a:spLocks noGrp="1"/>
          </p:cNvSpPr>
          <p:nvPr>
            <p:ph type="title"/>
          </p:nvPr>
        </p:nvSpPr>
        <p:spPr/>
        <p:txBody>
          <a:bodyPr/>
          <a:lstStyle/>
          <a:p>
            <a:r>
              <a:rPr lang="fr-FR" dirty="0"/>
              <a:t>Introduction</a:t>
            </a:r>
          </a:p>
        </p:txBody>
      </p:sp>
      <p:sp>
        <p:nvSpPr>
          <p:cNvPr id="3" name="Espace réservé du contenu 2">
            <a:extLst>
              <a:ext uri="{FF2B5EF4-FFF2-40B4-BE49-F238E27FC236}">
                <a16:creationId xmlns:a16="http://schemas.microsoft.com/office/drawing/2014/main" id="{DF91AD6A-84D6-8ED6-06E3-AA507859529F}"/>
              </a:ext>
            </a:extLst>
          </p:cNvPr>
          <p:cNvSpPr>
            <a:spLocks noGrp="1"/>
          </p:cNvSpPr>
          <p:nvPr>
            <p:ph idx="1"/>
          </p:nvPr>
        </p:nvSpPr>
        <p:spPr/>
        <p:txBody>
          <a:bodyPr/>
          <a:lstStyle/>
          <a:p>
            <a:r>
              <a:rPr lang="fr-FR" dirty="0"/>
              <a:t>Développé par </a:t>
            </a:r>
            <a:r>
              <a:rPr lang="fr-FR" dirty="0" err="1"/>
              <a:t>JetBrains</a:t>
            </a:r>
            <a:r>
              <a:rPr lang="fr-FR" dirty="0"/>
              <a:t>, créateur d’</a:t>
            </a:r>
            <a:r>
              <a:rPr lang="fr-FR" dirty="0" err="1"/>
              <a:t>IntelliJ</a:t>
            </a:r>
            <a:endParaRPr lang="fr-FR" dirty="0"/>
          </a:p>
          <a:p>
            <a:r>
              <a:rPr lang="fr-FR" dirty="0"/>
              <a:t>Langage open-source recommandé par Google pour Android</a:t>
            </a:r>
          </a:p>
          <a:p>
            <a:r>
              <a:rPr lang="fr-FR" dirty="0"/>
              <a:t>Se base sur Java</a:t>
            </a:r>
          </a:p>
          <a:p>
            <a:r>
              <a:rPr lang="fr-FR" dirty="0"/>
              <a:t>Plus concis et robuste</a:t>
            </a:r>
          </a:p>
          <a:p>
            <a:endParaRPr lang="fr-FR" dirty="0"/>
          </a:p>
        </p:txBody>
      </p:sp>
    </p:spTree>
    <p:extLst>
      <p:ext uri="{BB962C8B-B14F-4D97-AF65-F5344CB8AC3E}">
        <p14:creationId xmlns:p14="http://schemas.microsoft.com/office/powerpoint/2010/main" val="1859406655"/>
      </p:ext>
    </p:extLst>
  </p:cSld>
  <p:clrMapOvr>
    <a:masterClrMapping/>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20FA8E-E8E9-9B37-CB1D-25FCEDEFB834}"/>
              </a:ext>
            </a:extLst>
          </p:cNvPr>
          <p:cNvSpPr>
            <a:spLocks noGrp="1"/>
          </p:cNvSpPr>
          <p:nvPr>
            <p:ph type="title"/>
          </p:nvPr>
        </p:nvSpPr>
        <p:spPr/>
        <p:txBody>
          <a:bodyPr/>
          <a:lstStyle/>
          <a:p>
            <a:r>
              <a:rPr lang="fr-FR" dirty="0"/>
              <a:t>Inférence de type</a:t>
            </a:r>
          </a:p>
        </p:txBody>
      </p:sp>
      <p:sp>
        <p:nvSpPr>
          <p:cNvPr id="3" name="Espace réservé du contenu 2">
            <a:extLst>
              <a:ext uri="{FF2B5EF4-FFF2-40B4-BE49-F238E27FC236}">
                <a16:creationId xmlns:a16="http://schemas.microsoft.com/office/drawing/2014/main" id="{81A4F8B2-434F-E4BC-6074-48C16D2BD087}"/>
              </a:ext>
            </a:extLst>
          </p:cNvPr>
          <p:cNvSpPr>
            <a:spLocks noGrp="1"/>
          </p:cNvSpPr>
          <p:nvPr>
            <p:ph idx="1"/>
          </p:nvPr>
        </p:nvSpPr>
        <p:spPr/>
        <p:txBody>
          <a:bodyPr/>
          <a:lstStyle/>
          <a:p>
            <a:r>
              <a:rPr lang="fr-FR" dirty="0"/>
              <a:t>Quand le compilateur peut déduire le type d’une donnée sans avoir à le préciser</a:t>
            </a:r>
          </a:p>
          <a:p>
            <a:endParaRPr lang="fr-FR" dirty="0"/>
          </a:p>
          <a:p>
            <a:endParaRPr lang="fr-FR" dirty="0"/>
          </a:p>
          <a:p>
            <a:endParaRPr lang="fr-FR" dirty="0"/>
          </a:p>
          <a:p>
            <a:r>
              <a:rPr lang="fr-FR" dirty="0"/>
              <a:t>S’il n’y a pas de valeur initial, le type est obligatoire !</a:t>
            </a:r>
          </a:p>
        </p:txBody>
      </p:sp>
      <p:pic>
        <p:nvPicPr>
          <p:cNvPr id="4" name="Image 3">
            <a:extLst>
              <a:ext uri="{FF2B5EF4-FFF2-40B4-BE49-F238E27FC236}">
                <a16:creationId xmlns:a16="http://schemas.microsoft.com/office/drawing/2014/main" id="{08BFA8A9-9E3D-68D6-9526-A01A11FA06C0}"/>
              </a:ext>
            </a:extLst>
          </p:cNvPr>
          <p:cNvPicPr>
            <a:picLocks noChangeAspect="1"/>
          </p:cNvPicPr>
          <p:nvPr/>
        </p:nvPicPr>
        <p:blipFill>
          <a:blip r:embed="rId2"/>
          <a:stretch>
            <a:fillRect/>
          </a:stretch>
        </p:blipFill>
        <p:spPr>
          <a:xfrm>
            <a:off x="3917950" y="2407444"/>
            <a:ext cx="4356100" cy="787400"/>
          </a:xfrm>
          <a:prstGeom prst="rect">
            <a:avLst/>
          </a:prstGeom>
        </p:spPr>
      </p:pic>
      <p:pic>
        <p:nvPicPr>
          <p:cNvPr id="6" name="Image 5">
            <a:extLst>
              <a:ext uri="{FF2B5EF4-FFF2-40B4-BE49-F238E27FC236}">
                <a16:creationId xmlns:a16="http://schemas.microsoft.com/office/drawing/2014/main" id="{BFDED6FE-FC0D-CFC7-6702-8ECF16C3EA7F}"/>
              </a:ext>
            </a:extLst>
          </p:cNvPr>
          <p:cNvPicPr>
            <a:picLocks noChangeAspect="1"/>
          </p:cNvPicPr>
          <p:nvPr/>
        </p:nvPicPr>
        <p:blipFill>
          <a:blip r:embed="rId3"/>
          <a:stretch>
            <a:fillRect/>
          </a:stretch>
        </p:blipFill>
        <p:spPr>
          <a:xfrm>
            <a:off x="4959350" y="3232150"/>
            <a:ext cx="2273300" cy="393700"/>
          </a:xfrm>
          <a:prstGeom prst="rect">
            <a:avLst/>
          </a:prstGeom>
        </p:spPr>
      </p:pic>
      <p:pic>
        <p:nvPicPr>
          <p:cNvPr id="8" name="Image 7">
            <a:extLst>
              <a:ext uri="{FF2B5EF4-FFF2-40B4-BE49-F238E27FC236}">
                <a16:creationId xmlns:a16="http://schemas.microsoft.com/office/drawing/2014/main" id="{3F3F385A-A3B3-CC0A-812D-6F97D32B4E8B}"/>
              </a:ext>
            </a:extLst>
          </p:cNvPr>
          <p:cNvPicPr>
            <a:picLocks noChangeAspect="1"/>
          </p:cNvPicPr>
          <p:nvPr/>
        </p:nvPicPr>
        <p:blipFill>
          <a:blip r:embed="rId4"/>
          <a:stretch>
            <a:fillRect/>
          </a:stretch>
        </p:blipFill>
        <p:spPr>
          <a:xfrm>
            <a:off x="3519170" y="5068570"/>
            <a:ext cx="1549400" cy="355600"/>
          </a:xfrm>
          <a:prstGeom prst="rect">
            <a:avLst/>
          </a:prstGeom>
        </p:spPr>
      </p:pic>
      <p:sp>
        <p:nvSpPr>
          <p:cNvPr id="9" name="ZoneTexte 8">
            <a:extLst>
              <a:ext uri="{FF2B5EF4-FFF2-40B4-BE49-F238E27FC236}">
                <a16:creationId xmlns:a16="http://schemas.microsoft.com/office/drawing/2014/main" id="{E7C247F8-A0A4-CB85-3CC2-58E30FA5AF34}"/>
              </a:ext>
            </a:extLst>
          </p:cNvPr>
          <p:cNvSpPr txBox="1"/>
          <p:nvPr/>
        </p:nvSpPr>
        <p:spPr>
          <a:xfrm>
            <a:off x="5547702" y="5068570"/>
            <a:ext cx="1684948" cy="369332"/>
          </a:xfrm>
          <a:prstGeom prst="rect">
            <a:avLst/>
          </a:prstGeom>
          <a:noFill/>
        </p:spPr>
        <p:txBody>
          <a:bodyPr wrap="none" rtlCol="0">
            <a:spAutoFit/>
          </a:bodyPr>
          <a:lstStyle/>
          <a:p>
            <a:r>
              <a:rPr lang="fr-FR" dirty="0"/>
              <a:t>-&gt; Pas possible !</a:t>
            </a:r>
          </a:p>
        </p:txBody>
      </p:sp>
    </p:spTree>
    <p:extLst>
      <p:ext uri="{BB962C8B-B14F-4D97-AF65-F5344CB8AC3E}">
        <p14:creationId xmlns:p14="http://schemas.microsoft.com/office/powerpoint/2010/main" val="2855612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7058B8-C8C3-F614-FC28-2C7F1B3BB7A1}"/>
              </a:ext>
            </a:extLst>
          </p:cNvPr>
          <p:cNvSpPr>
            <a:spLocks noGrp="1"/>
          </p:cNvSpPr>
          <p:nvPr>
            <p:ph type="title"/>
          </p:nvPr>
        </p:nvSpPr>
        <p:spPr/>
        <p:txBody>
          <a:bodyPr/>
          <a:lstStyle/>
          <a:p>
            <a:r>
              <a:rPr lang="fr-FR" dirty="0"/>
              <a:t>Réassigner une variable</a:t>
            </a:r>
          </a:p>
        </p:txBody>
      </p:sp>
      <p:pic>
        <p:nvPicPr>
          <p:cNvPr id="5" name="Espace réservé du contenu 4">
            <a:extLst>
              <a:ext uri="{FF2B5EF4-FFF2-40B4-BE49-F238E27FC236}">
                <a16:creationId xmlns:a16="http://schemas.microsoft.com/office/drawing/2014/main" id="{7B63B6DE-7C7D-E682-EA68-062F204E1365}"/>
              </a:ext>
            </a:extLst>
          </p:cNvPr>
          <p:cNvPicPr>
            <a:picLocks noGrp="1" noChangeAspect="1"/>
          </p:cNvPicPr>
          <p:nvPr>
            <p:ph idx="1"/>
          </p:nvPr>
        </p:nvPicPr>
        <p:blipFill>
          <a:blip r:embed="rId3"/>
          <a:stretch>
            <a:fillRect/>
          </a:stretch>
        </p:blipFill>
        <p:spPr>
          <a:xfrm>
            <a:off x="2844800" y="1996440"/>
            <a:ext cx="6045200" cy="1752600"/>
          </a:xfrm>
        </p:spPr>
      </p:pic>
      <p:pic>
        <p:nvPicPr>
          <p:cNvPr id="9" name="Image 8">
            <a:extLst>
              <a:ext uri="{FF2B5EF4-FFF2-40B4-BE49-F238E27FC236}">
                <a16:creationId xmlns:a16="http://schemas.microsoft.com/office/drawing/2014/main" id="{019666DE-A1CA-7559-668D-3C6D25284E3C}"/>
              </a:ext>
            </a:extLst>
          </p:cNvPr>
          <p:cNvPicPr>
            <a:picLocks noChangeAspect="1"/>
          </p:cNvPicPr>
          <p:nvPr/>
        </p:nvPicPr>
        <p:blipFill>
          <a:blip r:embed="rId4"/>
          <a:stretch>
            <a:fillRect/>
          </a:stretch>
        </p:blipFill>
        <p:spPr>
          <a:xfrm>
            <a:off x="3829050" y="4712970"/>
            <a:ext cx="4076700" cy="609600"/>
          </a:xfrm>
          <a:prstGeom prst="rect">
            <a:avLst/>
          </a:prstGeom>
        </p:spPr>
      </p:pic>
    </p:spTree>
    <p:extLst>
      <p:ext uri="{BB962C8B-B14F-4D97-AF65-F5344CB8AC3E}">
        <p14:creationId xmlns:p14="http://schemas.microsoft.com/office/powerpoint/2010/main" val="1848435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72C5FA-D732-814C-A99C-EDCC0DDD0458}"/>
              </a:ext>
            </a:extLst>
          </p:cNvPr>
          <p:cNvSpPr>
            <a:spLocks noGrp="1"/>
          </p:cNvSpPr>
          <p:nvPr>
            <p:ph type="title"/>
          </p:nvPr>
        </p:nvSpPr>
        <p:spPr/>
        <p:txBody>
          <a:bodyPr/>
          <a:lstStyle/>
          <a:p>
            <a:r>
              <a:rPr lang="fr-FR" dirty="0"/>
              <a:t>Réassigner une variable</a:t>
            </a:r>
          </a:p>
        </p:txBody>
      </p:sp>
      <p:sp>
        <p:nvSpPr>
          <p:cNvPr id="3" name="Espace réservé du contenu 2">
            <a:extLst>
              <a:ext uri="{FF2B5EF4-FFF2-40B4-BE49-F238E27FC236}">
                <a16:creationId xmlns:a16="http://schemas.microsoft.com/office/drawing/2014/main" id="{A54833AA-5EBB-E198-A6DD-7773B9642A70}"/>
              </a:ext>
            </a:extLst>
          </p:cNvPr>
          <p:cNvSpPr>
            <a:spLocks noGrp="1"/>
          </p:cNvSpPr>
          <p:nvPr>
            <p:ph idx="1"/>
          </p:nvPr>
        </p:nvSpPr>
        <p:spPr>
          <a:xfrm>
            <a:off x="818712" y="2222287"/>
            <a:ext cx="4864636" cy="4188525"/>
          </a:xfrm>
        </p:spPr>
        <p:txBody>
          <a:bodyPr/>
          <a:lstStyle/>
          <a:p>
            <a:r>
              <a:rPr lang="fr-FR" dirty="0"/>
              <a:t>2 mots clés</a:t>
            </a:r>
          </a:p>
          <a:p>
            <a:pPr lvl="1"/>
            <a:r>
              <a:rPr lang="fr-FR" b="1" dirty="0"/>
              <a:t>val</a:t>
            </a:r>
            <a:r>
              <a:rPr lang="fr-FR" dirty="0"/>
              <a:t> indique que la valeur de la variable sera toujours la même, elle est en lecture seule, on ne peut pas la modifier. À utiliser dès que possible.</a:t>
            </a:r>
          </a:p>
          <a:p>
            <a:pPr lvl="1"/>
            <a:r>
              <a:rPr lang="fr-FR" b="1" dirty="0"/>
              <a:t>var</a:t>
            </a:r>
            <a:r>
              <a:rPr lang="fr-FR" dirty="0"/>
              <a:t> indique une variable qui peut changer de valeur</a:t>
            </a:r>
          </a:p>
        </p:txBody>
      </p:sp>
      <p:pic>
        <p:nvPicPr>
          <p:cNvPr id="5" name="Image 4">
            <a:extLst>
              <a:ext uri="{FF2B5EF4-FFF2-40B4-BE49-F238E27FC236}">
                <a16:creationId xmlns:a16="http://schemas.microsoft.com/office/drawing/2014/main" id="{BB030DE5-BD3C-6240-782F-C812D84F9B52}"/>
              </a:ext>
            </a:extLst>
          </p:cNvPr>
          <p:cNvPicPr>
            <a:picLocks noChangeAspect="1"/>
          </p:cNvPicPr>
          <p:nvPr/>
        </p:nvPicPr>
        <p:blipFill>
          <a:blip r:embed="rId3"/>
          <a:stretch>
            <a:fillRect/>
          </a:stretch>
        </p:blipFill>
        <p:spPr>
          <a:xfrm>
            <a:off x="5711190" y="2652849"/>
            <a:ext cx="5930900" cy="1663700"/>
          </a:xfrm>
          <a:prstGeom prst="rect">
            <a:avLst/>
          </a:prstGeom>
        </p:spPr>
      </p:pic>
      <p:pic>
        <p:nvPicPr>
          <p:cNvPr id="7" name="Image 6">
            <a:extLst>
              <a:ext uri="{FF2B5EF4-FFF2-40B4-BE49-F238E27FC236}">
                <a16:creationId xmlns:a16="http://schemas.microsoft.com/office/drawing/2014/main" id="{1C2501CA-ED8B-495D-30E4-BB144812A9CF}"/>
              </a:ext>
            </a:extLst>
          </p:cNvPr>
          <p:cNvPicPr>
            <a:picLocks noChangeAspect="1"/>
          </p:cNvPicPr>
          <p:nvPr/>
        </p:nvPicPr>
        <p:blipFill>
          <a:blip r:embed="rId4"/>
          <a:stretch>
            <a:fillRect/>
          </a:stretch>
        </p:blipFill>
        <p:spPr>
          <a:xfrm>
            <a:off x="5839656" y="5005660"/>
            <a:ext cx="3860800" cy="546100"/>
          </a:xfrm>
          <a:prstGeom prst="rect">
            <a:avLst/>
          </a:prstGeom>
        </p:spPr>
      </p:pic>
    </p:spTree>
    <p:extLst>
      <p:ext uri="{BB962C8B-B14F-4D97-AF65-F5344CB8AC3E}">
        <p14:creationId xmlns:p14="http://schemas.microsoft.com/office/powerpoint/2010/main" val="1826916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2DDC95-C9F6-3E66-1810-33C47D66994C}"/>
              </a:ext>
            </a:extLst>
          </p:cNvPr>
          <p:cNvSpPr>
            <a:spLocks noGrp="1"/>
          </p:cNvSpPr>
          <p:nvPr>
            <p:ph type="title"/>
          </p:nvPr>
        </p:nvSpPr>
        <p:spPr/>
        <p:txBody>
          <a:bodyPr/>
          <a:lstStyle/>
          <a:p>
            <a:r>
              <a:rPr lang="fr-FR" dirty="0"/>
              <a:t>Guide de style</a:t>
            </a:r>
          </a:p>
        </p:txBody>
      </p:sp>
      <p:sp>
        <p:nvSpPr>
          <p:cNvPr id="3" name="Espace réservé du contenu 2">
            <a:extLst>
              <a:ext uri="{FF2B5EF4-FFF2-40B4-BE49-F238E27FC236}">
                <a16:creationId xmlns:a16="http://schemas.microsoft.com/office/drawing/2014/main" id="{0E780B5D-F9E8-A5EA-C551-2E1DB5E70351}"/>
              </a:ext>
            </a:extLst>
          </p:cNvPr>
          <p:cNvSpPr>
            <a:spLocks noGrp="1"/>
          </p:cNvSpPr>
          <p:nvPr>
            <p:ph idx="1"/>
          </p:nvPr>
        </p:nvSpPr>
        <p:spPr>
          <a:xfrm>
            <a:off x="818712" y="2222287"/>
            <a:ext cx="4552754" cy="4352503"/>
          </a:xfrm>
        </p:spPr>
        <p:txBody>
          <a:bodyPr>
            <a:normAutofit/>
          </a:bodyPr>
          <a:lstStyle/>
          <a:p>
            <a:r>
              <a:rPr lang="fr-FR" dirty="0"/>
              <a:t>Dans une déclaration de variable, vous devez insérer une espace après les deux-points (:) lorsque vous spécifiez le type de données.</a:t>
            </a:r>
          </a:p>
          <a:p>
            <a:endParaRPr lang="fr-FR" dirty="0"/>
          </a:p>
          <a:p>
            <a:endParaRPr lang="fr-FR" dirty="0"/>
          </a:p>
          <a:p>
            <a:r>
              <a:rPr lang="fr-FR" dirty="0"/>
              <a:t>Il doit y avoir une espace avant et après un opérateur comme l'attribution (=), l'addition (+), la soustraction (-), la multiplication (*), la division (/) et plus encore.</a:t>
            </a:r>
          </a:p>
        </p:txBody>
      </p:sp>
      <p:pic>
        <p:nvPicPr>
          <p:cNvPr id="4" name="Image 3">
            <a:extLst>
              <a:ext uri="{FF2B5EF4-FFF2-40B4-BE49-F238E27FC236}">
                <a16:creationId xmlns:a16="http://schemas.microsoft.com/office/drawing/2014/main" id="{FB1D422C-B71A-A2E5-C0FF-BEA637794777}"/>
              </a:ext>
            </a:extLst>
          </p:cNvPr>
          <p:cNvPicPr>
            <a:picLocks noChangeAspect="1"/>
          </p:cNvPicPr>
          <p:nvPr/>
        </p:nvPicPr>
        <p:blipFill>
          <a:blip r:embed="rId3"/>
          <a:stretch>
            <a:fillRect/>
          </a:stretch>
        </p:blipFill>
        <p:spPr>
          <a:xfrm>
            <a:off x="7685233" y="3457766"/>
            <a:ext cx="3087224" cy="1332615"/>
          </a:xfrm>
          <a:prstGeom prst="rect">
            <a:avLst/>
          </a:prstGeom>
        </p:spPr>
      </p:pic>
      <p:pic>
        <p:nvPicPr>
          <p:cNvPr id="5" name="Image 4">
            <a:extLst>
              <a:ext uri="{FF2B5EF4-FFF2-40B4-BE49-F238E27FC236}">
                <a16:creationId xmlns:a16="http://schemas.microsoft.com/office/drawing/2014/main" id="{F38E9C9B-E6AE-F238-AD94-A3B3D9080ED2}"/>
              </a:ext>
            </a:extLst>
          </p:cNvPr>
          <p:cNvPicPr>
            <a:picLocks noChangeAspect="1"/>
          </p:cNvPicPr>
          <p:nvPr/>
        </p:nvPicPr>
        <p:blipFill>
          <a:blip r:embed="rId4"/>
          <a:stretch>
            <a:fillRect/>
          </a:stretch>
        </p:blipFill>
        <p:spPr>
          <a:xfrm>
            <a:off x="7555339" y="5050790"/>
            <a:ext cx="3606800" cy="1524000"/>
          </a:xfrm>
          <a:prstGeom prst="rect">
            <a:avLst/>
          </a:prstGeom>
        </p:spPr>
      </p:pic>
      <p:pic>
        <p:nvPicPr>
          <p:cNvPr id="6" name="Image 5">
            <a:extLst>
              <a:ext uri="{FF2B5EF4-FFF2-40B4-BE49-F238E27FC236}">
                <a16:creationId xmlns:a16="http://schemas.microsoft.com/office/drawing/2014/main" id="{F6A85241-9392-3360-50D3-5DCAFE992038}"/>
              </a:ext>
            </a:extLst>
          </p:cNvPr>
          <p:cNvPicPr>
            <a:picLocks noChangeAspect="1"/>
          </p:cNvPicPr>
          <p:nvPr/>
        </p:nvPicPr>
        <p:blipFill>
          <a:blip r:embed="rId5"/>
          <a:stretch>
            <a:fillRect/>
          </a:stretch>
        </p:blipFill>
        <p:spPr>
          <a:xfrm>
            <a:off x="7685233" y="2051120"/>
            <a:ext cx="3347012" cy="1146237"/>
          </a:xfrm>
          <a:prstGeom prst="rect">
            <a:avLst/>
          </a:prstGeom>
        </p:spPr>
      </p:pic>
    </p:spTree>
    <p:extLst>
      <p:ext uri="{BB962C8B-B14F-4D97-AF65-F5344CB8AC3E}">
        <p14:creationId xmlns:p14="http://schemas.microsoft.com/office/powerpoint/2010/main" val="736926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CD9807-3CFD-A12D-8CA4-3BAE1B6A44AC}"/>
              </a:ext>
            </a:extLst>
          </p:cNvPr>
          <p:cNvSpPr>
            <a:spLocks noGrp="1"/>
          </p:cNvSpPr>
          <p:nvPr>
            <p:ph type="title"/>
          </p:nvPr>
        </p:nvSpPr>
        <p:spPr/>
        <p:txBody>
          <a:bodyPr/>
          <a:lstStyle/>
          <a:p>
            <a:r>
              <a:rPr lang="fr-FR" dirty="0"/>
              <a:t>Guide de style</a:t>
            </a:r>
          </a:p>
        </p:txBody>
      </p:sp>
      <p:sp>
        <p:nvSpPr>
          <p:cNvPr id="3" name="Espace réservé du contenu 2">
            <a:extLst>
              <a:ext uri="{FF2B5EF4-FFF2-40B4-BE49-F238E27FC236}">
                <a16:creationId xmlns:a16="http://schemas.microsoft.com/office/drawing/2014/main" id="{2BAFE3BB-B8DD-6792-0E04-0043D711BA45}"/>
              </a:ext>
            </a:extLst>
          </p:cNvPr>
          <p:cNvSpPr>
            <a:spLocks noGrp="1"/>
          </p:cNvSpPr>
          <p:nvPr>
            <p:ph idx="1"/>
          </p:nvPr>
        </p:nvSpPr>
        <p:spPr/>
        <p:txBody>
          <a:bodyPr/>
          <a:lstStyle/>
          <a:p>
            <a:r>
              <a:rPr lang="fr-FR" dirty="0"/>
              <a:t>Lorsque vous écrivez des programmes plus complexes, la limite est fixée à 100 caractères par ligne. De cette façon, vous pouvez lire facilement l'ensemble du code d'un programme sur l'écran de votre ordinateur, sans avoir à faire défiler la page horizontalement.</a:t>
            </a:r>
            <a:br>
              <a:rPr lang="fr-FR" dirty="0"/>
            </a:br>
            <a:endParaRPr lang="fr-FR" dirty="0"/>
          </a:p>
        </p:txBody>
      </p:sp>
    </p:spTree>
    <p:extLst>
      <p:ext uri="{BB962C8B-B14F-4D97-AF65-F5344CB8AC3E}">
        <p14:creationId xmlns:p14="http://schemas.microsoft.com/office/powerpoint/2010/main" val="3798929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C8085D-3088-818D-0E91-B979C3FFA9E6}"/>
              </a:ext>
            </a:extLst>
          </p:cNvPr>
          <p:cNvSpPr>
            <a:spLocks noGrp="1"/>
          </p:cNvSpPr>
          <p:nvPr>
            <p:ph type="title"/>
          </p:nvPr>
        </p:nvSpPr>
        <p:spPr/>
        <p:txBody>
          <a:bodyPr/>
          <a:lstStyle/>
          <a:p>
            <a:r>
              <a:rPr lang="fr-FR" dirty="0"/>
              <a:t>Commentaires</a:t>
            </a:r>
          </a:p>
        </p:txBody>
      </p:sp>
      <p:pic>
        <p:nvPicPr>
          <p:cNvPr id="5" name="Espace réservé du contenu 4">
            <a:extLst>
              <a:ext uri="{FF2B5EF4-FFF2-40B4-BE49-F238E27FC236}">
                <a16:creationId xmlns:a16="http://schemas.microsoft.com/office/drawing/2014/main" id="{44404E24-1533-8691-68C7-4DE35B709562}"/>
              </a:ext>
            </a:extLst>
          </p:cNvPr>
          <p:cNvPicPr>
            <a:picLocks noGrp="1" noChangeAspect="1"/>
          </p:cNvPicPr>
          <p:nvPr>
            <p:ph idx="1"/>
          </p:nvPr>
        </p:nvPicPr>
        <p:blipFill>
          <a:blip r:embed="rId3"/>
          <a:stretch>
            <a:fillRect/>
          </a:stretch>
        </p:blipFill>
        <p:spPr>
          <a:xfrm>
            <a:off x="6584948" y="1976413"/>
            <a:ext cx="3937000" cy="381000"/>
          </a:xfrm>
        </p:spPr>
      </p:pic>
      <p:pic>
        <p:nvPicPr>
          <p:cNvPr id="7" name="Image 6">
            <a:extLst>
              <a:ext uri="{FF2B5EF4-FFF2-40B4-BE49-F238E27FC236}">
                <a16:creationId xmlns:a16="http://schemas.microsoft.com/office/drawing/2014/main" id="{BB453D1A-8EDD-F2D4-EDE5-B736BE7858E3}"/>
              </a:ext>
            </a:extLst>
          </p:cNvPr>
          <p:cNvPicPr>
            <a:picLocks noChangeAspect="1"/>
          </p:cNvPicPr>
          <p:nvPr/>
        </p:nvPicPr>
        <p:blipFill>
          <a:blip r:embed="rId4"/>
          <a:stretch>
            <a:fillRect/>
          </a:stretch>
        </p:blipFill>
        <p:spPr>
          <a:xfrm>
            <a:off x="6669063" y="2548523"/>
            <a:ext cx="4813300" cy="2032000"/>
          </a:xfrm>
          <a:prstGeom prst="rect">
            <a:avLst/>
          </a:prstGeom>
        </p:spPr>
      </p:pic>
      <p:pic>
        <p:nvPicPr>
          <p:cNvPr id="11" name="Image 10">
            <a:extLst>
              <a:ext uri="{FF2B5EF4-FFF2-40B4-BE49-F238E27FC236}">
                <a16:creationId xmlns:a16="http://schemas.microsoft.com/office/drawing/2014/main" id="{510FDA69-81A8-1E85-E26F-C096B37A50D6}"/>
              </a:ext>
            </a:extLst>
          </p:cNvPr>
          <p:cNvPicPr>
            <a:picLocks noChangeAspect="1"/>
          </p:cNvPicPr>
          <p:nvPr/>
        </p:nvPicPr>
        <p:blipFill>
          <a:blip r:embed="rId5"/>
          <a:stretch>
            <a:fillRect/>
          </a:stretch>
        </p:blipFill>
        <p:spPr>
          <a:xfrm>
            <a:off x="5370896" y="4580523"/>
            <a:ext cx="6365105" cy="1879551"/>
          </a:xfrm>
          <a:prstGeom prst="rect">
            <a:avLst/>
          </a:prstGeom>
        </p:spPr>
      </p:pic>
      <p:sp>
        <p:nvSpPr>
          <p:cNvPr id="12" name="ZoneTexte 11">
            <a:extLst>
              <a:ext uri="{FF2B5EF4-FFF2-40B4-BE49-F238E27FC236}">
                <a16:creationId xmlns:a16="http://schemas.microsoft.com/office/drawing/2014/main" id="{6FF3E50E-3FC7-32C2-1CAC-167167FE1B68}"/>
              </a:ext>
            </a:extLst>
          </p:cNvPr>
          <p:cNvSpPr txBox="1"/>
          <p:nvPr/>
        </p:nvSpPr>
        <p:spPr>
          <a:xfrm>
            <a:off x="308611" y="2431763"/>
            <a:ext cx="4030979" cy="4154984"/>
          </a:xfrm>
          <a:prstGeom prst="rect">
            <a:avLst/>
          </a:prstGeom>
          <a:noFill/>
        </p:spPr>
        <p:txBody>
          <a:bodyPr wrap="square" rtlCol="0">
            <a:spAutoFit/>
          </a:bodyPr>
          <a:lstStyle/>
          <a:p>
            <a:pPr marL="457200" indent="-457200">
              <a:buFont typeface="Arial" panose="020B0604020202020204" pitchFamily="34" charset="0"/>
              <a:buChar char="•"/>
            </a:pPr>
            <a:r>
              <a:rPr lang="fr-FR" sz="2400" dirty="0"/>
              <a:t>Simple </a:t>
            </a:r>
            <a:r>
              <a:rPr lang="fr-FR" sz="2400" b="1" dirty="0"/>
              <a:t>//</a:t>
            </a:r>
          </a:p>
          <a:p>
            <a:pPr marL="457200" indent="-457200">
              <a:buFont typeface="Arial" panose="020B0604020202020204" pitchFamily="34" charset="0"/>
              <a:buChar char="•"/>
            </a:pPr>
            <a:endParaRPr lang="fr-FR" sz="2400" dirty="0"/>
          </a:p>
          <a:p>
            <a:pPr marL="457200" indent="-457200">
              <a:buFont typeface="Arial" panose="020B0604020202020204" pitchFamily="34" charset="0"/>
              <a:buChar char="•"/>
            </a:pPr>
            <a:r>
              <a:rPr lang="fr-FR" sz="2400" dirty="0"/>
              <a:t>Multilignes </a:t>
            </a:r>
            <a:br>
              <a:rPr lang="fr-FR" sz="2400" dirty="0"/>
            </a:br>
            <a:r>
              <a:rPr lang="fr-FR" sz="2400" b="1" dirty="0"/>
              <a:t>/* </a:t>
            </a:r>
            <a:br>
              <a:rPr lang="fr-FR" sz="2400" b="1" dirty="0"/>
            </a:br>
            <a:r>
              <a:rPr lang="fr-FR" sz="2400" b="1" dirty="0"/>
              <a:t>*/</a:t>
            </a:r>
          </a:p>
          <a:p>
            <a:endParaRPr lang="fr-FR" sz="2400" dirty="0"/>
          </a:p>
          <a:p>
            <a:pPr marL="457200" indent="-457200">
              <a:buFont typeface="Arial" panose="020B0604020202020204" pitchFamily="34" charset="0"/>
              <a:buChar char="•"/>
            </a:pPr>
            <a:r>
              <a:rPr lang="fr-FR" sz="2400" dirty="0"/>
              <a:t>Commentaire de fonction (</a:t>
            </a:r>
            <a:r>
              <a:rPr lang="fr-FR" sz="2400" dirty="0" err="1"/>
              <a:t>Javadoc</a:t>
            </a:r>
            <a:r>
              <a:rPr lang="fr-FR" sz="2400" dirty="0"/>
              <a:t>) </a:t>
            </a:r>
            <a:br>
              <a:rPr lang="fr-FR" sz="2400" dirty="0"/>
            </a:br>
            <a:r>
              <a:rPr lang="fr-FR" sz="2400" b="1" dirty="0"/>
              <a:t>/**</a:t>
            </a:r>
            <a:br>
              <a:rPr lang="fr-FR" sz="2400" b="1" dirty="0"/>
            </a:br>
            <a:r>
              <a:rPr lang="fr-FR" sz="2400" b="1" dirty="0"/>
              <a:t>*</a:t>
            </a:r>
          </a:p>
          <a:p>
            <a:pPr marL="457200" indent="-457200">
              <a:buFont typeface="Arial" panose="020B0604020202020204" pitchFamily="34" charset="0"/>
              <a:buChar char="•"/>
            </a:pPr>
            <a:r>
              <a:rPr lang="fr-FR" sz="2400" b="1" dirty="0"/>
              <a:t>*/</a:t>
            </a:r>
          </a:p>
        </p:txBody>
      </p:sp>
    </p:spTree>
    <p:extLst>
      <p:ext uri="{BB962C8B-B14F-4D97-AF65-F5344CB8AC3E}">
        <p14:creationId xmlns:p14="http://schemas.microsoft.com/office/powerpoint/2010/main" val="3999919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87223F-9C5D-9F38-5CA0-182694C7F649}"/>
              </a:ext>
            </a:extLst>
          </p:cNvPr>
          <p:cNvSpPr>
            <a:spLocks noGrp="1"/>
          </p:cNvSpPr>
          <p:nvPr>
            <p:ph type="title"/>
          </p:nvPr>
        </p:nvSpPr>
        <p:spPr/>
        <p:txBody>
          <a:bodyPr/>
          <a:lstStyle/>
          <a:p>
            <a:r>
              <a:rPr lang="fr-FR" dirty="0"/>
              <a:t>Déclaration d’une fonction</a:t>
            </a:r>
          </a:p>
        </p:txBody>
      </p:sp>
      <p:sp>
        <p:nvSpPr>
          <p:cNvPr id="5" name="Espace réservé du contenu 4">
            <a:extLst>
              <a:ext uri="{FF2B5EF4-FFF2-40B4-BE49-F238E27FC236}">
                <a16:creationId xmlns:a16="http://schemas.microsoft.com/office/drawing/2014/main" id="{9A1B7D31-8477-A55B-8E75-7BFDB241F9EE}"/>
              </a:ext>
            </a:extLst>
          </p:cNvPr>
          <p:cNvSpPr>
            <a:spLocks noGrp="1"/>
          </p:cNvSpPr>
          <p:nvPr>
            <p:ph sz="half" idx="1"/>
          </p:nvPr>
        </p:nvSpPr>
        <p:spPr>
          <a:xfrm>
            <a:off x="838200" y="1825624"/>
            <a:ext cx="4690403" cy="4743987"/>
          </a:xfrm>
        </p:spPr>
        <p:txBody>
          <a:bodyPr/>
          <a:lstStyle/>
          <a:p>
            <a:r>
              <a:rPr lang="fr-FR" dirty="0"/>
              <a:t>Si pas de type de retour précisé, </a:t>
            </a:r>
            <a:r>
              <a:rPr lang="fr-FR" b="1" dirty="0"/>
              <a:t>Unit</a:t>
            </a:r>
            <a:r>
              <a:rPr lang="fr-FR" dirty="0"/>
              <a:t> est utilisé.</a:t>
            </a:r>
          </a:p>
          <a:p>
            <a:r>
              <a:rPr lang="fr-FR" b="1" dirty="0"/>
              <a:t>Unit</a:t>
            </a:r>
            <a:r>
              <a:rPr lang="fr-FR" dirty="0"/>
              <a:t> est le type qui signifie qu’il n’y a pas de valeur de retour.</a:t>
            </a:r>
          </a:p>
          <a:p>
            <a:r>
              <a:rPr lang="fr-FR" dirty="0"/>
              <a:t>Si le type de retour est Unit, le </a:t>
            </a:r>
            <a:r>
              <a:rPr lang="fr-FR" b="1" dirty="0"/>
              <a:t>return</a:t>
            </a:r>
            <a:r>
              <a:rPr lang="fr-FR" dirty="0"/>
              <a:t> n’est pas nécessaire.</a:t>
            </a:r>
          </a:p>
        </p:txBody>
      </p:sp>
      <p:pic>
        <p:nvPicPr>
          <p:cNvPr id="7" name="Image 6">
            <a:extLst>
              <a:ext uri="{FF2B5EF4-FFF2-40B4-BE49-F238E27FC236}">
                <a16:creationId xmlns:a16="http://schemas.microsoft.com/office/drawing/2014/main" id="{D06682E8-5C07-42A3-9C14-4C0822D63F2F}"/>
              </a:ext>
            </a:extLst>
          </p:cNvPr>
          <p:cNvPicPr>
            <a:picLocks noChangeAspect="1"/>
          </p:cNvPicPr>
          <p:nvPr/>
        </p:nvPicPr>
        <p:blipFill>
          <a:blip r:embed="rId3"/>
          <a:stretch>
            <a:fillRect/>
          </a:stretch>
        </p:blipFill>
        <p:spPr>
          <a:xfrm>
            <a:off x="6335150" y="3220843"/>
            <a:ext cx="5533930" cy="1971236"/>
          </a:xfrm>
          <a:prstGeom prst="rect">
            <a:avLst/>
          </a:prstGeom>
        </p:spPr>
      </p:pic>
    </p:spTree>
    <p:extLst>
      <p:ext uri="{BB962C8B-B14F-4D97-AF65-F5344CB8AC3E}">
        <p14:creationId xmlns:p14="http://schemas.microsoft.com/office/powerpoint/2010/main" val="677247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850F60-6502-6BA7-292B-4CCCF3288C75}"/>
              </a:ext>
            </a:extLst>
          </p:cNvPr>
          <p:cNvSpPr>
            <a:spLocks noGrp="1"/>
          </p:cNvSpPr>
          <p:nvPr>
            <p:ph type="title"/>
          </p:nvPr>
        </p:nvSpPr>
        <p:spPr/>
        <p:txBody>
          <a:bodyPr/>
          <a:lstStyle/>
          <a:p>
            <a:r>
              <a:rPr lang="fr-FR" dirty="0"/>
              <a:t>Déclaration d’une fonction - Paramètres</a:t>
            </a:r>
          </a:p>
        </p:txBody>
      </p:sp>
      <p:sp>
        <p:nvSpPr>
          <p:cNvPr id="5" name="Espace réservé du contenu 4">
            <a:extLst>
              <a:ext uri="{FF2B5EF4-FFF2-40B4-BE49-F238E27FC236}">
                <a16:creationId xmlns:a16="http://schemas.microsoft.com/office/drawing/2014/main" id="{8E82380B-D389-CADE-AD59-B9E6C69FFB8C}"/>
              </a:ext>
            </a:extLst>
          </p:cNvPr>
          <p:cNvSpPr>
            <a:spLocks noGrp="1"/>
          </p:cNvSpPr>
          <p:nvPr>
            <p:ph idx="1"/>
          </p:nvPr>
        </p:nvSpPr>
        <p:spPr>
          <a:xfrm>
            <a:off x="818712" y="2222287"/>
            <a:ext cx="4189386" cy="3686144"/>
          </a:xfrm>
        </p:spPr>
        <p:txBody>
          <a:bodyPr/>
          <a:lstStyle/>
          <a:p>
            <a:r>
              <a:rPr lang="fr-FR" dirty="0"/>
              <a:t>Utiliser la syntaxe </a:t>
            </a:r>
            <a:r>
              <a:rPr lang="fr-FR" b="1" dirty="0"/>
              <a:t>nom: </a:t>
            </a:r>
            <a:r>
              <a:rPr lang="fr-FR" b="1" dirty="0" err="1"/>
              <a:t>TypeDeDonnée</a:t>
            </a:r>
            <a:r>
              <a:rPr lang="fr-FR" b="1" dirty="0"/>
              <a:t> </a:t>
            </a:r>
            <a:r>
              <a:rPr lang="fr-FR" dirty="0"/>
              <a:t>par exemple </a:t>
            </a:r>
            <a:r>
              <a:rPr lang="fr-FR" b="1" dirty="0"/>
              <a:t>nom: String.</a:t>
            </a:r>
          </a:p>
          <a:p>
            <a:r>
              <a:rPr lang="fr-FR" dirty="0"/>
              <a:t>Dans le corps, le paramètre est défini comme </a:t>
            </a:r>
            <a:r>
              <a:rPr lang="fr-FR" b="1" dirty="0"/>
              <a:t>val : il est immuable</a:t>
            </a:r>
          </a:p>
        </p:txBody>
      </p:sp>
      <p:pic>
        <p:nvPicPr>
          <p:cNvPr id="9" name="Image 8">
            <a:extLst>
              <a:ext uri="{FF2B5EF4-FFF2-40B4-BE49-F238E27FC236}">
                <a16:creationId xmlns:a16="http://schemas.microsoft.com/office/drawing/2014/main" id="{6DDCEF22-3F86-E6A1-BC8E-27DBC607E0C6}"/>
              </a:ext>
            </a:extLst>
          </p:cNvPr>
          <p:cNvPicPr>
            <a:picLocks noChangeAspect="1"/>
          </p:cNvPicPr>
          <p:nvPr/>
        </p:nvPicPr>
        <p:blipFill>
          <a:blip r:embed="rId3"/>
          <a:stretch>
            <a:fillRect/>
          </a:stretch>
        </p:blipFill>
        <p:spPr>
          <a:xfrm>
            <a:off x="6686257" y="6054993"/>
            <a:ext cx="3835400" cy="444500"/>
          </a:xfrm>
          <a:prstGeom prst="rect">
            <a:avLst/>
          </a:prstGeom>
        </p:spPr>
      </p:pic>
      <p:pic>
        <p:nvPicPr>
          <p:cNvPr id="11" name="Image 10">
            <a:extLst>
              <a:ext uri="{FF2B5EF4-FFF2-40B4-BE49-F238E27FC236}">
                <a16:creationId xmlns:a16="http://schemas.microsoft.com/office/drawing/2014/main" id="{559E2339-FA99-246F-1DFE-48388CC77ACD}"/>
              </a:ext>
            </a:extLst>
          </p:cNvPr>
          <p:cNvPicPr>
            <a:picLocks noChangeAspect="1"/>
          </p:cNvPicPr>
          <p:nvPr/>
        </p:nvPicPr>
        <p:blipFill>
          <a:blip r:embed="rId4"/>
          <a:stretch>
            <a:fillRect/>
          </a:stretch>
        </p:blipFill>
        <p:spPr>
          <a:xfrm>
            <a:off x="5378157" y="2360173"/>
            <a:ext cx="6451600" cy="2997200"/>
          </a:xfrm>
          <a:prstGeom prst="rect">
            <a:avLst/>
          </a:prstGeom>
        </p:spPr>
      </p:pic>
    </p:spTree>
    <p:extLst>
      <p:ext uri="{BB962C8B-B14F-4D97-AF65-F5344CB8AC3E}">
        <p14:creationId xmlns:p14="http://schemas.microsoft.com/office/powerpoint/2010/main" val="418505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B40FC4-631B-33D6-D7C8-FFD2E25D67F9}"/>
              </a:ext>
            </a:extLst>
          </p:cNvPr>
          <p:cNvSpPr>
            <a:spLocks noGrp="1"/>
          </p:cNvSpPr>
          <p:nvPr>
            <p:ph type="title"/>
          </p:nvPr>
        </p:nvSpPr>
        <p:spPr/>
        <p:txBody>
          <a:bodyPr/>
          <a:lstStyle/>
          <a:p>
            <a:r>
              <a:rPr lang="fr-FR" dirty="0"/>
              <a:t>Déclaration d’une fonction - Paramètres</a:t>
            </a:r>
          </a:p>
        </p:txBody>
      </p:sp>
      <p:sp>
        <p:nvSpPr>
          <p:cNvPr id="3" name="Espace réservé du contenu 2">
            <a:extLst>
              <a:ext uri="{FF2B5EF4-FFF2-40B4-BE49-F238E27FC236}">
                <a16:creationId xmlns:a16="http://schemas.microsoft.com/office/drawing/2014/main" id="{7EBEC63E-89F9-BA20-8CA9-86F2C0D51D52}"/>
              </a:ext>
            </a:extLst>
          </p:cNvPr>
          <p:cNvSpPr>
            <a:spLocks noGrp="1"/>
          </p:cNvSpPr>
          <p:nvPr>
            <p:ph idx="1"/>
          </p:nvPr>
        </p:nvSpPr>
        <p:spPr/>
        <p:txBody>
          <a:bodyPr/>
          <a:lstStyle/>
          <a:p>
            <a:r>
              <a:rPr lang="fr-FR" dirty="0"/>
              <a:t>Plusieurs paramètres sont séparés par des </a:t>
            </a:r>
            <a:r>
              <a:rPr lang="fr-FR" b="1" dirty="0"/>
              <a:t>, </a:t>
            </a:r>
          </a:p>
          <a:p>
            <a:r>
              <a:rPr lang="fr-FR" dirty="0"/>
              <a:t>On peut spécifier l’argument en entrée en précisant le nom de celui-ci : c’est un </a:t>
            </a:r>
            <a:r>
              <a:rPr lang="fr-FR" b="1" dirty="0"/>
              <a:t>argument nommé. </a:t>
            </a:r>
            <a:r>
              <a:rPr lang="fr-FR" dirty="0"/>
              <a:t>Cela permet de changer l’ordre des arguments.</a:t>
            </a:r>
          </a:p>
          <a:p>
            <a:r>
              <a:rPr lang="fr-FR" dirty="0"/>
              <a:t>On peut définir des arguments par défaut avec l’opérateur </a:t>
            </a:r>
            <a:r>
              <a:rPr lang="fr-FR" b="1" dirty="0"/>
              <a:t>=</a:t>
            </a:r>
            <a:r>
              <a:rPr lang="fr-FR" dirty="0"/>
              <a:t> suivi de la valeur par défaut. Cela permet d’avoir toujours une valeur en entrée même quand il est omis.</a:t>
            </a:r>
          </a:p>
        </p:txBody>
      </p:sp>
    </p:spTree>
    <p:extLst>
      <p:ext uri="{BB962C8B-B14F-4D97-AF65-F5344CB8AC3E}">
        <p14:creationId xmlns:p14="http://schemas.microsoft.com/office/powerpoint/2010/main" val="1926848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B40FC4-631B-33D6-D7C8-FFD2E25D67F9}"/>
              </a:ext>
            </a:extLst>
          </p:cNvPr>
          <p:cNvSpPr>
            <a:spLocks noGrp="1"/>
          </p:cNvSpPr>
          <p:nvPr>
            <p:ph type="title"/>
          </p:nvPr>
        </p:nvSpPr>
        <p:spPr/>
        <p:txBody>
          <a:bodyPr/>
          <a:lstStyle/>
          <a:p>
            <a:r>
              <a:rPr lang="fr-FR" dirty="0"/>
              <a:t>Déclaration d’une fonction - Paramètres</a:t>
            </a:r>
          </a:p>
        </p:txBody>
      </p:sp>
      <p:pic>
        <p:nvPicPr>
          <p:cNvPr id="5" name="Espace réservé du contenu 4">
            <a:extLst>
              <a:ext uri="{FF2B5EF4-FFF2-40B4-BE49-F238E27FC236}">
                <a16:creationId xmlns:a16="http://schemas.microsoft.com/office/drawing/2014/main" id="{091735B6-EB09-B673-BBD1-AD70543CC746}"/>
              </a:ext>
            </a:extLst>
          </p:cNvPr>
          <p:cNvPicPr>
            <a:picLocks noGrp="1" noChangeAspect="1"/>
          </p:cNvPicPr>
          <p:nvPr>
            <p:ph idx="1"/>
          </p:nvPr>
        </p:nvPicPr>
        <p:blipFill>
          <a:blip r:embed="rId3"/>
          <a:stretch>
            <a:fillRect/>
          </a:stretch>
        </p:blipFill>
        <p:spPr>
          <a:xfrm>
            <a:off x="810000" y="2385280"/>
            <a:ext cx="10515600" cy="2535010"/>
          </a:xfrm>
        </p:spPr>
      </p:pic>
      <p:pic>
        <p:nvPicPr>
          <p:cNvPr id="7" name="Image 6">
            <a:extLst>
              <a:ext uri="{FF2B5EF4-FFF2-40B4-BE49-F238E27FC236}">
                <a16:creationId xmlns:a16="http://schemas.microsoft.com/office/drawing/2014/main" id="{A1F18F42-D3BB-704B-B8CD-CF3DE12B9162}"/>
              </a:ext>
            </a:extLst>
          </p:cNvPr>
          <p:cNvPicPr>
            <a:picLocks noChangeAspect="1"/>
          </p:cNvPicPr>
          <p:nvPr/>
        </p:nvPicPr>
        <p:blipFill>
          <a:blip r:embed="rId4"/>
          <a:stretch>
            <a:fillRect/>
          </a:stretch>
        </p:blipFill>
        <p:spPr>
          <a:xfrm>
            <a:off x="810000" y="5640282"/>
            <a:ext cx="3022600" cy="495300"/>
          </a:xfrm>
          <a:prstGeom prst="rect">
            <a:avLst/>
          </a:prstGeom>
        </p:spPr>
      </p:pic>
    </p:spTree>
    <p:extLst>
      <p:ext uri="{BB962C8B-B14F-4D97-AF65-F5344CB8AC3E}">
        <p14:creationId xmlns:p14="http://schemas.microsoft.com/office/powerpoint/2010/main" val="99199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E2B9CC-C69E-5329-1096-D39167CC1C59}"/>
              </a:ext>
            </a:extLst>
          </p:cNvPr>
          <p:cNvSpPr>
            <a:spLocks noGrp="1"/>
          </p:cNvSpPr>
          <p:nvPr>
            <p:ph type="title"/>
          </p:nvPr>
        </p:nvSpPr>
        <p:spPr/>
        <p:txBody>
          <a:bodyPr/>
          <a:lstStyle/>
          <a:p>
            <a:r>
              <a:rPr lang="fr-FR" dirty="0"/>
              <a:t>Outil – </a:t>
            </a:r>
            <a:r>
              <a:rPr lang="fr-FR" dirty="0" err="1"/>
              <a:t>Kotlin</a:t>
            </a:r>
            <a:r>
              <a:rPr lang="fr-FR" dirty="0"/>
              <a:t> </a:t>
            </a:r>
            <a:r>
              <a:rPr lang="fr-FR" dirty="0" err="1"/>
              <a:t>Playground</a:t>
            </a:r>
            <a:endParaRPr lang="fr-FR" dirty="0"/>
          </a:p>
        </p:txBody>
      </p:sp>
      <p:sp>
        <p:nvSpPr>
          <p:cNvPr id="3" name="Espace réservé du contenu 2">
            <a:extLst>
              <a:ext uri="{FF2B5EF4-FFF2-40B4-BE49-F238E27FC236}">
                <a16:creationId xmlns:a16="http://schemas.microsoft.com/office/drawing/2014/main" id="{27124367-4962-A30D-1B99-E9F54C65E2BE}"/>
              </a:ext>
            </a:extLst>
          </p:cNvPr>
          <p:cNvSpPr>
            <a:spLocks noGrp="1"/>
          </p:cNvSpPr>
          <p:nvPr>
            <p:ph idx="1"/>
          </p:nvPr>
        </p:nvSpPr>
        <p:spPr>
          <a:xfrm>
            <a:off x="818712" y="2222287"/>
            <a:ext cx="10554574" cy="1206713"/>
          </a:xfrm>
        </p:spPr>
        <p:txBody>
          <a:bodyPr/>
          <a:lstStyle/>
          <a:p>
            <a:r>
              <a:rPr lang="fr-FR" dirty="0"/>
              <a:t>Utilisation de </a:t>
            </a:r>
            <a:r>
              <a:rPr lang="fr-FR" dirty="0" err="1"/>
              <a:t>Kotlin</a:t>
            </a:r>
            <a:r>
              <a:rPr lang="fr-FR" dirty="0"/>
              <a:t> </a:t>
            </a:r>
            <a:r>
              <a:rPr lang="fr-FR" dirty="0" err="1"/>
              <a:t>Playground</a:t>
            </a:r>
            <a:r>
              <a:rPr lang="fr-FR" dirty="0"/>
              <a:t> </a:t>
            </a:r>
            <a:r>
              <a:rPr lang="fr-FR" dirty="0">
                <a:solidFill>
                  <a:srgbClr val="3F3F3F"/>
                </a:solidFill>
                <a:effectLst/>
                <a:latin typeface="Helvetica" pitchFamily="2" charset="0"/>
                <a:hlinkClick r:id="rId3"/>
              </a:rPr>
              <a:t>https://play.kotlinlang.org/</a:t>
            </a:r>
            <a:r>
              <a:rPr lang="fr-FR" dirty="0">
                <a:solidFill>
                  <a:srgbClr val="3F3F3F"/>
                </a:solidFill>
                <a:effectLst/>
                <a:latin typeface="Helvetica" pitchFamily="2" charset="0"/>
              </a:rPr>
              <a:t> </a:t>
            </a:r>
          </a:p>
          <a:p>
            <a:pPr marL="0" indent="0">
              <a:buNone/>
            </a:pPr>
            <a:endParaRPr lang="fr-FR" dirty="0"/>
          </a:p>
        </p:txBody>
      </p:sp>
      <p:pic>
        <p:nvPicPr>
          <p:cNvPr id="10" name="Image 9" descr="Une image contenant texte, capture d’écran, logiciel, Logiciel multimédia&#10;&#10;Description générée automatiquement">
            <a:extLst>
              <a:ext uri="{FF2B5EF4-FFF2-40B4-BE49-F238E27FC236}">
                <a16:creationId xmlns:a16="http://schemas.microsoft.com/office/drawing/2014/main" id="{FA64BA69-F15D-A3D2-E972-F20416ADAE95}"/>
              </a:ext>
            </a:extLst>
          </p:cNvPr>
          <p:cNvPicPr>
            <a:picLocks noChangeAspect="1"/>
          </p:cNvPicPr>
          <p:nvPr/>
        </p:nvPicPr>
        <p:blipFill>
          <a:blip r:embed="rId4"/>
          <a:stretch>
            <a:fillRect/>
          </a:stretch>
        </p:blipFill>
        <p:spPr>
          <a:xfrm>
            <a:off x="810000" y="3287376"/>
            <a:ext cx="10331229" cy="3165661"/>
          </a:xfrm>
          <a:prstGeom prst="rect">
            <a:avLst/>
          </a:prstGeom>
        </p:spPr>
      </p:pic>
    </p:spTree>
    <p:extLst>
      <p:ext uri="{BB962C8B-B14F-4D97-AF65-F5344CB8AC3E}">
        <p14:creationId xmlns:p14="http://schemas.microsoft.com/office/powerpoint/2010/main" val="311342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D493DF0-5400-4C2B-05AF-0E36A91CE3B1}"/>
              </a:ext>
            </a:extLst>
          </p:cNvPr>
          <p:cNvSpPr>
            <a:spLocks noGrp="1"/>
          </p:cNvSpPr>
          <p:nvPr>
            <p:ph type="title"/>
          </p:nvPr>
        </p:nvSpPr>
        <p:spPr/>
        <p:txBody>
          <a:bodyPr/>
          <a:lstStyle/>
          <a:p>
            <a:r>
              <a:rPr lang="fr-FR" dirty="0"/>
              <a:t>Premier programme </a:t>
            </a:r>
            <a:r>
              <a:rPr lang="fr-FR" dirty="0" err="1"/>
              <a:t>Kotlin</a:t>
            </a:r>
            <a:endParaRPr lang="fr-FR" dirty="0"/>
          </a:p>
        </p:txBody>
      </p:sp>
      <p:pic>
        <p:nvPicPr>
          <p:cNvPr id="7" name="Espace réservé du contenu 6">
            <a:extLst>
              <a:ext uri="{FF2B5EF4-FFF2-40B4-BE49-F238E27FC236}">
                <a16:creationId xmlns:a16="http://schemas.microsoft.com/office/drawing/2014/main" id="{5E7E8C2C-9154-D1F9-A917-1CA9AD468B9A}"/>
              </a:ext>
            </a:extLst>
          </p:cNvPr>
          <p:cNvPicPr>
            <a:picLocks noGrp="1" noChangeAspect="1"/>
          </p:cNvPicPr>
          <p:nvPr>
            <p:ph idx="1"/>
          </p:nvPr>
        </p:nvPicPr>
        <p:blipFill>
          <a:blip r:embed="rId3"/>
          <a:stretch>
            <a:fillRect/>
          </a:stretch>
        </p:blipFill>
        <p:spPr>
          <a:xfrm>
            <a:off x="1096668" y="2946400"/>
            <a:ext cx="9169400" cy="965200"/>
          </a:xfrm>
        </p:spPr>
      </p:pic>
      <p:sp>
        <p:nvSpPr>
          <p:cNvPr id="10" name="ZoneTexte 9">
            <a:extLst>
              <a:ext uri="{FF2B5EF4-FFF2-40B4-BE49-F238E27FC236}">
                <a16:creationId xmlns:a16="http://schemas.microsoft.com/office/drawing/2014/main" id="{91A4A4E5-5E53-1AEC-6F9D-7895FBDCCDF2}"/>
              </a:ext>
            </a:extLst>
          </p:cNvPr>
          <p:cNvSpPr txBox="1"/>
          <p:nvPr/>
        </p:nvSpPr>
        <p:spPr>
          <a:xfrm>
            <a:off x="1096668" y="4664848"/>
            <a:ext cx="8061400" cy="369332"/>
          </a:xfrm>
          <a:prstGeom prst="rect">
            <a:avLst/>
          </a:prstGeom>
          <a:noFill/>
        </p:spPr>
        <p:txBody>
          <a:bodyPr wrap="square" rtlCol="0">
            <a:spAutoFit/>
          </a:bodyPr>
          <a:lstStyle/>
          <a:p>
            <a:r>
              <a:rPr lang="fr-FR" dirty="0"/>
              <a:t>Que fait ce programme à votre avis ?</a:t>
            </a:r>
          </a:p>
        </p:txBody>
      </p:sp>
    </p:spTree>
    <p:extLst>
      <p:ext uri="{BB962C8B-B14F-4D97-AF65-F5344CB8AC3E}">
        <p14:creationId xmlns:p14="http://schemas.microsoft.com/office/powerpoint/2010/main" val="2841624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673F76-6CB3-4773-7BDB-94305EE3AC5A}"/>
              </a:ext>
            </a:extLst>
          </p:cNvPr>
          <p:cNvSpPr>
            <a:spLocks noGrp="1"/>
          </p:cNvSpPr>
          <p:nvPr>
            <p:ph type="title"/>
          </p:nvPr>
        </p:nvSpPr>
        <p:spPr/>
        <p:txBody>
          <a:bodyPr/>
          <a:lstStyle/>
          <a:p>
            <a:r>
              <a:rPr lang="fr-FR" dirty="0"/>
              <a:t>Premier programme </a:t>
            </a:r>
            <a:r>
              <a:rPr lang="fr-FR" dirty="0" err="1"/>
              <a:t>Kotlin</a:t>
            </a:r>
            <a:endParaRPr lang="fr-FR" dirty="0"/>
          </a:p>
        </p:txBody>
      </p:sp>
      <p:sp>
        <p:nvSpPr>
          <p:cNvPr id="3" name="Espace réservé du contenu 2">
            <a:extLst>
              <a:ext uri="{FF2B5EF4-FFF2-40B4-BE49-F238E27FC236}">
                <a16:creationId xmlns:a16="http://schemas.microsoft.com/office/drawing/2014/main" id="{3B5B250E-B596-8A26-E35E-C5A64A264731}"/>
              </a:ext>
            </a:extLst>
          </p:cNvPr>
          <p:cNvSpPr>
            <a:spLocks noGrp="1"/>
          </p:cNvSpPr>
          <p:nvPr>
            <p:ph idx="1"/>
          </p:nvPr>
        </p:nvSpPr>
        <p:spPr/>
        <p:txBody>
          <a:bodyPr/>
          <a:lstStyle/>
          <a:p>
            <a:r>
              <a:rPr lang="fr-FR" dirty="0"/>
              <a:t>Exécutons ce programme</a:t>
            </a:r>
          </a:p>
          <a:p>
            <a:endParaRPr lang="fr-FR" dirty="0"/>
          </a:p>
        </p:txBody>
      </p:sp>
      <p:pic>
        <p:nvPicPr>
          <p:cNvPr id="5" name="Image 4">
            <a:extLst>
              <a:ext uri="{FF2B5EF4-FFF2-40B4-BE49-F238E27FC236}">
                <a16:creationId xmlns:a16="http://schemas.microsoft.com/office/drawing/2014/main" id="{FC2A2719-36D9-4F6F-626D-2D0028A3ABEE}"/>
              </a:ext>
            </a:extLst>
          </p:cNvPr>
          <p:cNvPicPr>
            <a:picLocks noChangeAspect="1"/>
          </p:cNvPicPr>
          <p:nvPr/>
        </p:nvPicPr>
        <p:blipFill rotWithShape="1">
          <a:blip r:embed="rId3"/>
          <a:srcRect t="-1094" r="36046"/>
          <a:stretch/>
        </p:blipFill>
        <p:spPr>
          <a:xfrm>
            <a:off x="970670" y="4501662"/>
            <a:ext cx="8637564" cy="642751"/>
          </a:xfrm>
          <a:prstGeom prst="rect">
            <a:avLst/>
          </a:prstGeom>
        </p:spPr>
      </p:pic>
    </p:spTree>
    <p:extLst>
      <p:ext uri="{BB962C8B-B14F-4D97-AF65-F5344CB8AC3E}">
        <p14:creationId xmlns:p14="http://schemas.microsoft.com/office/powerpoint/2010/main" val="1250312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9AAEE4-689E-9FF6-52C3-750333CBA2AA}"/>
              </a:ext>
            </a:extLst>
          </p:cNvPr>
          <p:cNvSpPr>
            <a:spLocks noGrp="1"/>
          </p:cNvSpPr>
          <p:nvPr>
            <p:ph type="title"/>
          </p:nvPr>
        </p:nvSpPr>
        <p:spPr/>
        <p:txBody>
          <a:bodyPr/>
          <a:lstStyle/>
          <a:p>
            <a:r>
              <a:rPr lang="fr-FR" dirty="0"/>
              <a:t>Définition d’une fonction</a:t>
            </a:r>
          </a:p>
        </p:txBody>
      </p:sp>
      <p:sp>
        <p:nvSpPr>
          <p:cNvPr id="3" name="Espace réservé du contenu 2">
            <a:extLst>
              <a:ext uri="{FF2B5EF4-FFF2-40B4-BE49-F238E27FC236}">
                <a16:creationId xmlns:a16="http://schemas.microsoft.com/office/drawing/2014/main" id="{793445C4-FB56-2664-E023-B410BD0CB248}"/>
              </a:ext>
            </a:extLst>
          </p:cNvPr>
          <p:cNvSpPr>
            <a:spLocks noGrp="1"/>
          </p:cNvSpPr>
          <p:nvPr>
            <p:ph idx="1"/>
          </p:nvPr>
        </p:nvSpPr>
        <p:spPr>
          <a:xfrm>
            <a:off x="838200" y="1897379"/>
            <a:ext cx="6122670" cy="4279583"/>
          </a:xfrm>
        </p:spPr>
        <p:txBody>
          <a:bodyPr/>
          <a:lstStyle/>
          <a:p>
            <a:r>
              <a:rPr lang="fr-FR" b="1" dirty="0"/>
              <a:t>fun </a:t>
            </a:r>
            <a:r>
              <a:rPr lang="fr-FR" dirty="0"/>
              <a:t>mot clé pour les fonctions</a:t>
            </a:r>
          </a:p>
          <a:p>
            <a:r>
              <a:rPr lang="fr-FR" b="1" dirty="0"/>
              <a:t>main</a:t>
            </a:r>
            <a:r>
              <a:rPr lang="fr-FR" dirty="0"/>
              <a:t> est le nom de la fonction principale : point d’entrée du programme</a:t>
            </a:r>
          </a:p>
          <a:p>
            <a:r>
              <a:rPr lang="fr-FR" dirty="0"/>
              <a:t>Les </a:t>
            </a:r>
            <a:r>
              <a:rPr lang="fr-FR" b="1" dirty="0"/>
              <a:t>paramètres</a:t>
            </a:r>
            <a:r>
              <a:rPr lang="fr-FR" dirty="0"/>
              <a:t> entre parenthèses</a:t>
            </a:r>
          </a:p>
          <a:p>
            <a:r>
              <a:rPr lang="fr-FR" dirty="0"/>
              <a:t>Le </a:t>
            </a:r>
            <a:r>
              <a:rPr lang="fr-FR" b="1" dirty="0"/>
              <a:t>corps</a:t>
            </a:r>
            <a:r>
              <a:rPr lang="fr-FR" dirty="0"/>
              <a:t> de la fonction entre accolades</a:t>
            </a:r>
          </a:p>
          <a:p>
            <a:endParaRPr lang="fr-FR" dirty="0"/>
          </a:p>
        </p:txBody>
      </p:sp>
      <p:pic>
        <p:nvPicPr>
          <p:cNvPr id="4" name="Image 3">
            <a:extLst>
              <a:ext uri="{FF2B5EF4-FFF2-40B4-BE49-F238E27FC236}">
                <a16:creationId xmlns:a16="http://schemas.microsoft.com/office/drawing/2014/main" id="{7D8E09E0-EAAB-D877-B6CC-AEDC7B058A17}"/>
              </a:ext>
            </a:extLst>
          </p:cNvPr>
          <p:cNvPicPr>
            <a:picLocks noChangeAspect="1"/>
          </p:cNvPicPr>
          <p:nvPr/>
        </p:nvPicPr>
        <p:blipFill>
          <a:blip r:embed="rId3"/>
          <a:stretch>
            <a:fillRect/>
          </a:stretch>
        </p:blipFill>
        <p:spPr>
          <a:xfrm>
            <a:off x="6960870" y="2457450"/>
            <a:ext cx="4869180" cy="2423160"/>
          </a:xfrm>
          <a:prstGeom prst="rect">
            <a:avLst/>
          </a:prstGeom>
        </p:spPr>
      </p:pic>
    </p:spTree>
    <p:extLst>
      <p:ext uri="{BB962C8B-B14F-4D97-AF65-F5344CB8AC3E}">
        <p14:creationId xmlns:p14="http://schemas.microsoft.com/office/powerpoint/2010/main" val="1213917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057095-9422-2653-EECC-306E805EFD98}"/>
              </a:ext>
            </a:extLst>
          </p:cNvPr>
          <p:cNvSpPr>
            <a:spLocks noGrp="1"/>
          </p:cNvSpPr>
          <p:nvPr>
            <p:ph type="title"/>
          </p:nvPr>
        </p:nvSpPr>
        <p:spPr/>
        <p:txBody>
          <a:bodyPr/>
          <a:lstStyle/>
          <a:p>
            <a:r>
              <a:rPr lang="fr-FR" dirty="0"/>
              <a:t>Petit exercice</a:t>
            </a:r>
          </a:p>
        </p:txBody>
      </p:sp>
      <p:sp>
        <p:nvSpPr>
          <p:cNvPr id="3" name="Espace réservé du contenu 2">
            <a:extLst>
              <a:ext uri="{FF2B5EF4-FFF2-40B4-BE49-F238E27FC236}">
                <a16:creationId xmlns:a16="http://schemas.microsoft.com/office/drawing/2014/main" id="{D8C263A5-81C5-608D-AE52-B8A3E43824F8}"/>
              </a:ext>
            </a:extLst>
          </p:cNvPr>
          <p:cNvSpPr>
            <a:spLocks noGrp="1"/>
          </p:cNvSpPr>
          <p:nvPr>
            <p:ph idx="1"/>
          </p:nvPr>
        </p:nvSpPr>
        <p:spPr/>
        <p:txBody>
          <a:bodyPr/>
          <a:lstStyle/>
          <a:p>
            <a:r>
              <a:rPr lang="fr-FR" dirty="0"/>
              <a:t>Comment afficher deux fois « Hello, world! » ?</a:t>
            </a:r>
          </a:p>
          <a:p>
            <a:endParaRPr lang="fr-FR" dirty="0"/>
          </a:p>
        </p:txBody>
      </p:sp>
    </p:spTree>
    <p:extLst>
      <p:ext uri="{BB962C8B-B14F-4D97-AF65-F5344CB8AC3E}">
        <p14:creationId xmlns:p14="http://schemas.microsoft.com/office/powerpoint/2010/main" val="1517929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0249E7-40D9-094F-8B9E-AEC42F17A1D8}"/>
              </a:ext>
            </a:extLst>
          </p:cNvPr>
          <p:cNvSpPr>
            <a:spLocks noGrp="1"/>
          </p:cNvSpPr>
          <p:nvPr>
            <p:ph type="title"/>
          </p:nvPr>
        </p:nvSpPr>
        <p:spPr/>
        <p:txBody>
          <a:bodyPr/>
          <a:lstStyle/>
          <a:p>
            <a:r>
              <a:rPr lang="fr-FR" dirty="0"/>
              <a:t>Plusieurs instructions</a:t>
            </a:r>
          </a:p>
        </p:txBody>
      </p:sp>
      <p:pic>
        <p:nvPicPr>
          <p:cNvPr id="5" name="Espace réservé du contenu 4">
            <a:extLst>
              <a:ext uri="{FF2B5EF4-FFF2-40B4-BE49-F238E27FC236}">
                <a16:creationId xmlns:a16="http://schemas.microsoft.com/office/drawing/2014/main" id="{F88EC161-22CC-02E3-8B1A-0941506BFC7B}"/>
              </a:ext>
            </a:extLst>
          </p:cNvPr>
          <p:cNvPicPr>
            <a:picLocks noGrp="1" noChangeAspect="1"/>
          </p:cNvPicPr>
          <p:nvPr>
            <p:ph sz="half" idx="1"/>
          </p:nvPr>
        </p:nvPicPr>
        <p:blipFill>
          <a:blip r:embed="rId2"/>
          <a:stretch>
            <a:fillRect/>
          </a:stretch>
        </p:blipFill>
        <p:spPr>
          <a:xfrm>
            <a:off x="6413501" y="2142856"/>
            <a:ext cx="4699000" cy="1384300"/>
          </a:xfrm>
        </p:spPr>
      </p:pic>
      <p:sp>
        <p:nvSpPr>
          <p:cNvPr id="8" name="Espace réservé du contenu 7">
            <a:extLst>
              <a:ext uri="{FF2B5EF4-FFF2-40B4-BE49-F238E27FC236}">
                <a16:creationId xmlns:a16="http://schemas.microsoft.com/office/drawing/2014/main" id="{6D75C7FE-A5DE-4527-7205-FCCE23CEA951}"/>
              </a:ext>
            </a:extLst>
          </p:cNvPr>
          <p:cNvSpPr>
            <a:spLocks noGrp="1"/>
          </p:cNvSpPr>
          <p:nvPr>
            <p:ph sz="half" idx="2"/>
          </p:nvPr>
        </p:nvSpPr>
        <p:spPr>
          <a:xfrm>
            <a:off x="596901" y="1849597"/>
            <a:ext cx="5181600" cy="2300372"/>
          </a:xfrm>
        </p:spPr>
        <p:txBody>
          <a:bodyPr>
            <a:noAutofit/>
          </a:bodyPr>
          <a:lstStyle/>
          <a:p>
            <a:r>
              <a:rPr lang="fr-FR" sz="2000" dirty="0"/>
              <a:t>Pas besoin de ; si une instruction par ligne</a:t>
            </a:r>
          </a:p>
          <a:p>
            <a:pPr marL="0" indent="0">
              <a:buNone/>
            </a:pPr>
            <a:endParaRPr lang="fr-FR" sz="2000" dirty="0"/>
          </a:p>
          <a:p>
            <a:r>
              <a:rPr lang="fr-FR" sz="2000" dirty="0"/>
              <a:t>Ce code est aussi valable :</a:t>
            </a:r>
          </a:p>
        </p:txBody>
      </p:sp>
      <p:pic>
        <p:nvPicPr>
          <p:cNvPr id="7" name="Image 6">
            <a:extLst>
              <a:ext uri="{FF2B5EF4-FFF2-40B4-BE49-F238E27FC236}">
                <a16:creationId xmlns:a16="http://schemas.microsoft.com/office/drawing/2014/main" id="{5CBED9E4-8B54-921E-E743-F84FFB99D92F}"/>
              </a:ext>
            </a:extLst>
          </p:cNvPr>
          <p:cNvPicPr>
            <a:picLocks noChangeAspect="1"/>
          </p:cNvPicPr>
          <p:nvPr/>
        </p:nvPicPr>
        <p:blipFill>
          <a:blip r:embed="rId3"/>
          <a:stretch>
            <a:fillRect/>
          </a:stretch>
        </p:blipFill>
        <p:spPr>
          <a:xfrm>
            <a:off x="4176737" y="5559912"/>
            <a:ext cx="2349500" cy="850900"/>
          </a:xfrm>
          <a:prstGeom prst="rect">
            <a:avLst/>
          </a:prstGeom>
        </p:spPr>
      </p:pic>
      <p:sp>
        <p:nvSpPr>
          <p:cNvPr id="9" name="ZoneTexte 8">
            <a:extLst>
              <a:ext uri="{FF2B5EF4-FFF2-40B4-BE49-F238E27FC236}">
                <a16:creationId xmlns:a16="http://schemas.microsoft.com/office/drawing/2014/main" id="{F4DBA2F5-E898-966F-FE87-C0874BF3553D}"/>
              </a:ext>
            </a:extLst>
          </p:cNvPr>
          <p:cNvSpPr txBox="1"/>
          <p:nvPr/>
        </p:nvSpPr>
        <p:spPr>
          <a:xfrm>
            <a:off x="838200" y="5748299"/>
            <a:ext cx="2720553" cy="369332"/>
          </a:xfrm>
          <a:prstGeom prst="rect">
            <a:avLst/>
          </a:prstGeom>
          <a:noFill/>
        </p:spPr>
        <p:txBody>
          <a:bodyPr wrap="none" rtlCol="0">
            <a:spAutoFit/>
          </a:bodyPr>
          <a:lstStyle/>
          <a:p>
            <a:r>
              <a:rPr lang="fr-FR" dirty="0"/>
              <a:t>Sortie des deux fonctions  :</a:t>
            </a:r>
          </a:p>
        </p:txBody>
      </p:sp>
      <p:pic>
        <p:nvPicPr>
          <p:cNvPr id="11" name="Image 10">
            <a:extLst>
              <a:ext uri="{FF2B5EF4-FFF2-40B4-BE49-F238E27FC236}">
                <a16:creationId xmlns:a16="http://schemas.microsoft.com/office/drawing/2014/main" id="{63A72157-052C-598F-8315-3AFCC021AF5B}"/>
              </a:ext>
            </a:extLst>
          </p:cNvPr>
          <p:cNvPicPr>
            <a:picLocks noChangeAspect="1"/>
          </p:cNvPicPr>
          <p:nvPr/>
        </p:nvPicPr>
        <p:blipFill>
          <a:blip r:embed="rId4"/>
          <a:stretch>
            <a:fillRect/>
          </a:stretch>
        </p:blipFill>
        <p:spPr>
          <a:xfrm>
            <a:off x="596901" y="4252375"/>
            <a:ext cx="7772400" cy="1088136"/>
          </a:xfrm>
          <a:prstGeom prst="rect">
            <a:avLst/>
          </a:prstGeom>
        </p:spPr>
      </p:pic>
    </p:spTree>
    <p:extLst>
      <p:ext uri="{BB962C8B-B14F-4D97-AF65-F5344CB8AC3E}">
        <p14:creationId xmlns:p14="http://schemas.microsoft.com/office/powerpoint/2010/main" val="164050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5B761C-06C4-D068-C764-1B54CBA0E098}"/>
              </a:ext>
            </a:extLst>
          </p:cNvPr>
          <p:cNvSpPr>
            <a:spLocks noGrp="1"/>
          </p:cNvSpPr>
          <p:nvPr>
            <p:ph type="title"/>
          </p:nvPr>
        </p:nvSpPr>
        <p:spPr/>
        <p:txBody>
          <a:bodyPr/>
          <a:lstStyle/>
          <a:p>
            <a:r>
              <a:rPr lang="fr-FR" dirty="0"/>
              <a:t>Guide de style</a:t>
            </a:r>
          </a:p>
        </p:txBody>
      </p:sp>
      <p:sp>
        <p:nvSpPr>
          <p:cNvPr id="6" name="Espace réservé du contenu 5">
            <a:extLst>
              <a:ext uri="{FF2B5EF4-FFF2-40B4-BE49-F238E27FC236}">
                <a16:creationId xmlns:a16="http://schemas.microsoft.com/office/drawing/2014/main" id="{06BB189B-A017-F16E-DEA3-E2D1D384AD70}"/>
              </a:ext>
            </a:extLst>
          </p:cNvPr>
          <p:cNvSpPr>
            <a:spLocks noGrp="1"/>
          </p:cNvSpPr>
          <p:nvPr>
            <p:ph idx="1"/>
          </p:nvPr>
        </p:nvSpPr>
        <p:spPr/>
        <p:txBody>
          <a:bodyPr>
            <a:normAutofit/>
          </a:bodyPr>
          <a:lstStyle/>
          <a:p>
            <a:r>
              <a:rPr lang="fr-FR" sz="2800" dirty="0"/>
              <a:t>Pour quoi ?</a:t>
            </a:r>
          </a:p>
          <a:p>
            <a:pPr lvl="1"/>
            <a:r>
              <a:rPr lang="fr-FR" sz="2800" dirty="0"/>
              <a:t>Harmoniser le code entre développeur</a:t>
            </a:r>
          </a:p>
          <a:p>
            <a:pPr lvl="1"/>
            <a:r>
              <a:rPr lang="fr-FR" sz="2800" dirty="0"/>
              <a:t>Plus facile à lire</a:t>
            </a:r>
          </a:p>
          <a:p>
            <a:pPr lvl="1"/>
            <a:r>
              <a:rPr lang="fr-FR" sz="2800" dirty="0"/>
              <a:t>Collaboration plus simple</a:t>
            </a:r>
          </a:p>
        </p:txBody>
      </p:sp>
    </p:spTree>
    <p:extLst>
      <p:ext uri="{BB962C8B-B14F-4D97-AF65-F5344CB8AC3E}">
        <p14:creationId xmlns:p14="http://schemas.microsoft.com/office/powerpoint/2010/main" val="1460083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Concis">
      <a:dk1>
        <a:sysClr val="windowText" lastClr="000000"/>
      </a:dk1>
      <a:lt1>
        <a:sysClr val="window" lastClr="FFFFFF"/>
      </a:lt1>
      <a:dk2>
        <a:srgbClr val="212121"/>
      </a:dk2>
      <a:lt2>
        <a:srgbClr val="636363"/>
      </a:lt2>
      <a:accent1>
        <a:srgbClr val="9ECD33"/>
      </a:accent1>
      <a:accent2>
        <a:srgbClr val="E19933"/>
      </a:accent2>
      <a:accent3>
        <a:srgbClr val="DC5D3D"/>
      </a:accent3>
      <a:accent4>
        <a:srgbClr val="A967CB"/>
      </a:accent4>
      <a:accent5>
        <a:srgbClr val="5EA5DD"/>
      </a:accent5>
      <a:accent6>
        <a:srgbClr val="44BEA9"/>
      </a:accent6>
      <a:hlink>
        <a:srgbClr val="8F8F8F"/>
      </a:hlink>
      <a:folHlink>
        <a:srgbClr val="A5A5A5"/>
      </a:folHlink>
    </a:clrScheme>
    <a:fontScheme name="Concis">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cis">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98D1675B-7325-48AD-994B-0DEF3379A98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{FCE26D82-FE9A-1B47-8E90-30D09D3F4020}tf10001121</Template>
  <TotalTime>16036</TotalTime>
  <Words>966</Words>
  <Application>Microsoft Macintosh PowerPoint</Application>
  <PresentationFormat>Grand écran</PresentationFormat>
  <Paragraphs>133</Paragraphs>
  <Slides>29</Slides>
  <Notes>17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29</vt:i4>
      </vt:variant>
    </vt:vector>
  </HeadingPairs>
  <TitlesOfParts>
    <vt:vector size="36" baseType="lpstr">
      <vt:lpstr>Google Sans Text</vt:lpstr>
      <vt:lpstr>Arial</vt:lpstr>
      <vt:lpstr>Calibri</vt:lpstr>
      <vt:lpstr>Century Gothic</vt:lpstr>
      <vt:lpstr>Helvetica</vt:lpstr>
      <vt:lpstr>Wingdings 2</vt:lpstr>
      <vt:lpstr>Concis</vt:lpstr>
      <vt:lpstr>Les bases de Kotlin</vt:lpstr>
      <vt:lpstr>Introduction</vt:lpstr>
      <vt:lpstr>Outil – Kotlin Playground</vt:lpstr>
      <vt:lpstr>Premier programme Kotlin</vt:lpstr>
      <vt:lpstr>Premier programme Kotlin</vt:lpstr>
      <vt:lpstr>Définition d’une fonction</vt:lpstr>
      <vt:lpstr>Petit exercice</vt:lpstr>
      <vt:lpstr>Plusieurs instructions</vt:lpstr>
      <vt:lpstr>Guide de style</vt:lpstr>
      <vt:lpstr>Guide de style</vt:lpstr>
      <vt:lpstr>Guide de style</vt:lpstr>
      <vt:lpstr>Trouver les problèmes</vt:lpstr>
      <vt:lpstr>Trouver les problèmes</vt:lpstr>
      <vt:lpstr>Les variables</vt:lpstr>
      <vt:lpstr>Présentation PowerPoint</vt:lpstr>
      <vt:lpstr>Variables primitives</vt:lpstr>
      <vt:lpstr>Variables</vt:lpstr>
      <vt:lpstr>Déclarer une variable</vt:lpstr>
      <vt:lpstr>Déclarer une variable</vt:lpstr>
      <vt:lpstr>Inférence de type</vt:lpstr>
      <vt:lpstr>Réassigner une variable</vt:lpstr>
      <vt:lpstr>Réassigner une variable</vt:lpstr>
      <vt:lpstr>Guide de style</vt:lpstr>
      <vt:lpstr>Guide de style</vt:lpstr>
      <vt:lpstr>Commentaires</vt:lpstr>
      <vt:lpstr>Déclaration d’une fonction</vt:lpstr>
      <vt:lpstr>Déclaration d’une fonction - Paramètres</vt:lpstr>
      <vt:lpstr>Déclaration d’une fonction - Paramètres</vt:lpstr>
      <vt:lpstr>Déclaration d’une fonction - Paramètres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bases de Kotlin</dc:title>
  <dc:creator>Jocelyn CARAMAN</dc:creator>
  <cp:lastModifiedBy>Jocelyn CARAMAN</cp:lastModifiedBy>
  <cp:revision>9</cp:revision>
  <dcterms:created xsi:type="dcterms:W3CDTF">2023-11-21T22:05:18Z</dcterms:created>
  <dcterms:modified xsi:type="dcterms:W3CDTF">2023-12-10T23:05:28Z</dcterms:modified>
</cp:coreProperties>
</file>