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11_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50"/>
  </p:notes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315"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Lst>
  <p:sldSz cx="9144000" cy="5143500" type="screen16x9"/>
  <p:notesSz cx="6858000" cy="9144000"/>
  <p:embeddedFontLst>
    <p:embeddedFont>
      <p:font typeface="Consolas" panose="020B0609020204030204" pitchFamily="49" charset="0"/>
      <p:regular r:id="rId51"/>
      <p:bold r:id="rId52"/>
      <p:italic r:id="rId53"/>
      <p:boldItalic r:id="rId54"/>
    </p:embeddedFont>
    <p:embeddedFont>
      <p:font typeface="Google Sans" panose="020B0503030502040204" pitchFamily="34" charset="0"/>
      <p:regular r:id="rId55"/>
      <p:bold r:id="rId56"/>
      <p:italic r:id="rId57"/>
      <p:boldItalic r:id="rId58"/>
    </p:embeddedFont>
    <p:embeddedFont>
      <p:font typeface="Open Sans" panose="020B0606030504020204" pitchFamily="34" charset="0"/>
      <p:regular r:id="rId59"/>
      <p:bold r:id="rId60"/>
      <p:italic r:id="rId61"/>
      <p:boldItalic r:id="rId62"/>
    </p:embeddedFont>
    <p:embeddedFont>
      <p:font typeface="Roboto" panose="02000000000000000000" pitchFamily="2" charset="0"/>
      <p:regular r:id="rId63"/>
      <p:bold r:id="rId64"/>
      <p:italic r:id="rId65"/>
      <p:boldItalic r:id="rId66"/>
    </p:embeddedFont>
    <p:embeddedFont>
      <p:font typeface="Roboto Mono" pitchFamily="49"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60BF0B-DB6B-7438-F67B-628B5F72FA2A}" name="Jocelyn CARAMAN" initials="JC" userId="8d94dd3b9112c27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36F409-0117-4770-A795-0CD48C3E616C}">
  <a:tblStyle styleId="{DF36F409-0117-4770-A795-0CD48C3E61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p:restoredTop sz="78980"/>
  </p:normalViewPr>
  <p:slideViewPr>
    <p:cSldViewPr snapToGrid="0">
      <p:cViewPr varScale="1">
        <p:scale>
          <a:sx n="133" d="100"/>
          <a:sy n="133" d="100"/>
        </p:scale>
        <p:origin x="9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3.fntdata"/><Relationship Id="rId68"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11.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font" Target="fonts/font1.fntdata"/><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font" Target="fonts/font20.fntdata"/><Relationship Id="rId75"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5.xml"/><Relationship Id="rId71" Type="http://schemas.openxmlformats.org/officeDocument/2006/relationships/presProps" Target="presProps.xml"/></Relationships>
</file>

<file path=ppt/comments/modernComment_111_0.xml><?xml version="1.0" encoding="utf-8"?>
<p188:cmLst xmlns:a="http://schemas.openxmlformats.org/drawingml/2006/main" xmlns:r="http://schemas.openxmlformats.org/officeDocument/2006/relationships" xmlns:p188="http://schemas.microsoft.com/office/powerpoint/2018/8/main">
  <p188:cm id="{2342E6E6-E3F1-0C43-A651-05F603B282F1}" authorId="{8160BF0B-DB6B-7438-F67B-628B5F72FA2A}" created="2023-12-06T22:19:21.569">
    <pc:sldMkLst xmlns:pc="http://schemas.microsoft.com/office/powerpoint/2013/main/command">
      <pc:docMk/>
      <pc:sldMk cId="0" sldId="273"/>
    </pc:sldMkLst>
    <p188:txBody>
      <a:bodyPr/>
      <a:lstStyle/>
      <a:p>
        <a:r>
          <a:rPr lang="fr-FR"/>
          <a:t>Animation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play.kotlinlang.org/byExample/02_control_flow/01_Whe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kotlinlang.org/docs/reference/null-safety.html#elvis-operator"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b8cdc7f5e8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b8cdc7f5e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b8cdc7f5e8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b8cdc7f5e8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N</a:t>
            </a:r>
            <a:r>
              <a:rPr lang="en" dirty="0"/>
              <a:t>ombre qui </a:t>
            </a:r>
            <a:r>
              <a:rPr lang="en" dirty="0" err="1"/>
              <a:t>apporte</a:t>
            </a:r>
            <a:r>
              <a:rPr lang="en" dirty="0"/>
              <a:t> de </a:t>
            </a:r>
            <a:r>
              <a:rPr lang="en" dirty="0" err="1"/>
              <a:t>l’info</a:t>
            </a:r>
            <a:r>
              <a:rPr lang="en" dirty="0"/>
              <a:t> : ex : 0,0310 </a:t>
            </a:r>
            <a:r>
              <a:rPr lang="en" dirty="0" err="1"/>
              <a:t>ici</a:t>
            </a:r>
            <a:r>
              <a:rPr lang="en" dirty="0"/>
              <a:t> 0,0 inutile </a:t>
            </a:r>
            <a:r>
              <a:rPr lang="en" dirty="0" err="1"/>
              <a:t>mais</a:t>
            </a:r>
            <a:r>
              <a:rPr lang="en" dirty="0"/>
              <a:t> 310 </a:t>
            </a:r>
            <a:r>
              <a:rPr lang="en" dirty="0" err="1"/>
              <a:t>oui</a:t>
            </a:r>
            <a:r>
              <a:rPr lang="en" dirty="0"/>
              <a:t> (le dernier z</a:t>
            </a:r>
            <a:r>
              <a:rPr lang="fr-FR" dirty="0"/>
              <a:t>e</a:t>
            </a:r>
            <a:r>
              <a:rPr lang="en" dirty="0" err="1"/>
              <a:t>ro</a:t>
            </a:r>
            <a:r>
              <a:rPr lang="en" dirty="0"/>
              <a:t> </a:t>
            </a:r>
            <a:r>
              <a:rPr lang="en" dirty="0" err="1"/>
              <a:t>apporte</a:t>
            </a:r>
            <a:r>
              <a:rPr lang="en" dirty="0"/>
              <a:t> la pr</a:t>
            </a:r>
            <a:r>
              <a:rPr lang="fr-FR" dirty="0"/>
              <a:t>e</a:t>
            </a:r>
            <a:r>
              <a:rPr lang="en" dirty="0" err="1"/>
              <a:t>cision</a:t>
            </a:r>
            <a:r>
              <a:rPr lang="en" dirty="0"/>
              <a: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cdc7f5e8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cdc7f5e8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8cdc7f5e8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8cdc7f5e8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b="1" dirty="0">
                <a:solidFill>
                  <a:schemeClr val="dk1"/>
                </a:solidFill>
              </a:rPr>
              <a:t>Animation réponse</a:t>
            </a:r>
            <a:endParaRPr b="1" dirty="0">
              <a:solidFill>
                <a:schemeClr val="dk1"/>
              </a:solidFill>
            </a:endParaRPr>
          </a:p>
          <a:p>
            <a:pPr marL="0" lvl="0" indent="0" algn="l" rtl="0">
              <a:spcBef>
                <a:spcPts val="0"/>
              </a:spcBef>
              <a:spcAft>
                <a:spcPts val="0"/>
              </a:spcAft>
              <a:buClr>
                <a:schemeClr val="dk1"/>
              </a:buClr>
              <a:buSzPts val="1100"/>
              <a:buFont typeface="Arial"/>
              <a:buNone/>
            </a:pPr>
            <a:endParaRPr lang="fr-FR" dirty="0">
              <a:solidFill>
                <a:schemeClr val="dk1"/>
              </a:solidFill>
            </a:endParaRPr>
          </a:p>
          <a:p>
            <a:pPr marL="0" lvl="0" indent="0" algn="l" rtl="0">
              <a:spcBef>
                <a:spcPts val="0"/>
              </a:spcBef>
              <a:spcAft>
                <a:spcPts val="0"/>
              </a:spcAft>
              <a:buClr>
                <a:schemeClr val="dk1"/>
              </a:buClr>
              <a:buSzPts val="1100"/>
              <a:buFont typeface="Arial"/>
              <a:buNone/>
            </a:pPr>
            <a:r>
              <a:rPr lang="fr-FR" dirty="0">
                <a:solidFill>
                  <a:schemeClr val="dk1"/>
                </a:solidFill>
              </a:rPr>
              <a:t>Besoin de </a:t>
            </a:r>
            <a:r>
              <a:rPr lang="fr-FR" dirty="0" err="1">
                <a:solidFill>
                  <a:schemeClr val="dk1"/>
                </a:solidFill>
              </a:rPr>
              <a:t>caster</a:t>
            </a:r>
            <a:r>
              <a:rPr lang="fr-FR" dirty="0">
                <a:solidFill>
                  <a:schemeClr val="dk1"/>
                </a:solidFill>
              </a:rPr>
              <a:t> car pas de </a:t>
            </a:r>
            <a:r>
              <a:rPr lang="fr-FR" dirty="0" err="1">
                <a:solidFill>
                  <a:schemeClr val="dk1"/>
                </a:solidFill>
              </a:rPr>
              <a:t>cast</a:t>
            </a:r>
            <a:r>
              <a:rPr lang="fr-FR" dirty="0">
                <a:solidFill>
                  <a:schemeClr val="dk1"/>
                </a:solidFill>
              </a:rPr>
              <a:t> implicite.</a:t>
            </a:r>
          </a:p>
          <a:p>
            <a:pPr marL="0" lvl="0" indent="0" algn="l" rtl="0">
              <a:spcBef>
                <a:spcPts val="0"/>
              </a:spcBef>
              <a:spcAft>
                <a:spcPts val="0"/>
              </a:spcAft>
              <a:buClr>
                <a:schemeClr val="dk1"/>
              </a:buClr>
              <a:buSzPts val="1100"/>
              <a:buFont typeface="Arial"/>
              <a:buNone/>
            </a:pPr>
            <a:r>
              <a:rPr lang="fr-FR" dirty="0">
                <a:solidFill>
                  <a:schemeClr val="dk1"/>
                </a:solidFill>
              </a:rPr>
              <a:t>Cast -&gt; utiliser un type de donnée comme un autre type.</a:t>
            </a:r>
          </a:p>
          <a:p>
            <a:pPr marL="0" lvl="0" indent="0" algn="l" rtl="0">
              <a:spcBef>
                <a:spcPts val="0"/>
              </a:spcBef>
              <a:spcAft>
                <a:spcPts val="0"/>
              </a:spcAft>
              <a:buClr>
                <a:schemeClr val="dk1"/>
              </a:buClr>
              <a:buSzPts val="1100"/>
              <a:buFont typeface="Arial"/>
              <a:buNone/>
            </a:pPr>
            <a:r>
              <a:rPr lang="fr-FR" dirty="0">
                <a:solidFill>
                  <a:schemeClr val="dk1"/>
                </a:solidFill>
              </a:rPr>
              <a:t>Utilisation de méthode de </a:t>
            </a:r>
            <a:r>
              <a:rPr lang="fr-FR" dirty="0" err="1">
                <a:solidFill>
                  <a:schemeClr val="dk1"/>
                </a:solidFill>
              </a:rPr>
              <a:t>convertions</a:t>
            </a:r>
            <a:r>
              <a:rPr lang="fr-FR" dirty="0">
                <a:solidFill>
                  <a:schemeClr val="dk1"/>
                </a:solidFill>
              </a:rPr>
              <a:t> : </a:t>
            </a:r>
            <a:r>
              <a:rPr lang="fr-FR" dirty="0" err="1">
                <a:solidFill>
                  <a:schemeClr val="dk1"/>
                </a:solidFill>
              </a:rPr>
              <a:t>toByte</a:t>
            </a:r>
            <a:r>
              <a:rPr lang="fr-FR" dirty="0">
                <a:solidFill>
                  <a:schemeClr val="dk1"/>
                </a:solidFill>
              </a:rPr>
              <a:t>, </a:t>
            </a:r>
            <a:r>
              <a:rPr lang="fr-FR" dirty="0" err="1">
                <a:solidFill>
                  <a:schemeClr val="dk1"/>
                </a:solidFill>
              </a:rPr>
              <a:t>toInt</a:t>
            </a:r>
            <a:r>
              <a:rPr lang="fr-FR" dirty="0">
                <a:solidFill>
                  <a:schemeClr val="dk1"/>
                </a:solidFill>
              </a:rPr>
              <a:t>, </a:t>
            </a:r>
            <a:r>
              <a:rPr lang="fr-FR" dirty="0" err="1">
                <a:solidFill>
                  <a:schemeClr val="dk1"/>
                </a:solidFill>
              </a:rPr>
              <a:t>toFloat</a:t>
            </a:r>
            <a:r>
              <a:rPr lang="fr-FR" dirty="0">
                <a:solidFill>
                  <a:schemeClr val="dk1"/>
                </a:solidFill>
              </a:rPr>
              <a:t>….</a:t>
            </a:r>
            <a:endParaRPr dirty="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8cdc7f5e8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8cdc7f5e8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cdc7f5e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cdc7f5e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Strings sont immuables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Dans le code source, les strings </a:t>
            </a:r>
            <a:r>
              <a:rPr lang="en" dirty="0" err="1"/>
              <a:t>sont</a:t>
            </a:r>
            <a:r>
              <a:rPr lang="en" dirty="0"/>
              <a:t> des string literal or an anonymous string. Kotlin has two types of string literals: escaped strings that may have escaped characters in them, and raw strings that can contain newlines and arbitrary text. A raw string is delimited by a triple quote </a:t>
            </a:r>
            <a:r>
              <a:rPr lang="en" dirty="0">
                <a:latin typeface="Courier New"/>
                <a:ea typeface="Courier New"/>
                <a:cs typeface="Courier New"/>
                <a:sym typeface="Courier New"/>
              </a:rPr>
              <a:t>("""</a:t>
            </a:r>
            <a:r>
              <a:rPr lang="en" dirty="0"/>
              <a:t>), contains no escaping and can contain newlines and any other characters.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cdc7f5e8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cdc7f5e8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Strings in Kotlin work pretty much like strings in any other programming language using </a:t>
            </a:r>
            <a:r>
              <a:rPr lang="en" dirty="0">
                <a:latin typeface="Courier New"/>
                <a:ea typeface="Courier New"/>
                <a:cs typeface="Courier New"/>
                <a:sym typeface="Courier New"/>
              </a:rPr>
              <a:t>"</a:t>
            </a:r>
            <a:r>
              <a:rPr lang="en" dirty="0"/>
              <a:t> for strings and </a:t>
            </a:r>
            <a:r>
              <a:rPr lang="en" dirty="0">
                <a:latin typeface="Courier New"/>
                <a:ea typeface="Courier New"/>
                <a:cs typeface="Courier New"/>
                <a:sym typeface="Courier New"/>
              </a:rPr>
              <a:t>'</a:t>
            </a:r>
            <a:r>
              <a:rPr lang="en" dirty="0"/>
              <a:t> for single characters, and you can concatenate strings with the </a:t>
            </a:r>
            <a:r>
              <a:rPr lang="en" dirty="0">
                <a:latin typeface="Courier New"/>
                <a:ea typeface="Courier New"/>
                <a:cs typeface="Courier New"/>
                <a:sym typeface="Courier New"/>
              </a:rPr>
              <a:t>+</a:t>
            </a:r>
            <a:r>
              <a:rPr lang="en" dirty="0"/>
              <a:t> operator.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dirty="0">
                <a:solidFill>
                  <a:schemeClr val="dk1"/>
                </a:solidFill>
              </a:rPr>
              <a:t>You can create string templates by combining them with values. In this example, </a:t>
            </a:r>
            <a:r>
              <a:rPr lang="en" dirty="0">
                <a:solidFill>
                  <a:schemeClr val="dk1"/>
                </a:solidFill>
                <a:latin typeface="Courier New"/>
                <a:ea typeface="Courier New"/>
                <a:cs typeface="Courier New"/>
                <a:sym typeface="Courier New"/>
              </a:rPr>
              <a:t>$</a:t>
            </a:r>
            <a:r>
              <a:rPr lang="en" dirty="0" err="1">
                <a:solidFill>
                  <a:schemeClr val="dk1"/>
                </a:solidFill>
                <a:latin typeface="Courier New"/>
                <a:ea typeface="Courier New"/>
                <a:cs typeface="Courier New"/>
                <a:sym typeface="Courier New"/>
              </a:rPr>
              <a:t>numberOfDogs</a:t>
            </a:r>
            <a:r>
              <a:rPr lang="en" dirty="0">
                <a:solidFill>
                  <a:schemeClr val="dk1"/>
                </a:solidFill>
                <a:latin typeface="Courier New"/>
                <a:ea typeface="Courier New"/>
                <a:cs typeface="Courier New"/>
                <a:sym typeface="Courier New"/>
              </a:rPr>
              <a:t> </a:t>
            </a:r>
            <a:r>
              <a:rPr lang="en" dirty="0">
                <a:solidFill>
                  <a:schemeClr val="dk1"/>
                </a:solidFill>
              </a:rPr>
              <a:t>and </a:t>
            </a:r>
            <a:r>
              <a:rPr lang="en" dirty="0">
                <a:solidFill>
                  <a:schemeClr val="dk1"/>
                </a:solidFill>
                <a:latin typeface="Courier New"/>
                <a:ea typeface="Courier New"/>
                <a:cs typeface="Courier New"/>
                <a:sym typeface="Courier New"/>
              </a:rPr>
              <a:t>$</a:t>
            </a:r>
            <a:r>
              <a:rPr lang="en" dirty="0" err="1">
                <a:solidFill>
                  <a:schemeClr val="dk1"/>
                </a:solidFill>
                <a:latin typeface="Courier New"/>
                <a:ea typeface="Courier New"/>
                <a:cs typeface="Courier New"/>
                <a:sym typeface="Courier New"/>
              </a:rPr>
              <a:t>numberOfCats</a:t>
            </a:r>
            <a:r>
              <a:rPr lang="en" dirty="0">
                <a:solidFill>
                  <a:schemeClr val="dk1"/>
                </a:solidFill>
              </a:rPr>
              <a:t> are replaced with the value of those variables.</a:t>
            </a:r>
          </a:p>
          <a:p>
            <a:pPr marL="0" lvl="0" indent="0" algn="l" rtl="0">
              <a:spcBef>
                <a:spcPts val="0"/>
              </a:spcBef>
              <a:spcAft>
                <a:spcPts val="0"/>
              </a:spcAft>
              <a:buClr>
                <a:schemeClr val="dk1"/>
              </a:buClr>
              <a:buSzPts val="1100"/>
              <a:buFont typeface="Arial"/>
              <a:buNone/>
            </a:pPr>
            <a:r>
              <a:rPr lang="en" dirty="0">
                <a:solidFill>
                  <a:schemeClr val="dk1"/>
                </a:solidFill>
              </a:rPr>
              <a:t>Interpolation de variable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8cdc7f5e8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8cdc7f5e8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8cdc7f5e8_0_6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8cdc7f5e8_0_6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chemeClr val="dk1"/>
                </a:solidFill>
              </a:rPr>
              <a:t>On peut faire des opérations également</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cdc7f5e8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cdc7f5e8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cdc7f5e8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cdc7f5e8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a:t>
            </a:r>
            <a:r>
              <a:rPr lang="en" dirty="0" err="1">
                <a:solidFill>
                  <a:schemeClr val="dk1"/>
                </a:solidFill>
              </a:rPr>
              <a:t>val</a:t>
            </a:r>
            <a:r>
              <a:rPr lang="en" dirty="0">
                <a:solidFill>
                  <a:schemeClr val="dk1"/>
                </a:solidFill>
              </a:rPr>
              <a:t> over var.</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b8cdc7f5e8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b8cdc7f5e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b8cdc7f5e8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b8cdc7f5e8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8cdc7f5e8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8cdc7f5e8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8cdc7f5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b8cdc7f5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highlight>
                  <a:srgbClr val="FFFFFF"/>
                </a:highlight>
              </a:rPr>
              <a:t>Block ex</a:t>
            </a:r>
            <a:r>
              <a:rPr lang="fr-FR" dirty="0">
                <a:solidFill>
                  <a:schemeClr val="dk1"/>
                </a:solidFill>
                <a:highlight>
                  <a:srgbClr val="FFFFFF"/>
                </a:highlight>
              </a:rPr>
              <a:t>e</a:t>
            </a:r>
            <a:r>
              <a:rPr lang="en" dirty="0">
                <a:solidFill>
                  <a:schemeClr val="dk1"/>
                </a:solidFill>
                <a:highlight>
                  <a:srgbClr val="FFFFFF"/>
                </a:highlight>
              </a:rPr>
              <a:t>cuter que </a:t>
            </a:r>
            <a:r>
              <a:rPr lang="en" dirty="0" err="1">
                <a:solidFill>
                  <a:schemeClr val="dk1"/>
                </a:solidFill>
                <a:highlight>
                  <a:srgbClr val="FFFFFF"/>
                </a:highlight>
              </a:rPr>
              <a:t>si</a:t>
            </a:r>
            <a:r>
              <a:rPr lang="en" dirty="0">
                <a:solidFill>
                  <a:schemeClr val="dk1"/>
                </a:solidFill>
                <a:highlight>
                  <a:srgbClr val="FFFFFF"/>
                </a:highlight>
              </a:rPr>
              <a:t> la condition </a:t>
            </a:r>
            <a:r>
              <a:rPr lang="en" dirty="0" err="1">
                <a:solidFill>
                  <a:schemeClr val="dk1"/>
                </a:solidFill>
                <a:highlight>
                  <a:srgbClr val="FFFFFF"/>
                </a:highlight>
              </a:rPr>
              <a:t>est</a:t>
            </a:r>
            <a:r>
              <a:rPr lang="en" dirty="0">
                <a:solidFill>
                  <a:schemeClr val="dk1"/>
                </a:solidFill>
                <a:highlight>
                  <a:srgbClr val="FFFFFF"/>
                </a:highlight>
              </a:rPr>
              <a:t> </a:t>
            </a:r>
            <a:r>
              <a:rPr lang="en" dirty="0" err="1">
                <a:solidFill>
                  <a:schemeClr val="dk1"/>
                </a:solidFill>
                <a:highlight>
                  <a:srgbClr val="FFFFFF"/>
                </a:highlight>
              </a:rPr>
              <a:t>vrai</a:t>
            </a:r>
            <a:r>
              <a:rPr lang="en" dirty="0">
                <a:solidFill>
                  <a:schemeClr val="dk1"/>
                </a:solidFill>
                <a:highlight>
                  <a:srgbClr val="FFFFFF"/>
                </a:highlight>
              </a:rPr>
              <a:t>, </a:t>
            </a:r>
            <a:r>
              <a:rPr lang="en" dirty="0" err="1">
                <a:solidFill>
                  <a:schemeClr val="dk1"/>
                </a:solidFill>
                <a:highlight>
                  <a:srgbClr val="FFFFFF"/>
                </a:highlight>
              </a:rPr>
              <a:t>sinon</a:t>
            </a:r>
            <a:r>
              <a:rPr lang="en" dirty="0">
                <a:solidFill>
                  <a:schemeClr val="dk1"/>
                </a:solidFill>
                <a:highlight>
                  <a:srgbClr val="FFFFFF"/>
                </a:highlight>
              </a:rPr>
              <a:t> ex</a:t>
            </a:r>
            <a:r>
              <a:rPr lang="fr-FR" dirty="0">
                <a:solidFill>
                  <a:schemeClr val="dk1"/>
                </a:solidFill>
                <a:highlight>
                  <a:srgbClr val="FFFFFF"/>
                </a:highlight>
              </a:rPr>
              <a:t>e</a:t>
            </a:r>
            <a:r>
              <a:rPr lang="en" dirty="0">
                <a:solidFill>
                  <a:schemeClr val="dk1"/>
                </a:solidFill>
                <a:highlight>
                  <a:srgbClr val="FFFFFF"/>
                </a:highlight>
              </a:rPr>
              <a:t>cute le </a:t>
            </a:r>
            <a:r>
              <a:rPr lang="en" dirty="0" err="1">
                <a:solidFill>
                  <a:schemeClr val="dk1"/>
                </a:solidFill>
                <a:highlight>
                  <a:srgbClr val="FFFFFF"/>
                </a:highlight>
              </a:rPr>
              <a:t>bllock</a:t>
            </a:r>
            <a:r>
              <a:rPr lang="en" dirty="0">
                <a:solidFill>
                  <a:schemeClr val="dk1"/>
                </a:solidFill>
                <a:highlight>
                  <a:srgbClr val="FFFFFF"/>
                </a:highlight>
              </a:rPr>
              <a:t> du else </a:t>
            </a:r>
            <a:r>
              <a:rPr lang="en" dirty="0" err="1">
                <a:solidFill>
                  <a:schemeClr val="dk1"/>
                </a:solidFill>
                <a:highlight>
                  <a:srgbClr val="FFFFFF"/>
                </a:highlight>
              </a:rPr>
              <a:t>si</a:t>
            </a:r>
            <a:r>
              <a:rPr lang="en" dirty="0">
                <a:solidFill>
                  <a:schemeClr val="dk1"/>
                </a:solidFill>
                <a:highlight>
                  <a:srgbClr val="FFFFFF"/>
                </a:highlight>
              </a:rPr>
              <a:t> </a:t>
            </a:r>
            <a:r>
              <a:rPr lang="en" dirty="0" err="1">
                <a:solidFill>
                  <a:schemeClr val="dk1"/>
                </a:solidFill>
                <a:highlight>
                  <a:srgbClr val="FFFFFF"/>
                </a:highlight>
              </a:rPr>
              <a:t>présent</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b8cdc7f5e8_0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b8cdc7f5e8_0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Possible d’avoir autant de </a:t>
            </a:r>
            <a:r>
              <a:rPr lang="fr-FR" dirty="0" err="1"/>
              <a:t>else</a:t>
            </a:r>
            <a:r>
              <a:rPr lang="fr-FR" dirty="0"/>
              <a:t> if que l’on veut, on peut utiliser n’importe quel opérateur qui </a:t>
            </a:r>
            <a:r>
              <a:rPr lang="fr-FR" dirty="0" err="1"/>
              <a:t>renvoit</a:t>
            </a:r>
            <a:r>
              <a:rPr lang="fr-FR" dirty="0"/>
              <a:t> un booléen</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8cdc7f5e8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8cdc7f5e8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solidFill>
                  <a:schemeClr val="dk1"/>
                </a:solidFill>
              </a:rPr>
              <a:t>Le premier objet est le point de départ et le deuxième, le dernier.</a:t>
            </a:r>
            <a:endParaRPr dirty="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cdc7f5e8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cdc7f5e8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err="1">
                <a:solidFill>
                  <a:schemeClr val="dk1"/>
                </a:solidFill>
              </a:rPr>
              <a:t>Possibilité</a:t>
            </a:r>
            <a:r>
              <a:rPr lang="en" dirty="0">
                <a:solidFill>
                  <a:schemeClr val="dk1"/>
                </a:solidFill>
              </a:rPr>
              <a:t> </a:t>
            </a:r>
            <a:r>
              <a:rPr lang="en" dirty="0" err="1">
                <a:solidFill>
                  <a:schemeClr val="dk1"/>
                </a:solidFill>
              </a:rPr>
              <a:t>d’utili</a:t>
            </a:r>
            <a:r>
              <a:rPr lang="fr-FR" dirty="0">
                <a:solidFill>
                  <a:schemeClr val="dk1"/>
                </a:solidFill>
              </a:rPr>
              <a:t>z</a:t>
            </a:r>
            <a:r>
              <a:rPr lang="en" dirty="0">
                <a:solidFill>
                  <a:schemeClr val="dk1"/>
                </a:solidFill>
              </a:rPr>
              <a:t>er un pas (step) </a:t>
            </a:r>
            <a:r>
              <a:rPr lang="en" dirty="0" err="1">
                <a:solidFill>
                  <a:schemeClr val="dk1"/>
                </a:solidFill>
              </a:rPr>
              <a:t>nombre</a:t>
            </a:r>
            <a:r>
              <a:rPr lang="en" dirty="0">
                <a:solidFill>
                  <a:schemeClr val="dk1"/>
                </a:solidFill>
              </a:rPr>
              <a:t> entre </a:t>
            </a:r>
            <a:r>
              <a:rPr lang="en" dirty="0" err="1">
                <a:solidFill>
                  <a:schemeClr val="dk1"/>
                </a:solidFill>
              </a:rPr>
              <a:t>chaque</a:t>
            </a:r>
            <a:r>
              <a:rPr lang="en" dirty="0">
                <a:solidFill>
                  <a:schemeClr val="dk1"/>
                </a:solidFill>
              </a:rPr>
              <a:t> </a:t>
            </a:r>
            <a:r>
              <a:rPr lang="en" dirty="0" err="1">
                <a:solidFill>
                  <a:schemeClr val="dk1"/>
                </a:solidFill>
              </a:rPr>
              <a:t>éléments</a:t>
            </a: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b8cdc7f5e8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b8cdc7f5e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Remplace une suite de if/</a:t>
            </a:r>
            <a:r>
              <a:rPr lang="fr-FR" dirty="0" err="1"/>
              <a:t>else</a:t>
            </a:r>
            <a:r>
              <a:rPr lang="fr-FR" dirty="0"/>
              <a:t> if/ </a:t>
            </a:r>
            <a:r>
              <a:rPr lang="fr-FR" dirty="0" err="1"/>
              <a:t>else</a:t>
            </a:r>
            <a:r>
              <a:rPr lang="fr-FR" dirty="0"/>
              <a:t>, ou le switch d’autres langages</a:t>
            </a:r>
            <a:endParaRPr dirty="0"/>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b="1" dirty="0">
                <a:solidFill>
                  <a:schemeClr val="dk1"/>
                </a:solidFill>
              </a:rPr>
              <a:t>Resource:</a:t>
            </a:r>
            <a:endParaRPr b="1" dirty="0">
              <a:solidFill>
                <a:schemeClr val="dk1"/>
              </a:solidFill>
            </a:endParaRPr>
          </a:p>
          <a:p>
            <a:pPr marL="457200" lvl="0" indent="-317500" algn="l" rtl="0">
              <a:spcBef>
                <a:spcPts val="0"/>
              </a:spcBef>
              <a:spcAft>
                <a:spcPts val="0"/>
              </a:spcAft>
              <a:buSzPts val="1400"/>
              <a:buChar char="●"/>
            </a:pPr>
            <a:r>
              <a:rPr lang="en" dirty="0">
                <a:solidFill>
                  <a:schemeClr val="dk1"/>
                </a:solidFill>
              </a:rPr>
              <a:t>See </a:t>
            </a:r>
            <a:r>
              <a:rPr lang="en" u="sng" dirty="0">
                <a:solidFill>
                  <a:schemeClr val="accent5"/>
                </a:solidFill>
                <a:hlinkClick r:id="rId3">
                  <a:extLst>
                    <a:ext uri="{A12FA001-AC4F-418D-AE19-62706E023703}">
                      <ahyp:hlinkClr xmlns:ahyp="http://schemas.microsoft.com/office/drawing/2018/hyperlinkcolor" val="tx"/>
                    </a:ext>
                  </a:extLst>
                </a:hlinkClick>
              </a:rPr>
              <a:t>When Expression</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b8cdc7f5e8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b8cdc7f5e8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b8cdc7f5e8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b8cdc7f5e8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8cdc7f5e8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8cdc7f5e8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8cdc7f5e8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8cdc7f5e8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 -&gt; Modulo</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cdc7f5e8_0_7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cdc7f5e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b8cdc7f5e8_0_7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b8cdc7f5e8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b8cdc7f5e8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b8cdc7f5e8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cdc7f5e8_0_8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cdc7f5e8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8cdc7f5e8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8cdc7f5e8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8cdc7f5e8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8cdc7f5e8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lang="en" b="1"/>
              <a:t> </a:t>
            </a:r>
            <a:r>
              <a:rPr lang="en"/>
              <a:t>returns true when it successfully removes the item passed. </a:t>
            </a:r>
            <a:endParaRPr/>
          </a:p>
          <a:p>
            <a:pPr marL="0" lvl="0" indent="0" algn="l" rtl="0">
              <a:spcBef>
                <a:spcPts val="0"/>
              </a:spcBef>
              <a:spcAft>
                <a:spcPts val="0"/>
              </a:spcAft>
              <a:buNone/>
            </a:pPr>
            <a:endParaRPr/>
          </a:p>
          <a:p>
            <a:pPr marL="0" lvl="0" indent="0" algn="l" rtl="0">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8cdc7f5e8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8cdc7f5e8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Arrays are used to organize data so that a related set of values can be easily sorted or searched.</a:t>
            </a:r>
            <a:endParaRPr/>
          </a:p>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cdc7f5e8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cdc7f5e8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other languages, Kotlin has arrays. Unlike lists in Kotlin, which have mutable and immutable versions, there is </a:t>
            </a:r>
            <a:r>
              <a:rPr lang="en" b="1"/>
              <a:t>no mutable version of an Array</a:t>
            </a:r>
            <a:r>
              <a:rPr lang="en"/>
              <a:t>. Once you create an array, the size is fixed. You can't add or remove elements, except by copying to a new array.</a:t>
            </a:r>
            <a:endParaRPr/>
          </a:p>
          <a:p>
            <a:pPr marL="0" lvl="0" indent="0" algn="l" rtl="0">
              <a:spcBef>
                <a:spcPts val="0"/>
              </a:spcBef>
              <a:spcAft>
                <a:spcPts val="0"/>
              </a:spcAft>
              <a:buNone/>
            </a:pPr>
            <a:endParaRPr/>
          </a:p>
          <a:p>
            <a:pPr marL="0" lvl="0" indent="0" algn="l" rtl="0">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marL="0" lvl="0" indent="0" algn="l" rtl="0">
              <a:spcBef>
                <a:spcPts val="0"/>
              </a:spcBef>
              <a:spcAft>
                <a:spcPts val="0"/>
              </a:spcAft>
              <a:buNone/>
            </a:pPr>
            <a:endParaRPr/>
          </a:p>
          <a:p>
            <a:pPr marL="0" lvl="0" indent="0" algn="l" rtl="0">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8cdc7f5e8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8cdc7f5e8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cdc7f5e8_0_8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cdc7f5e8_0_8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marL="0" lvl="0" indent="0" algn="l" rtl="0">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marL="0" lvl="0" indent="0" algn="l" rtl="0">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cdc7f5e8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cdc7f5e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8cdc7f5e8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8cdc7f5e8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b8cdc7f5e8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b8cdc7f5e8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8cdc7f5e8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8cdc7f5e8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b8cdc7f5e8_0_8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b8cdc7f5e8_0_8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 took care of the error. When you have complex data types, such as a list:</a:t>
            </a:r>
            <a:endParaRPr/>
          </a:p>
          <a:p>
            <a:pPr marL="457200" lvl="0" indent="-317500" algn="l" rtl="0">
              <a:spcBef>
                <a:spcPts val="0"/>
              </a:spcBef>
              <a:spcAft>
                <a:spcPts val="0"/>
              </a:spcAft>
              <a:buSzPts val="1400"/>
              <a:buChar char="●"/>
            </a:pPr>
            <a:r>
              <a:rPr lang="en"/>
              <a:t>You can allow the elements of the list to be null.</a:t>
            </a:r>
            <a:endParaRPr/>
          </a:p>
          <a:p>
            <a:pPr marL="457200" lvl="0" indent="-317500" algn="l" rtl="0">
              <a:spcBef>
                <a:spcPts val="0"/>
              </a:spcBef>
              <a:spcAft>
                <a:spcPts val="0"/>
              </a:spcAft>
              <a:buSzPts val="1400"/>
              <a:buChar char="●"/>
            </a:pPr>
            <a:r>
              <a:rPr lang="en"/>
              <a:t>You can allow for the list to be null, but if it's not null its elements cannot be null.</a:t>
            </a:r>
            <a:endParaRPr/>
          </a:p>
          <a:p>
            <a:pPr marL="457200" lvl="0" indent="-317500" algn="l" rtl="0">
              <a:spcBef>
                <a:spcPts val="0"/>
              </a:spcBef>
              <a:spcAft>
                <a:spcPts val="0"/>
              </a:spcAft>
              <a:buSzPts val="1400"/>
              <a:buChar char="●"/>
            </a:pPr>
            <a:r>
              <a:rPr lang="en"/>
              <a:t>You can allow both the list or the elements to be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cdc7f5e8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cdc7f5e8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marL="0" lvl="0" indent="0" algn="l" rtl="0">
              <a:spcBef>
                <a:spcPts val="0"/>
              </a:spcBef>
              <a:spcAft>
                <a:spcPts val="0"/>
              </a:spcAft>
              <a:buNone/>
            </a:pPr>
            <a:endParaRPr/>
          </a:p>
          <a:p>
            <a:pPr marL="0" lvl="0" indent="0" algn="l" rtl="0">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b8cdc7f5e8_0_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b8cdc7f5e8_0_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value.</a:t>
            </a: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8cdc7f5e8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8cdc7f5e8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example is shorthand for:</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17500" algn="l" rtl="0">
              <a:spcBef>
                <a:spcPts val="0"/>
              </a:spcBef>
              <a:spcAft>
                <a:spcPts val="0"/>
              </a:spcAft>
              <a:buSzPts val="1400"/>
              <a:buChar char="●"/>
            </a:pPr>
            <a:r>
              <a:rPr lang="en" u="sng">
                <a:solidFill>
                  <a:schemeClr val="hlink"/>
                </a:solidFill>
                <a:hlinkClick r:id="rId3"/>
              </a:rPr>
              <a:t>Elvis Operator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8cdc7f5e8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8cdc7f5e8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cdc7f5e8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cdc7f5e8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Tous les types de nombres commencent par une majuscules (même les types primitif)</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8cdc7f5e8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8cdc7f5e8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Possibilité d’utiliser des méthodes pour tous les types de nombres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cdc7f5e8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cdc7f5e8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b8cdc7f5e8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b8cdc7f5e8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Comme Java</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13"/>
        <p:cNvGrpSpPr/>
        <p:nvPr/>
      </p:nvGrpSpPr>
      <p:grpSpPr>
        <a:xfrm>
          <a:off x="0" y="0"/>
          <a:ext cx="0" cy="0"/>
          <a:chOff x="0" y="0"/>
          <a:chExt cx="0" cy="0"/>
        </a:xfrm>
      </p:grpSpPr>
      <p:sp>
        <p:nvSpPr>
          <p:cNvPr id="14" name="Google Shape;14;p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15" name="Google Shape;15;p2"/>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16" name="Google Shape;16;p2"/>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17" name="Google Shape;17;p2"/>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8" name="Google Shape;18;p2"/>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23" name="Google Shape;23;p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4"/>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dirty="0"/>
          </a:p>
        </p:txBody>
      </p:sp>
      <p:sp>
        <p:nvSpPr>
          <p:cNvPr id="28" name="Google Shape;28;p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36"/>
        <p:cNvGrpSpPr/>
        <p:nvPr/>
      </p:nvGrpSpPr>
      <p:grpSpPr>
        <a:xfrm>
          <a:off x="0" y="0"/>
          <a:ext cx="0" cy="0"/>
          <a:chOff x="0" y="0"/>
          <a:chExt cx="0" cy="0"/>
        </a:xfrm>
      </p:grpSpPr>
      <p:sp>
        <p:nvSpPr>
          <p:cNvPr id="37" name="Google Shape;37;p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38" name="Google Shape;38;p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39" name="Google Shape;39;p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40" name="Google Shape;40;p6"/>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46" name="Google Shape;46;p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47" name="Google Shape;47;p7"/>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8"/>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52" name="Google Shape;52;p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53" name="Google Shape;53;p8"/>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9"/>
        <p:cNvGrpSpPr/>
        <p:nvPr/>
      </p:nvGrpSpPr>
      <p:grpSpPr>
        <a:xfrm>
          <a:off x="0" y="0"/>
          <a:ext cx="0" cy="0"/>
          <a:chOff x="0" y="0"/>
          <a:chExt cx="0" cy="0"/>
        </a:xfrm>
      </p:grpSpPr>
      <p:pic>
        <p:nvPicPr>
          <p:cNvPr id="30" name="Google Shape;30;p5"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31" name="Google Shape;3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2" name="Google Shape;32;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33" name="Google Shape;33;p5"/>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34" name="Google Shape;34;p5"/>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 name="Google Shape;35;p5"/>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0.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59" name="Google Shape;59;p9"/>
          <p:cNvSpPr txBox="1"/>
          <p:nvPr/>
        </p:nvSpPr>
        <p:spPr>
          <a:xfrm>
            <a:off x="756650" y="1911525"/>
            <a:ext cx="4560600" cy="1832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a:solidFill>
                  <a:srgbClr val="FAFAFA"/>
                </a:solidFill>
                <a:latin typeface="Google Sans"/>
                <a:ea typeface="Google Sans"/>
                <a:cs typeface="Google Sans"/>
                <a:sym typeface="Google Sans"/>
              </a:rPr>
              <a:t>Les bases de </a:t>
            </a:r>
            <a:r>
              <a:rPr lang="fr-FR" sz="3600" dirty="0" err="1">
                <a:solidFill>
                  <a:srgbClr val="FAFAFA"/>
                </a:solidFill>
                <a:latin typeface="Google Sans"/>
                <a:ea typeface="Google Sans"/>
                <a:cs typeface="Google Sans"/>
                <a:sym typeface="Google Sans"/>
              </a:rPr>
              <a:t>Kotlin</a:t>
            </a:r>
            <a:endParaRPr sz="3600">
              <a:solidFill>
                <a:srgbClr val="FAFAFA"/>
              </a:solidFill>
              <a:latin typeface="Google Sans"/>
              <a:ea typeface="Google Sans"/>
              <a:cs typeface="Google Sans"/>
              <a:sym typeface="Google Sans"/>
            </a:endParaRPr>
          </a:p>
        </p:txBody>
      </p:sp>
      <p:sp>
        <p:nvSpPr>
          <p:cNvPr id="60" name="Google Shape;60;p9"/>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61" name="Google Shape;61;p9"/>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Autres</a:t>
            </a:r>
            <a:r>
              <a:rPr lang="en" dirty="0"/>
              <a:t> types</a:t>
            </a:r>
            <a:endParaRPr dirty="0"/>
          </a:p>
        </p:txBody>
      </p:sp>
      <p:sp>
        <p:nvSpPr>
          <p:cNvPr id="201" name="Google Shape;201;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202" name="Google Shape;202;p25"/>
          <p:cNvGraphicFramePr/>
          <p:nvPr>
            <p:extLst>
              <p:ext uri="{D42A27DB-BD31-4B8C-83A1-F6EECF244321}">
                <p14:modId xmlns:p14="http://schemas.microsoft.com/office/powerpoint/2010/main" val="3146533386"/>
              </p:ext>
            </p:extLst>
          </p:nvPr>
        </p:nvGraphicFramePr>
        <p:xfrm>
          <a:off x="391750" y="1122825"/>
          <a:ext cx="8360500" cy="3293500"/>
        </p:xfrm>
        <a:graphic>
          <a:graphicData uri="http://schemas.openxmlformats.org/drawingml/2006/table">
            <a:tbl>
              <a:tblPr>
                <a:noFill/>
                <a:tableStyleId>{DF36F409-0117-4770-A795-0CD48C3E616C}</a:tableStyleId>
              </a:tblPr>
              <a:tblGrid>
                <a:gridCol w="1867700">
                  <a:extLst>
                    <a:ext uri="{9D8B030D-6E8A-4147-A177-3AD203B41FA5}">
                      <a16:colId xmlns:a16="http://schemas.microsoft.com/office/drawing/2014/main" val="20000"/>
                    </a:ext>
                  </a:extLst>
                </a:gridCol>
                <a:gridCol w="1201925">
                  <a:extLst>
                    <a:ext uri="{9D8B030D-6E8A-4147-A177-3AD203B41FA5}">
                      <a16:colId xmlns:a16="http://schemas.microsoft.com/office/drawing/2014/main" val="20001"/>
                    </a:ext>
                  </a:extLst>
                </a:gridCol>
                <a:gridCol w="5290875">
                  <a:extLst>
                    <a:ext uri="{9D8B030D-6E8A-4147-A177-3AD203B41FA5}">
                      <a16:colId xmlns:a16="http://schemas.microsoft.com/office/drawing/2014/main" val="20002"/>
                    </a:ext>
                  </a:extLst>
                </a:gridCol>
              </a:tblGrid>
              <a:tr h="573475">
                <a:tc>
                  <a:txBody>
                    <a:bodyPr/>
                    <a:lstStyle/>
                    <a:p>
                      <a:pPr marL="0" lvl="0" indent="0" algn="l" rtl="0">
                        <a:spcBef>
                          <a:spcPts val="0"/>
                        </a:spcBef>
                        <a:spcAft>
                          <a:spcPts val="0"/>
                        </a:spcAft>
                        <a:buNone/>
                      </a:pPr>
                      <a:r>
                        <a:rPr lang="en" sz="2000" b="1">
                          <a:latin typeface="Roboto"/>
                          <a:ea typeface="Roboto"/>
                          <a:cs typeface="Roboto"/>
                          <a:sym typeface="Roboto"/>
                        </a:rPr>
                        <a:t>Type</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Bits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000" b="1">
                          <a:latin typeface="Roboto"/>
                          <a:ea typeface="Roboto"/>
                          <a:cs typeface="Roboto"/>
                          <a:sym typeface="Roboto"/>
                        </a:rPr>
                        <a:t>Notes</a:t>
                      </a:r>
                      <a:endParaRPr sz="20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87250">
                <a:tc>
                  <a:txBody>
                    <a:bodyPr/>
                    <a:lstStyle/>
                    <a:p>
                      <a:pPr marL="0" lvl="0" indent="0" algn="l" rtl="0">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16 - 17 significant digits</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58275">
                <a:tc>
                  <a:txBody>
                    <a:bodyPr/>
                    <a:lstStyle/>
                    <a:p>
                      <a:pPr marL="0" lvl="0" indent="0" algn="l" rtl="0">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6 - 7 significant digits</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29050">
                <a:tc>
                  <a:txBody>
                    <a:bodyPr/>
                    <a:lstStyle/>
                    <a:p>
                      <a:pPr marL="0" lvl="0" indent="0" algn="l" rtl="0">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16</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solidFill>
                            <a:schemeClr val="dk1"/>
                          </a:solidFill>
                          <a:latin typeface="Roboto"/>
                          <a:ea typeface="Roboto"/>
                          <a:cs typeface="Roboto"/>
                          <a:sym typeface="Roboto"/>
                        </a:rPr>
                        <a:t>16-bit </a:t>
                      </a:r>
                      <a:r>
                        <a:rPr lang="en" sz="2000" dirty="0" err="1">
                          <a:solidFill>
                            <a:schemeClr val="dk1"/>
                          </a:solidFill>
                          <a:latin typeface="Roboto"/>
                          <a:ea typeface="Roboto"/>
                          <a:cs typeface="Roboto"/>
                          <a:sym typeface="Roboto"/>
                        </a:rPr>
                        <a:t>caractère</a:t>
                      </a:r>
                      <a:r>
                        <a:rPr lang="en" sz="2000" dirty="0">
                          <a:solidFill>
                            <a:schemeClr val="dk1"/>
                          </a:solidFill>
                          <a:latin typeface="Roboto"/>
                          <a:ea typeface="Roboto"/>
                          <a:cs typeface="Roboto"/>
                          <a:sym typeface="Roboto"/>
                        </a:rPr>
                        <a:t> Unicode</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115675">
                <a:tc>
                  <a:txBody>
                    <a:bodyPr/>
                    <a:lstStyle/>
                    <a:p>
                      <a:pPr marL="0" lvl="0" indent="0" algn="l" rtl="0">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000" dirty="0">
                          <a:latin typeface="Roboto"/>
                          <a:ea typeface="Roboto"/>
                          <a:cs typeface="Roboto"/>
                          <a:sym typeface="Roboto"/>
                        </a:rPr>
                        <a:t>True or false -&gt; </a:t>
                      </a:r>
                      <a:r>
                        <a:rPr lang="en" sz="2000" dirty="0" err="1">
                          <a:latin typeface="Roboto"/>
                          <a:ea typeface="Roboto"/>
                          <a:cs typeface="Roboto"/>
                          <a:sym typeface="Roboto"/>
                        </a:rPr>
                        <a:t>vrai</a:t>
                      </a:r>
                      <a:r>
                        <a:rPr lang="en" sz="2000" dirty="0">
                          <a:latin typeface="Roboto"/>
                          <a:ea typeface="Roboto"/>
                          <a:cs typeface="Roboto"/>
                          <a:sym typeface="Roboto"/>
                        </a:rPr>
                        <a:t> </a:t>
                      </a:r>
                      <a:r>
                        <a:rPr lang="en" sz="2000" dirty="0" err="1">
                          <a:latin typeface="Roboto"/>
                          <a:ea typeface="Roboto"/>
                          <a:cs typeface="Roboto"/>
                          <a:sym typeface="Roboto"/>
                        </a:rPr>
                        <a:t>ou</a:t>
                      </a:r>
                      <a:r>
                        <a:rPr lang="en" sz="2000" dirty="0">
                          <a:latin typeface="Roboto"/>
                          <a:ea typeface="Roboto"/>
                          <a:cs typeface="Roboto"/>
                          <a:sym typeface="Roboto"/>
                        </a:rPr>
                        <a:t> faux</a:t>
                      </a:r>
                      <a:br>
                        <a:rPr lang="en" sz="2000" dirty="0">
                          <a:latin typeface="Roboto"/>
                          <a:ea typeface="Roboto"/>
                          <a:cs typeface="Roboto"/>
                          <a:sym typeface="Roboto"/>
                        </a:rPr>
                      </a:br>
                      <a:r>
                        <a:rPr lang="en" sz="2000" dirty="0" err="1">
                          <a:latin typeface="Roboto"/>
                          <a:ea typeface="Roboto"/>
                          <a:cs typeface="Roboto"/>
                          <a:sym typeface="Roboto"/>
                        </a:rPr>
                        <a:t>Opérations</a:t>
                      </a:r>
                      <a:r>
                        <a:rPr lang="en" sz="2000" dirty="0">
                          <a:latin typeface="Roboto"/>
                          <a:ea typeface="Roboto"/>
                          <a:cs typeface="Roboto"/>
                          <a:sym typeface="Roboto"/>
                        </a:rPr>
                        <a:t> : </a:t>
                      </a:r>
                      <a:endParaRPr sz="2000" dirty="0">
                        <a:latin typeface="Roboto"/>
                        <a:ea typeface="Roboto"/>
                        <a:cs typeface="Roboto"/>
                        <a:sym typeface="Roboto"/>
                      </a:endParaRPr>
                    </a:p>
                    <a:p>
                      <a:pPr marL="0" lvl="0" indent="0" algn="l" rtl="0">
                        <a:spcBef>
                          <a:spcPts val="0"/>
                        </a:spcBef>
                        <a:spcAft>
                          <a:spcPts val="0"/>
                        </a:spcAft>
                        <a:buNone/>
                      </a:pPr>
                      <a:r>
                        <a:rPr lang="en" sz="2000" dirty="0">
                          <a:latin typeface="Consolas"/>
                          <a:ea typeface="Consolas"/>
                          <a:cs typeface="Consolas"/>
                          <a:sym typeface="Consolas"/>
                        </a:rPr>
                        <a:t>||</a:t>
                      </a:r>
                      <a:r>
                        <a:rPr lang="en" sz="2000" dirty="0">
                          <a:latin typeface="Roboto"/>
                          <a:ea typeface="Roboto"/>
                          <a:cs typeface="Roboto"/>
                          <a:sym typeface="Roboto"/>
                        </a:rPr>
                        <a:t> -&gt; </a:t>
                      </a:r>
                      <a:r>
                        <a:rPr lang="en" sz="2000" dirty="0" err="1">
                          <a:latin typeface="Roboto"/>
                          <a:ea typeface="Roboto"/>
                          <a:cs typeface="Roboto"/>
                          <a:sym typeface="Roboto"/>
                        </a:rPr>
                        <a:t>ou</a:t>
                      </a:r>
                      <a:r>
                        <a:rPr lang="en" sz="2000" dirty="0">
                          <a:latin typeface="Roboto"/>
                          <a:ea typeface="Roboto"/>
                          <a:cs typeface="Roboto"/>
                          <a:sym typeface="Roboto"/>
                        </a:rPr>
                        <a:t>  </a:t>
                      </a:r>
                      <a:r>
                        <a:rPr lang="en" sz="2000" dirty="0">
                          <a:latin typeface="Consolas"/>
                          <a:ea typeface="Consolas"/>
                          <a:cs typeface="Consolas"/>
                          <a:sym typeface="Consolas"/>
                        </a:rPr>
                        <a:t>&amp;&amp;</a:t>
                      </a:r>
                      <a:r>
                        <a:rPr lang="en" sz="2000" dirty="0">
                          <a:latin typeface="Roboto"/>
                          <a:ea typeface="Roboto"/>
                          <a:cs typeface="Roboto"/>
                          <a:sym typeface="Roboto"/>
                        </a:rPr>
                        <a:t> -&gt; et </a:t>
                      </a:r>
                      <a:r>
                        <a:rPr lang="en" sz="2000" dirty="0">
                          <a:latin typeface="Consolas"/>
                          <a:ea typeface="Consolas"/>
                          <a:cs typeface="Consolas"/>
                          <a:sym typeface="Consolas"/>
                        </a:rPr>
                        <a:t>!</a:t>
                      </a:r>
                      <a:r>
                        <a:rPr lang="en" sz="2000" dirty="0">
                          <a:latin typeface="Roboto"/>
                          <a:ea typeface="Roboto"/>
                          <a:cs typeface="Roboto"/>
                          <a:sym typeface="Roboto"/>
                        </a:rPr>
                        <a:t> -&gt; </a:t>
                      </a:r>
                      <a:r>
                        <a:rPr lang="en" sz="2000" dirty="0" err="1">
                          <a:latin typeface="Roboto"/>
                          <a:ea typeface="Roboto"/>
                          <a:cs typeface="Roboto"/>
                          <a:sym typeface="Roboto"/>
                        </a:rPr>
                        <a:t>négation</a:t>
                      </a:r>
                      <a:endParaRPr sz="2000" dirty="0">
                        <a:latin typeface="Roboto"/>
                        <a:ea typeface="Roboto"/>
                        <a:cs typeface="Roboto"/>
                        <a:sym typeface="Roboto"/>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body" idx="1"/>
          </p:nvPr>
        </p:nvSpPr>
        <p:spPr>
          <a:xfrm>
            <a:off x="311700" y="1076275"/>
            <a:ext cx="8520600" cy="890700"/>
          </a:xfrm>
          <a:prstGeom prst="rect">
            <a:avLst/>
          </a:prstGeom>
        </p:spPr>
        <p:txBody>
          <a:bodyPr spcFirstLastPara="1" wrap="square" lIns="91425" tIns="91425" rIns="91425" bIns="91425" anchor="t" anchorCtr="0">
            <a:noAutofit/>
          </a:bodyPr>
          <a:lstStyle/>
          <a:p>
            <a:pPr marL="0" lvl="0" indent="0" algn="l" rtl="0">
              <a:lnSpc>
                <a:spcPct val="115000"/>
              </a:lnSpc>
              <a:spcBef>
                <a:spcPts val="400"/>
              </a:spcBef>
              <a:spcAft>
                <a:spcPts val="0"/>
              </a:spcAft>
              <a:buNone/>
            </a:pPr>
            <a:r>
              <a:rPr lang="en" sz="2100" dirty="0">
                <a:solidFill>
                  <a:schemeClr val="dk1"/>
                </a:solidFill>
                <a:highlight>
                  <a:srgbClr val="FFFFFF"/>
                </a:highlight>
              </a:rPr>
              <a:t>Le </a:t>
            </a:r>
            <a:r>
              <a:rPr lang="en" sz="2100" dirty="0" err="1">
                <a:solidFill>
                  <a:schemeClr val="dk1"/>
                </a:solidFill>
                <a:highlight>
                  <a:srgbClr val="FFFFFF"/>
                </a:highlight>
              </a:rPr>
              <a:t>résultat</a:t>
            </a:r>
            <a:r>
              <a:rPr lang="en" sz="2100" dirty="0">
                <a:solidFill>
                  <a:schemeClr val="dk1"/>
                </a:solidFill>
                <a:highlight>
                  <a:srgbClr val="FFFFFF"/>
                </a:highlight>
              </a:rPr>
              <a:t> </a:t>
            </a:r>
            <a:r>
              <a:rPr lang="en" sz="2100" dirty="0" err="1">
                <a:solidFill>
                  <a:schemeClr val="dk1"/>
                </a:solidFill>
                <a:highlight>
                  <a:srgbClr val="FFFFFF"/>
                </a:highlight>
              </a:rPr>
              <a:t>garde</a:t>
            </a:r>
            <a:r>
              <a:rPr lang="en" sz="2100" dirty="0">
                <a:solidFill>
                  <a:schemeClr val="dk1"/>
                </a:solidFill>
                <a:highlight>
                  <a:srgbClr val="FFFFFF"/>
                </a:highlight>
              </a:rPr>
              <a:t> le type </a:t>
            </a:r>
            <a:r>
              <a:rPr lang="en" sz="2100" dirty="0" err="1">
                <a:solidFill>
                  <a:schemeClr val="dk1"/>
                </a:solidFill>
                <a:highlight>
                  <a:srgbClr val="FFFFFF"/>
                </a:highlight>
              </a:rPr>
              <a:t>d’opérande</a:t>
            </a:r>
            <a:endParaRPr sz="1500" dirty="0">
              <a:latin typeface="Courier New"/>
              <a:ea typeface="Courier New"/>
              <a:cs typeface="Courier New"/>
              <a:sym typeface="Courier New"/>
            </a:endParaRPr>
          </a:p>
        </p:txBody>
      </p:sp>
      <p:sp>
        <p:nvSpPr>
          <p:cNvPr id="208" name="Google Shape;208;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09" name="Google Shape;209;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des </a:t>
            </a:r>
            <a:r>
              <a:rPr lang="en" dirty="0" err="1"/>
              <a:t>opérandes</a:t>
            </a:r>
            <a:endParaRPr dirty="0"/>
          </a:p>
        </p:txBody>
      </p:sp>
      <p:sp>
        <p:nvSpPr>
          <p:cNvPr id="210" name="Google Shape;210;p26"/>
          <p:cNvSpPr txBox="1"/>
          <p:nvPr/>
        </p:nvSpPr>
        <p:spPr>
          <a:xfrm>
            <a:off x="247175" y="3529750"/>
            <a:ext cx="3360300" cy="64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1" name="Google Shape;211;p26"/>
          <p:cNvSpPr txBox="1"/>
          <p:nvPr/>
        </p:nvSpPr>
        <p:spPr>
          <a:xfrm>
            <a:off x="283100" y="2618500"/>
            <a:ext cx="32673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12" name="Google Shape;212;p26"/>
          <p:cNvSpPr txBox="1"/>
          <p:nvPr/>
        </p:nvSpPr>
        <p:spPr>
          <a:xfrm>
            <a:off x="323375" y="1680600"/>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3" name="Google Shape;213;p26"/>
          <p:cNvSpPr txBox="1"/>
          <p:nvPr/>
        </p:nvSpPr>
        <p:spPr>
          <a:xfrm>
            <a:off x="4338175" y="1690125"/>
            <a:ext cx="2748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14" name="Google Shape;214;p26"/>
          <p:cNvSpPr txBox="1"/>
          <p:nvPr/>
        </p:nvSpPr>
        <p:spPr>
          <a:xfrm>
            <a:off x="4338175" y="2622369"/>
            <a:ext cx="3116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1.0*2.0</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0.5</a:t>
            </a: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 casting</a:t>
            </a:r>
            <a:endParaRPr/>
          </a:p>
        </p:txBody>
      </p:sp>
      <p:sp>
        <p:nvSpPr>
          <p:cNvPr id="220" name="Google Shape;220;p27"/>
          <p:cNvSpPr txBox="1">
            <a:spLocks noGrp="1"/>
          </p:cNvSpPr>
          <p:nvPr>
            <p:ph type="body" idx="1"/>
          </p:nvPr>
        </p:nvSpPr>
        <p:spPr>
          <a:xfrm>
            <a:off x="311700" y="1076275"/>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t>Assigner un </a:t>
            </a:r>
            <a:r>
              <a:rPr lang="en" sz="1800" dirty="0">
                <a:latin typeface="Courier New"/>
                <a:ea typeface="Courier New"/>
                <a:cs typeface="Courier New"/>
                <a:sym typeface="Courier New"/>
              </a:rPr>
              <a:t>Int</a:t>
            </a:r>
            <a:r>
              <a:rPr lang="en" sz="1800" dirty="0"/>
              <a:t> </a:t>
            </a:r>
            <a:r>
              <a:rPr lang="en" sz="1800" dirty="0" err="1"/>
              <a:t>à</a:t>
            </a:r>
            <a:r>
              <a:rPr lang="en" sz="1800" dirty="0"/>
              <a:t> un </a:t>
            </a:r>
            <a:r>
              <a:rPr lang="en" sz="1800" dirty="0">
                <a:latin typeface="Courier New"/>
                <a:ea typeface="Courier New"/>
                <a:cs typeface="Courier New"/>
                <a:sym typeface="Courier New"/>
              </a:rPr>
              <a:t>Byte</a:t>
            </a:r>
            <a:endParaRPr sz="1800" dirty="0">
              <a:latin typeface="Courier New"/>
              <a:ea typeface="Courier New"/>
              <a:cs typeface="Courier New"/>
              <a:sym typeface="Courier New"/>
            </a:endParaRPr>
          </a:p>
        </p:txBody>
      </p:sp>
      <p:sp>
        <p:nvSpPr>
          <p:cNvPr id="221" name="Google Shape;221;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22" name="Google Shape;222;p27"/>
          <p:cNvSpPr txBox="1"/>
          <p:nvPr/>
        </p:nvSpPr>
        <p:spPr>
          <a:xfrm>
            <a:off x="540300" y="3289200"/>
            <a:ext cx="83031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3" name="Google Shape;223;p27"/>
          <p:cNvSpPr txBox="1"/>
          <p:nvPr/>
        </p:nvSpPr>
        <p:spPr>
          <a:xfrm>
            <a:off x="540300" y="3621427"/>
            <a:ext cx="5209800" cy="47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println(i.toByte())</a:t>
            </a:r>
            <a:endParaRPr sz="1800">
              <a:solidFill>
                <a:schemeClr val="dk1"/>
              </a:solidFill>
              <a:latin typeface="Consolas"/>
              <a:ea typeface="Consolas"/>
              <a:cs typeface="Consolas"/>
              <a:sym typeface="Consolas"/>
            </a:endParaRPr>
          </a:p>
          <a:p>
            <a:pPr marL="0" lvl="0" indent="0" algn="l" rtl="0">
              <a:spcBef>
                <a:spcPts val="0"/>
              </a:spcBef>
              <a:spcAft>
                <a:spcPts val="0"/>
              </a:spcAft>
              <a:buNone/>
            </a:pPr>
            <a:endParaRPr>
              <a:latin typeface="Roboto"/>
              <a:ea typeface="Roboto"/>
              <a:cs typeface="Roboto"/>
              <a:sym typeface="Roboto"/>
            </a:endParaRPr>
          </a:p>
        </p:txBody>
      </p:sp>
      <p:sp>
        <p:nvSpPr>
          <p:cNvPr id="224" name="Google Shape;224;p27"/>
          <p:cNvSpPr txBox="1"/>
          <p:nvPr/>
        </p:nvSpPr>
        <p:spPr>
          <a:xfrm>
            <a:off x="692702" y="4106481"/>
            <a:ext cx="1221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5" name="Google Shape;225;p27"/>
          <p:cNvSpPr txBox="1"/>
          <p:nvPr/>
        </p:nvSpPr>
        <p:spPr>
          <a:xfrm>
            <a:off x="586900" y="1414568"/>
            <a:ext cx="30276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226" name="Google Shape;226;p27"/>
          <p:cNvSpPr txBox="1"/>
          <p:nvPr/>
        </p:nvSpPr>
        <p:spPr>
          <a:xfrm>
            <a:off x="586900" y="1699895"/>
            <a:ext cx="2662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27" name="Google Shape;227;p27"/>
          <p:cNvSpPr txBox="1"/>
          <p:nvPr/>
        </p:nvSpPr>
        <p:spPr>
          <a:xfrm>
            <a:off x="623400" y="2333663"/>
            <a:ext cx="8520600" cy="26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Clr>
                <a:schemeClr val="dk1"/>
              </a:buClr>
              <a:buSzPts val="1100"/>
              <a:buFont typeface="Arial"/>
              <a:buNone/>
            </a:pPr>
            <a:r>
              <a:rPr lang="en" sz="1800" dirty="0">
                <a:solidFill>
                  <a:srgbClr val="1155CC"/>
                </a:solidFill>
                <a:latin typeface="Consolas"/>
                <a:ea typeface="Consolas"/>
                <a:cs typeface="Consolas"/>
                <a:sym typeface="Consolas"/>
              </a:rPr>
              <a:t>⇒ error: type mismatch: inferred type is Int but Byte was expected</a:t>
            </a:r>
            <a:endParaRPr sz="1800" dirty="0">
              <a:latin typeface="Consolas"/>
              <a:ea typeface="Consolas"/>
              <a:cs typeface="Consolas"/>
              <a:sym typeface="Consolas"/>
            </a:endParaRPr>
          </a:p>
        </p:txBody>
      </p:sp>
      <p:sp>
        <p:nvSpPr>
          <p:cNvPr id="228" name="Google Shape;228;p27"/>
          <p:cNvSpPr txBox="1">
            <a:spLocks noGrp="1"/>
          </p:cNvSpPr>
          <p:nvPr>
            <p:ph type="body" idx="1"/>
          </p:nvPr>
        </p:nvSpPr>
        <p:spPr>
          <a:xfrm>
            <a:off x="274350" y="2914166"/>
            <a:ext cx="8442900" cy="474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err="1"/>
              <a:t>Convertir</a:t>
            </a:r>
            <a:r>
              <a:rPr lang="en" sz="1800" dirty="0"/>
              <a:t> </a:t>
            </a:r>
            <a:r>
              <a:rPr lang="en" sz="1800" dirty="0">
                <a:latin typeface="Courier New"/>
                <a:ea typeface="Courier New"/>
                <a:cs typeface="Courier New"/>
                <a:sym typeface="Courier New"/>
              </a:rPr>
              <a:t>Int</a:t>
            </a:r>
            <a:r>
              <a:rPr lang="en" sz="1800" dirty="0"/>
              <a:t> </a:t>
            </a:r>
            <a:r>
              <a:rPr lang="en" sz="1800" dirty="0" err="1"/>
              <a:t>en</a:t>
            </a:r>
            <a:r>
              <a:rPr lang="en" sz="1800" dirty="0"/>
              <a:t> </a:t>
            </a:r>
            <a:r>
              <a:rPr lang="en" sz="1800" dirty="0">
                <a:latin typeface="Courier New"/>
                <a:ea typeface="Courier New"/>
                <a:cs typeface="Courier New"/>
                <a:sym typeface="Courier New"/>
              </a:rPr>
              <a:t>Byte</a:t>
            </a:r>
            <a:r>
              <a:rPr lang="en" sz="1800" dirty="0"/>
              <a:t> avec le casting</a:t>
            </a:r>
            <a:endParaRPr sz="1800" dirty="0"/>
          </a:p>
        </p:txBody>
      </p:sp>
      <p:sp>
        <p:nvSpPr>
          <p:cNvPr id="229" name="Google Shape;229;p27"/>
          <p:cNvSpPr txBox="1"/>
          <p:nvPr/>
        </p:nvSpPr>
        <p:spPr>
          <a:xfrm>
            <a:off x="577975" y="2012000"/>
            <a:ext cx="2960400" cy="24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fade">
                                      <p:cBhvr>
                                        <p:cTn id="7" dur="1000"/>
                                        <p:tgtEl>
                                          <p:spTgt spid="222"/>
                                        </p:tgtEl>
                                      </p:cBhvr>
                                    </p:animEffect>
                                  </p:childTnLst>
                                </p:cTn>
                              </p:par>
                              <p:par>
                                <p:cTn id="8" presetID="10"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fade">
                                      <p:cBhvr>
                                        <p:cTn id="10" dur="1000"/>
                                        <p:tgtEl>
                                          <p:spTgt spid="223"/>
                                        </p:tgtEl>
                                      </p:cBhvr>
                                    </p:animEffect>
                                  </p:childTnLst>
                                </p:cTn>
                              </p:par>
                              <p:par>
                                <p:cTn id="11" presetID="10"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animEffect transition="in" filter="fade">
                                      <p:cBhvr>
                                        <p:cTn id="13" dur="1000"/>
                                        <p:tgtEl>
                                          <p:spTgt spid="224"/>
                                        </p:tgtEl>
                                      </p:cBhvr>
                                    </p:animEffect>
                                  </p:childTnLst>
                                </p:cTn>
                              </p:par>
                              <p:par>
                                <p:cTn id="14" presetID="10" presetClass="entr" presetSubtype="0" fill="hold" nodeType="withEffect">
                                  <p:stCondLst>
                                    <p:cond delay="0"/>
                                  </p:stCondLst>
                                  <p:childTnLst>
                                    <p:set>
                                      <p:cBhvr>
                                        <p:cTn id="15" dur="1" fill="hold">
                                          <p:stCondLst>
                                            <p:cond delay="0"/>
                                          </p:stCondLst>
                                        </p:cTn>
                                        <p:tgtEl>
                                          <p:spTgt spid="228"/>
                                        </p:tgtEl>
                                        <p:attrNameLst>
                                          <p:attrName>style.visibility</p:attrName>
                                        </p:attrNameLst>
                                      </p:cBhvr>
                                      <p:to>
                                        <p:strVal val="visible"/>
                                      </p:to>
                                    </p:set>
                                    <p:animEffect transition="in" filter="fade">
                                      <p:cBhvr>
                                        <p:cTn id="16"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Grands </a:t>
            </a:r>
            <a:r>
              <a:rPr lang="en" dirty="0" err="1"/>
              <a:t>nombres</a:t>
            </a:r>
            <a:endParaRPr dirty="0"/>
          </a:p>
        </p:txBody>
      </p:sp>
      <p:sp>
        <p:nvSpPr>
          <p:cNvPr id="235" name="Google Shape;235;p28"/>
          <p:cNvSpPr txBox="1">
            <a:spLocks noGrp="1"/>
          </p:cNvSpPr>
          <p:nvPr>
            <p:ph type="body" idx="1"/>
          </p:nvPr>
        </p:nvSpPr>
        <p:spPr>
          <a:xfrm>
            <a:off x="336550" y="1393500"/>
            <a:ext cx="8520600" cy="2626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2000" dirty="0" err="1">
                <a:solidFill>
                  <a:schemeClr val="dk1"/>
                </a:solidFill>
              </a:rPr>
              <a:t>Utiliser</a:t>
            </a:r>
            <a:r>
              <a:rPr lang="en" sz="2000" dirty="0">
                <a:solidFill>
                  <a:schemeClr val="dk1"/>
                </a:solidFill>
              </a:rPr>
              <a:t> un underscore pour faire des </a:t>
            </a:r>
            <a:r>
              <a:rPr lang="en" sz="2000" dirty="0" err="1">
                <a:solidFill>
                  <a:schemeClr val="dk1"/>
                </a:solidFill>
              </a:rPr>
              <a:t>espaces</a:t>
            </a:r>
            <a:r>
              <a:rPr lang="en" sz="2000" dirty="0">
                <a:solidFill>
                  <a:schemeClr val="dk1"/>
                </a:solidFill>
              </a:rPr>
              <a:t> dans les grands </a:t>
            </a:r>
            <a:r>
              <a:rPr lang="en" sz="2000" dirty="0" err="1">
                <a:solidFill>
                  <a:schemeClr val="dk1"/>
                </a:solidFill>
              </a:rPr>
              <a:t>nombres</a:t>
            </a:r>
            <a:r>
              <a:rPr lang="en" sz="2000" dirty="0">
                <a:solidFill>
                  <a:schemeClr val="dk1"/>
                </a:solidFill>
              </a:rPr>
              <a:t>.</a:t>
            </a:r>
            <a:endParaRPr sz="1600" b="1" dirty="0">
              <a:solidFill>
                <a:schemeClr val="dk1"/>
              </a:solidFill>
            </a:endParaRPr>
          </a:p>
          <a:p>
            <a:pPr marL="0" lvl="0" indent="0" algn="l" rtl="0">
              <a:lnSpc>
                <a:spcPct val="150000"/>
              </a:lnSpc>
              <a:spcBef>
                <a:spcPts val="1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oneMillion</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1_000_000</a:t>
            </a:r>
            <a:endParaRPr sz="1800" dirty="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idNumber</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999_99_9999L</a:t>
            </a:r>
            <a:endParaRPr sz="1800" dirty="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hexBytes</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0xFF_EC_DE_5E</a:t>
            </a:r>
            <a:endParaRPr sz="1800" dirty="0">
              <a:solidFill>
                <a:srgbClr val="C53929"/>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bytes = </a:t>
            </a:r>
            <a:r>
              <a:rPr lang="en" sz="1800" dirty="0">
                <a:solidFill>
                  <a:srgbClr val="C53929"/>
                </a:solidFill>
                <a:latin typeface="Consolas"/>
                <a:ea typeface="Consolas"/>
                <a:cs typeface="Consolas"/>
                <a:sym typeface="Consolas"/>
              </a:rPr>
              <a:t>0b11010010_01101001_10010100_10010010</a:t>
            </a:r>
            <a:endParaRPr sz="1800" dirty="0">
              <a:solidFill>
                <a:srgbClr val="C53929"/>
              </a:solidFill>
              <a:latin typeface="Consolas"/>
              <a:ea typeface="Consolas"/>
              <a:cs typeface="Consolas"/>
              <a:sym typeface="Consolas"/>
            </a:endParaRPr>
          </a:p>
          <a:p>
            <a:pPr marL="0" lvl="0" indent="0" algn="l" rtl="0">
              <a:lnSpc>
                <a:spcPct val="115000"/>
              </a:lnSpc>
              <a:spcBef>
                <a:spcPts val="1000"/>
              </a:spcBef>
              <a:spcAft>
                <a:spcPts val="0"/>
              </a:spcAft>
              <a:buNone/>
            </a:pPr>
            <a:endParaRPr sz="1200" dirty="0"/>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a:p>
            <a:pPr marL="457200" lvl="0" indent="0" algn="l" rtl="0">
              <a:lnSpc>
                <a:spcPct val="115000"/>
              </a:lnSpc>
              <a:spcBef>
                <a:spcPts val="0"/>
              </a:spcBef>
              <a:spcAft>
                <a:spcPts val="0"/>
              </a:spcAft>
              <a:buNone/>
            </a:pPr>
            <a:endParaRPr sz="1200" dirty="0">
              <a:latin typeface="Courier New"/>
              <a:ea typeface="Courier New"/>
              <a:cs typeface="Courier New"/>
              <a:sym typeface="Courier New"/>
            </a:endParaRPr>
          </a:p>
        </p:txBody>
      </p:sp>
      <p:sp>
        <p:nvSpPr>
          <p:cNvPr id="236" name="Google Shape;236;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Strings (</a:t>
            </a:r>
            <a:r>
              <a:rPr lang="en" dirty="0" err="1"/>
              <a:t>chaîne</a:t>
            </a:r>
            <a:r>
              <a:rPr lang="en" dirty="0"/>
              <a:t> de </a:t>
            </a:r>
            <a:r>
              <a:rPr lang="en" dirty="0" err="1"/>
              <a:t>caractères</a:t>
            </a:r>
            <a:r>
              <a:rPr lang="en" dirty="0"/>
              <a:t>)</a:t>
            </a:r>
            <a:endParaRPr dirty="0"/>
          </a:p>
        </p:txBody>
      </p:sp>
      <p:sp>
        <p:nvSpPr>
          <p:cNvPr id="242" name="Google Shape;242;p29"/>
          <p:cNvSpPr txBox="1">
            <a:spLocks noGrp="1"/>
          </p:cNvSpPr>
          <p:nvPr>
            <p:ph type="body" idx="1"/>
          </p:nvPr>
        </p:nvSpPr>
        <p:spPr>
          <a:xfrm>
            <a:off x="311700" y="1353200"/>
            <a:ext cx="8569200" cy="31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Les Strings </a:t>
            </a:r>
            <a:r>
              <a:rPr lang="en" sz="1800" dirty="0" err="1"/>
              <a:t>sont</a:t>
            </a:r>
            <a:r>
              <a:rPr lang="en" sz="1800" dirty="0"/>
              <a:t> </a:t>
            </a:r>
            <a:r>
              <a:rPr lang="en" sz="1800" dirty="0" err="1"/>
              <a:t>une</a:t>
            </a:r>
            <a:r>
              <a:rPr lang="en" sz="1800" dirty="0"/>
              <a:t> s</a:t>
            </a:r>
            <a:r>
              <a:rPr lang="fr-FR" sz="1800" dirty="0"/>
              <a:t>e</a:t>
            </a:r>
            <a:r>
              <a:rPr lang="en" sz="1800" dirty="0" err="1"/>
              <a:t>quence</a:t>
            </a:r>
            <a:r>
              <a:rPr lang="en" sz="1800" dirty="0"/>
              <a:t> de </a:t>
            </a:r>
            <a:r>
              <a:rPr lang="en" sz="1800" dirty="0" err="1"/>
              <a:t>caractères</a:t>
            </a:r>
            <a:r>
              <a:rPr lang="en" sz="1800" dirty="0"/>
              <a:t> entre guillemets.</a:t>
            </a:r>
          </a:p>
          <a:p>
            <a:pPr marL="0" lvl="0" indent="0" algn="l" rtl="0">
              <a:spcBef>
                <a:spcPts val="0"/>
              </a:spcBef>
              <a:spcAft>
                <a:spcPts val="0"/>
              </a:spcAft>
              <a:buNone/>
            </a:pPr>
            <a:r>
              <a:rPr lang="en" sz="1800" dirty="0">
                <a:solidFill>
                  <a:schemeClr val="dk1"/>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s1 = </a:t>
            </a:r>
            <a:r>
              <a:rPr lang="en" sz="1800" dirty="0">
                <a:solidFill>
                  <a:srgbClr val="388E3C"/>
                </a:solidFill>
                <a:latin typeface="Consolas"/>
                <a:ea typeface="Consolas"/>
                <a:cs typeface="Consolas"/>
                <a:sym typeface="Consolas"/>
              </a:rPr>
              <a:t>"Hello world!"</a:t>
            </a:r>
            <a:endParaRPr sz="1800" dirty="0">
              <a:solidFill>
                <a:srgbClr val="388E3C"/>
              </a:solidFill>
              <a:latin typeface="Consolas"/>
              <a:ea typeface="Consolas"/>
              <a:cs typeface="Consolas"/>
              <a:sym typeface="Consolas"/>
            </a:endParaRPr>
          </a:p>
          <a:p>
            <a:pPr marL="0" lvl="0" indent="0" algn="l" rtl="0">
              <a:spcBef>
                <a:spcPts val="1600"/>
              </a:spcBef>
              <a:spcAft>
                <a:spcPts val="0"/>
              </a:spcAft>
              <a:buClr>
                <a:schemeClr val="dk1"/>
              </a:buClr>
              <a:buSzPts val="1100"/>
              <a:buFont typeface="Arial"/>
              <a:buNone/>
            </a:pPr>
            <a:r>
              <a:rPr lang="en" sz="1800" dirty="0">
                <a:solidFill>
                  <a:schemeClr val="dk1"/>
                </a:solidFill>
              </a:rPr>
              <a:t>Les String literals </a:t>
            </a:r>
            <a:r>
              <a:rPr lang="en" sz="1800" dirty="0" err="1">
                <a:solidFill>
                  <a:schemeClr val="dk1"/>
                </a:solidFill>
              </a:rPr>
              <a:t>peuvent</a:t>
            </a:r>
            <a:r>
              <a:rPr lang="en" sz="1800" dirty="0">
                <a:solidFill>
                  <a:schemeClr val="dk1"/>
                </a:solidFill>
              </a:rPr>
              <a:t> </a:t>
            </a:r>
            <a:r>
              <a:rPr lang="en" sz="1800" dirty="0" err="1">
                <a:solidFill>
                  <a:schemeClr val="dk1"/>
                </a:solidFill>
              </a:rPr>
              <a:t>contenir</a:t>
            </a:r>
            <a:r>
              <a:rPr lang="en" sz="1800" dirty="0">
                <a:solidFill>
                  <a:schemeClr val="dk1"/>
                </a:solidFill>
              </a:rPr>
              <a:t> des </a:t>
            </a:r>
            <a:r>
              <a:rPr lang="en" sz="1800" dirty="0" err="1">
                <a:solidFill>
                  <a:schemeClr val="dk1"/>
                </a:solidFill>
              </a:rPr>
              <a:t>caractères</a:t>
            </a:r>
            <a:r>
              <a:rPr lang="en" sz="1800" dirty="0">
                <a:solidFill>
                  <a:schemeClr val="dk1"/>
                </a:solidFill>
              </a:rPr>
              <a:t> </a:t>
            </a:r>
            <a:r>
              <a:rPr lang="en" sz="1800" dirty="0" err="1">
                <a:solidFill>
                  <a:schemeClr val="dk1"/>
                </a:solidFill>
              </a:rPr>
              <a:t>d’échapements</a:t>
            </a:r>
            <a:r>
              <a:rPr lang="en" sz="1800" dirty="0">
                <a:solidFill>
                  <a:schemeClr val="dk1"/>
                </a:solidFill>
              </a:rPr>
              <a:t>.</a:t>
            </a:r>
            <a:endParaRPr sz="1800" dirty="0">
              <a:solidFill>
                <a:schemeClr val="dk1"/>
              </a:solidFill>
            </a:endParaRPr>
          </a:p>
          <a:p>
            <a:pPr marL="0" lvl="0" indent="0" algn="l" rtl="0">
              <a:spcBef>
                <a:spcPts val="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s2 = </a:t>
            </a:r>
            <a:r>
              <a:rPr lang="en" sz="1800" dirty="0">
                <a:solidFill>
                  <a:srgbClr val="388E3C"/>
                </a:solidFill>
                <a:latin typeface="Consolas"/>
                <a:ea typeface="Consolas"/>
                <a:cs typeface="Consolas"/>
                <a:sym typeface="Consolas"/>
              </a:rPr>
              <a:t>"Hello world!\n"</a:t>
            </a:r>
            <a:endParaRPr sz="1800" dirty="0">
              <a:solidFill>
                <a:srgbClr val="388E3C"/>
              </a:solidFill>
              <a:latin typeface="Consolas"/>
              <a:ea typeface="Consolas"/>
              <a:cs typeface="Consolas"/>
              <a:sym typeface="Consolas"/>
            </a:endParaRPr>
          </a:p>
          <a:p>
            <a:pPr marL="0" lvl="0" indent="0" algn="l" rtl="0">
              <a:spcBef>
                <a:spcPts val="1600"/>
              </a:spcBef>
              <a:spcAft>
                <a:spcPts val="0"/>
              </a:spcAft>
              <a:buNone/>
            </a:pPr>
            <a:r>
              <a:rPr lang="en" sz="1800" dirty="0"/>
              <a:t>On </a:t>
            </a:r>
            <a:r>
              <a:rPr lang="en" sz="1800" dirty="0" err="1"/>
              <a:t>peut</a:t>
            </a:r>
            <a:r>
              <a:rPr lang="en" sz="1800" dirty="0"/>
              <a:t> </a:t>
            </a:r>
            <a:r>
              <a:rPr lang="en" sz="1800" dirty="0" err="1"/>
              <a:t>écrire</a:t>
            </a:r>
            <a:r>
              <a:rPr lang="en" sz="1800" dirty="0"/>
              <a:t> </a:t>
            </a:r>
            <a:r>
              <a:rPr lang="fr-FR" sz="1800" dirty="0"/>
              <a:t>une chaîne sur plusieurs lignes avec</a:t>
            </a:r>
            <a:r>
              <a:rPr lang="en" sz="1800" dirty="0"/>
              <a:t> triple </a:t>
            </a:r>
            <a:r>
              <a:rPr lang="en" sz="1800" dirty="0" err="1"/>
              <a:t>guillements</a:t>
            </a:r>
            <a:r>
              <a:rPr lang="en" sz="1800" dirty="0"/>
              <a:t> (</a:t>
            </a:r>
            <a:r>
              <a:rPr lang="en" sz="1800" dirty="0">
                <a:latin typeface="Courier New"/>
                <a:ea typeface="Courier New"/>
                <a:cs typeface="Courier New"/>
                <a:sym typeface="Courier New"/>
              </a:rPr>
              <a:t>"""</a:t>
            </a:r>
            <a:r>
              <a:rPr lang="en" sz="1800" dirty="0"/>
              <a:t>)</a:t>
            </a:r>
            <a:endParaRPr sz="1800" dirty="0"/>
          </a:p>
          <a:p>
            <a:pPr marL="0" lvl="0" indent="0" algn="l" rtl="0">
              <a:spcBef>
                <a:spcPts val="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text = </a:t>
            </a:r>
            <a:r>
              <a:rPr lang="en" sz="1800" dirty="0">
                <a:solidFill>
                  <a:srgbClr val="388E3C"/>
                </a:solidFill>
                <a:latin typeface="Consolas"/>
                <a:ea typeface="Consolas"/>
                <a:cs typeface="Consolas"/>
                <a:sym typeface="Consolas"/>
              </a:rPr>
              <a:t>"""</a:t>
            </a:r>
            <a:endParaRPr sz="1800" dirty="0">
              <a:solidFill>
                <a:srgbClr val="388E3C"/>
              </a:solidFill>
              <a:latin typeface="Consolas"/>
              <a:ea typeface="Consolas"/>
              <a:cs typeface="Consolas"/>
              <a:sym typeface="Consolas"/>
            </a:endParaRPr>
          </a:p>
          <a:p>
            <a:pPr marL="0" lvl="0" indent="457200" algn="l" rtl="0">
              <a:spcBef>
                <a:spcPts val="0"/>
              </a:spcBef>
              <a:spcAft>
                <a:spcPts val="0"/>
              </a:spcAft>
              <a:buNone/>
            </a:pPr>
            <a:r>
              <a:rPr lang="en" sz="1800" dirty="0">
                <a:solidFill>
                  <a:srgbClr val="388E3C"/>
                </a:solidFill>
                <a:latin typeface="Consolas"/>
                <a:ea typeface="Consolas"/>
                <a:cs typeface="Consolas"/>
                <a:sym typeface="Consolas"/>
              </a:rPr>
              <a:t>  var bikes = 50 </a:t>
            </a:r>
            <a:endParaRPr sz="1800" dirty="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  """</a:t>
            </a:r>
            <a:endParaRPr sz="1350" dirty="0">
              <a:solidFill>
                <a:srgbClr val="388E3C"/>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1000"/>
              </a:spcBef>
              <a:spcAft>
                <a:spcPts val="0"/>
              </a:spcAft>
              <a:buNone/>
            </a:pPr>
            <a:endParaRPr sz="1800" dirty="0"/>
          </a:p>
          <a:p>
            <a:pPr marL="0" lvl="0" indent="0" algn="l" rtl="0">
              <a:spcBef>
                <a:spcPts val="1000"/>
              </a:spcBef>
              <a:spcAft>
                <a:spcPts val="0"/>
              </a:spcAft>
              <a:buNone/>
            </a:pPr>
            <a:endParaRPr sz="1800" dirty="0">
              <a:latin typeface="Consolas"/>
              <a:ea typeface="Consolas"/>
              <a:cs typeface="Consolas"/>
              <a:sym typeface="Consolas"/>
            </a:endParaRPr>
          </a:p>
        </p:txBody>
      </p:sp>
      <p:sp>
        <p:nvSpPr>
          <p:cNvPr id="243" name="Google Shape;243;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body" idx="1"/>
          </p:nvPr>
        </p:nvSpPr>
        <p:spPr>
          <a:xfrm>
            <a:off x="463275" y="1364900"/>
            <a:ext cx="8439600" cy="86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numberOfDogs</a:t>
            </a:r>
            <a:r>
              <a:rPr lang="en" sz="1800" dirty="0">
                <a:solidFill>
                  <a:schemeClr val="dk1"/>
                </a:solidFill>
                <a:latin typeface="Consolas"/>
                <a:ea typeface="Consolas"/>
                <a:cs typeface="Consolas"/>
                <a:sym typeface="Consolas"/>
              </a:rPr>
              <a:t> = </a:t>
            </a:r>
            <a:r>
              <a:rPr lang="en" sz="1800" dirty="0">
                <a:solidFill>
                  <a:srgbClr val="C53929"/>
                </a:solidFill>
                <a:latin typeface="Consolas"/>
                <a:ea typeface="Consolas"/>
                <a:cs typeface="Consolas"/>
                <a:sym typeface="Consolas"/>
              </a:rPr>
              <a:t>3  </a:t>
            </a:r>
            <a:endParaRPr sz="1800" dirty="0">
              <a:solidFill>
                <a:srgbClr val="C53929"/>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numberOfCats</a:t>
            </a:r>
            <a:r>
              <a:rPr lang="en" sz="1800" dirty="0">
                <a:solidFill>
                  <a:schemeClr val="dk1"/>
                </a:solidFill>
                <a:latin typeface="Consolas"/>
                <a:ea typeface="Consolas"/>
                <a:cs typeface="Consolas"/>
                <a:sym typeface="Consolas"/>
              </a:rPr>
              <a:t> = </a:t>
            </a:r>
            <a:r>
              <a:rPr lang="en" sz="1800" dirty="0">
                <a:solidFill>
                  <a:srgbClr val="C53929"/>
                </a:solidFill>
                <a:latin typeface="Consolas"/>
                <a:ea typeface="Consolas"/>
                <a:cs typeface="Consolas"/>
                <a:sym typeface="Consolas"/>
              </a:rPr>
              <a:t>2</a:t>
            </a:r>
            <a:endParaRPr sz="1800" dirty="0">
              <a:solidFill>
                <a:srgbClr val="C53929"/>
              </a:solidFill>
              <a:latin typeface="Consolas"/>
              <a:ea typeface="Consolas"/>
              <a:cs typeface="Consolas"/>
              <a:sym typeface="Consolas"/>
            </a:endParaRPr>
          </a:p>
        </p:txBody>
      </p:sp>
      <p:sp>
        <p:nvSpPr>
          <p:cNvPr id="249" name="Google Shape;249;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0" name="Google Shape;250;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Concaténation</a:t>
            </a:r>
            <a:r>
              <a:rPr lang="en" dirty="0"/>
              <a:t> de String et templates</a:t>
            </a:r>
            <a:endParaRPr dirty="0"/>
          </a:p>
        </p:txBody>
      </p:sp>
      <p:sp>
        <p:nvSpPr>
          <p:cNvPr id="251" name="Google Shape;251;p30"/>
          <p:cNvSpPr/>
          <p:nvPr/>
        </p:nvSpPr>
        <p:spPr>
          <a:xfrm>
            <a:off x="463275" y="3156725"/>
            <a:ext cx="79731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1155CC"/>
                </a:solidFill>
                <a:latin typeface="Consolas"/>
                <a:ea typeface="Consolas"/>
                <a:cs typeface="Consolas"/>
                <a:sym typeface="Consolas"/>
              </a:rPr>
              <a:t>=&gt; </a:t>
            </a:r>
            <a:r>
              <a:rPr lang="en" sz="1800" dirty="0" err="1">
                <a:solidFill>
                  <a:srgbClr val="1155CC"/>
                </a:solidFill>
                <a:latin typeface="Consolas"/>
                <a:ea typeface="Consolas"/>
                <a:cs typeface="Consolas"/>
                <a:sym typeface="Consolas"/>
              </a:rPr>
              <a:t>J’ai</a:t>
            </a:r>
            <a:r>
              <a:rPr lang="en" sz="1800" dirty="0">
                <a:solidFill>
                  <a:srgbClr val="1155CC"/>
                </a:solidFill>
                <a:latin typeface="Consolas"/>
                <a:ea typeface="Consolas"/>
                <a:cs typeface="Consolas"/>
                <a:sym typeface="Consolas"/>
              </a:rPr>
              <a:t> 3 </a:t>
            </a:r>
            <a:r>
              <a:rPr lang="en" sz="1800" dirty="0" err="1">
                <a:solidFill>
                  <a:srgbClr val="1155CC"/>
                </a:solidFill>
                <a:latin typeface="Consolas"/>
                <a:ea typeface="Consolas"/>
                <a:cs typeface="Consolas"/>
                <a:sym typeface="Consolas"/>
              </a:rPr>
              <a:t>chiens</a:t>
            </a:r>
            <a:r>
              <a:rPr lang="en" sz="1800" dirty="0">
                <a:solidFill>
                  <a:srgbClr val="1155CC"/>
                </a:solidFill>
                <a:latin typeface="Consolas"/>
                <a:ea typeface="Consolas"/>
                <a:cs typeface="Consolas"/>
                <a:sym typeface="Consolas"/>
              </a:rPr>
              <a:t> et 2 chats</a:t>
            </a:r>
            <a:endParaRPr sz="1800" dirty="0">
              <a:solidFill>
                <a:srgbClr val="1155CC"/>
              </a:solidFill>
              <a:latin typeface="Consolas"/>
              <a:ea typeface="Consolas"/>
              <a:cs typeface="Consolas"/>
              <a:sym typeface="Consolas"/>
            </a:endParaRPr>
          </a:p>
        </p:txBody>
      </p:sp>
      <p:sp>
        <p:nvSpPr>
          <p:cNvPr id="252" name="Google Shape;252;p30"/>
          <p:cNvSpPr txBox="1"/>
          <p:nvPr/>
        </p:nvSpPr>
        <p:spPr>
          <a:xfrm>
            <a:off x="464100" y="24808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J’ai</a:t>
            </a:r>
            <a:r>
              <a:rPr lang="en" sz="1800" dirty="0">
                <a:solidFill>
                  <a:srgbClr val="388E3C"/>
                </a:solidFill>
                <a:latin typeface="Consolas"/>
                <a:ea typeface="Consolas"/>
                <a:cs typeface="Consolas"/>
                <a:sym typeface="Consolas"/>
              </a:rPr>
              <a:t> </a:t>
            </a:r>
            <a:r>
              <a:rPr lang="en" sz="1800" b="1" dirty="0">
                <a:solidFill>
                  <a:srgbClr val="C53929"/>
                </a:solidFill>
                <a:latin typeface="Consolas"/>
                <a:ea typeface="Consolas"/>
                <a:cs typeface="Consolas"/>
                <a:sym typeface="Consolas"/>
              </a:rPr>
              <a:t>$</a:t>
            </a:r>
            <a:r>
              <a:rPr lang="en" sz="1800" b="1" dirty="0" err="1">
                <a:solidFill>
                  <a:srgbClr val="C53929"/>
                </a:solidFill>
                <a:latin typeface="Consolas"/>
                <a:ea typeface="Consolas"/>
                <a:cs typeface="Consolas"/>
                <a:sym typeface="Consolas"/>
              </a:rPr>
              <a:t>numberOfDogs</a:t>
            </a:r>
            <a:r>
              <a:rPr lang="en" sz="1800" dirty="0">
                <a:solidFill>
                  <a:srgbClr val="388E3C"/>
                </a:solidFill>
                <a:latin typeface="Consolas"/>
                <a:ea typeface="Consolas"/>
                <a:cs typeface="Consolas"/>
                <a:sym typeface="Consolas"/>
              </a:rPr>
              <a:t> </a:t>
            </a:r>
            <a:r>
              <a:rPr lang="en" sz="1800" dirty="0" err="1">
                <a:solidFill>
                  <a:srgbClr val="388E3C"/>
                </a:solidFill>
                <a:latin typeface="Consolas"/>
                <a:ea typeface="Consolas"/>
                <a:cs typeface="Consolas"/>
                <a:sym typeface="Consolas"/>
              </a:rPr>
              <a:t>chiens</a:t>
            </a:r>
            <a:r>
              <a:rPr lang="en" sz="1800" dirty="0">
                <a:solidFill>
                  <a:srgbClr val="388E3C"/>
                </a:solidFill>
                <a:latin typeface="Consolas"/>
                <a:ea typeface="Consolas"/>
                <a:cs typeface="Consolas"/>
                <a:sym typeface="Consolas"/>
              </a:rPr>
              <a:t>" + " et </a:t>
            </a:r>
            <a:r>
              <a:rPr lang="en" sz="1800" b="1" dirty="0">
                <a:solidFill>
                  <a:srgbClr val="C53929"/>
                </a:solidFill>
                <a:latin typeface="Consolas"/>
                <a:ea typeface="Consolas"/>
                <a:cs typeface="Consolas"/>
                <a:sym typeface="Consolas"/>
              </a:rPr>
              <a:t>$</a:t>
            </a:r>
            <a:r>
              <a:rPr lang="en" sz="1800" b="1" dirty="0" err="1">
                <a:solidFill>
                  <a:srgbClr val="C53929"/>
                </a:solidFill>
                <a:latin typeface="Consolas"/>
                <a:ea typeface="Consolas"/>
                <a:cs typeface="Consolas"/>
                <a:sym typeface="Consolas"/>
              </a:rPr>
              <a:t>numberOfCats</a:t>
            </a:r>
            <a:r>
              <a:rPr lang="en" sz="1800" dirty="0">
                <a:solidFill>
                  <a:srgbClr val="388E3C"/>
                </a:solidFill>
                <a:latin typeface="Consolas"/>
                <a:ea typeface="Consolas"/>
                <a:cs typeface="Consolas"/>
                <a:sym typeface="Consolas"/>
              </a:rPr>
              <a:t> chats"</a:t>
            </a:r>
            <a:endParaRPr sz="1800" dirty="0">
              <a:solidFill>
                <a:srgbClr val="388E3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1"/>
          <p:cNvSpPr txBox="1">
            <a:spLocks noGrp="1"/>
          </p:cNvSpPr>
          <p:nvPr>
            <p:ph type="body" idx="1"/>
          </p:nvPr>
        </p:nvSpPr>
        <p:spPr>
          <a:xfrm>
            <a:off x="311775" y="962265"/>
            <a:ext cx="8591100" cy="18057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sz="1800" dirty="0"/>
              <a:t>Un template expression commence par un dollar (</a:t>
            </a:r>
            <a:r>
              <a:rPr lang="en" sz="1800" dirty="0">
                <a:latin typeface="Courier New"/>
                <a:ea typeface="Courier New"/>
                <a:cs typeface="Courier New"/>
                <a:sym typeface="Courier New"/>
              </a:rPr>
              <a:t>$</a:t>
            </a:r>
            <a:r>
              <a:rPr lang="en" sz="1800" dirty="0"/>
              <a:t>) et un nom de variable:</a:t>
            </a:r>
            <a:endParaRPr sz="1800" dirty="0"/>
          </a:p>
          <a:p>
            <a:pPr marL="0" lvl="0" indent="457200" algn="l" rtl="0">
              <a:lnSpc>
                <a:spcPct val="150000"/>
              </a:lnSpc>
              <a:spcBef>
                <a:spcPts val="1000"/>
              </a:spcBef>
              <a:spcAft>
                <a:spcPts val="0"/>
              </a:spcAft>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10</a:t>
            </a:r>
            <a:endParaRPr sz="1800" dirty="0">
              <a:solidFill>
                <a:srgbClr val="C53929"/>
              </a:solidFill>
              <a:latin typeface="Consolas"/>
              <a:ea typeface="Consolas"/>
              <a:cs typeface="Consolas"/>
              <a:sym typeface="Consolas"/>
            </a:endParaRPr>
          </a:p>
          <a:p>
            <a:pPr marL="0" lvl="0" indent="457200" algn="l" rtl="0">
              <a:lnSpc>
                <a:spcPct val="150000"/>
              </a:lnSpc>
              <a:spcBef>
                <a:spcPts val="0"/>
              </a:spcBef>
              <a:spcAft>
                <a:spcPts val="0"/>
              </a:spcAft>
              <a:buNone/>
            </a:pP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i</a:t>
            </a:r>
            <a:r>
              <a:rPr lang="en" sz="1800" dirty="0">
                <a:solidFill>
                  <a:srgbClr val="388E3C"/>
                </a:solidFill>
                <a:latin typeface="Consolas"/>
                <a:ea typeface="Consolas"/>
                <a:cs typeface="Consolas"/>
                <a:sym typeface="Consolas"/>
              </a:rPr>
              <a:t> =</a:t>
            </a:r>
            <a:r>
              <a:rPr lang="en" sz="1800" dirty="0">
                <a:latin typeface="Consolas"/>
                <a:ea typeface="Consolas"/>
                <a:cs typeface="Consolas"/>
                <a:sym typeface="Consolas"/>
              </a:rPr>
              <a:t> </a:t>
            </a:r>
            <a:r>
              <a:rPr lang="en" sz="1800" b="1" dirty="0">
                <a:solidFill>
                  <a:srgbClr val="C53929"/>
                </a:solidFill>
                <a:latin typeface="Consolas"/>
                <a:ea typeface="Consolas"/>
                <a:cs typeface="Consolas"/>
                <a:sym typeface="Consolas"/>
              </a:rPr>
              <a:t>$</a:t>
            </a:r>
            <a:r>
              <a:rPr lang="en" sz="1800" dirty="0" err="1">
                <a:solidFill>
                  <a:srgbClr val="C53929"/>
                </a:solidFill>
                <a:latin typeface="Consolas"/>
                <a:ea typeface="Consolas"/>
                <a:cs typeface="Consolas"/>
                <a:sym typeface="Consolas"/>
              </a:rPr>
              <a:t>i</a:t>
            </a:r>
            <a:r>
              <a:rPr lang="en" sz="1800" dirty="0">
                <a:solidFill>
                  <a:srgbClr val="388E3C"/>
                </a:solidFill>
                <a:latin typeface="Consolas"/>
                <a:ea typeface="Consolas"/>
                <a:cs typeface="Consolas"/>
                <a:sym typeface="Consolas"/>
              </a:rPr>
              <a:t>"</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a:t>
            </a:r>
            <a:r>
              <a:rPr lang="en" sz="1800" dirty="0" err="1">
                <a:solidFill>
                  <a:srgbClr val="1155CC"/>
                </a:solidFill>
                <a:latin typeface="Consolas"/>
                <a:ea typeface="Consolas"/>
                <a:cs typeface="Consolas"/>
                <a:sym typeface="Consolas"/>
              </a:rPr>
              <a:t>i</a:t>
            </a:r>
            <a:r>
              <a:rPr lang="en" sz="1800" dirty="0">
                <a:solidFill>
                  <a:srgbClr val="1155CC"/>
                </a:solidFill>
                <a:latin typeface="Consolas"/>
                <a:ea typeface="Consolas"/>
                <a:cs typeface="Consolas"/>
                <a:sym typeface="Consolas"/>
              </a:rPr>
              <a:t> = 10</a:t>
            </a:r>
            <a:endParaRPr sz="2000" dirty="0">
              <a:latin typeface="Consolas"/>
              <a:ea typeface="Consolas"/>
              <a:cs typeface="Consolas"/>
              <a:sym typeface="Consolas"/>
            </a:endParaRPr>
          </a:p>
        </p:txBody>
      </p:sp>
      <p:sp>
        <p:nvSpPr>
          <p:cNvPr id="258" name="Google Shape;258;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9" name="Google Shape;259;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templates</a:t>
            </a:r>
            <a:endParaRPr/>
          </a:p>
        </p:txBody>
      </p:sp>
      <p:sp>
        <p:nvSpPr>
          <p:cNvPr id="260" name="Google Shape;260;p31"/>
          <p:cNvSpPr/>
          <p:nvPr/>
        </p:nvSpPr>
        <p:spPr>
          <a:xfrm>
            <a:off x="311775" y="348730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a:latin typeface="Consolas"/>
              <a:ea typeface="Consolas"/>
              <a:cs typeface="Consolas"/>
              <a:sym typeface="Consolas"/>
            </a:endParaRPr>
          </a:p>
        </p:txBody>
      </p:sp>
      <p:sp>
        <p:nvSpPr>
          <p:cNvPr id="261" name="Google Shape;261;p31"/>
          <p:cNvSpPr txBox="1"/>
          <p:nvPr/>
        </p:nvSpPr>
        <p:spPr>
          <a:xfrm>
            <a:off x="311700" y="2852175"/>
            <a:ext cx="8520600" cy="18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err="1">
                <a:solidFill>
                  <a:schemeClr val="dk1"/>
                </a:solidFill>
                <a:latin typeface="Roboto"/>
                <a:ea typeface="Roboto"/>
                <a:cs typeface="Roboto"/>
                <a:sym typeface="Roboto"/>
              </a:rPr>
              <a:t>Ou</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une</a:t>
            </a:r>
            <a:r>
              <a:rPr lang="en" sz="1800" dirty="0">
                <a:solidFill>
                  <a:schemeClr val="dk1"/>
                </a:solidFill>
                <a:latin typeface="Roboto"/>
                <a:ea typeface="Roboto"/>
                <a:cs typeface="Roboto"/>
                <a:sym typeface="Roboto"/>
              </a:rPr>
              <a:t> expression entre accolade :</a:t>
            </a:r>
            <a:endParaRPr sz="1800" dirty="0">
              <a:solidFill>
                <a:schemeClr val="dk1"/>
              </a:solidFill>
              <a:latin typeface="Roboto"/>
              <a:ea typeface="Roboto"/>
              <a:cs typeface="Roboto"/>
              <a:sym typeface="Roboto"/>
            </a:endParaRPr>
          </a:p>
          <a:p>
            <a:pPr marL="457200" lvl="0" indent="0" algn="l" rtl="0">
              <a:lnSpc>
                <a:spcPct val="150000"/>
              </a:lnSpc>
              <a:spcBef>
                <a:spcPts val="60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s = </a:t>
            </a: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abc</a:t>
            </a:r>
            <a:r>
              <a:rPr lang="en" sz="1800" dirty="0">
                <a:solidFill>
                  <a:srgbClr val="388E3C"/>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a:solidFill>
                  <a:srgbClr val="C53929"/>
                </a:solidFill>
                <a:latin typeface="Consolas"/>
                <a:ea typeface="Consolas"/>
                <a:cs typeface="Consolas"/>
                <a:sym typeface="Consolas"/>
              </a:rPr>
              <a:t>$</a:t>
            </a:r>
            <a:r>
              <a:rPr lang="en" sz="1800" dirty="0" err="1">
                <a:solidFill>
                  <a:srgbClr val="C53929"/>
                </a:solidFill>
                <a:latin typeface="Consolas"/>
                <a:ea typeface="Consolas"/>
                <a:cs typeface="Consolas"/>
                <a:sym typeface="Consolas"/>
              </a:rPr>
              <a:t>s</a:t>
            </a:r>
            <a:r>
              <a:rPr lang="en" sz="1800" dirty="0" err="1">
                <a:solidFill>
                  <a:srgbClr val="388E3C"/>
                </a:solidFill>
                <a:latin typeface="Consolas"/>
                <a:ea typeface="Consolas"/>
                <a:cs typeface="Consolas"/>
                <a:sym typeface="Consolas"/>
              </a:rPr>
              <a:t>.length</a:t>
            </a:r>
            <a:r>
              <a:rPr lang="en" sz="1800" dirty="0">
                <a:solidFill>
                  <a:srgbClr val="388E3C"/>
                </a:solidFill>
                <a:latin typeface="Consolas"/>
                <a:ea typeface="Consolas"/>
                <a:cs typeface="Consolas"/>
                <a:sym typeface="Consolas"/>
              </a:rPr>
              <a:t> </a:t>
            </a:r>
            <a:r>
              <a:rPr lang="en" sz="1800" dirty="0" err="1">
                <a:solidFill>
                  <a:srgbClr val="388E3C"/>
                </a:solidFill>
                <a:latin typeface="Consolas"/>
                <a:ea typeface="Consolas"/>
                <a:cs typeface="Consolas"/>
                <a:sym typeface="Consolas"/>
              </a:rPr>
              <a:t>égal</a:t>
            </a:r>
            <a:r>
              <a:rPr lang="en" sz="1800" dirty="0">
                <a:solidFill>
                  <a:srgbClr val="388E3C"/>
                </a:solidFill>
                <a:latin typeface="Consolas"/>
                <a:ea typeface="Consolas"/>
                <a:cs typeface="Consolas"/>
                <a:sym typeface="Consolas"/>
              </a:rPr>
              <a:t> </a:t>
            </a:r>
            <a:r>
              <a:rPr lang="en" sz="1800" dirty="0">
                <a:solidFill>
                  <a:srgbClr val="C53929"/>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s</a:t>
            </a:r>
            <a:r>
              <a:rPr lang="en" sz="1800" dirty="0" err="1">
                <a:solidFill>
                  <a:srgbClr val="37474F"/>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length</a:t>
            </a:r>
            <a:r>
              <a:rPr lang="en" sz="1800" dirty="0">
                <a:solidFill>
                  <a:srgbClr val="C53929"/>
                </a:solidFill>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457200" algn="l" rtl="0">
              <a:lnSpc>
                <a:spcPct val="150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a:t>
            </a:r>
            <a:r>
              <a:rPr lang="en" sz="1800" dirty="0">
                <a:solidFill>
                  <a:schemeClr val="dk1"/>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abc.length</a:t>
            </a: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égal</a:t>
            </a:r>
            <a:r>
              <a:rPr lang="en" sz="1800" dirty="0">
                <a:solidFill>
                  <a:srgbClr val="1155CC"/>
                </a:solidFill>
                <a:latin typeface="Consolas"/>
                <a:ea typeface="Consolas"/>
                <a:cs typeface="Consolas"/>
                <a:sym typeface="Consolas"/>
              </a:rPr>
              <a:t> 3</a:t>
            </a:r>
            <a:endParaRPr sz="1800" dirty="0">
              <a:solidFill>
                <a:srgbClr val="1155C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10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fade">
                                      <p:cBhvr>
                                        <p:cTn id="12" dur="1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body" idx="1"/>
          </p:nvPr>
        </p:nvSpPr>
        <p:spPr>
          <a:xfrm>
            <a:off x="311775" y="1477800"/>
            <a:ext cx="8480700" cy="934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a:p>
            <a:pPr marL="0" lvl="0" indent="0" algn="l" rtl="0">
              <a:lnSpc>
                <a:spcPct val="200000"/>
              </a:lnSpc>
              <a:spcBef>
                <a:spcPts val="0"/>
              </a:spcBef>
              <a:spcAft>
                <a:spcPts val="0"/>
              </a:spcAft>
              <a:buNone/>
            </a:pPr>
            <a:endParaRPr sz="1800">
              <a:latin typeface="Consolas"/>
              <a:ea typeface="Consolas"/>
              <a:cs typeface="Consolas"/>
              <a:sym typeface="Consolas"/>
            </a:endParaRPr>
          </a:p>
        </p:txBody>
      </p:sp>
      <p:sp>
        <p:nvSpPr>
          <p:cNvPr id="267" name="Google Shape;267;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68" name="Google Shape;26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 template expressions</a:t>
            </a:r>
            <a:endParaRPr/>
          </a:p>
        </p:txBody>
      </p:sp>
      <p:sp>
        <p:nvSpPr>
          <p:cNvPr id="269" name="Google Shape;269;p32"/>
          <p:cNvSpPr/>
          <p:nvPr/>
        </p:nvSpPr>
        <p:spPr>
          <a:xfrm>
            <a:off x="323935" y="2943350"/>
            <a:ext cx="81246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1155CC"/>
                </a:solidFill>
                <a:latin typeface="Consolas"/>
                <a:ea typeface="Consolas"/>
                <a:cs typeface="Consolas"/>
                <a:sym typeface="Consolas"/>
              </a:rPr>
              <a:t>=&gt; </a:t>
            </a:r>
            <a:r>
              <a:rPr lang="en" sz="1800" dirty="0" err="1">
                <a:solidFill>
                  <a:srgbClr val="1155CC"/>
                </a:solidFill>
                <a:latin typeface="Consolas"/>
                <a:ea typeface="Consolas"/>
                <a:cs typeface="Consolas"/>
                <a:sym typeface="Consolas"/>
              </a:rPr>
              <a:t>J’ai</a:t>
            </a:r>
            <a:r>
              <a:rPr lang="en" sz="1800" dirty="0">
                <a:solidFill>
                  <a:srgbClr val="1155CC"/>
                </a:solidFill>
                <a:latin typeface="Consolas"/>
                <a:ea typeface="Consolas"/>
                <a:cs typeface="Consolas"/>
                <a:sym typeface="Consolas"/>
              </a:rPr>
              <a:t> 15 items </a:t>
            </a:r>
            <a:r>
              <a:rPr lang="en" sz="1800" dirty="0" err="1">
                <a:solidFill>
                  <a:srgbClr val="1155CC"/>
                </a:solidFill>
                <a:latin typeface="Consolas"/>
                <a:ea typeface="Consolas"/>
                <a:cs typeface="Consolas"/>
                <a:sym typeface="Consolas"/>
              </a:rPr>
              <a:t>vêtements</a:t>
            </a:r>
            <a:endParaRPr sz="1800" dirty="0">
              <a:solidFill>
                <a:srgbClr val="1155CC"/>
              </a:solidFill>
              <a:latin typeface="Consolas"/>
              <a:ea typeface="Consolas"/>
              <a:cs typeface="Consolas"/>
              <a:sym typeface="Consolas"/>
            </a:endParaRPr>
          </a:p>
        </p:txBody>
      </p:sp>
      <p:sp>
        <p:nvSpPr>
          <p:cNvPr id="270" name="Google Shape;270;p32"/>
          <p:cNvSpPr txBox="1"/>
          <p:nvPr/>
        </p:nvSpPr>
        <p:spPr>
          <a:xfrm>
            <a:off x="228900" y="2412300"/>
            <a:ext cx="891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dirty="0">
                <a:solidFill>
                  <a:srgbClr val="388E3C"/>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J’ai</a:t>
            </a:r>
            <a:r>
              <a:rPr lang="en" sz="1800" dirty="0">
                <a:solidFill>
                  <a:srgbClr val="388E3C"/>
                </a:solidFill>
                <a:latin typeface="Consolas"/>
                <a:ea typeface="Consolas"/>
                <a:cs typeface="Consolas"/>
                <a:sym typeface="Consolas"/>
              </a:rPr>
              <a:t> </a:t>
            </a:r>
            <a:r>
              <a:rPr lang="en" sz="1800" dirty="0">
                <a:solidFill>
                  <a:srgbClr val="C53929"/>
                </a:solidFill>
                <a:latin typeface="Consolas"/>
                <a:ea typeface="Consolas"/>
                <a:cs typeface="Consolas"/>
                <a:sym typeface="Consolas"/>
              </a:rPr>
              <a:t>${</a:t>
            </a:r>
            <a:r>
              <a:rPr lang="en" sz="1800" b="1" dirty="0" err="1">
                <a:solidFill>
                  <a:srgbClr val="388E3C"/>
                </a:solidFill>
                <a:latin typeface="Consolas"/>
                <a:ea typeface="Consolas"/>
                <a:cs typeface="Consolas"/>
                <a:sym typeface="Consolas"/>
              </a:rPr>
              <a:t>numberOfShirts</a:t>
            </a:r>
            <a:r>
              <a:rPr lang="en" sz="1800" dirty="0">
                <a:solidFill>
                  <a:srgbClr val="388E3C"/>
                </a:solidFill>
                <a:latin typeface="Consolas"/>
                <a:ea typeface="Consolas"/>
                <a:cs typeface="Consolas"/>
                <a:sym typeface="Consolas"/>
              </a:rPr>
              <a:t> </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 </a:t>
            </a:r>
            <a:r>
              <a:rPr lang="en" sz="1800" b="1" dirty="0" err="1">
                <a:solidFill>
                  <a:srgbClr val="388E3C"/>
                </a:solidFill>
                <a:latin typeface="Consolas"/>
                <a:ea typeface="Consolas"/>
                <a:cs typeface="Consolas"/>
                <a:sym typeface="Consolas"/>
              </a:rPr>
              <a:t>numberOfPants</a:t>
            </a:r>
            <a:r>
              <a:rPr lang="en" sz="1800" dirty="0">
                <a:solidFill>
                  <a:srgbClr val="C53929"/>
                </a:solidFill>
                <a:latin typeface="Consolas"/>
                <a:ea typeface="Consolas"/>
                <a:cs typeface="Consolas"/>
                <a:sym typeface="Consolas"/>
              </a:rPr>
              <a:t>}</a:t>
            </a:r>
            <a:r>
              <a:rPr lang="en" sz="1800" dirty="0">
                <a:solidFill>
                  <a:srgbClr val="388E3C"/>
                </a:solidFill>
                <a:latin typeface="Consolas"/>
                <a:ea typeface="Consolas"/>
                <a:cs typeface="Consolas"/>
                <a:sym typeface="Consolas"/>
              </a:rPr>
              <a:t> </a:t>
            </a:r>
            <a:r>
              <a:rPr lang="en" sz="1800" dirty="0" err="1">
                <a:solidFill>
                  <a:srgbClr val="388E3C"/>
                </a:solidFill>
                <a:latin typeface="Consolas"/>
                <a:ea typeface="Consolas"/>
                <a:cs typeface="Consolas"/>
                <a:sym typeface="Consolas"/>
              </a:rPr>
              <a:t>vêtements</a:t>
            </a:r>
            <a:r>
              <a:rPr lang="en" sz="1800" dirty="0">
                <a:solidFill>
                  <a:srgbClr val="388E3C"/>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Variables</a:t>
            </a:r>
            <a:endParaRPr sz="4200"/>
          </a:p>
        </p:txBody>
      </p:sp>
      <p:sp>
        <p:nvSpPr>
          <p:cNvPr id="276" name="Google Shape;276;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82" name="Google Shape;282;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283" name="Google Shape;283;p34"/>
          <p:cNvSpPr txBox="1">
            <a:spLocks noGrp="1"/>
          </p:cNvSpPr>
          <p:nvPr>
            <p:ph type="body" idx="1"/>
          </p:nvPr>
        </p:nvSpPr>
        <p:spPr>
          <a:xfrm>
            <a:off x="387825" y="1157800"/>
            <a:ext cx="8431200" cy="5874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dirty="0" err="1"/>
              <a:t>Puissante</a:t>
            </a:r>
            <a:r>
              <a:rPr lang="en" sz="2200" dirty="0"/>
              <a:t> inf</a:t>
            </a:r>
            <a:r>
              <a:rPr lang="fr-FR" sz="2200" dirty="0"/>
              <a:t>e</a:t>
            </a:r>
            <a:r>
              <a:rPr lang="en" sz="2200" dirty="0" err="1"/>
              <a:t>rence</a:t>
            </a:r>
            <a:r>
              <a:rPr lang="en" sz="2200" dirty="0"/>
              <a:t> de type</a:t>
            </a:r>
            <a:endParaRPr sz="2200" dirty="0"/>
          </a:p>
        </p:txBody>
      </p:sp>
      <p:sp>
        <p:nvSpPr>
          <p:cNvPr id="284" name="Google Shape;284;p34"/>
          <p:cNvSpPr txBox="1">
            <a:spLocks noGrp="1"/>
          </p:cNvSpPr>
          <p:nvPr>
            <p:ph type="body" idx="1"/>
          </p:nvPr>
        </p:nvSpPr>
        <p:spPr>
          <a:xfrm>
            <a:off x="444559" y="2406300"/>
            <a:ext cx="8520600" cy="6765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dirty="0" err="1"/>
              <a:t>Muable</a:t>
            </a:r>
            <a:r>
              <a:rPr lang="en" sz="2200" dirty="0"/>
              <a:t> </a:t>
            </a:r>
            <a:r>
              <a:rPr lang="en" sz="2200" dirty="0" err="1"/>
              <a:t>ou</a:t>
            </a:r>
            <a:r>
              <a:rPr lang="en" sz="2200" dirty="0"/>
              <a:t> </a:t>
            </a:r>
            <a:r>
              <a:rPr lang="en" sz="2200" dirty="0" err="1"/>
              <a:t>immuable</a:t>
            </a:r>
            <a:endParaRPr sz="2200" dirty="0">
              <a:latin typeface="Consolas"/>
              <a:ea typeface="Consolas"/>
              <a:cs typeface="Consolas"/>
              <a:sym typeface="Consolas"/>
            </a:endParaRPr>
          </a:p>
        </p:txBody>
      </p:sp>
      <p:sp>
        <p:nvSpPr>
          <p:cNvPr id="285" name="Google Shape;285;p34"/>
          <p:cNvSpPr txBox="1"/>
          <p:nvPr/>
        </p:nvSpPr>
        <p:spPr>
          <a:xfrm>
            <a:off x="738925" y="1668875"/>
            <a:ext cx="6293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fr-FR" sz="2200" dirty="0">
                <a:latin typeface="Roboto"/>
                <a:ea typeface="Roboto"/>
                <a:cs typeface="Roboto"/>
                <a:sym typeface="Roboto"/>
              </a:rPr>
              <a:t>Le compilateur peut deviner le type</a:t>
            </a:r>
            <a:endParaRPr sz="2200" dirty="0">
              <a:latin typeface="Roboto"/>
              <a:ea typeface="Roboto"/>
              <a:cs typeface="Roboto"/>
              <a:sym typeface="Roboto"/>
            </a:endParaRPr>
          </a:p>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Sinon</a:t>
            </a:r>
            <a:r>
              <a:rPr lang="en" sz="2200" dirty="0">
                <a:latin typeface="Roboto"/>
                <a:ea typeface="Roboto"/>
                <a:cs typeface="Roboto"/>
                <a:sym typeface="Roboto"/>
              </a:rPr>
              <a:t>, on </a:t>
            </a:r>
            <a:r>
              <a:rPr lang="en" sz="2200" dirty="0" err="1">
                <a:latin typeface="Roboto"/>
                <a:ea typeface="Roboto"/>
                <a:cs typeface="Roboto"/>
                <a:sym typeface="Roboto"/>
              </a:rPr>
              <a:t>peut</a:t>
            </a:r>
            <a:r>
              <a:rPr lang="en" sz="2200" dirty="0">
                <a:latin typeface="Roboto"/>
                <a:ea typeface="Roboto"/>
                <a:cs typeface="Roboto"/>
                <a:sym typeface="Roboto"/>
              </a:rPr>
              <a:t> le </a:t>
            </a:r>
            <a:r>
              <a:rPr lang="en" sz="2200" dirty="0" err="1">
                <a:latin typeface="Roboto"/>
                <a:ea typeface="Roboto"/>
                <a:cs typeface="Roboto"/>
                <a:sym typeface="Roboto"/>
              </a:rPr>
              <a:t>sp</a:t>
            </a:r>
            <a:r>
              <a:rPr lang="fr-FR" sz="2200" dirty="0">
                <a:latin typeface="Roboto"/>
                <a:ea typeface="Roboto"/>
                <a:cs typeface="Roboto"/>
                <a:sym typeface="Roboto"/>
              </a:rPr>
              <a:t>e</a:t>
            </a:r>
            <a:r>
              <a:rPr lang="en" sz="2200" dirty="0" err="1">
                <a:latin typeface="Roboto"/>
                <a:ea typeface="Roboto"/>
                <a:cs typeface="Roboto"/>
                <a:sym typeface="Roboto"/>
              </a:rPr>
              <a:t>cifier</a:t>
            </a:r>
            <a:endParaRPr sz="2200" dirty="0">
              <a:latin typeface="Roboto"/>
              <a:ea typeface="Roboto"/>
              <a:cs typeface="Roboto"/>
              <a:sym typeface="Roboto"/>
            </a:endParaRPr>
          </a:p>
        </p:txBody>
      </p:sp>
      <p:sp>
        <p:nvSpPr>
          <p:cNvPr id="286" name="Google Shape;286;p34"/>
          <p:cNvSpPr txBox="1"/>
          <p:nvPr/>
        </p:nvSpPr>
        <p:spPr>
          <a:xfrm>
            <a:off x="796873" y="2921830"/>
            <a:ext cx="64959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Imuabilité</a:t>
            </a:r>
            <a:r>
              <a:rPr lang="en" sz="2200" dirty="0">
                <a:latin typeface="Roboto"/>
                <a:ea typeface="Roboto"/>
                <a:cs typeface="Roboto"/>
                <a:sym typeface="Roboto"/>
              </a:rPr>
              <a:t> pas force </a:t>
            </a:r>
            <a:r>
              <a:rPr lang="en" sz="2200" dirty="0" err="1">
                <a:latin typeface="Roboto"/>
                <a:ea typeface="Roboto"/>
                <a:cs typeface="Roboto"/>
                <a:sym typeface="Roboto"/>
              </a:rPr>
              <a:t>mais</a:t>
            </a:r>
            <a:r>
              <a:rPr lang="en" sz="2200" dirty="0">
                <a:latin typeface="Roboto"/>
                <a:ea typeface="Roboto"/>
                <a:cs typeface="Roboto"/>
                <a:sym typeface="Roboto"/>
              </a:rPr>
              <a:t> recommender</a:t>
            </a:r>
            <a:endParaRPr sz="2200" dirty="0">
              <a:latin typeface="Roboto"/>
              <a:ea typeface="Roboto"/>
              <a:cs typeface="Roboto"/>
              <a:sym typeface="Roboto"/>
            </a:endParaRPr>
          </a:p>
        </p:txBody>
      </p:sp>
      <p:sp>
        <p:nvSpPr>
          <p:cNvPr id="287" name="Google Shape;287;p34"/>
          <p:cNvSpPr txBox="1"/>
          <p:nvPr/>
        </p:nvSpPr>
        <p:spPr>
          <a:xfrm>
            <a:off x="540225" y="3708225"/>
            <a:ext cx="8032800" cy="7305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Kotlin </a:t>
            </a:r>
            <a:r>
              <a:rPr lang="en" sz="1800" dirty="0" err="1">
                <a:latin typeface="Roboto"/>
                <a:ea typeface="Roboto"/>
                <a:cs typeface="Roboto"/>
                <a:sym typeface="Roboto"/>
              </a:rPr>
              <a:t>est</a:t>
            </a:r>
            <a:r>
              <a:rPr lang="en" sz="1800" dirty="0">
                <a:latin typeface="Roboto"/>
                <a:ea typeface="Roboto"/>
                <a:cs typeface="Roboto"/>
                <a:sym typeface="Roboto"/>
              </a:rPr>
              <a:t> un language </a:t>
            </a:r>
            <a:r>
              <a:rPr lang="en" sz="1800" dirty="0" err="1">
                <a:latin typeface="Roboto"/>
                <a:ea typeface="Roboto"/>
                <a:cs typeface="Roboto"/>
                <a:sym typeface="Roboto"/>
              </a:rPr>
              <a:t>à</a:t>
            </a:r>
            <a:r>
              <a:rPr lang="en" sz="1800" dirty="0">
                <a:latin typeface="Roboto"/>
                <a:ea typeface="Roboto"/>
                <a:cs typeface="Roboto"/>
                <a:sym typeface="Roboto"/>
              </a:rPr>
              <a:t> </a:t>
            </a:r>
            <a:r>
              <a:rPr lang="en" sz="1800" dirty="0" err="1">
                <a:latin typeface="Roboto"/>
                <a:ea typeface="Roboto"/>
                <a:cs typeface="Roboto"/>
                <a:sym typeface="Roboto"/>
              </a:rPr>
              <a:t>typage</a:t>
            </a:r>
            <a:r>
              <a:rPr lang="en" sz="1800" dirty="0">
                <a:latin typeface="Roboto"/>
                <a:ea typeface="Roboto"/>
                <a:cs typeface="Roboto"/>
                <a:sym typeface="Roboto"/>
              </a:rPr>
              <a:t> </a:t>
            </a:r>
            <a:r>
              <a:rPr lang="en" sz="1800" dirty="0" err="1">
                <a:latin typeface="Roboto"/>
                <a:ea typeface="Roboto"/>
                <a:cs typeface="Roboto"/>
                <a:sym typeface="Roboto"/>
              </a:rPr>
              <a:t>statique</a:t>
            </a:r>
            <a:r>
              <a:rPr lang="en" sz="1800" dirty="0">
                <a:latin typeface="Roboto"/>
                <a:ea typeface="Roboto"/>
                <a:cs typeface="Roboto"/>
                <a:sym typeface="Roboto"/>
              </a:rPr>
              <a:t> (statically-typed language). Le type </a:t>
            </a:r>
            <a:r>
              <a:rPr lang="en" sz="1800" dirty="0" err="1">
                <a:latin typeface="Roboto"/>
                <a:ea typeface="Roboto"/>
                <a:cs typeface="Roboto"/>
                <a:sym typeface="Roboto"/>
              </a:rPr>
              <a:t>est</a:t>
            </a:r>
            <a:r>
              <a:rPr lang="en" sz="1800" dirty="0">
                <a:latin typeface="Roboto"/>
                <a:ea typeface="Roboto"/>
                <a:cs typeface="Roboto"/>
                <a:sym typeface="Roboto"/>
              </a:rPr>
              <a:t> </a:t>
            </a:r>
            <a:r>
              <a:rPr lang="en" sz="1800" dirty="0" err="1">
                <a:latin typeface="Roboto"/>
                <a:ea typeface="Roboto"/>
                <a:cs typeface="Roboto"/>
                <a:sym typeface="Roboto"/>
              </a:rPr>
              <a:t>résolue</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la compilation et ne </a:t>
            </a:r>
            <a:r>
              <a:rPr lang="en" sz="1800" dirty="0" err="1">
                <a:latin typeface="Roboto"/>
                <a:ea typeface="Roboto"/>
                <a:cs typeface="Roboto"/>
                <a:sym typeface="Roboto"/>
              </a:rPr>
              <a:t>peut</a:t>
            </a:r>
            <a:r>
              <a:rPr lang="en" sz="1800" dirty="0">
                <a:latin typeface="Roboto"/>
                <a:ea typeface="Roboto"/>
                <a:cs typeface="Roboto"/>
                <a:sym typeface="Roboto"/>
              </a:rPr>
              <a:t> pas changer.</a:t>
            </a:r>
            <a:endParaRPr sz="1800"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Opérateurs</a:t>
            </a:r>
            <a:endParaRPr sz="4200" dirty="0"/>
          </a:p>
        </p:txBody>
      </p:sp>
      <p:sp>
        <p:nvSpPr>
          <p:cNvPr id="120" name="Google Shape;120;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009F7E-6102-4262-0C97-5EAC4850BFFC}"/>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41F917B0-4F72-1421-4196-77DE52510AA8}"/>
              </a:ext>
            </a:extLst>
          </p:cNvPr>
          <p:cNvSpPr>
            <a:spLocks noGrp="1"/>
          </p:cNvSpPr>
          <p:nvPr>
            <p:ph type="body" idx="1"/>
          </p:nvPr>
        </p:nvSpPr>
        <p:spPr/>
        <p:txBody>
          <a:bodyPr/>
          <a:lstStyle/>
          <a:p>
            <a:r>
              <a:rPr lang="fr-FR" dirty="0"/>
              <a:t>Intégrer le reste</a:t>
            </a:r>
          </a:p>
        </p:txBody>
      </p:sp>
      <p:sp>
        <p:nvSpPr>
          <p:cNvPr id="4" name="Espace réservé du numéro de diapositive 3">
            <a:extLst>
              <a:ext uri="{FF2B5EF4-FFF2-40B4-BE49-F238E27FC236}">
                <a16:creationId xmlns:a16="http://schemas.microsoft.com/office/drawing/2014/main" id="{274E607A-BEE8-6AD6-ECE7-67428500B5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20</a:t>
            </a:fld>
            <a:endParaRPr lang="fr-FR"/>
          </a:p>
        </p:txBody>
      </p:sp>
    </p:spTree>
    <p:extLst>
      <p:ext uri="{BB962C8B-B14F-4D97-AF65-F5344CB8AC3E}">
        <p14:creationId xmlns:p14="http://schemas.microsoft.com/office/powerpoint/2010/main" val="3144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200" dirty="0" err="1"/>
              <a:t>Conditionnel</a:t>
            </a:r>
            <a:endParaRPr sz="4200" dirty="0"/>
          </a:p>
        </p:txBody>
      </p:sp>
      <p:sp>
        <p:nvSpPr>
          <p:cNvPr id="321" name="Google Shape;321;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327" name="Google Shape;327;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flow</a:t>
            </a:r>
            <a:endParaRPr/>
          </a:p>
        </p:txBody>
      </p:sp>
      <p:sp>
        <p:nvSpPr>
          <p:cNvPr id="328" name="Google Shape;328;p39"/>
          <p:cNvSpPr txBox="1"/>
          <p:nvPr/>
        </p:nvSpPr>
        <p:spPr>
          <a:xfrm>
            <a:off x="311700" y="1451050"/>
            <a:ext cx="8127000" cy="2547600"/>
          </a:xfrm>
          <a:prstGeom prst="rect">
            <a:avLst/>
          </a:prstGeom>
          <a:noFill/>
          <a:ln>
            <a:noFill/>
          </a:ln>
        </p:spPr>
        <p:txBody>
          <a:bodyPr spcFirstLastPara="1" wrap="square" lIns="91425" tIns="91425" rIns="91425" bIns="91425" anchor="t" anchorCtr="0">
            <a:noAutofit/>
          </a:bodyPr>
          <a:lstStyle/>
          <a:p>
            <a:pPr marL="457200" marR="76200" lvl="0" indent="-368300" algn="l" rtl="0">
              <a:lnSpc>
                <a:spcPct val="150000"/>
              </a:lnSpc>
              <a:spcBef>
                <a:spcPts val="100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if/else if/else</a:t>
            </a:r>
            <a:endParaRPr sz="2200" dirty="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when</a:t>
            </a:r>
            <a:endParaRPr sz="2200" dirty="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Boucle for</a:t>
            </a:r>
            <a:endParaRPr sz="2200" dirty="0">
              <a:solidFill>
                <a:srgbClr val="333333"/>
              </a:solidFill>
              <a:highlight>
                <a:srgbClr val="FFFFFF"/>
              </a:highlight>
              <a:latin typeface="Roboto"/>
              <a:ea typeface="Roboto"/>
              <a:cs typeface="Roboto"/>
              <a:sym typeface="Roboto"/>
            </a:endParaRPr>
          </a:p>
          <a:p>
            <a:pPr marL="457200" marR="76200" lvl="0" indent="-368300" algn="l" rtl="0">
              <a:lnSpc>
                <a:spcPct val="150000"/>
              </a:lnSpc>
              <a:spcBef>
                <a:spcPts val="0"/>
              </a:spcBef>
              <a:spcAft>
                <a:spcPts val="0"/>
              </a:spcAft>
              <a:buClr>
                <a:srgbClr val="333333"/>
              </a:buClr>
              <a:buSzPts val="2200"/>
              <a:buFont typeface="Roboto"/>
              <a:buChar char="●"/>
            </a:pPr>
            <a:r>
              <a:rPr lang="en" sz="2200" dirty="0">
                <a:solidFill>
                  <a:srgbClr val="333333"/>
                </a:solidFill>
                <a:highlight>
                  <a:srgbClr val="FFFFFF"/>
                </a:highlight>
                <a:latin typeface="Roboto"/>
                <a:ea typeface="Roboto"/>
                <a:cs typeface="Roboto"/>
                <a:sym typeface="Roboto"/>
              </a:rPr>
              <a:t>Boucle while</a:t>
            </a:r>
            <a:endParaRPr sz="2200" dirty="0">
              <a:solidFill>
                <a:srgbClr val="333333"/>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body" idx="1"/>
          </p:nvPr>
        </p:nvSpPr>
        <p:spPr>
          <a:xfrm>
            <a:off x="306050" y="1088500"/>
            <a:ext cx="8520600" cy="8022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marL="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34" name="Google Shape;334;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335" name="Google Shape;335;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if/else</a:t>
            </a:r>
            <a:endParaRPr dirty="0"/>
          </a:p>
        </p:txBody>
      </p:sp>
      <p:sp>
        <p:nvSpPr>
          <p:cNvPr id="336" name="Google Shape;336;p40"/>
          <p:cNvSpPr/>
          <p:nvPr/>
        </p:nvSpPr>
        <p:spPr>
          <a:xfrm>
            <a:off x="269475" y="3820300"/>
            <a:ext cx="32712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7" name="Google Shape;337;p40"/>
          <p:cNvSpPr txBox="1"/>
          <p:nvPr/>
        </p:nvSpPr>
        <p:spPr>
          <a:xfrm>
            <a:off x="308650" y="2020000"/>
            <a:ext cx="5930400" cy="223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b="1">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body" idx="1"/>
          </p:nvPr>
        </p:nvSpPr>
        <p:spPr>
          <a:xfrm>
            <a:off x="311700" y="1087874"/>
            <a:ext cx="8398800" cy="24660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sz="1800" b="1">
              <a:solidFill>
                <a:srgbClr val="3F51B5"/>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a:p>
            <a:pPr marL="457200" lvl="0" indent="0" algn="l" rtl="0">
              <a:lnSpc>
                <a:spcPct val="115000"/>
              </a:lnSpc>
              <a:spcBef>
                <a:spcPts val="300"/>
              </a:spcBef>
              <a:spcAft>
                <a:spcPts val="0"/>
              </a:spcAft>
              <a:buNone/>
            </a:pPr>
            <a:endParaRPr sz="1800">
              <a:solidFill>
                <a:schemeClr val="dk1"/>
              </a:solidFill>
              <a:highlight>
                <a:srgbClr val="FFFFFF"/>
              </a:highlight>
              <a:latin typeface="Consolas"/>
              <a:ea typeface="Consolas"/>
              <a:cs typeface="Consolas"/>
              <a:sym typeface="Consolas"/>
            </a:endParaRPr>
          </a:p>
        </p:txBody>
      </p:sp>
      <p:sp>
        <p:nvSpPr>
          <p:cNvPr id="343" name="Google Shape;343;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44" name="Google Shape;344;p4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rgbClr val="FFFFFF"/>
                </a:solidFill>
              </a:rPr>
              <a:t>Expression if avec </a:t>
            </a:r>
            <a:r>
              <a:rPr lang="en" dirty="0" err="1">
                <a:solidFill>
                  <a:srgbClr val="FFFFFF"/>
                </a:solidFill>
              </a:rPr>
              <a:t>plusieurs</a:t>
            </a:r>
            <a:r>
              <a:rPr lang="en" dirty="0">
                <a:solidFill>
                  <a:srgbClr val="FFFFFF"/>
                </a:solidFill>
              </a:rPr>
              <a:t> </a:t>
            </a:r>
            <a:r>
              <a:rPr lang="en" dirty="0" err="1">
                <a:solidFill>
                  <a:srgbClr val="FFFFFF"/>
                </a:solidFill>
              </a:rPr>
              <a:t>cas</a:t>
            </a:r>
            <a:endParaRPr dirty="0">
              <a:solidFill>
                <a:srgbClr val="FFFFFF"/>
              </a:solidFill>
            </a:endParaRPr>
          </a:p>
        </p:txBody>
      </p:sp>
      <p:sp>
        <p:nvSpPr>
          <p:cNvPr id="345" name="Google Shape;345;p41"/>
          <p:cNvSpPr txBox="1"/>
          <p:nvPr/>
        </p:nvSpPr>
        <p:spPr>
          <a:xfrm>
            <a:off x="308850" y="3984300"/>
            <a:ext cx="66759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2"/>
          <p:cNvSpPr txBox="1">
            <a:spLocks noGrp="1"/>
          </p:cNvSpPr>
          <p:nvPr>
            <p:ph type="body" idx="1"/>
          </p:nvPr>
        </p:nvSpPr>
        <p:spPr>
          <a:xfrm>
            <a:off x="306050" y="1558350"/>
            <a:ext cx="8520600" cy="9759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300"/>
              </a:spcBef>
              <a:spcAft>
                <a:spcPts val="0"/>
              </a:spcAft>
              <a:buClr>
                <a:schemeClr val="dk1"/>
              </a:buClr>
              <a:buSzPts val="2200"/>
              <a:buChar char="●"/>
            </a:pPr>
            <a:r>
              <a:rPr lang="en" sz="2200" dirty="0">
                <a:solidFill>
                  <a:schemeClr val="dk1"/>
                </a:solidFill>
                <a:highlight>
                  <a:srgbClr val="FFFFFF"/>
                </a:highlight>
              </a:rPr>
              <a:t>Type de </a:t>
            </a:r>
            <a:r>
              <a:rPr lang="en" sz="2200" dirty="0" err="1">
                <a:solidFill>
                  <a:schemeClr val="dk1"/>
                </a:solidFill>
                <a:highlight>
                  <a:srgbClr val="FFFFFF"/>
                </a:highlight>
              </a:rPr>
              <a:t>données</a:t>
            </a:r>
            <a:r>
              <a:rPr lang="en" sz="2200" dirty="0">
                <a:solidFill>
                  <a:schemeClr val="dk1"/>
                </a:solidFill>
                <a:highlight>
                  <a:srgbClr val="FFFFFF"/>
                </a:highlight>
              </a:rPr>
              <a:t> </a:t>
            </a:r>
            <a:r>
              <a:rPr lang="en" sz="2200" dirty="0" err="1">
                <a:solidFill>
                  <a:schemeClr val="dk1"/>
                </a:solidFill>
                <a:highlight>
                  <a:srgbClr val="FFFFFF"/>
                </a:highlight>
              </a:rPr>
              <a:t>contenant</a:t>
            </a:r>
            <a:r>
              <a:rPr lang="en" sz="2200" dirty="0">
                <a:solidFill>
                  <a:schemeClr val="dk1"/>
                </a:solidFill>
                <a:highlight>
                  <a:srgbClr val="FFFFFF"/>
                </a:highlight>
              </a:rPr>
              <a:t> </a:t>
            </a:r>
            <a:r>
              <a:rPr lang="en" sz="2200" dirty="0" err="1">
                <a:solidFill>
                  <a:schemeClr val="dk1"/>
                </a:solidFill>
                <a:highlight>
                  <a:srgbClr val="FFFFFF"/>
                </a:highlight>
              </a:rPr>
              <a:t>une</a:t>
            </a:r>
            <a:r>
              <a:rPr lang="en" sz="2200" dirty="0">
                <a:solidFill>
                  <a:schemeClr val="dk1"/>
                </a:solidFill>
                <a:highlight>
                  <a:srgbClr val="FFFFFF"/>
                </a:highlight>
              </a:rPr>
              <a:t> suite de </a:t>
            </a:r>
            <a:r>
              <a:rPr lang="fr-FR" sz="2200" dirty="0">
                <a:solidFill>
                  <a:schemeClr val="dk1"/>
                </a:solidFill>
                <a:highlight>
                  <a:srgbClr val="FFFFFF"/>
                </a:highlight>
              </a:rPr>
              <a:t>valeurs qui sont comparables entre eux (par exemple les entiers de 1 à 100)</a:t>
            </a:r>
            <a:endParaRPr sz="2200" dirty="0">
              <a:solidFill>
                <a:schemeClr val="dk1"/>
              </a:solidFill>
            </a:endParaRPr>
          </a:p>
        </p:txBody>
      </p:sp>
      <p:sp>
        <p:nvSpPr>
          <p:cNvPr id="351" name="Google Shape;351;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352" name="Google Shape;352;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Ranges</a:t>
            </a:r>
            <a:endParaRPr/>
          </a:p>
        </p:txBody>
      </p:sp>
      <p:sp>
        <p:nvSpPr>
          <p:cNvPr id="353" name="Google Shape;353;p42"/>
          <p:cNvSpPr txBox="1"/>
          <p:nvPr/>
        </p:nvSpPr>
        <p:spPr>
          <a:xfrm>
            <a:off x="306050" y="2571750"/>
            <a:ext cx="7085100" cy="7026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Les Ranges </a:t>
            </a:r>
            <a:r>
              <a:rPr lang="en" sz="2200" dirty="0" err="1">
                <a:latin typeface="Roboto"/>
                <a:ea typeface="Roboto"/>
                <a:cs typeface="Roboto"/>
                <a:sym typeface="Roboto"/>
              </a:rPr>
              <a:t>sont</a:t>
            </a:r>
            <a:r>
              <a:rPr lang="en" sz="2200" dirty="0">
                <a:latin typeface="Roboto"/>
                <a:ea typeface="Roboto"/>
                <a:cs typeface="Roboto"/>
                <a:sym typeface="Roboto"/>
              </a:rPr>
              <a:t> </a:t>
            </a:r>
            <a:r>
              <a:rPr lang="en" sz="2200" dirty="0" err="1">
                <a:latin typeface="Roboto"/>
                <a:ea typeface="Roboto"/>
                <a:cs typeface="Roboto"/>
                <a:sym typeface="Roboto"/>
              </a:rPr>
              <a:t>bornées</a:t>
            </a:r>
            <a:r>
              <a:rPr lang="en" sz="2200" dirty="0">
                <a:latin typeface="Roboto"/>
                <a:ea typeface="Roboto"/>
                <a:cs typeface="Roboto"/>
                <a:sym typeface="Roboto"/>
              </a:rPr>
              <a:t> (</a:t>
            </a:r>
            <a:r>
              <a:rPr lang="en" sz="2200" dirty="0" err="1">
                <a:latin typeface="Roboto"/>
                <a:ea typeface="Roboto"/>
                <a:cs typeface="Roboto"/>
                <a:sym typeface="Roboto"/>
              </a:rPr>
              <a:t>inclusi</a:t>
            </a:r>
            <a:r>
              <a:rPr lang="fr-FR" sz="2200" dirty="0" err="1">
                <a:latin typeface="Roboto"/>
                <a:ea typeface="Roboto"/>
                <a:cs typeface="Roboto"/>
                <a:sym typeface="Roboto"/>
              </a:rPr>
              <a:t>ve</a:t>
            </a:r>
            <a:r>
              <a:rPr lang="en" sz="2200" dirty="0">
                <a:latin typeface="Roboto"/>
                <a:ea typeface="Roboto"/>
                <a:cs typeface="Roboto"/>
                <a:sym typeface="Roboto"/>
              </a:rPr>
              <a:t> par </a:t>
            </a:r>
            <a:r>
              <a:rPr lang="en" sz="2200" dirty="0" err="1">
                <a:latin typeface="Roboto"/>
                <a:ea typeface="Roboto"/>
                <a:cs typeface="Roboto"/>
                <a:sym typeface="Roboto"/>
              </a:rPr>
              <a:t>défaut</a:t>
            </a:r>
            <a:r>
              <a:rPr lang="en" sz="2200" dirty="0">
                <a:latin typeface="Roboto"/>
                <a:ea typeface="Roboto"/>
                <a:cs typeface="Roboto"/>
                <a:sym typeface="Roboto"/>
              </a:rPr>
              <a:t>)</a:t>
            </a:r>
            <a:endParaRPr sz="2200" dirty="0">
              <a:latin typeface="Roboto"/>
              <a:ea typeface="Roboto"/>
              <a:cs typeface="Roboto"/>
              <a:sym typeface="Roboto"/>
            </a:endParaRPr>
          </a:p>
        </p:txBody>
      </p:sp>
      <p:sp>
        <p:nvSpPr>
          <p:cNvPr id="354" name="Google Shape;354;p42"/>
          <p:cNvSpPr txBox="1"/>
          <p:nvPr/>
        </p:nvSpPr>
        <p:spPr>
          <a:xfrm>
            <a:off x="306050" y="3201568"/>
            <a:ext cx="7780500" cy="774581"/>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Les </a:t>
            </a:r>
            <a:r>
              <a:rPr lang="en" sz="2200" dirty="0" err="1">
                <a:latin typeface="Roboto"/>
                <a:ea typeface="Roboto"/>
                <a:cs typeface="Roboto"/>
                <a:sym typeface="Roboto"/>
              </a:rPr>
              <a:t>objets</a:t>
            </a:r>
            <a:r>
              <a:rPr lang="en" sz="2200" dirty="0">
                <a:latin typeface="Roboto"/>
                <a:ea typeface="Roboto"/>
                <a:cs typeface="Roboto"/>
                <a:sym typeface="Roboto"/>
              </a:rPr>
              <a:t> dans </a:t>
            </a:r>
            <a:r>
              <a:rPr lang="en" sz="2200" dirty="0" err="1">
                <a:latin typeface="Roboto"/>
                <a:ea typeface="Roboto"/>
                <a:cs typeface="Roboto"/>
                <a:sym typeface="Roboto"/>
              </a:rPr>
              <a:t>une</a:t>
            </a:r>
            <a:r>
              <a:rPr lang="en" sz="2200" dirty="0">
                <a:latin typeface="Roboto"/>
                <a:ea typeface="Roboto"/>
                <a:cs typeface="Roboto"/>
                <a:sym typeface="Roboto"/>
              </a:rPr>
              <a:t> range </a:t>
            </a:r>
            <a:r>
              <a:rPr lang="en" sz="2200" dirty="0" err="1">
                <a:latin typeface="Roboto"/>
                <a:ea typeface="Roboto"/>
                <a:cs typeface="Roboto"/>
                <a:sym typeface="Roboto"/>
              </a:rPr>
              <a:t>peuvent</a:t>
            </a:r>
            <a:r>
              <a:rPr lang="en" sz="2200" dirty="0">
                <a:latin typeface="Roboto"/>
                <a:ea typeface="Roboto"/>
                <a:cs typeface="Roboto"/>
                <a:sym typeface="Roboto"/>
              </a:rPr>
              <a:t> </a:t>
            </a:r>
            <a:r>
              <a:rPr lang="en" sz="2200" dirty="0" err="1">
                <a:latin typeface="Roboto"/>
                <a:ea typeface="Roboto"/>
                <a:cs typeface="Roboto"/>
                <a:sym typeface="Roboto"/>
              </a:rPr>
              <a:t>être</a:t>
            </a:r>
            <a:r>
              <a:rPr lang="en" sz="2200" dirty="0">
                <a:latin typeface="Roboto"/>
                <a:ea typeface="Roboto"/>
                <a:cs typeface="Roboto"/>
                <a:sym typeface="Roboto"/>
              </a:rPr>
              <a:t> </a:t>
            </a:r>
            <a:r>
              <a:rPr lang="en" sz="2200" dirty="0" err="1">
                <a:latin typeface="Roboto"/>
                <a:ea typeface="Roboto"/>
                <a:cs typeface="Roboto"/>
                <a:sym typeface="Roboto"/>
              </a:rPr>
              <a:t>muables</a:t>
            </a:r>
            <a:r>
              <a:rPr lang="en" sz="2200" dirty="0">
                <a:latin typeface="Roboto"/>
                <a:ea typeface="Roboto"/>
                <a:cs typeface="Roboto"/>
                <a:sym typeface="Roboto"/>
              </a:rPr>
              <a:t> </a:t>
            </a:r>
            <a:r>
              <a:rPr lang="en" sz="2200" dirty="0" err="1">
                <a:latin typeface="Roboto"/>
                <a:ea typeface="Roboto"/>
                <a:cs typeface="Roboto"/>
                <a:sym typeface="Roboto"/>
              </a:rPr>
              <a:t>ou</a:t>
            </a:r>
            <a:r>
              <a:rPr lang="en" sz="2200" dirty="0">
                <a:latin typeface="Roboto"/>
                <a:ea typeface="Roboto"/>
                <a:cs typeface="Roboto"/>
                <a:sym typeface="Roboto"/>
              </a:rPr>
              <a:t> </a:t>
            </a:r>
            <a:r>
              <a:rPr lang="en" sz="2200" dirty="0" err="1">
                <a:latin typeface="Roboto"/>
                <a:ea typeface="Roboto"/>
                <a:cs typeface="Roboto"/>
                <a:sym typeface="Roboto"/>
              </a:rPr>
              <a:t>immuables</a:t>
            </a:r>
            <a:endParaRPr sz="2200" dirty="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360" name="Google Shape;360;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Ranges </a:t>
            </a:r>
            <a:r>
              <a:rPr lang="en" dirty="0" err="1"/>
              <a:t>comme</a:t>
            </a:r>
            <a:r>
              <a:rPr lang="en" dirty="0"/>
              <a:t> condition</a:t>
            </a:r>
            <a:endParaRPr dirty="0"/>
          </a:p>
        </p:txBody>
      </p:sp>
      <p:sp>
        <p:nvSpPr>
          <p:cNvPr id="361" name="Google Shape;361;p43"/>
          <p:cNvSpPr/>
          <p:nvPr/>
        </p:nvSpPr>
        <p:spPr>
          <a:xfrm>
            <a:off x="321850" y="2934075"/>
            <a:ext cx="81693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2" name="Google Shape;362;p43"/>
          <p:cNvSpPr txBox="1"/>
          <p:nvPr/>
        </p:nvSpPr>
        <p:spPr>
          <a:xfrm>
            <a:off x="321850" y="1454775"/>
            <a:ext cx="5561400" cy="16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600"/>
              </a:spcAft>
              <a:buNone/>
            </a:pPr>
            <a:endParaRPr sz="180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376700" y="3941425"/>
            <a:ext cx="8449800" cy="4707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rgbClr val="3C4043"/>
                </a:solidFill>
                <a:latin typeface="Roboto"/>
                <a:ea typeface="Roboto"/>
                <a:cs typeface="Roboto"/>
                <a:sym typeface="Roboto"/>
              </a:rPr>
              <a:t>Note:</a:t>
            </a:r>
            <a:r>
              <a:rPr lang="en" sz="1800" dirty="0">
                <a:solidFill>
                  <a:srgbClr val="3C4043"/>
                </a:solidFill>
                <a:latin typeface="Roboto"/>
                <a:ea typeface="Roboto"/>
                <a:cs typeface="Roboto"/>
                <a:sym typeface="Roboto"/>
              </a:rPr>
              <a:t> Pas </a:t>
            </a:r>
            <a:r>
              <a:rPr lang="en" sz="1800" dirty="0" err="1">
                <a:solidFill>
                  <a:srgbClr val="3C4043"/>
                </a:solidFill>
                <a:latin typeface="Roboto"/>
                <a:ea typeface="Roboto"/>
                <a:cs typeface="Roboto"/>
                <a:sym typeface="Roboto"/>
              </a:rPr>
              <a:t>d’espace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autour</a:t>
            </a:r>
            <a:r>
              <a:rPr lang="en" sz="1800" dirty="0">
                <a:solidFill>
                  <a:srgbClr val="3C4043"/>
                </a:solidFill>
                <a:latin typeface="Roboto"/>
                <a:ea typeface="Roboto"/>
                <a:cs typeface="Roboto"/>
                <a:sym typeface="Roboto"/>
              </a:rPr>
              <a:t> de </a:t>
            </a:r>
            <a:r>
              <a:rPr lang="en" sz="1800" dirty="0" err="1">
                <a:solidFill>
                  <a:srgbClr val="3C4043"/>
                </a:solidFill>
                <a:latin typeface="Roboto"/>
                <a:ea typeface="Roboto"/>
                <a:cs typeface="Roboto"/>
                <a:sym typeface="Roboto"/>
              </a:rPr>
              <a:t>l’opérateur</a:t>
            </a:r>
            <a:r>
              <a:rPr lang="en" sz="1800" dirty="0">
                <a:solidFill>
                  <a:srgbClr val="3C4043"/>
                </a:solidFill>
                <a:latin typeface="Roboto"/>
                <a:ea typeface="Roboto"/>
                <a:cs typeface="Roboto"/>
                <a:sym typeface="Roboto"/>
              </a:rPr>
              <a:t>  "range to" operator </a:t>
            </a:r>
            <a:r>
              <a:rPr lang="en" sz="1800" dirty="0">
                <a:solidFill>
                  <a:srgbClr val="3C4043"/>
                </a:solidFill>
                <a:latin typeface="Courier New"/>
                <a:ea typeface="Courier New"/>
                <a:cs typeface="Courier New"/>
                <a:sym typeface="Courier New"/>
              </a:rPr>
              <a:t>(1</a:t>
            </a:r>
            <a:r>
              <a:rPr lang="en" sz="1800" b="1" dirty="0">
                <a:solidFill>
                  <a:srgbClr val="3C4043"/>
                </a:solidFill>
                <a:latin typeface="Courier New"/>
                <a:ea typeface="Courier New"/>
                <a:cs typeface="Courier New"/>
                <a:sym typeface="Courier New"/>
              </a:rPr>
              <a:t>..</a:t>
            </a:r>
            <a:r>
              <a:rPr lang="en" sz="1800" dirty="0">
                <a:solidFill>
                  <a:srgbClr val="3C4043"/>
                </a:solidFill>
                <a:latin typeface="Courier New"/>
                <a:ea typeface="Courier New"/>
                <a:cs typeface="Courier New"/>
                <a:sym typeface="Courier New"/>
              </a:rPr>
              <a:t>100)</a:t>
            </a:r>
            <a:endParaRPr sz="1800" dirty="0">
              <a:solidFill>
                <a:srgbClr val="3C4043"/>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body" idx="1"/>
          </p:nvPr>
        </p:nvSpPr>
        <p:spPr>
          <a:xfrm>
            <a:off x="311700" y="1201179"/>
            <a:ext cx="8398800" cy="231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b="1">
              <a:highlight>
                <a:srgbClr val="FFFFFF"/>
              </a:highlight>
              <a:latin typeface="Consolas"/>
              <a:ea typeface="Consolas"/>
              <a:cs typeface="Consolas"/>
              <a:sym typeface="Consolas"/>
            </a:endParaRPr>
          </a:p>
        </p:txBody>
      </p:sp>
      <p:sp>
        <p:nvSpPr>
          <p:cNvPr id="369" name="Google Shape;369;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370" name="Google Shape;370;p44"/>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err="1"/>
              <a:t>Déclaration</a:t>
            </a:r>
            <a:r>
              <a:rPr lang="en" dirty="0"/>
              <a:t> when</a:t>
            </a:r>
            <a:endParaRPr dirty="0">
              <a:solidFill>
                <a:srgbClr val="FFFFFF"/>
              </a:solidFill>
            </a:endParaRPr>
          </a:p>
        </p:txBody>
      </p:sp>
      <p:sp>
        <p:nvSpPr>
          <p:cNvPr id="371" name="Google Shape;371;p44"/>
          <p:cNvSpPr txBox="1"/>
          <p:nvPr/>
        </p:nvSpPr>
        <p:spPr>
          <a:xfrm>
            <a:off x="311700" y="3136850"/>
            <a:ext cx="6366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That's a lot of results!</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sz="1800" dirty="0">
              <a:latin typeface="Consolas"/>
              <a:ea typeface="Consolas"/>
              <a:cs typeface="Consolas"/>
              <a:sym typeface="Consolas"/>
            </a:endParaRPr>
          </a:p>
        </p:txBody>
      </p:sp>
      <p:sp>
        <p:nvSpPr>
          <p:cNvPr id="372" name="Google Shape;372;p44"/>
          <p:cNvSpPr txBox="1"/>
          <p:nvPr/>
        </p:nvSpPr>
        <p:spPr>
          <a:xfrm>
            <a:off x="376700" y="3792875"/>
            <a:ext cx="7674900" cy="691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Tel que la d</a:t>
            </a:r>
            <a:r>
              <a:rPr lang="fr-FR" sz="1800" dirty="0">
                <a:latin typeface="Roboto"/>
                <a:ea typeface="Roboto"/>
                <a:cs typeface="Roboto"/>
                <a:sym typeface="Roboto"/>
              </a:rPr>
              <a:t>e</a:t>
            </a:r>
            <a:r>
              <a:rPr lang="en" sz="1800" dirty="0" err="1">
                <a:latin typeface="Roboto"/>
                <a:ea typeface="Roboto"/>
                <a:cs typeface="Roboto"/>
                <a:sym typeface="Roboto"/>
              </a:rPr>
              <a:t>claration</a:t>
            </a:r>
            <a:r>
              <a:rPr lang="en" sz="1800" dirty="0">
                <a:latin typeface="Roboto"/>
                <a:ea typeface="Roboto"/>
                <a:cs typeface="Roboto"/>
                <a:sym typeface="Roboto"/>
              </a:rPr>
              <a:t> </a:t>
            </a:r>
            <a:r>
              <a:rPr lang="en" sz="1800" dirty="0">
                <a:latin typeface="Courier New"/>
                <a:ea typeface="Courier New"/>
                <a:cs typeface="Courier New"/>
                <a:sym typeface="Courier New"/>
              </a:rPr>
              <a:t>when</a:t>
            </a:r>
            <a:r>
              <a:rPr lang="en" sz="1800" dirty="0">
                <a:latin typeface="Roboto"/>
                <a:ea typeface="Roboto"/>
                <a:cs typeface="Roboto"/>
                <a:sym typeface="Roboto"/>
              </a:rPr>
              <a:t>, on </a:t>
            </a:r>
            <a:r>
              <a:rPr lang="en" sz="1800" dirty="0" err="1">
                <a:latin typeface="Roboto"/>
                <a:ea typeface="Roboto"/>
                <a:cs typeface="Roboto"/>
                <a:sym typeface="Roboto"/>
              </a:rPr>
              <a:t>peut</a:t>
            </a:r>
            <a:r>
              <a:rPr lang="en" sz="1800" dirty="0">
                <a:latin typeface="Roboto"/>
                <a:ea typeface="Roboto"/>
                <a:cs typeface="Roboto"/>
                <a:sym typeface="Roboto"/>
              </a:rPr>
              <a:t> </a:t>
            </a:r>
            <a:r>
              <a:rPr lang="en" sz="1800" dirty="0" err="1">
                <a:latin typeface="Roboto"/>
                <a:ea typeface="Roboto"/>
                <a:cs typeface="Roboto"/>
                <a:sym typeface="Roboto"/>
              </a:rPr>
              <a:t>aussi</a:t>
            </a:r>
            <a:r>
              <a:rPr lang="en" sz="1800" dirty="0">
                <a:latin typeface="Roboto"/>
                <a:ea typeface="Roboto"/>
                <a:cs typeface="Roboto"/>
                <a:sym typeface="Roboto"/>
              </a:rPr>
              <a:t> </a:t>
            </a:r>
            <a:r>
              <a:rPr lang="en" sz="1800" dirty="0" err="1">
                <a:latin typeface="Roboto"/>
                <a:ea typeface="Roboto"/>
                <a:cs typeface="Roboto"/>
                <a:sym typeface="Roboto"/>
              </a:rPr>
              <a:t>définir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expression </a:t>
            </a:r>
            <a:r>
              <a:rPr lang="en" sz="1800" dirty="0">
                <a:latin typeface="Courier New"/>
                <a:ea typeface="Courier New"/>
                <a:cs typeface="Courier New"/>
                <a:sym typeface="Courier New"/>
              </a:rPr>
              <a:t>when</a:t>
            </a:r>
            <a:r>
              <a:rPr lang="en" sz="1800" dirty="0">
                <a:latin typeface="Roboto"/>
                <a:ea typeface="Roboto"/>
                <a:cs typeface="Roboto"/>
                <a:sym typeface="Roboto"/>
              </a:rPr>
              <a:t> qui </a:t>
            </a:r>
            <a:r>
              <a:rPr lang="en" sz="1800" dirty="0" err="1">
                <a:latin typeface="Roboto"/>
                <a:ea typeface="Roboto"/>
                <a:cs typeface="Roboto"/>
                <a:sym typeface="Roboto"/>
              </a:rPr>
              <a:t>retourne</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a:t>
            </a:r>
            <a:r>
              <a:rPr lang="fr-FR" sz="1800" dirty="0">
                <a:latin typeface="Roboto"/>
                <a:ea typeface="Roboto"/>
                <a:cs typeface="Roboto"/>
                <a:sym typeface="Roboto"/>
              </a:rPr>
              <a:t>V</a:t>
            </a:r>
            <a:r>
              <a:rPr lang="en" sz="1800" dirty="0" err="1">
                <a:latin typeface="Roboto"/>
                <a:ea typeface="Roboto"/>
                <a:cs typeface="Roboto"/>
                <a:sym typeface="Roboto"/>
              </a:rPr>
              <a:t>aleur</a:t>
            </a:r>
            <a:r>
              <a:rPr lang="en" sz="1800" dirty="0">
                <a:latin typeface="Roboto"/>
                <a:ea typeface="Roboto"/>
                <a:cs typeface="Roboto"/>
                <a:sym typeface="Roboto"/>
              </a:rPr>
              <a:t>.</a:t>
            </a:r>
            <a:endParaRPr sz="1800" dirty="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for</a:t>
            </a:r>
            <a:endParaRPr dirty="0">
              <a:solidFill>
                <a:srgbClr val="FFFFFF"/>
              </a:solidFill>
            </a:endParaRPr>
          </a:p>
        </p:txBody>
      </p:sp>
      <p:sp>
        <p:nvSpPr>
          <p:cNvPr id="378" name="Google Shape;378;p45"/>
          <p:cNvSpPr txBox="1">
            <a:spLocks noGrp="1"/>
          </p:cNvSpPr>
          <p:nvPr>
            <p:ph type="body" idx="1"/>
          </p:nvPr>
        </p:nvSpPr>
        <p:spPr>
          <a:xfrm>
            <a:off x="311700" y="1314484"/>
            <a:ext cx="8398800" cy="1369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b="1">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80" name="Google Shape;380;p45"/>
          <p:cNvSpPr txBox="1"/>
          <p:nvPr/>
        </p:nvSpPr>
        <p:spPr>
          <a:xfrm>
            <a:off x="332600" y="2865675"/>
            <a:ext cx="3765600" cy="46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sz="1800">
              <a:latin typeface="Consolas"/>
              <a:ea typeface="Consolas"/>
              <a:cs typeface="Consolas"/>
              <a:sym typeface="Consolas"/>
            </a:endParaRPr>
          </a:p>
        </p:txBody>
      </p:sp>
      <p:sp>
        <p:nvSpPr>
          <p:cNvPr id="381" name="Google Shape;381;p45"/>
          <p:cNvSpPr txBox="1"/>
          <p:nvPr/>
        </p:nvSpPr>
        <p:spPr>
          <a:xfrm>
            <a:off x="401275" y="3798277"/>
            <a:ext cx="7824000" cy="637773"/>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rgbClr val="3C4043"/>
                </a:solidFill>
                <a:latin typeface="Roboto"/>
                <a:ea typeface="Roboto"/>
                <a:cs typeface="Roboto"/>
                <a:sym typeface="Roboto"/>
              </a:rPr>
              <a:t>Itère</a:t>
            </a:r>
            <a:r>
              <a:rPr lang="en" sz="1800" dirty="0">
                <a:solidFill>
                  <a:srgbClr val="3C4043"/>
                </a:solidFill>
                <a:latin typeface="Roboto"/>
                <a:ea typeface="Roboto"/>
                <a:cs typeface="Roboto"/>
                <a:sym typeface="Roboto"/>
              </a:rPr>
              <a:t> sur </a:t>
            </a:r>
            <a:r>
              <a:rPr lang="en" sz="1800" dirty="0" err="1">
                <a:solidFill>
                  <a:srgbClr val="3C4043"/>
                </a:solidFill>
                <a:latin typeface="Roboto"/>
                <a:ea typeface="Roboto"/>
                <a:cs typeface="Roboto"/>
                <a:sym typeface="Roboto"/>
              </a:rPr>
              <a:t>une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liste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d’éléments</a:t>
            </a:r>
            <a:r>
              <a:rPr lang="en" sz="1800" dirty="0">
                <a:solidFill>
                  <a:srgbClr val="3C4043"/>
                </a:solidFill>
                <a:latin typeface="Roboto"/>
                <a:ea typeface="Roboto"/>
                <a:cs typeface="Roboto"/>
                <a:sym typeface="Roboto"/>
              </a:rPr>
              <a:t>. Pas </a:t>
            </a:r>
            <a:r>
              <a:rPr lang="en" sz="1800" dirty="0" err="1">
                <a:solidFill>
                  <a:srgbClr val="3C4043"/>
                </a:solidFill>
                <a:latin typeface="Roboto"/>
                <a:ea typeface="Roboto"/>
                <a:cs typeface="Roboto"/>
                <a:sym typeface="Roboto"/>
              </a:rPr>
              <a:t>besoin</a:t>
            </a:r>
            <a:r>
              <a:rPr lang="en" sz="1800" dirty="0">
                <a:solidFill>
                  <a:srgbClr val="3C4043"/>
                </a:solidFill>
                <a:latin typeface="Roboto"/>
                <a:ea typeface="Roboto"/>
                <a:cs typeface="Roboto"/>
                <a:sym typeface="Roboto"/>
              </a:rPr>
              <a:t> de d</a:t>
            </a:r>
            <a:r>
              <a:rPr lang="fr-FR" sz="1800" dirty="0">
                <a:solidFill>
                  <a:srgbClr val="3C4043"/>
                </a:solidFill>
                <a:latin typeface="Roboto"/>
                <a:ea typeface="Roboto"/>
                <a:cs typeface="Roboto"/>
                <a:sym typeface="Roboto"/>
              </a:rPr>
              <a:t>é</a:t>
            </a:r>
            <a:r>
              <a:rPr lang="en" sz="1800" dirty="0" err="1">
                <a:solidFill>
                  <a:srgbClr val="3C4043"/>
                </a:solidFill>
                <a:latin typeface="Roboto"/>
                <a:ea typeface="Roboto"/>
                <a:cs typeface="Roboto"/>
                <a:sym typeface="Roboto"/>
              </a:rPr>
              <a:t>clarer</a:t>
            </a:r>
            <a:r>
              <a:rPr lang="en" sz="1800" dirty="0">
                <a:solidFill>
                  <a:srgbClr val="3C4043"/>
                </a:solidFill>
                <a:latin typeface="Roboto"/>
                <a:ea typeface="Roboto"/>
                <a:cs typeface="Roboto"/>
                <a:sym typeface="Roboto"/>
              </a:rPr>
              <a:t> un </a:t>
            </a:r>
            <a:r>
              <a:rPr lang="en" sz="1800" dirty="0" err="1">
                <a:solidFill>
                  <a:srgbClr val="3C4043"/>
                </a:solidFill>
                <a:latin typeface="Roboto"/>
                <a:ea typeface="Roboto"/>
                <a:cs typeface="Roboto"/>
                <a:sym typeface="Roboto"/>
              </a:rPr>
              <a:t>itérateur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ou</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d’incrémenter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une</a:t>
            </a:r>
            <a:r>
              <a:rPr lang="en" sz="1800" dirty="0">
                <a:solidFill>
                  <a:srgbClr val="3C4043"/>
                </a:solidFill>
                <a:latin typeface="Roboto"/>
                <a:ea typeface="Roboto"/>
                <a:cs typeface="Roboto"/>
                <a:sym typeface="Roboto"/>
              </a:rPr>
              <a:t> variable.</a:t>
            </a:r>
            <a:endParaRPr sz="1800" dirty="0">
              <a:solidFill>
                <a:srgbClr val="3C4043"/>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for avec index et </a:t>
            </a:r>
            <a:r>
              <a:rPr lang="en" dirty="0" err="1"/>
              <a:t>élément</a:t>
            </a:r>
            <a:endParaRPr dirty="0">
              <a:solidFill>
                <a:srgbClr val="FFFFFF"/>
              </a:solidFill>
            </a:endParaRPr>
          </a:p>
        </p:txBody>
      </p:sp>
      <p:sp>
        <p:nvSpPr>
          <p:cNvPr id="387" name="Google Shape;387;p46"/>
          <p:cNvSpPr txBox="1">
            <a:spLocks noGrp="1"/>
          </p:cNvSpPr>
          <p:nvPr>
            <p:ph type="body" idx="1"/>
          </p:nvPr>
        </p:nvSpPr>
        <p:spPr>
          <a:xfrm>
            <a:off x="311700" y="1353566"/>
            <a:ext cx="8398800" cy="101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lang="en" sz="1800" b="1">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marL="0" lvl="0" indent="0" algn="l" rtl="0">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solidFill>
                <a:srgbClr val="1155CC"/>
              </a:solidFill>
              <a:latin typeface="Consolas"/>
              <a:ea typeface="Consolas"/>
              <a:cs typeface="Consolas"/>
              <a:sym typeface="Consolas"/>
            </a:endParaRPr>
          </a:p>
          <a:p>
            <a:pPr marL="457200" lvl="0" indent="0" algn="l" rtl="0">
              <a:spcBef>
                <a:spcPts val="600"/>
              </a:spcBef>
              <a:spcAft>
                <a:spcPts val="0"/>
              </a:spcAft>
              <a:buNone/>
            </a:pPr>
            <a:endParaRPr sz="1800">
              <a:solidFill>
                <a:schemeClr val="dk1"/>
              </a:solidFill>
              <a:latin typeface="Consolas"/>
              <a:ea typeface="Consolas"/>
              <a:cs typeface="Consolas"/>
              <a:sym typeface="Consolas"/>
            </a:endParaRPr>
          </a:p>
          <a:p>
            <a:pPr marL="0" lvl="0" indent="0" algn="l" rtl="0">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spcBef>
                <a:spcPts val="1000"/>
              </a:spcBef>
              <a:spcAft>
                <a:spcPts val="0"/>
              </a:spcAft>
              <a:buNone/>
            </a:pPr>
            <a:endParaRPr sz="1800">
              <a:solidFill>
                <a:schemeClr val="dk1"/>
              </a:solidFill>
              <a:latin typeface="Consolas"/>
              <a:ea typeface="Consolas"/>
              <a:cs typeface="Consolas"/>
              <a:sym typeface="Consolas"/>
            </a:endParaRPr>
          </a:p>
          <a:p>
            <a:pPr marL="457200" lvl="0" indent="0" algn="l" rtl="0">
              <a:lnSpc>
                <a:spcPct val="100000"/>
              </a:lnSpc>
              <a:spcBef>
                <a:spcPts val="300"/>
              </a:spcBef>
              <a:spcAft>
                <a:spcPts val="1000"/>
              </a:spcAft>
              <a:buNone/>
            </a:pPr>
            <a:endParaRPr sz="1800">
              <a:solidFill>
                <a:schemeClr val="dk1"/>
              </a:solidFill>
              <a:highlight>
                <a:srgbClr val="FFFFFF"/>
              </a:highlight>
              <a:latin typeface="Consolas"/>
              <a:ea typeface="Consolas"/>
              <a:cs typeface="Consolas"/>
              <a:sym typeface="Consolas"/>
            </a:endParaRPr>
          </a:p>
        </p:txBody>
      </p:sp>
      <p:sp>
        <p:nvSpPr>
          <p:cNvPr id="388" name="Google Shape;388;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389" name="Google Shape;389;p46"/>
          <p:cNvSpPr txBox="1"/>
          <p:nvPr/>
        </p:nvSpPr>
        <p:spPr>
          <a:xfrm>
            <a:off x="332600" y="2580600"/>
            <a:ext cx="6687600" cy="101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Opérateurs</a:t>
            </a:r>
          </a:p>
        </p:txBody>
      </p:sp>
      <p:sp>
        <p:nvSpPr>
          <p:cNvPr id="126" name="Google Shape;126;p18"/>
          <p:cNvSpPr txBox="1">
            <a:spLocks noGrp="1"/>
          </p:cNvSpPr>
          <p:nvPr>
            <p:ph type="body" idx="1"/>
          </p:nvPr>
        </p:nvSpPr>
        <p:spPr>
          <a:xfrm>
            <a:off x="311700" y="10762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Mathématiques</a:t>
            </a:r>
          </a:p>
        </p:txBody>
      </p:sp>
      <p:sp>
        <p:nvSpPr>
          <p:cNvPr id="127" name="Google Shape;12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3</a:t>
            </a:fld>
            <a:endParaRPr lang="fr-FR"/>
          </a:p>
        </p:txBody>
      </p:sp>
      <p:sp>
        <p:nvSpPr>
          <p:cNvPr id="128" name="Google Shape;128;p18"/>
          <p:cNvSpPr txBox="1"/>
          <p:nvPr/>
        </p:nvSpPr>
        <p:spPr>
          <a:xfrm>
            <a:off x="6310600" y="996375"/>
            <a:ext cx="3000000" cy="642600"/>
          </a:xfrm>
          <a:prstGeom prst="rect">
            <a:avLst/>
          </a:prstGeom>
          <a:noFill/>
          <a:ln>
            <a:noFill/>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chemeClr val="dk1"/>
              </a:buClr>
              <a:buSzPts val="2400"/>
              <a:buFont typeface="Consolas"/>
              <a:buChar char="+"/>
            </a:pPr>
            <a:r>
              <a:rPr lang="fr-FR" sz="2400">
                <a:solidFill>
                  <a:schemeClr val="dk1"/>
                </a:solidFill>
                <a:latin typeface="Consolas"/>
                <a:ea typeface="Consolas"/>
                <a:cs typeface="Consolas"/>
                <a:sym typeface="Consolas"/>
              </a:rPr>
              <a:t>- * / %</a:t>
            </a:r>
            <a:endParaRPr lang="fr-FR">
              <a:latin typeface="Consolas"/>
              <a:ea typeface="Consolas"/>
              <a:cs typeface="Consolas"/>
              <a:sym typeface="Consolas"/>
            </a:endParaRPr>
          </a:p>
        </p:txBody>
      </p:sp>
      <p:sp>
        <p:nvSpPr>
          <p:cNvPr id="129" name="Google Shape;129;p18"/>
          <p:cNvSpPr txBox="1">
            <a:spLocks noGrp="1"/>
          </p:cNvSpPr>
          <p:nvPr>
            <p:ph type="body" idx="1"/>
          </p:nvPr>
        </p:nvSpPr>
        <p:spPr>
          <a:xfrm>
            <a:off x="306050" y="28823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Assignement</a:t>
            </a:r>
          </a:p>
        </p:txBody>
      </p:sp>
      <p:sp>
        <p:nvSpPr>
          <p:cNvPr id="130" name="Google Shape;130;p18"/>
          <p:cNvSpPr txBox="1"/>
          <p:nvPr/>
        </p:nvSpPr>
        <p:spPr>
          <a:xfrm>
            <a:off x="6310600" y="28251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a:t>
            </a:r>
            <a:endParaRPr lang="fr-FR" sz="2400">
              <a:latin typeface="Consolas"/>
              <a:ea typeface="Consolas"/>
              <a:cs typeface="Consolas"/>
              <a:sym typeface="Consolas"/>
            </a:endParaRPr>
          </a:p>
        </p:txBody>
      </p:sp>
      <p:sp>
        <p:nvSpPr>
          <p:cNvPr id="131" name="Google Shape;131;p18"/>
          <p:cNvSpPr txBox="1">
            <a:spLocks noGrp="1"/>
          </p:cNvSpPr>
          <p:nvPr>
            <p:ph type="body" idx="1"/>
          </p:nvPr>
        </p:nvSpPr>
        <p:spPr>
          <a:xfrm>
            <a:off x="306050" y="3557750"/>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Égalité</a:t>
            </a:r>
          </a:p>
        </p:txBody>
      </p:sp>
      <p:sp>
        <p:nvSpPr>
          <p:cNvPr id="132" name="Google Shape;132;p18"/>
          <p:cNvSpPr txBox="1"/>
          <p:nvPr/>
        </p:nvSpPr>
        <p:spPr>
          <a:xfrm>
            <a:off x="6310600" y="3510975"/>
            <a:ext cx="3000000" cy="300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 !=</a:t>
            </a:r>
            <a:endParaRPr lang="fr-FR" sz="2400">
              <a:latin typeface="Consolas"/>
              <a:ea typeface="Consolas"/>
              <a:cs typeface="Consolas"/>
              <a:sym typeface="Consolas"/>
            </a:endParaRPr>
          </a:p>
        </p:txBody>
      </p:sp>
      <p:sp>
        <p:nvSpPr>
          <p:cNvPr id="133" name="Google Shape;133;p18"/>
          <p:cNvSpPr txBox="1">
            <a:spLocks noGrp="1"/>
          </p:cNvSpPr>
          <p:nvPr>
            <p:ph type="body" idx="1"/>
          </p:nvPr>
        </p:nvSpPr>
        <p:spPr>
          <a:xfrm>
            <a:off x="336375" y="16389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Incrémenter/décrémenter</a:t>
            </a:r>
          </a:p>
        </p:txBody>
      </p:sp>
      <p:sp>
        <p:nvSpPr>
          <p:cNvPr id="134" name="Google Shape;134;p18"/>
          <p:cNvSpPr txBox="1"/>
          <p:nvPr/>
        </p:nvSpPr>
        <p:spPr>
          <a:xfrm>
            <a:off x="6310600" y="16059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 --</a:t>
            </a:r>
            <a:endParaRPr lang="fr-FR" sz="2400">
              <a:latin typeface="Consolas"/>
              <a:ea typeface="Consolas"/>
              <a:cs typeface="Consolas"/>
              <a:sym typeface="Consolas"/>
            </a:endParaRPr>
          </a:p>
        </p:txBody>
      </p:sp>
      <p:sp>
        <p:nvSpPr>
          <p:cNvPr id="135" name="Google Shape;135;p18"/>
          <p:cNvSpPr txBox="1">
            <a:spLocks noGrp="1"/>
          </p:cNvSpPr>
          <p:nvPr>
            <p:ph type="body" idx="1"/>
          </p:nvPr>
        </p:nvSpPr>
        <p:spPr>
          <a:xfrm>
            <a:off x="336375" y="2248575"/>
            <a:ext cx="8520600" cy="729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fr-FR"/>
              <a:t>Comparaisons</a:t>
            </a:r>
          </a:p>
        </p:txBody>
      </p:sp>
      <p:sp>
        <p:nvSpPr>
          <p:cNvPr id="136" name="Google Shape;136;p18"/>
          <p:cNvSpPr txBox="1"/>
          <p:nvPr/>
        </p:nvSpPr>
        <p:spPr>
          <a:xfrm>
            <a:off x="6310600" y="2088075"/>
            <a:ext cx="3000000" cy="8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fr-FR" sz="2400">
                <a:solidFill>
                  <a:schemeClr val="dk1"/>
                </a:solidFill>
                <a:latin typeface="Consolas"/>
                <a:ea typeface="Consolas"/>
                <a:cs typeface="Consolas"/>
                <a:sym typeface="Consolas"/>
              </a:rPr>
              <a:t>&lt; &lt;=  &gt; &gt;=</a:t>
            </a:r>
            <a:endParaRPr lang="fr-FR" sz="2400">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for : pas, taille et range</a:t>
            </a:r>
            <a:endParaRPr dirty="0">
              <a:solidFill>
                <a:srgbClr val="FFFFFF"/>
              </a:solidFill>
            </a:endParaRPr>
          </a:p>
        </p:txBody>
      </p:sp>
      <p:sp>
        <p:nvSpPr>
          <p:cNvPr id="395" name="Google Shape;395;p47"/>
          <p:cNvSpPr txBox="1">
            <a:spLocks noGrp="1"/>
          </p:cNvSpPr>
          <p:nvPr>
            <p:ph type="body" idx="1"/>
          </p:nvPr>
        </p:nvSpPr>
        <p:spPr>
          <a:xfrm>
            <a:off x="311700" y="1124965"/>
            <a:ext cx="8398800" cy="692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1</a:t>
            </a:r>
            <a:r>
              <a:rPr lang="en" sz="1800" b="1">
                <a:solidFill>
                  <a:srgbClr val="37474F"/>
                </a:solidFill>
                <a:latin typeface="Consolas"/>
                <a:ea typeface="Consolas"/>
                <a:cs typeface="Consolas"/>
                <a:sym typeface="Consolas"/>
              </a:rPr>
              <a:t>..</a:t>
            </a:r>
            <a:r>
              <a:rPr lang="en" sz="1800" b="1">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b="1">
              <a:latin typeface="Consolas"/>
              <a:ea typeface="Consolas"/>
              <a:cs typeface="Consolas"/>
              <a:sym typeface="Consolas"/>
            </a:endParaRPr>
          </a:p>
          <a:p>
            <a:pPr marL="0" lvl="0" indent="0" algn="l" rtl="0">
              <a:lnSpc>
                <a:spcPct val="115000"/>
              </a:lnSpc>
              <a:spcBef>
                <a:spcPts val="600"/>
              </a:spcBef>
              <a:spcAft>
                <a:spcPts val="0"/>
              </a:spcAft>
              <a:buNone/>
            </a:pPr>
            <a:endParaRPr sz="1800">
              <a:solidFill>
                <a:srgbClr val="1155CC"/>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396" name="Google Shape;396;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97" name="Google Shape;397;p47"/>
          <p:cNvSpPr txBox="1"/>
          <p:nvPr/>
        </p:nvSpPr>
        <p:spPr>
          <a:xfrm>
            <a:off x="311700" y="1936225"/>
            <a:ext cx="64590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lang="en" sz="1800" b="1">
                <a:solidFill>
                  <a:srgbClr val="3F51B5"/>
                </a:solidFill>
                <a:latin typeface="Consolas"/>
                <a:ea typeface="Consolas"/>
                <a:cs typeface="Consolas"/>
                <a:sym typeface="Consolas"/>
              </a:rPr>
              <a:t>in</a:t>
            </a:r>
            <a:r>
              <a:rPr lang="en" sz="1800" b="1">
                <a:solidFill>
                  <a:srgbClr val="37474F"/>
                </a:solidFill>
                <a:latin typeface="Consolas"/>
                <a:ea typeface="Consolas"/>
                <a:cs typeface="Consolas"/>
                <a:sym typeface="Consolas"/>
              </a:rPr>
              <a:t> </a:t>
            </a:r>
            <a:r>
              <a:rPr lang="en" sz="1800" b="1">
                <a:solidFill>
                  <a:srgbClr val="C53929"/>
                </a:solidFill>
                <a:latin typeface="Consolas"/>
                <a:ea typeface="Consolas"/>
                <a:cs typeface="Consolas"/>
                <a:sym typeface="Consolas"/>
              </a:rPr>
              <a:t>5</a:t>
            </a:r>
            <a:r>
              <a:rPr lang="en" sz="1800" b="1">
                <a:solidFill>
                  <a:srgbClr val="37474F"/>
                </a:solidFill>
                <a:latin typeface="Consolas"/>
                <a:ea typeface="Consolas"/>
                <a:cs typeface="Consolas"/>
                <a:sym typeface="Consolas"/>
              </a:rPr>
              <a:t> downTo </a:t>
            </a:r>
            <a:r>
              <a:rPr lang="en" sz="1800" b="1">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98" name="Google Shape;398;p47"/>
          <p:cNvSpPr txBox="1"/>
          <p:nvPr/>
        </p:nvSpPr>
        <p:spPr>
          <a:xfrm>
            <a:off x="311700" y="2767727"/>
            <a:ext cx="47964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C53929"/>
                </a:solidFill>
                <a:latin typeface="Roboto Mono"/>
                <a:ea typeface="Roboto Mono"/>
                <a:cs typeface="Roboto Mono"/>
                <a:sym typeface="Roboto Mono"/>
              </a:rPr>
              <a:t>3</a:t>
            </a:r>
            <a:r>
              <a:rPr lang="en" sz="1800" b="1">
                <a:solidFill>
                  <a:srgbClr val="37474F"/>
                </a:solidFill>
                <a:latin typeface="Roboto Mono"/>
                <a:ea typeface="Roboto Mono"/>
                <a:cs typeface="Roboto Mono"/>
                <a:sym typeface="Roboto Mono"/>
              </a:rPr>
              <a:t>..</a:t>
            </a:r>
            <a:r>
              <a:rPr lang="en" sz="1800" b="1">
                <a:solidFill>
                  <a:srgbClr val="C53929"/>
                </a:solidFill>
                <a:latin typeface="Roboto Mono"/>
                <a:ea typeface="Roboto Mono"/>
                <a:cs typeface="Roboto Mono"/>
                <a:sym typeface="Roboto Mono"/>
              </a:rPr>
              <a:t>6</a:t>
            </a:r>
            <a:r>
              <a:rPr lang="en" sz="1800" b="1">
                <a:solidFill>
                  <a:srgbClr val="37474F"/>
                </a:solidFill>
                <a:latin typeface="Roboto Mono"/>
                <a:ea typeface="Roboto Mono"/>
                <a:cs typeface="Roboto Mono"/>
                <a:sym typeface="Roboto Mono"/>
              </a:rPr>
              <a:t> step </a:t>
            </a:r>
            <a:r>
              <a:rPr lang="en" sz="1800" b="1">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marL="0" lvl="0" indent="0" algn="l" rtl="0">
              <a:spcBef>
                <a:spcPts val="600"/>
              </a:spcBef>
              <a:spcAft>
                <a:spcPts val="0"/>
              </a:spcAft>
              <a:buNone/>
            </a:pPr>
            <a:endParaRPr>
              <a:latin typeface="Roboto"/>
              <a:ea typeface="Roboto"/>
              <a:cs typeface="Roboto"/>
              <a:sym typeface="Roboto"/>
            </a:endParaRPr>
          </a:p>
        </p:txBody>
      </p:sp>
      <p:sp>
        <p:nvSpPr>
          <p:cNvPr id="399" name="Google Shape;399;p47"/>
          <p:cNvSpPr txBox="1"/>
          <p:nvPr/>
        </p:nvSpPr>
        <p:spPr>
          <a:xfrm>
            <a:off x="311700" y="3680400"/>
            <a:ext cx="4260300" cy="69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lang="en" sz="1800" b="1">
                <a:solidFill>
                  <a:srgbClr val="3F51B5"/>
                </a:solidFill>
                <a:latin typeface="Roboto Mono"/>
                <a:ea typeface="Roboto Mono"/>
                <a:cs typeface="Roboto Mono"/>
                <a:sym typeface="Roboto Mono"/>
              </a:rPr>
              <a:t>in</a:t>
            </a:r>
            <a:r>
              <a:rPr lang="en" sz="1800" b="1">
                <a:solidFill>
                  <a:srgbClr val="37474F"/>
                </a:solidFill>
                <a:latin typeface="Roboto Mono"/>
                <a:ea typeface="Roboto Mono"/>
                <a:cs typeface="Roboto Mono"/>
                <a:sym typeface="Roboto Mono"/>
              </a:rPr>
              <a:t> </a:t>
            </a:r>
            <a:r>
              <a:rPr lang="en" sz="1800" b="1">
                <a:solidFill>
                  <a:srgbClr val="388E3C"/>
                </a:solidFill>
                <a:latin typeface="Roboto Mono"/>
                <a:ea typeface="Roboto Mono"/>
                <a:cs typeface="Roboto Mono"/>
                <a:sym typeface="Roboto Mono"/>
              </a:rPr>
              <a:t>'d'</a:t>
            </a:r>
            <a:r>
              <a:rPr lang="en" sz="1800" b="1">
                <a:solidFill>
                  <a:srgbClr val="37474F"/>
                </a:solidFill>
                <a:latin typeface="Roboto Mono"/>
                <a:ea typeface="Roboto Mono"/>
                <a:cs typeface="Roboto Mono"/>
                <a:sym typeface="Roboto Mono"/>
              </a:rPr>
              <a:t>..</a:t>
            </a:r>
            <a:r>
              <a:rPr lang="en" sz="1800" b="1">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Boucle while</a:t>
            </a:r>
            <a:endParaRPr dirty="0">
              <a:solidFill>
                <a:srgbClr val="FFFFFF"/>
              </a:solidFill>
            </a:endParaRPr>
          </a:p>
        </p:txBody>
      </p:sp>
      <p:sp>
        <p:nvSpPr>
          <p:cNvPr id="405" name="Google Shape;405;p48"/>
          <p:cNvSpPr txBox="1">
            <a:spLocks noGrp="1"/>
          </p:cNvSpPr>
          <p:nvPr>
            <p:ph type="body" idx="1"/>
          </p:nvPr>
        </p:nvSpPr>
        <p:spPr>
          <a:xfrm>
            <a:off x="311700" y="1017525"/>
            <a:ext cx="8398800" cy="155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sz="1800">
              <a:latin typeface="Consolas"/>
              <a:ea typeface="Consolas"/>
              <a:cs typeface="Consolas"/>
              <a:sym typeface="Consolas"/>
            </a:endParaRPr>
          </a:p>
          <a:p>
            <a:pPr marL="457200" lvl="0" indent="0" algn="l" rtl="0">
              <a:lnSpc>
                <a:spcPct val="115000"/>
              </a:lnSpc>
              <a:spcBef>
                <a:spcPts val="0"/>
              </a:spcBef>
              <a:spcAft>
                <a:spcPts val="0"/>
              </a:spcAft>
              <a:buNone/>
            </a:pPr>
            <a:endParaRPr sz="1400">
              <a:solidFill>
                <a:schemeClr val="dk1"/>
              </a:solidFill>
            </a:endParaRPr>
          </a:p>
          <a:p>
            <a:pPr marL="457200" lvl="0" indent="0" algn="l" rtl="0">
              <a:lnSpc>
                <a:spcPct val="115000"/>
              </a:lnSpc>
              <a:spcBef>
                <a:spcPts val="600"/>
              </a:spcBef>
              <a:spcAft>
                <a:spcPts val="600"/>
              </a:spcAft>
              <a:buNone/>
            </a:pPr>
            <a:endParaRPr sz="1200">
              <a:solidFill>
                <a:schemeClr val="dk1"/>
              </a:solidFill>
              <a:highlight>
                <a:srgbClr val="FFFFFF"/>
              </a:highlight>
              <a:latin typeface="Courier New"/>
              <a:ea typeface="Courier New"/>
              <a:cs typeface="Courier New"/>
              <a:sym typeface="Courier New"/>
            </a:endParaRPr>
          </a:p>
        </p:txBody>
      </p:sp>
      <p:sp>
        <p:nvSpPr>
          <p:cNvPr id="406" name="Google Shape;406;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407" name="Google Shape;407;p48"/>
          <p:cNvSpPr txBox="1"/>
          <p:nvPr/>
        </p:nvSpPr>
        <p:spPr>
          <a:xfrm>
            <a:off x="259025" y="4191401"/>
            <a:ext cx="6779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8" name="Google Shape;408;p48"/>
          <p:cNvSpPr txBox="1"/>
          <p:nvPr/>
        </p:nvSpPr>
        <p:spPr>
          <a:xfrm>
            <a:off x="259025" y="3006050"/>
            <a:ext cx="8492400" cy="10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lang="en" sz="1800" b="1">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409" name="Google Shape;409;p48"/>
          <p:cNvSpPr txBox="1"/>
          <p:nvPr/>
        </p:nvSpPr>
        <p:spPr>
          <a:xfrm>
            <a:off x="259025" y="2485100"/>
            <a:ext cx="6779700" cy="45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10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9"/>
          <p:cNvSpPr txBox="1">
            <a:spLocks noGrp="1"/>
          </p:cNvSpPr>
          <p:nvPr>
            <p:ph type="body" idx="1"/>
          </p:nvPr>
        </p:nvSpPr>
        <p:spPr>
          <a:xfrm>
            <a:off x="311700" y="1627125"/>
            <a:ext cx="8398800" cy="113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7474F"/>
                </a:solidFill>
                <a:latin typeface="Consolas"/>
                <a:ea typeface="Consolas"/>
                <a:cs typeface="Consolas"/>
                <a:sym typeface="Consolas"/>
              </a:rPr>
              <a:t>repeat(</a:t>
            </a:r>
            <a:r>
              <a:rPr lang="en" sz="1800" b="1">
                <a:solidFill>
                  <a:srgbClr val="C53929"/>
                </a:solidFill>
                <a:latin typeface="Consolas"/>
                <a:ea typeface="Consolas"/>
                <a:cs typeface="Consolas"/>
                <a:sym typeface="Consolas"/>
              </a:rPr>
              <a:t>2</a:t>
            </a:r>
            <a:r>
              <a:rPr lang="en" sz="1800" b="1">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solidFill>
                <a:schemeClr val="dk1"/>
              </a:solidFill>
              <a:latin typeface="Consolas"/>
              <a:ea typeface="Consolas"/>
              <a:cs typeface="Consolas"/>
              <a:sym typeface="Consolas"/>
            </a:endParaRPr>
          </a:p>
          <a:p>
            <a:pPr marL="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0"/>
              </a:spcAft>
              <a:buNone/>
            </a:pPr>
            <a:endParaRPr sz="1800">
              <a:solidFill>
                <a:schemeClr val="dk1"/>
              </a:solidFill>
              <a:latin typeface="Consolas"/>
              <a:ea typeface="Consolas"/>
              <a:cs typeface="Consolas"/>
              <a:sym typeface="Consolas"/>
            </a:endParaRPr>
          </a:p>
          <a:p>
            <a:pPr marL="457200" lvl="0" indent="0" algn="l" rtl="0">
              <a:lnSpc>
                <a:spcPct val="115000"/>
              </a:lnSpc>
              <a:spcBef>
                <a:spcPts val="600"/>
              </a:spcBef>
              <a:spcAft>
                <a:spcPts val="600"/>
              </a:spcAft>
              <a:buNone/>
            </a:pPr>
            <a:endParaRPr sz="1800">
              <a:solidFill>
                <a:schemeClr val="dk1"/>
              </a:solidFill>
              <a:highlight>
                <a:srgbClr val="FFFFFF"/>
              </a:highlight>
              <a:latin typeface="Consolas"/>
              <a:ea typeface="Consolas"/>
              <a:cs typeface="Consolas"/>
              <a:sym typeface="Consolas"/>
            </a:endParaRPr>
          </a:p>
        </p:txBody>
      </p:sp>
      <p:sp>
        <p:nvSpPr>
          <p:cNvPr id="416" name="Google Shape;416;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
        <p:nvSpPr>
          <p:cNvPr id="417" name="Google Shape;417;p49"/>
          <p:cNvSpPr txBox="1"/>
          <p:nvPr/>
        </p:nvSpPr>
        <p:spPr>
          <a:xfrm>
            <a:off x="311700" y="2740050"/>
            <a:ext cx="6779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0"/>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Listes</a:t>
            </a:r>
            <a:r>
              <a:rPr lang="en" sz="4200" dirty="0"/>
              <a:t> et tableaux</a:t>
            </a:r>
            <a:endParaRPr sz="4200" dirty="0"/>
          </a:p>
        </p:txBody>
      </p:sp>
      <p:sp>
        <p:nvSpPr>
          <p:cNvPr id="423" name="Google Shape;423;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Listes</a:t>
            </a:r>
            <a:endParaRPr dirty="0"/>
          </a:p>
        </p:txBody>
      </p:sp>
      <p:sp>
        <p:nvSpPr>
          <p:cNvPr id="429" name="Google Shape;429;p51"/>
          <p:cNvSpPr txBox="1">
            <a:spLocks noGrp="1"/>
          </p:cNvSpPr>
          <p:nvPr>
            <p:ph type="body" idx="1"/>
          </p:nvPr>
        </p:nvSpPr>
        <p:spPr>
          <a:xfrm>
            <a:off x="311700" y="1283172"/>
            <a:ext cx="8520600" cy="6954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Clr>
                <a:schemeClr val="dk1"/>
              </a:buClr>
              <a:buSzPts val="2200"/>
              <a:buChar char="●"/>
            </a:pPr>
            <a:r>
              <a:rPr lang="fr-FR" sz="2200" dirty="0">
                <a:solidFill>
                  <a:schemeClr val="dk1"/>
                </a:solidFill>
              </a:rPr>
              <a:t>Les listes sont une collection d’éléments ordonnées</a:t>
            </a:r>
            <a:endParaRPr sz="2200" dirty="0">
              <a:solidFill>
                <a:schemeClr val="dk1"/>
              </a:solidFill>
            </a:endParaRPr>
          </a:p>
          <a:p>
            <a:pPr marL="0" lvl="0" indent="0" algn="l" rtl="0">
              <a:spcBef>
                <a:spcPts val="1000"/>
              </a:spcBef>
              <a:spcAft>
                <a:spcPts val="0"/>
              </a:spcAft>
              <a:buNone/>
            </a:pPr>
            <a:endParaRPr sz="2200" dirty="0">
              <a:solidFill>
                <a:schemeClr val="dk1"/>
              </a:solidFill>
            </a:endParaRPr>
          </a:p>
          <a:p>
            <a:pPr marL="0" lvl="0" indent="0" algn="l" rtl="0">
              <a:spcBef>
                <a:spcPts val="1000"/>
              </a:spcBef>
              <a:spcAft>
                <a:spcPts val="0"/>
              </a:spcAft>
              <a:buNone/>
            </a:pPr>
            <a:endParaRPr sz="2200" dirty="0">
              <a:solidFill>
                <a:schemeClr val="dk1"/>
              </a:solidFill>
            </a:endParaRPr>
          </a:p>
        </p:txBody>
      </p:sp>
      <p:sp>
        <p:nvSpPr>
          <p:cNvPr id="430" name="Google Shape;430;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431" name="Google Shape;431;p51"/>
          <p:cNvSpPr txBox="1"/>
          <p:nvPr/>
        </p:nvSpPr>
        <p:spPr>
          <a:xfrm>
            <a:off x="318750" y="2524771"/>
            <a:ext cx="7722600" cy="6954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en" sz="2200" dirty="0">
                <a:solidFill>
                  <a:schemeClr val="dk1"/>
                </a:solidFill>
                <a:latin typeface="Roboto"/>
                <a:ea typeface="Roboto"/>
                <a:cs typeface="Roboto"/>
                <a:sym typeface="Roboto"/>
              </a:rPr>
              <a:t>Les </a:t>
            </a:r>
            <a:r>
              <a:rPr lang="en" sz="2200" dirty="0" err="1">
                <a:solidFill>
                  <a:schemeClr val="dk1"/>
                </a:solidFill>
                <a:latin typeface="Roboto"/>
                <a:ea typeface="Roboto"/>
                <a:cs typeface="Roboto"/>
                <a:sym typeface="Roboto"/>
              </a:rPr>
              <a:t>éléments</a:t>
            </a:r>
            <a:r>
              <a:rPr lang="en" sz="2200" dirty="0">
                <a:solidFill>
                  <a:schemeClr val="dk1"/>
                </a:solidFill>
                <a:latin typeface="Roboto"/>
                <a:ea typeface="Roboto"/>
                <a:cs typeface="Roboto"/>
                <a:sym typeface="Roboto"/>
              </a:rPr>
              <a:t> ne </a:t>
            </a:r>
            <a:r>
              <a:rPr lang="en" sz="2200" dirty="0" err="1">
                <a:solidFill>
                  <a:schemeClr val="dk1"/>
                </a:solidFill>
                <a:latin typeface="Roboto"/>
                <a:ea typeface="Roboto"/>
                <a:cs typeface="Roboto"/>
                <a:sym typeface="Roboto"/>
              </a:rPr>
              <a:t>sont</a:t>
            </a:r>
            <a:r>
              <a:rPr lang="en" sz="2200" dirty="0">
                <a:solidFill>
                  <a:schemeClr val="dk1"/>
                </a:solidFill>
                <a:latin typeface="Roboto"/>
                <a:ea typeface="Roboto"/>
                <a:cs typeface="Roboto"/>
                <a:sym typeface="Roboto"/>
              </a:rPr>
              <a:t> pas </a:t>
            </a:r>
            <a:r>
              <a:rPr lang="en" sz="2200" dirty="0" err="1">
                <a:solidFill>
                  <a:schemeClr val="dk1"/>
                </a:solidFill>
                <a:latin typeface="Roboto"/>
                <a:ea typeface="Roboto"/>
                <a:cs typeface="Roboto"/>
                <a:sym typeface="Roboto"/>
              </a:rPr>
              <a:t>forcéments</a:t>
            </a:r>
            <a:r>
              <a:rPr lang="en" sz="2200" dirty="0">
                <a:solidFill>
                  <a:schemeClr val="dk1"/>
                </a:solidFill>
                <a:latin typeface="Roboto"/>
                <a:ea typeface="Roboto"/>
                <a:cs typeface="Roboto"/>
                <a:sym typeface="Roboto"/>
              </a:rPr>
              <a:t> </a:t>
            </a:r>
            <a:r>
              <a:rPr lang="en" sz="2200" dirty="0" err="1">
                <a:solidFill>
                  <a:schemeClr val="dk1"/>
                </a:solidFill>
                <a:latin typeface="Roboto"/>
                <a:ea typeface="Roboto"/>
                <a:cs typeface="Roboto"/>
                <a:sym typeface="Roboto"/>
              </a:rPr>
              <a:t>uniques</a:t>
            </a:r>
            <a:endParaRPr dirty="0">
              <a:latin typeface="Roboto"/>
              <a:ea typeface="Roboto"/>
              <a:cs typeface="Roboto"/>
              <a:sym typeface="Roboto"/>
            </a:endParaRPr>
          </a:p>
        </p:txBody>
      </p:sp>
      <p:sp>
        <p:nvSpPr>
          <p:cNvPr id="432" name="Google Shape;432;p51"/>
          <p:cNvSpPr txBox="1"/>
          <p:nvPr/>
        </p:nvSpPr>
        <p:spPr>
          <a:xfrm>
            <a:off x="318750" y="1821346"/>
            <a:ext cx="8345400" cy="944877"/>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Clr>
                <a:schemeClr val="dk1"/>
              </a:buClr>
              <a:buSzPts val="2200"/>
              <a:buFont typeface="Roboto"/>
              <a:buChar char="●"/>
            </a:pPr>
            <a:r>
              <a:rPr lang="fr-FR" sz="2200" dirty="0">
                <a:solidFill>
                  <a:schemeClr val="dk1"/>
                </a:solidFill>
                <a:latin typeface="Roboto"/>
                <a:ea typeface="Roboto"/>
                <a:cs typeface="Roboto"/>
                <a:sym typeface="Roboto"/>
              </a:rPr>
              <a:t>Éléments accessibles </a:t>
            </a:r>
            <a:r>
              <a:rPr lang="fr-FR" sz="2200" dirty="0" err="1">
                <a:solidFill>
                  <a:schemeClr val="dk1"/>
                </a:solidFill>
                <a:latin typeface="Roboto"/>
                <a:ea typeface="Roboto"/>
                <a:cs typeface="Roboto"/>
                <a:sym typeface="Roboto"/>
              </a:rPr>
              <a:t>programmatiquement</a:t>
            </a:r>
            <a:r>
              <a:rPr lang="fr-FR" sz="2200" dirty="0">
                <a:solidFill>
                  <a:schemeClr val="dk1"/>
                </a:solidFill>
                <a:latin typeface="Roboto"/>
                <a:ea typeface="Roboto"/>
                <a:cs typeface="Roboto"/>
                <a:sym typeface="Roboto"/>
              </a:rPr>
              <a:t> par leurs index </a:t>
            </a:r>
            <a:endParaRPr lang="fr-FR" dirty="0">
              <a:latin typeface="Roboto"/>
              <a:ea typeface="Roboto"/>
              <a:cs typeface="Roboto"/>
              <a:sym typeface="Roboto"/>
            </a:endParaRPr>
          </a:p>
        </p:txBody>
      </p:sp>
      <p:sp>
        <p:nvSpPr>
          <p:cNvPr id="433" name="Google Shape;433;p51"/>
          <p:cNvSpPr txBox="1"/>
          <p:nvPr/>
        </p:nvSpPr>
        <p:spPr>
          <a:xfrm>
            <a:off x="431153" y="3736800"/>
            <a:ext cx="8345400" cy="6954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2"/>
          <p:cNvSpPr txBox="1">
            <a:spLocks noGrp="1"/>
          </p:cNvSpPr>
          <p:nvPr>
            <p:ph type="body" idx="1"/>
          </p:nvPr>
        </p:nvSpPr>
        <p:spPr>
          <a:xfrm>
            <a:off x="311700" y="1582174"/>
            <a:ext cx="8398800" cy="12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solidFill>
                  <a:schemeClr val="dk1"/>
                </a:solidFill>
              </a:rPr>
              <a:t>Déclarer une liste avec </a:t>
            </a:r>
            <a:r>
              <a:rPr lang="fr-FR" sz="1800" dirty="0" err="1">
                <a:solidFill>
                  <a:schemeClr val="dk1"/>
                </a:solidFill>
                <a:latin typeface="Consolas"/>
                <a:ea typeface="Consolas"/>
                <a:cs typeface="Consolas"/>
                <a:sym typeface="Consolas"/>
              </a:rPr>
              <a:t>listOf</a:t>
            </a:r>
            <a:r>
              <a:rPr lang="fr-FR" sz="1800" dirty="0">
                <a:solidFill>
                  <a:schemeClr val="dk1"/>
                </a:solidFill>
                <a:latin typeface="Consolas"/>
                <a:ea typeface="Consolas"/>
                <a:cs typeface="Consolas"/>
                <a:sym typeface="Consolas"/>
              </a:rPr>
              <a:t>()</a:t>
            </a:r>
            <a:r>
              <a:rPr lang="fr-FR" sz="1800" dirty="0">
                <a:solidFill>
                  <a:schemeClr val="dk1"/>
                </a:solidFill>
              </a:rPr>
              <a:t> et l’afficher</a:t>
            </a:r>
            <a:endParaRPr lang="fr-FR" sz="1800" dirty="0">
              <a:solidFill>
                <a:schemeClr val="dk1"/>
              </a:solidFill>
              <a:latin typeface="Consolas"/>
              <a:ea typeface="Consolas"/>
              <a:cs typeface="Consolas"/>
              <a:sym typeface="Consolas"/>
            </a:endParaRPr>
          </a:p>
          <a:p>
            <a:pPr marL="0" lvl="0" indent="0" algn="l" rtl="0">
              <a:spcBef>
                <a:spcPts val="1400"/>
              </a:spcBef>
              <a:spcAft>
                <a:spcPts val="0"/>
              </a:spcAft>
              <a:buNone/>
            </a:pPr>
            <a:r>
              <a:rPr lang="fr-FR" sz="1800" dirty="0">
                <a:latin typeface="Consolas"/>
                <a:ea typeface="Consolas"/>
                <a:cs typeface="Consolas"/>
                <a:sym typeface="Consolas"/>
              </a:rPr>
              <a:t>  </a:t>
            </a: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instruments = </a:t>
            </a:r>
            <a:r>
              <a:rPr lang="fr-FR" sz="1800" dirty="0" err="1">
                <a:solidFill>
                  <a:srgbClr val="37474F"/>
                </a:solidFill>
                <a:latin typeface="Consolas"/>
                <a:ea typeface="Consolas"/>
                <a:cs typeface="Consolas"/>
                <a:sym typeface="Consolas"/>
              </a:rPr>
              <a:t>listOf</a:t>
            </a:r>
            <a:r>
              <a:rPr lang="fr-FR" sz="1800" dirty="0">
                <a:solidFill>
                  <a:srgbClr val="37474F"/>
                </a:solidFill>
                <a:latin typeface="Consolas"/>
                <a:ea typeface="Consolas"/>
                <a:cs typeface="Consolas"/>
                <a:sym typeface="Consolas"/>
              </a:rPr>
              <a:t>(</a:t>
            </a:r>
            <a:r>
              <a:rPr lang="fr-FR" sz="1800" dirty="0">
                <a:solidFill>
                  <a:srgbClr val="388E3C"/>
                </a:solidFill>
                <a:latin typeface="Consolas"/>
                <a:ea typeface="Consolas"/>
                <a:cs typeface="Consolas"/>
                <a:sym typeface="Consolas"/>
              </a:rPr>
              <a:t>"</a:t>
            </a:r>
            <a:r>
              <a:rPr lang="fr-FR" sz="1800" dirty="0" err="1">
                <a:solidFill>
                  <a:srgbClr val="388E3C"/>
                </a:solidFill>
                <a:latin typeface="Consolas"/>
                <a:ea typeface="Consolas"/>
                <a:cs typeface="Consolas"/>
                <a:sym typeface="Consolas"/>
              </a:rPr>
              <a:t>trumpet</a:t>
            </a:r>
            <a:r>
              <a:rPr lang="fr-FR" sz="1800" dirty="0">
                <a:solidFill>
                  <a:srgbClr val="388E3C"/>
                </a:solidFill>
                <a:latin typeface="Consolas"/>
                <a:ea typeface="Consolas"/>
                <a:cs typeface="Consolas"/>
                <a:sym typeface="Consolas"/>
              </a:rPr>
              <a:t>"</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"piano"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a:t>
            </a:r>
            <a:r>
              <a:rPr lang="fr-FR" sz="1800" dirty="0" err="1">
                <a:solidFill>
                  <a:srgbClr val="388E3C"/>
                </a:solidFill>
                <a:latin typeface="Consolas"/>
                <a:ea typeface="Consolas"/>
                <a:cs typeface="Consolas"/>
                <a:sym typeface="Consolas"/>
              </a:rPr>
              <a:t>violin</a:t>
            </a:r>
            <a:r>
              <a:rPr lang="fr-FR" sz="1800" dirty="0">
                <a:solidFill>
                  <a:srgbClr val="388E3C"/>
                </a:solidFill>
                <a:latin typeface="Consolas"/>
                <a:ea typeface="Consolas"/>
                <a:cs typeface="Consolas"/>
                <a:sym typeface="Consolas"/>
              </a:rPr>
              <a:t>"</a:t>
            </a:r>
            <a:r>
              <a:rPr lang="fr-FR" sz="1800" dirty="0">
                <a:solidFill>
                  <a:srgbClr val="37474F"/>
                </a:solidFill>
                <a:latin typeface="Consolas"/>
                <a:ea typeface="Consolas"/>
                <a:cs typeface="Consolas"/>
                <a:sym typeface="Consolas"/>
              </a:rPr>
              <a:t>)</a:t>
            </a:r>
          </a:p>
          <a:p>
            <a:pPr marL="0" lvl="0" indent="0" algn="l" rtl="0">
              <a:spcBef>
                <a:spcPts val="600"/>
              </a:spcBef>
              <a:spcAft>
                <a:spcPts val="600"/>
              </a:spcAft>
              <a:buNone/>
            </a:pPr>
            <a:r>
              <a:rPr lang="fr-FR" sz="1800" dirty="0">
                <a:solidFill>
                  <a:srgbClr val="37474F"/>
                </a:solidFill>
                <a:latin typeface="Consolas"/>
                <a:ea typeface="Consolas"/>
                <a:cs typeface="Consolas"/>
                <a:sym typeface="Consolas"/>
              </a:rPr>
              <a:t>  </a:t>
            </a:r>
            <a:r>
              <a:rPr lang="fr-FR" sz="1800" dirty="0" err="1">
                <a:solidFill>
                  <a:srgbClr val="37474F"/>
                </a:solidFill>
                <a:latin typeface="Consolas"/>
                <a:ea typeface="Consolas"/>
                <a:cs typeface="Consolas"/>
                <a:sym typeface="Consolas"/>
              </a:rPr>
              <a:t>println</a:t>
            </a:r>
            <a:r>
              <a:rPr lang="fr-FR" sz="1800" dirty="0">
                <a:solidFill>
                  <a:srgbClr val="37474F"/>
                </a:solidFill>
                <a:latin typeface="Consolas"/>
                <a:ea typeface="Consolas"/>
                <a:cs typeface="Consolas"/>
                <a:sym typeface="Consolas"/>
              </a:rPr>
              <a:t>(instruments)</a:t>
            </a:r>
            <a:endParaRPr lang="fr-FR" sz="1800" dirty="0">
              <a:latin typeface="Consolas"/>
              <a:ea typeface="Consolas"/>
              <a:cs typeface="Consolas"/>
              <a:sym typeface="Consolas"/>
            </a:endParaRPr>
          </a:p>
        </p:txBody>
      </p:sp>
      <p:sp>
        <p:nvSpPr>
          <p:cNvPr id="439" name="Google Shape;439;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35</a:t>
            </a:fld>
            <a:endParaRPr lang="fr-FR"/>
          </a:p>
        </p:txBody>
      </p:sp>
      <p:sp>
        <p:nvSpPr>
          <p:cNvPr id="440" name="Google Shape;440;p52"/>
          <p:cNvSpPr txBox="1">
            <a:spLocks noGrp="1"/>
          </p:cNvSpPr>
          <p:nvPr>
            <p:ph type="title"/>
          </p:nvPr>
        </p:nvSpPr>
        <p:spPr>
          <a:xfrm>
            <a:off x="311700" y="260600"/>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FR" dirty="0"/>
              <a:t>Liste immuable avec </a:t>
            </a:r>
            <a:r>
              <a:rPr lang="fr-FR" dirty="0" err="1"/>
              <a:t>listOf</a:t>
            </a:r>
            <a:r>
              <a:rPr lang="fr-FR" dirty="0"/>
              <a:t>()</a:t>
            </a:r>
            <a:endParaRPr lang="fr-FR" dirty="0">
              <a:solidFill>
                <a:srgbClr val="FFFFFF"/>
              </a:solidFill>
            </a:endParaRPr>
          </a:p>
        </p:txBody>
      </p:sp>
      <p:sp>
        <p:nvSpPr>
          <p:cNvPr id="441" name="Google Shape;441;p52"/>
          <p:cNvSpPr txBox="1"/>
          <p:nvPr/>
        </p:nvSpPr>
        <p:spPr>
          <a:xfrm>
            <a:off x="311700" y="2951775"/>
            <a:ext cx="74214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800">
                <a:solidFill>
                  <a:srgbClr val="1155CC"/>
                </a:solidFill>
                <a:latin typeface="Courier New"/>
                <a:ea typeface="Courier New"/>
                <a:cs typeface="Courier New"/>
                <a:sym typeface="Courier New"/>
              </a:rPr>
              <a:t>  ⇒ [trumpet, piano, violin]</a:t>
            </a:r>
          </a:p>
          <a:p>
            <a:pPr marL="0" lvl="0" indent="0" algn="l" rtl="0">
              <a:spcBef>
                <a:spcPts val="0"/>
              </a:spcBef>
              <a:spcAft>
                <a:spcPts val="0"/>
              </a:spcAft>
              <a:buClr>
                <a:schemeClr val="dk1"/>
              </a:buClr>
              <a:buSzPts val="1100"/>
              <a:buFont typeface="Arial"/>
              <a:buNone/>
            </a:pPr>
            <a:endParaRPr lang="fr-FR" sz="1800">
              <a:latin typeface="Roboto"/>
              <a:ea typeface="Roboto"/>
              <a:cs typeface="Roboto"/>
              <a:sym typeface="Roboto"/>
            </a:endParaRPr>
          </a:p>
          <a:p>
            <a:pPr marL="0" lvl="0" indent="0" algn="l" rtl="0">
              <a:spcBef>
                <a:spcPts val="0"/>
              </a:spcBef>
              <a:spcAft>
                <a:spcPts val="0"/>
              </a:spcAft>
              <a:buNone/>
            </a:pPr>
            <a:endParaRPr lang="fr-FR" sz="18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3"/>
          <p:cNvSpPr txBox="1">
            <a:spLocks noGrp="1"/>
          </p:cNvSpPr>
          <p:nvPr>
            <p:ph type="body" idx="1"/>
          </p:nvPr>
        </p:nvSpPr>
        <p:spPr>
          <a:xfrm>
            <a:off x="311700" y="1277375"/>
            <a:ext cx="8398800" cy="12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On </a:t>
            </a:r>
            <a:r>
              <a:rPr lang="en" sz="1800" dirty="0" err="1">
                <a:solidFill>
                  <a:schemeClr val="dk1"/>
                </a:solidFill>
              </a:rPr>
              <a:t>peut</a:t>
            </a:r>
            <a:r>
              <a:rPr lang="en" sz="1800" dirty="0">
                <a:solidFill>
                  <a:schemeClr val="dk1"/>
                </a:solidFill>
              </a:rPr>
              <a:t> </a:t>
            </a:r>
            <a:r>
              <a:rPr lang="en" sz="1800" dirty="0" err="1">
                <a:solidFill>
                  <a:schemeClr val="dk1"/>
                </a:solidFill>
              </a:rPr>
              <a:t>créer</a:t>
            </a:r>
            <a:r>
              <a:rPr lang="en" sz="1800" dirty="0">
                <a:solidFill>
                  <a:schemeClr val="dk1"/>
                </a:solidFill>
              </a:rPr>
              <a:t> </a:t>
            </a:r>
            <a:r>
              <a:rPr lang="en" sz="1800" dirty="0" err="1">
                <a:solidFill>
                  <a:schemeClr val="dk1"/>
                </a:solidFill>
              </a:rPr>
              <a:t>une</a:t>
            </a:r>
            <a:r>
              <a:rPr lang="en" sz="1800" dirty="0">
                <a:solidFill>
                  <a:schemeClr val="dk1"/>
                </a:solidFill>
              </a:rPr>
              <a:t> </a:t>
            </a:r>
            <a:r>
              <a:rPr lang="en" sz="1800" dirty="0" err="1">
                <a:solidFill>
                  <a:schemeClr val="dk1"/>
                </a:solidFill>
              </a:rPr>
              <a:t>liste</a:t>
            </a:r>
            <a:r>
              <a:rPr lang="en" sz="1800" dirty="0">
                <a:solidFill>
                  <a:schemeClr val="dk1"/>
                </a:solidFill>
              </a:rPr>
              <a:t> modifiable avec </a:t>
            </a:r>
            <a:r>
              <a:rPr lang="en" sz="1800" dirty="0" err="1">
                <a:solidFill>
                  <a:schemeClr val="dk1"/>
                </a:solidFill>
                <a:latin typeface="Courier New"/>
                <a:ea typeface="Courier New"/>
                <a:cs typeface="Courier New"/>
                <a:sym typeface="Courier New"/>
              </a:rPr>
              <a:t>mutableListOf</a:t>
            </a:r>
            <a:r>
              <a:rPr lang="en" sz="1800" dirty="0">
                <a:solidFill>
                  <a:schemeClr val="dk1"/>
                </a:solidFill>
                <a:latin typeface="Courier New"/>
                <a:ea typeface="Courier New"/>
                <a:cs typeface="Courier New"/>
                <a:sym typeface="Courier New"/>
              </a:rPr>
              <a:t>()</a:t>
            </a:r>
            <a:endParaRPr sz="1800" dirty="0">
              <a:solidFill>
                <a:schemeClr val="dk1"/>
              </a:solidFill>
            </a:endParaRPr>
          </a:p>
          <a:p>
            <a:pPr marL="0" lvl="0" indent="0" algn="l" rtl="0">
              <a:spcBef>
                <a:spcPts val="14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myList</a:t>
            </a:r>
            <a:r>
              <a:rPr lang="en" sz="1800" dirty="0">
                <a:solidFill>
                  <a:srgbClr val="37474F"/>
                </a:solidFill>
                <a:latin typeface="Consolas"/>
                <a:ea typeface="Consolas"/>
                <a:cs typeface="Consolas"/>
                <a:sym typeface="Consolas"/>
              </a:rPr>
              <a:t> = </a:t>
            </a:r>
            <a:r>
              <a:rPr lang="en" sz="1800" dirty="0" err="1">
                <a:solidFill>
                  <a:srgbClr val="37474F"/>
                </a:solidFill>
                <a:latin typeface="Consolas"/>
                <a:ea typeface="Consolas"/>
                <a:cs typeface="Consolas"/>
                <a:sym typeface="Consolas"/>
              </a:rPr>
              <a:t>mutableListOf</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"trumpet"</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"piano"</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"violin"</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myList.remove</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"violin"</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6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47" name="Google Shape;447;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448" name="Google Shape;448;p53"/>
          <p:cNvSpPr txBox="1"/>
          <p:nvPr/>
        </p:nvSpPr>
        <p:spPr>
          <a:xfrm>
            <a:off x="311700" y="3669650"/>
            <a:ext cx="8398800" cy="696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C4043"/>
                </a:solidFill>
                <a:latin typeface="Roboto"/>
                <a:ea typeface="Roboto"/>
                <a:cs typeface="Roboto"/>
                <a:sym typeface="Roboto"/>
              </a:rPr>
              <a:t>Avec </a:t>
            </a:r>
            <a:r>
              <a:rPr lang="en" sz="1800" dirty="0" err="1">
                <a:solidFill>
                  <a:srgbClr val="3C4043"/>
                </a:solidFill>
                <a:latin typeface="Roboto"/>
                <a:ea typeface="Roboto"/>
                <a:cs typeface="Roboto"/>
                <a:sym typeface="Roboto"/>
              </a:rPr>
              <a:t>val</a:t>
            </a:r>
            <a:r>
              <a:rPr lang="en" sz="1800" dirty="0">
                <a:solidFill>
                  <a:srgbClr val="3C4043"/>
                </a:solidFill>
                <a:latin typeface="Roboto"/>
                <a:ea typeface="Roboto"/>
                <a:cs typeface="Roboto"/>
                <a:sym typeface="Roboto"/>
              </a:rPr>
              <a:t>, on ne </a:t>
            </a:r>
            <a:r>
              <a:rPr lang="en" sz="1800" dirty="0" err="1">
                <a:solidFill>
                  <a:srgbClr val="3C4043"/>
                </a:solidFill>
                <a:latin typeface="Roboto"/>
                <a:ea typeface="Roboto"/>
                <a:cs typeface="Roboto"/>
                <a:sym typeface="Roboto"/>
              </a:rPr>
              <a:t>peut</a:t>
            </a:r>
            <a:r>
              <a:rPr lang="en" sz="1800" dirty="0">
                <a:solidFill>
                  <a:srgbClr val="3C4043"/>
                </a:solidFill>
                <a:latin typeface="Roboto"/>
                <a:ea typeface="Roboto"/>
                <a:cs typeface="Roboto"/>
                <a:sym typeface="Roboto"/>
              </a:rPr>
              <a:t> pas changer la r</a:t>
            </a:r>
            <a:r>
              <a:rPr lang="fr-FR" sz="1800" dirty="0" err="1">
                <a:solidFill>
                  <a:srgbClr val="3C4043"/>
                </a:solidFill>
                <a:latin typeface="Roboto"/>
                <a:ea typeface="Roboto"/>
                <a:cs typeface="Roboto"/>
                <a:sym typeface="Roboto"/>
              </a:rPr>
              <a:t>efe</a:t>
            </a:r>
            <a:r>
              <a:rPr lang="en" sz="1800" dirty="0" err="1">
                <a:solidFill>
                  <a:srgbClr val="3C4043"/>
                </a:solidFill>
                <a:latin typeface="Roboto"/>
                <a:ea typeface="Roboto"/>
                <a:cs typeface="Roboto"/>
                <a:sym typeface="Roboto"/>
              </a:rPr>
              <a:t>rence</a:t>
            </a:r>
            <a:r>
              <a:rPr lang="en" sz="1800" dirty="0">
                <a:solidFill>
                  <a:srgbClr val="3C4043"/>
                </a:solidFill>
                <a:latin typeface="Roboto"/>
                <a:ea typeface="Roboto"/>
                <a:cs typeface="Roboto"/>
                <a:sym typeface="Roboto"/>
              </a:rPr>
              <a:t> de la </a:t>
            </a:r>
            <a:r>
              <a:rPr lang="en" sz="1800" dirty="0" err="1">
                <a:solidFill>
                  <a:srgbClr val="3C4043"/>
                </a:solidFill>
                <a:latin typeface="Roboto"/>
                <a:ea typeface="Roboto"/>
                <a:cs typeface="Roboto"/>
                <a:sym typeface="Roboto"/>
              </a:rPr>
              <a:t>liste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mais</a:t>
            </a:r>
            <a:r>
              <a:rPr lang="en" sz="1800" dirty="0">
                <a:solidFill>
                  <a:srgbClr val="3C4043"/>
                </a:solidFill>
                <a:latin typeface="Roboto"/>
                <a:ea typeface="Roboto"/>
                <a:cs typeface="Roboto"/>
                <a:sym typeface="Roboto"/>
              </a:rPr>
              <a:t> on </a:t>
            </a:r>
            <a:r>
              <a:rPr lang="en" sz="1800" dirty="0" err="1">
                <a:solidFill>
                  <a:srgbClr val="3C4043"/>
                </a:solidFill>
                <a:latin typeface="Roboto"/>
                <a:ea typeface="Roboto"/>
                <a:cs typeface="Roboto"/>
                <a:sym typeface="Roboto"/>
              </a:rPr>
              <a:t>peut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quand</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même</a:t>
            </a:r>
            <a:r>
              <a:rPr lang="en" sz="1800" dirty="0">
                <a:solidFill>
                  <a:srgbClr val="3C4043"/>
                </a:solidFill>
                <a:latin typeface="Roboto"/>
                <a:ea typeface="Roboto"/>
                <a:cs typeface="Roboto"/>
                <a:sym typeface="Roboto"/>
              </a:rPr>
              <a:t> changer son </a:t>
            </a:r>
            <a:r>
              <a:rPr lang="en" sz="1800" dirty="0" err="1">
                <a:solidFill>
                  <a:srgbClr val="3C4043"/>
                </a:solidFill>
                <a:latin typeface="Roboto"/>
                <a:ea typeface="Roboto"/>
                <a:cs typeface="Roboto"/>
                <a:sym typeface="Roboto"/>
              </a:rPr>
              <a:t>contenu</a:t>
            </a:r>
            <a:r>
              <a:rPr lang="en" sz="1800" dirty="0">
                <a:solidFill>
                  <a:srgbClr val="3C4043"/>
                </a:solidFill>
                <a:latin typeface="Roboto"/>
                <a:ea typeface="Roboto"/>
                <a:cs typeface="Roboto"/>
                <a:sym typeface="Roboto"/>
              </a:rPr>
              <a:t>. </a:t>
            </a:r>
            <a:endParaRPr sz="1800" dirty="0">
              <a:solidFill>
                <a:srgbClr val="3C4043"/>
              </a:solidFill>
              <a:latin typeface="Roboto"/>
              <a:ea typeface="Roboto"/>
              <a:cs typeface="Roboto"/>
              <a:sym typeface="Roboto"/>
            </a:endParaRPr>
          </a:p>
        </p:txBody>
      </p:sp>
      <p:sp>
        <p:nvSpPr>
          <p:cNvPr id="449" name="Google Shape;449;p53"/>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err="1"/>
              <a:t>Liste</a:t>
            </a:r>
            <a:r>
              <a:rPr lang="en" dirty="0"/>
              <a:t> </a:t>
            </a:r>
            <a:r>
              <a:rPr lang="en" dirty="0" err="1"/>
              <a:t>muable</a:t>
            </a:r>
            <a:r>
              <a:rPr lang="en" dirty="0"/>
              <a:t> avec </a:t>
            </a:r>
            <a:r>
              <a:rPr lang="en" dirty="0" err="1"/>
              <a:t>mutableListOf</a:t>
            </a:r>
            <a:r>
              <a:rPr lang="en" dirty="0"/>
              <a:t>()</a:t>
            </a:r>
            <a:endParaRPr dirty="0">
              <a:solidFill>
                <a:srgbClr val="FFFFFF"/>
              </a:solidFill>
            </a:endParaRPr>
          </a:p>
        </p:txBody>
      </p:sp>
      <p:sp>
        <p:nvSpPr>
          <p:cNvPr id="450" name="Google Shape;450;p53"/>
          <p:cNvSpPr txBox="1"/>
          <p:nvPr/>
        </p:nvSpPr>
        <p:spPr>
          <a:xfrm>
            <a:off x="311700" y="2721150"/>
            <a:ext cx="6996600" cy="46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Arrays (tableaux)</a:t>
            </a:r>
            <a:endParaRPr dirty="0"/>
          </a:p>
        </p:txBody>
      </p:sp>
      <p:sp>
        <p:nvSpPr>
          <p:cNvPr id="456" name="Google Shape;456;p54"/>
          <p:cNvSpPr txBox="1">
            <a:spLocks noGrp="1"/>
          </p:cNvSpPr>
          <p:nvPr>
            <p:ph type="body" idx="1"/>
          </p:nvPr>
        </p:nvSpPr>
        <p:spPr>
          <a:xfrm>
            <a:off x="311700" y="1228675"/>
            <a:ext cx="8520600" cy="7203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Arrays store multiple items</a:t>
            </a:r>
            <a:endParaRPr sz="2200"/>
          </a:p>
        </p:txBody>
      </p:sp>
      <p:sp>
        <p:nvSpPr>
          <p:cNvPr id="457" name="Google Shape;457;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
        <p:nvSpPr>
          <p:cNvPr id="458" name="Google Shape;458;p54"/>
          <p:cNvSpPr txBox="1"/>
          <p:nvPr/>
        </p:nvSpPr>
        <p:spPr>
          <a:xfrm>
            <a:off x="311700" y="1949000"/>
            <a:ext cx="8237100" cy="5727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On </a:t>
            </a:r>
            <a:r>
              <a:rPr lang="en" sz="2200" dirty="0" err="1">
                <a:latin typeface="Roboto"/>
                <a:ea typeface="Roboto"/>
                <a:cs typeface="Roboto"/>
                <a:sym typeface="Roboto"/>
              </a:rPr>
              <a:t>peut</a:t>
            </a:r>
            <a:r>
              <a:rPr lang="en" sz="2200" dirty="0">
                <a:latin typeface="Roboto"/>
                <a:ea typeface="Roboto"/>
                <a:cs typeface="Roboto"/>
                <a:sym typeface="Roboto"/>
              </a:rPr>
              <a:t> </a:t>
            </a:r>
            <a:r>
              <a:rPr lang="en" sz="2200" dirty="0" err="1">
                <a:latin typeface="Roboto"/>
                <a:ea typeface="Roboto"/>
                <a:cs typeface="Roboto"/>
                <a:sym typeface="Roboto"/>
              </a:rPr>
              <a:t>accéder</a:t>
            </a:r>
            <a:r>
              <a:rPr lang="en" sz="2200" dirty="0">
                <a:latin typeface="Roboto"/>
                <a:ea typeface="Roboto"/>
                <a:cs typeface="Roboto"/>
                <a:sym typeface="Roboto"/>
              </a:rPr>
              <a:t> au </a:t>
            </a:r>
            <a:r>
              <a:rPr lang="en" sz="2200" dirty="0" err="1">
                <a:latin typeface="Roboto"/>
                <a:ea typeface="Roboto"/>
                <a:cs typeface="Roboto"/>
                <a:sym typeface="Roboto"/>
              </a:rPr>
              <a:t>éléments</a:t>
            </a:r>
            <a:r>
              <a:rPr lang="en" sz="2200" dirty="0">
                <a:latin typeface="Roboto"/>
                <a:ea typeface="Roboto"/>
                <a:cs typeface="Roboto"/>
                <a:sym typeface="Roboto"/>
              </a:rPr>
              <a:t> grâce </a:t>
            </a:r>
            <a:r>
              <a:rPr lang="en" sz="2200" dirty="0" err="1">
                <a:latin typeface="Roboto"/>
                <a:ea typeface="Roboto"/>
                <a:cs typeface="Roboto"/>
                <a:sym typeface="Roboto"/>
              </a:rPr>
              <a:t>à</a:t>
            </a:r>
            <a:r>
              <a:rPr lang="en" sz="2200" dirty="0">
                <a:latin typeface="Roboto"/>
                <a:ea typeface="Roboto"/>
                <a:cs typeface="Roboto"/>
                <a:sym typeface="Roboto"/>
              </a:rPr>
              <a:t> </a:t>
            </a:r>
            <a:r>
              <a:rPr lang="en" sz="2200" dirty="0" err="1">
                <a:latin typeface="Roboto"/>
                <a:ea typeface="Roboto"/>
                <a:cs typeface="Roboto"/>
                <a:sym typeface="Roboto"/>
              </a:rPr>
              <a:t>leurs</a:t>
            </a:r>
            <a:r>
              <a:rPr lang="en" sz="2200" dirty="0">
                <a:latin typeface="Roboto"/>
                <a:ea typeface="Roboto"/>
                <a:cs typeface="Roboto"/>
                <a:sym typeface="Roboto"/>
              </a:rPr>
              <a:t> indices.</a:t>
            </a:r>
            <a:endParaRPr sz="2200" dirty="0">
              <a:latin typeface="Roboto"/>
              <a:ea typeface="Roboto"/>
              <a:cs typeface="Roboto"/>
              <a:sym typeface="Roboto"/>
            </a:endParaRPr>
          </a:p>
        </p:txBody>
      </p:sp>
      <p:sp>
        <p:nvSpPr>
          <p:cNvPr id="459" name="Google Shape;459;p54"/>
          <p:cNvSpPr txBox="1"/>
          <p:nvPr/>
        </p:nvSpPr>
        <p:spPr>
          <a:xfrm>
            <a:off x="311700" y="2876550"/>
            <a:ext cx="7389300" cy="7203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On </a:t>
            </a:r>
            <a:r>
              <a:rPr lang="en" sz="2200" dirty="0" err="1">
                <a:latin typeface="Roboto"/>
                <a:ea typeface="Roboto"/>
                <a:cs typeface="Roboto"/>
                <a:sym typeface="Roboto"/>
              </a:rPr>
              <a:t>peut</a:t>
            </a:r>
            <a:r>
              <a:rPr lang="en" sz="2200" dirty="0">
                <a:latin typeface="Roboto"/>
                <a:ea typeface="Roboto"/>
                <a:cs typeface="Roboto"/>
                <a:sym typeface="Roboto"/>
              </a:rPr>
              <a:t> changer les </a:t>
            </a:r>
            <a:r>
              <a:rPr lang="en" sz="2200" dirty="0" err="1">
                <a:latin typeface="Roboto"/>
                <a:ea typeface="Roboto"/>
                <a:cs typeface="Roboto"/>
                <a:sym typeface="Roboto"/>
              </a:rPr>
              <a:t>éléments</a:t>
            </a:r>
            <a:endParaRPr sz="2200" dirty="0">
              <a:latin typeface="Roboto"/>
              <a:ea typeface="Roboto"/>
              <a:cs typeface="Roboto"/>
              <a:sym typeface="Roboto"/>
            </a:endParaRPr>
          </a:p>
        </p:txBody>
      </p:sp>
      <p:sp>
        <p:nvSpPr>
          <p:cNvPr id="460" name="Google Shape;460;p54"/>
          <p:cNvSpPr txBox="1"/>
          <p:nvPr/>
        </p:nvSpPr>
        <p:spPr>
          <a:xfrm>
            <a:off x="311700" y="3434375"/>
            <a:ext cx="4650900" cy="4782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a:latin typeface="Roboto"/>
                <a:ea typeface="Roboto"/>
                <a:cs typeface="Roboto"/>
                <a:sym typeface="Roboto"/>
              </a:rPr>
              <a:t>La taille </a:t>
            </a:r>
            <a:r>
              <a:rPr lang="en" sz="2200" dirty="0" err="1">
                <a:latin typeface="Roboto"/>
                <a:ea typeface="Roboto"/>
                <a:cs typeface="Roboto"/>
                <a:sym typeface="Roboto"/>
              </a:rPr>
              <a:t>est</a:t>
            </a:r>
            <a:r>
              <a:rPr lang="en" sz="2200" dirty="0">
                <a:latin typeface="Roboto"/>
                <a:ea typeface="Roboto"/>
                <a:cs typeface="Roboto"/>
                <a:sym typeface="Roboto"/>
              </a:rPr>
              <a:t> fixe</a:t>
            </a:r>
            <a:endParaRPr sz="2200" dirty="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5"/>
          <p:cNvSpPr txBox="1">
            <a:spLocks noGrp="1"/>
          </p:cNvSpPr>
          <p:nvPr>
            <p:ph type="body" idx="1"/>
          </p:nvPr>
        </p:nvSpPr>
        <p:spPr>
          <a:xfrm>
            <a:off x="311700" y="1353575"/>
            <a:ext cx="8398800" cy="15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chemeClr val="dk1"/>
                </a:solidFill>
              </a:rPr>
              <a:t>Création</a:t>
            </a:r>
            <a:r>
              <a:rPr lang="en" sz="1800" dirty="0">
                <a:solidFill>
                  <a:schemeClr val="dk1"/>
                </a:solidFill>
              </a:rPr>
              <a:t> d’un array avec </a:t>
            </a:r>
            <a:r>
              <a:rPr lang="en" sz="1800" dirty="0" err="1">
                <a:solidFill>
                  <a:schemeClr val="dk1"/>
                </a:solidFill>
                <a:latin typeface="Courier New"/>
                <a:ea typeface="Courier New"/>
                <a:cs typeface="Courier New"/>
                <a:sym typeface="Courier New"/>
              </a:rPr>
              <a:t>arrayOf</a:t>
            </a:r>
            <a:r>
              <a:rPr lang="en" sz="1800" dirty="0">
                <a:solidFill>
                  <a:schemeClr val="dk1"/>
                </a:solidFill>
                <a:latin typeface="Courier New"/>
                <a:ea typeface="Courier New"/>
                <a:cs typeface="Courier New"/>
                <a:sym typeface="Courier New"/>
              </a:rPr>
              <a:t>()</a:t>
            </a:r>
            <a:endParaRPr sz="1800" dirty="0">
              <a:solidFill>
                <a:schemeClr val="dk1"/>
              </a:solidFill>
              <a:latin typeface="Courier New"/>
              <a:ea typeface="Courier New"/>
              <a:cs typeface="Courier New"/>
              <a:sym typeface="Courier New"/>
            </a:endParaRPr>
          </a:p>
          <a:p>
            <a:pPr marL="0" lvl="0" indent="0" algn="l" rtl="0">
              <a:spcBef>
                <a:spcPts val="10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pets = </a:t>
            </a:r>
            <a:r>
              <a:rPr lang="en" sz="1800" dirty="0" err="1">
                <a:solidFill>
                  <a:srgbClr val="37474F"/>
                </a:solidFill>
                <a:latin typeface="Consolas"/>
                <a:ea typeface="Consolas"/>
                <a:cs typeface="Consolas"/>
                <a:sym typeface="Consolas"/>
              </a:rPr>
              <a:t>arrayOf</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"dog"</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"cat"</a:t>
            </a:r>
            <a:r>
              <a:rPr lang="en" sz="1800" dirty="0">
                <a:solidFill>
                  <a:srgbClr val="37474F"/>
                </a:solidFill>
                <a:latin typeface="Consolas"/>
                <a:ea typeface="Consolas"/>
                <a:cs typeface="Consolas"/>
                <a:sym typeface="Consolas"/>
              </a:rPr>
              <a:t>, </a:t>
            </a:r>
            <a:r>
              <a:rPr lang="en" sz="1800" dirty="0">
                <a:solidFill>
                  <a:srgbClr val="388E3C"/>
                </a:solidFill>
                <a:latin typeface="Consolas"/>
                <a:ea typeface="Consolas"/>
                <a:cs typeface="Consolas"/>
                <a:sym typeface="Consolas"/>
              </a:rPr>
              <a:t>"canary"</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Arrays.toString</a:t>
            </a:r>
            <a:r>
              <a:rPr lang="en" sz="1800" dirty="0">
                <a:solidFill>
                  <a:srgbClr val="37474F"/>
                </a:solidFill>
                <a:latin typeface="Consolas"/>
                <a:ea typeface="Consolas"/>
                <a:cs typeface="Consolas"/>
                <a:sym typeface="Consolas"/>
              </a:rPr>
              <a:t>(pets))</a:t>
            </a:r>
            <a:endParaRPr sz="1800" dirty="0">
              <a:latin typeface="Consolas"/>
              <a:ea typeface="Consolas"/>
              <a:cs typeface="Consolas"/>
              <a:sym typeface="Consolas"/>
            </a:endParaRPr>
          </a:p>
          <a:p>
            <a:pPr marL="0" lvl="0" indent="0" algn="l" rtl="0">
              <a:spcBef>
                <a:spcPts val="600"/>
              </a:spcBef>
              <a:spcAft>
                <a:spcPts val="0"/>
              </a:spcAft>
              <a:buNone/>
            </a:pPr>
            <a:endParaRPr sz="1400" dirty="0">
              <a:solidFill>
                <a:srgbClr val="1155CC"/>
              </a:solidFill>
              <a:latin typeface="Courier New"/>
              <a:ea typeface="Courier New"/>
              <a:cs typeface="Courier New"/>
              <a:sym typeface="Courier New"/>
            </a:endParaRPr>
          </a:p>
          <a:p>
            <a:pPr marL="457200" lvl="0" indent="0" algn="l" rtl="0">
              <a:spcBef>
                <a:spcPts val="600"/>
              </a:spcBef>
              <a:spcAft>
                <a:spcPts val="0"/>
              </a:spcAft>
              <a:buNone/>
            </a:pPr>
            <a:endParaRPr sz="1200" dirty="0">
              <a:solidFill>
                <a:schemeClr val="dk1"/>
              </a:solidFill>
              <a:latin typeface="Courier New"/>
              <a:ea typeface="Courier New"/>
              <a:cs typeface="Courier New"/>
              <a:sym typeface="Courier New"/>
            </a:endParaRPr>
          </a:p>
          <a:p>
            <a:pPr marL="0" lvl="0" indent="0" algn="l" rtl="0">
              <a:spcBef>
                <a:spcPts val="1000"/>
              </a:spcBef>
              <a:spcAft>
                <a:spcPts val="0"/>
              </a:spcAft>
              <a:buNone/>
            </a:pPr>
            <a:endParaRPr sz="1400" dirty="0">
              <a:solidFill>
                <a:schemeClr val="dk1"/>
              </a:solidFill>
            </a:endParaRPr>
          </a:p>
          <a:p>
            <a:pPr marL="457200" lvl="0" indent="0" algn="l" rtl="0">
              <a:lnSpc>
                <a:spcPct val="100000"/>
              </a:lnSpc>
              <a:spcBef>
                <a:spcPts val="3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66" name="Google Shape;466;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
        <p:nvSpPr>
          <p:cNvPr id="467" name="Google Shape;467;p55"/>
          <p:cNvSpPr txBox="1"/>
          <p:nvPr/>
        </p:nvSpPr>
        <p:spPr>
          <a:xfrm>
            <a:off x="380125" y="3664275"/>
            <a:ext cx="8169900" cy="7272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C4043"/>
                </a:solidFill>
                <a:latin typeface="Roboto"/>
                <a:ea typeface="Roboto"/>
                <a:cs typeface="Roboto"/>
                <a:sym typeface="Roboto"/>
              </a:rPr>
              <a:t>Comme les </a:t>
            </a:r>
            <a:r>
              <a:rPr lang="en" sz="1800" dirty="0" err="1">
                <a:solidFill>
                  <a:srgbClr val="3C4043"/>
                </a:solidFill>
                <a:latin typeface="Roboto"/>
                <a:ea typeface="Roboto"/>
                <a:cs typeface="Roboto"/>
                <a:sym typeface="Roboto"/>
              </a:rPr>
              <a:t>listes</a:t>
            </a:r>
            <a:r>
              <a:rPr lang="en" sz="1800" dirty="0">
                <a:solidFill>
                  <a:srgbClr val="3C4043"/>
                </a:solidFill>
                <a:latin typeface="Roboto"/>
                <a:ea typeface="Roboto"/>
                <a:cs typeface="Roboto"/>
                <a:sym typeface="Roboto"/>
              </a:rPr>
              <a:t>, </a:t>
            </a:r>
            <a:r>
              <a:rPr lang="en" sz="1800" dirty="0" err="1">
                <a:solidFill>
                  <a:srgbClr val="3C4043"/>
                </a:solidFill>
                <a:latin typeface="Courier New"/>
                <a:ea typeface="Courier New"/>
                <a:cs typeface="Courier New"/>
                <a:sym typeface="Courier New"/>
              </a:rPr>
              <a:t>val</a:t>
            </a:r>
            <a:r>
              <a:rPr lang="en" sz="1800" dirty="0">
                <a:solidFill>
                  <a:srgbClr val="3C4043"/>
                </a:solidFill>
                <a:latin typeface="Roboto"/>
                <a:ea typeface="Roboto"/>
                <a:cs typeface="Roboto"/>
                <a:sym typeface="Roboto"/>
              </a:rPr>
              <a:t> ne </a:t>
            </a:r>
            <a:r>
              <a:rPr lang="en" sz="1800" dirty="0" err="1">
                <a:solidFill>
                  <a:srgbClr val="3C4043"/>
                </a:solidFill>
                <a:latin typeface="Roboto"/>
                <a:ea typeface="Roboto"/>
                <a:cs typeface="Roboto"/>
                <a:sym typeface="Roboto"/>
              </a:rPr>
              <a:t>permet</a:t>
            </a:r>
            <a:r>
              <a:rPr lang="en" sz="1800" dirty="0">
                <a:solidFill>
                  <a:srgbClr val="3C4043"/>
                </a:solidFill>
                <a:latin typeface="Roboto"/>
                <a:ea typeface="Roboto"/>
                <a:cs typeface="Roboto"/>
                <a:sym typeface="Roboto"/>
              </a:rPr>
              <a:t> pas de </a:t>
            </a:r>
            <a:r>
              <a:rPr lang="en" sz="1800" dirty="0" err="1">
                <a:solidFill>
                  <a:srgbClr val="3C4043"/>
                </a:solidFill>
                <a:latin typeface="Roboto"/>
                <a:ea typeface="Roboto"/>
                <a:cs typeface="Roboto"/>
                <a:sym typeface="Roboto"/>
              </a:rPr>
              <a:t>modif</a:t>
            </a:r>
            <a:r>
              <a:rPr lang="fr-FR" sz="1800" dirty="0">
                <a:solidFill>
                  <a:srgbClr val="3C4043"/>
                </a:solidFill>
                <a:latin typeface="Roboto"/>
                <a:ea typeface="Roboto"/>
                <a:cs typeface="Roboto"/>
                <a:sym typeface="Roboto"/>
              </a:rPr>
              <a:t>i</a:t>
            </a:r>
            <a:r>
              <a:rPr lang="en" sz="1800" dirty="0">
                <a:solidFill>
                  <a:srgbClr val="3C4043"/>
                </a:solidFill>
                <a:latin typeface="Roboto"/>
                <a:ea typeface="Roboto"/>
                <a:cs typeface="Roboto"/>
                <a:sym typeface="Roboto"/>
              </a:rPr>
              <a:t>er la r</a:t>
            </a:r>
            <a:r>
              <a:rPr lang="fr-FR" sz="1800" dirty="0" err="1">
                <a:solidFill>
                  <a:srgbClr val="3C4043"/>
                </a:solidFill>
                <a:latin typeface="Roboto"/>
                <a:ea typeface="Roboto"/>
                <a:cs typeface="Roboto"/>
                <a:sym typeface="Roboto"/>
              </a:rPr>
              <a:t>efe</a:t>
            </a:r>
            <a:r>
              <a:rPr lang="en" sz="1800" dirty="0" err="1">
                <a:solidFill>
                  <a:srgbClr val="3C4043"/>
                </a:solidFill>
                <a:latin typeface="Roboto"/>
                <a:ea typeface="Roboto"/>
                <a:cs typeface="Roboto"/>
                <a:sym typeface="Roboto"/>
              </a:rPr>
              <a:t>rence</a:t>
            </a:r>
            <a:r>
              <a:rPr lang="en" sz="1800" dirty="0">
                <a:solidFill>
                  <a:srgbClr val="3C4043"/>
                </a:solidFill>
                <a:latin typeface="Roboto"/>
                <a:ea typeface="Roboto"/>
                <a:cs typeface="Roboto"/>
                <a:sym typeface="Roboto"/>
              </a:rPr>
              <a:t> du </a:t>
            </a:r>
            <a:r>
              <a:rPr lang="en" sz="1800" dirty="0" err="1">
                <a:solidFill>
                  <a:srgbClr val="3C4043"/>
                </a:solidFill>
                <a:latin typeface="Roboto"/>
                <a:ea typeface="Roboto"/>
                <a:cs typeface="Roboto"/>
                <a:sym typeface="Roboto"/>
              </a:rPr>
              <a:t>tabkleau</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mais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permet</a:t>
            </a:r>
            <a:r>
              <a:rPr lang="en" sz="1800" dirty="0">
                <a:solidFill>
                  <a:srgbClr val="3C4043"/>
                </a:solidFill>
                <a:latin typeface="Roboto"/>
                <a:ea typeface="Roboto"/>
                <a:cs typeface="Roboto"/>
                <a:sym typeface="Roboto"/>
              </a:rPr>
              <a:t> de changer les </a:t>
            </a:r>
            <a:r>
              <a:rPr lang="en" sz="1800" dirty="0" err="1">
                <a:solidFill>
                  <a:srgbClr val="3C4043"/>
                </a:solidFill>
                <a:latin typeface="Roboto"/>
                <a:ea typeface="Roboto"/>
                <a:cs typeface="Roboto"/>
                <a:sym typeface="Roboto"/>
              </a:rPr>
              <a:t>donneés</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468" name="Google Shape;468;p55"/>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Array avec </a:t>
            </a:r>
            <a:r>
              <a:rPr lang="en" dirty="0" err="1"/>
              <a:t>arrayOf</a:t>
            </a:r>
            <a:r>
              <a:rPr lang="en" dirty="0"/>
              <a:t>()</a:t>
            </a:r>
            <a:endParaRPr dirty="0">
              <a:solidFill>
                <a:srgbClr val="FFFFFF"/>
              </a:solidFill>
            </a:endParaRPr>
          </a:p>
        </p:txBody>
      </p:sp>
      <p:sp>
        <p:nvSpPr>
          <p:cNvPr id="469" name="Google Shape;469;p55"/>
          <p:cNvSpPr txBox="1"/>
          <p:nvPr/>
        </p:nvSpPr>
        <p:spPr>
          <a:xfrm>
            <a:off x="295675" y="2603550"/>
            <a:ext cx="83388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6"/>
          <p:cNvSpPr txBox="1">
            <a:spLocks noGrp="1"/>
          </p:cNvSpPr>
          <p:nvPr>
            <p:ph type="body" idx="1"/>
          </p:nvPr>
        </p:nvSpPr>
        <p:spPr>
          <a:xfrm>
            <a:off x="311700" y="1429799"/>
            <a:ext cx="8398800" cy="9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rPr>
              <a:t>Un array </a:t>
            </a:r>
            <a:r>
              <a:rPr lang="en" sz="1800" dirty="0" err="1">
                <a:solidFill>
                  <a:schemeClr val="dk1"/>
                </a:solidFill>
              </a:rPr>
              <a:t>peut</a:t>
            </a:r>
            <a:r>
              <a:rPr lang="en" sz="1800" dirty="0">
                <a:solidFill>
                  <a:schemeClr val="dk1"/>
                </a:solidFill>
              </a:rPr>
              <a:t> </a:t>
            </a:r>
            <a:r>
              <a:rPr lang="en" sz="1800" dirty="0" err="1">
                <a:solidFill>
                  <a:schemeClr val="dk1"/>
                </a:solidFill>
              </a:rPr>
              <a:t>avoir</a:t>
            </a:r>
            <a:r>
              <a:rPr lang="en" sz="1800" dirty="0">
                <a:solidFill>
                  <a:schemeClr val="dk1"/>
                </a:solidFill>
              </a:rPr>
              <a:t> des types de </a:t>
            </a:r>
            <a:r>
              <a:rPr lang="en" sz="1800" dirty="0" err="1">
                <a:solidFill>
                  <a:schemeClr val="dk1"/>
                </a:solidFill>
              </a:rPr>
              <a:t>plusieurs</a:t>
            </a:r>
            <a:r>
              <a:rPr lang="en" sz="1800" dirty="0">
                <a:solidFill>
                  <a:schemeClr val="dk1"/>
                </a:solidFill>
              </a:rPr>
              <a:t> </a:t>
            </a:r>
            <a:r>
              <a:rPr lang="en" sz="1800" dirty="0" err="1">
                <a:solidFill>
                  <a:schemeClr val="dk1"/>
                </a:solidFill>
              </a:rPr>
              <a:t>éléments</a:t>
            </a:r>
            <a:r>
              <a:rPr lang="en" sz="1800" dirty="0">
                <a:solidFill>
                  <a:schemeClr val="dk1"/>
                </a:solidFill>
              </a:rPr>
              <a:t>.</a:t>
            </a:r>
            <a:endParaRPr sz="1800" dirty="0">
              <a:solidFill>
                <a:schemeClr val="dk1"/>
              </a:solidFill>
            </a:endParaRPr>
          </a:p>
          <a:p>
            <a:pPr marL="0" lvl="0" indent="0" algn="l" rtl="0">
              <a:spcBef>
                <a:spcPts val="10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mix = </a:t>
            </a:r>
            <a:r>
              <a:rPr lang="en" sz="1800" dirty="0" err="1">
                <a:solidFill>
                  <a:srgbClr val="37474F"/>
                </a:solidFill>
                <a:latin typeface="Consolas"/>
                <a:ea typeface="Consolas"/>
                <a:cs typeface="Consolas"/>
                <a:sym typeface="Consolas"/>
              </a:rPr>
              <a:t>arrayOf</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"hats"</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2</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600"/>
              </a:spcBef>
              <a:spcAft>
                <a:spcPts val="0"/>
              </a:spcAft>
              <a:buNone/>
            </a:pPr>
            <a:endParaRPr sz="1400" b="1" dirty="0">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dirty="0">
              <a:solidFill>
                <a:schemeClr val="dk1"/>
              </a:solidFill>
            </a:endParaRPr>
          </a:p>
          <a:p>
            <a:pPr marL="457200" lvl="0" indent="0" algn="l" rtl="0">
              <a:lnSpc>
                <a:spcPct val="100000"/>
              </a:lnSpc>
              <a:spcBef>
                <a:spcPts val="3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75" name="Google Shape;475;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476" name="Google Shape;476;p56"/>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Arrays avec des mélanges de types </a:t>
            </a:r>
            <a:endParaRPr sz="2400" dirty="0"/>
          </a:p>
        </p:txBody>
      </p:sp>
      <p:sp>
        <p:nvSpPr>
          <p:cNvPr id="477" name="Google Shape;477;p56"/>
          <p:cNvSpPr txBox="1"/>
          <p:nvPr/>
        </p:nvSpPr>
        <p:spPr>
          <a:xfrm>
            <a:off x="295350" y="2621150"/>
            <a:ext cx="8431500" cy="73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Roboto"/>
                <a:ea typeface="Roboto"/>
                <a:cs typeface="Roboto"/>
                <a:sym typeface="Roboto"/>
              </a:rPr>
              <a:t>Un array </a:t>
            </a:r>
            <a:r>
              <a:rPr lang="en" sz="1800" dirty="0" err="1">
                <a:solidFill>
                  <a:schemeClr val="dk1"/>
                </a:solidFill>
                <a:latin typeface="Roboto"/>
                <a:ea typeface="Roboto"/>
                <a:cs typeface="Roboto"/>
                <a:sym typeface="Roboto"/>
              </a:rPr>
              <a:t>peut</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être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limité</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à</a:t>
            </a:r>
            <a:r>
              <a:rPr lang="en" sz="1800" dirty="0">
                <a:solidFill>
                  <a:schemeClr val="dk1"/>
                </a:solidFill>
                <a:latin typeface="Roboto"/>
                <a:ea typeface="Roboto"/>
                <a:cs typeface="Roboto"/>
                <a:sym typeface="Roboto"/>
              </a:rPr>
              <a:t> un type.</a:t>
            </a:r>
            <a:endParaRPr sz="1800" dirty="0">
              <a:solidFill>
                <a:schemeClr val="dk1"/>
              </a:solidFill>
              <a:latin typeface="Roboto"/>
              <a:ea typeface="Roboto"/>
              <a:cs typeface="Roboto"/>
              <a:sym typeface="Roboto"/>
            </a:endParaRPr>
          </a:p>
          <a:p>
            <a:pPr marL="0" lvl="0" indent="0" algn="l" rtl="0">
              <a:lnSpc>
                <a:spcPct val="115000"/>
              </a:lnSpc>
              <a:spcBef>
                <a:spcPts val="600"/>
              </a:spcBef>
              <a:spcAft>
                <a:spcPts val="600"/>
              </a:spcAft>
              <a:buClr>
                <a:schemeClr val="dk1"/>
              </a:buClr>
              <a:buSzPts val="1100"/>
              <a:buFont typeface="Arial"/>
              <a:buNone/>
            </a:pPr>
            <a:r>
              <a:rPr lang="en" sz="1800" dirty="0">
                <a:solidFill>
                  <a:schemeClr val="dk1"/>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numbers = </a:t>
            </a:r>
            <a:r>
              <a:rPr lang="en" sz="1800" dirty="0" err="1">
                <a:solidFill>
                  <a:srgbClr val="37474F"/>
                </a:solidFill>
                <a:latin typeface="Consolas"/>
                <a:ea typeface="Consolas"/>
                <a:cs typeface="Consolas"/>
                <a:sym typeface="Consolas"/>
              </a:rPr>
              <a:t>intArrayOf</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2</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3</a:t>
            </a:r>
            <a:r>
              <a:rPr lang="en" sz="1800" dirty="0">
                <a:solidFill>
                  <a:srgbClr val="37474F"/>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Opérations</a:t>
            </a:r>
            <a:r>
              <a:rPr lang="en" dirty="0"/>
              <a:t> avec </a:t>
            </a:r>
            <a:r>
              <a:rPr lang="fr-FR" dirty="0"/>
              <a:t>entier</a:t>
            </a:r>
            <a:r>
              <a:rPr lang="en" dirty="0"/>
              <a:t> (Int)</a:t>
            </a:r>
            <a:endParaRPr dirty="0"/>
          </a:p>
        </p:txBody>
      </p:sp>
      <p:sp>
        <p:nvSpPr>
          <p:cNvPr id="142" name="Google Shape;142;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43" name="Google Shape;143;p19"/>
          <p:cNvSpPr txBox="1">
            <a:spLocks noGrp="1"/>
          </p:cNvSpPr>
          <p:nvPr>
            <p:ph type="body" idx="1"/>
          </p:nvPr>
        </p:nvSpPr>
        <p:spPr>
          <a:xfrm>
            <a:off x="382250" y="10892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 + 1     =&gt;</a:t>
            </a:r>
            <a:endParaRPr>
              <a:latin typeface="Consolas"/>
              <a:ea typeface="Consolas"/>
              <a:cs typeface="Consolas"/>
              <a:sym typeface="Consolas"/>
            </a:endParaRPr>
          </a:p>
        </p:txBody>
      </p:sp>
      <p:sp>
        <p:nvSpPr>
          <p:cNvPr id="144" name="Google Shape;144;p19"/>
          <p:cNvSpPr txBox="1">
            <a:spLocks noGrp="1"/>
          </p:cNvSpPr>
          <p:nvPr>
            <p:ph type="body" idx="1"/>
          </p:nvPr>
        </p:nvSpPr>
        <p:spPr>
          <a:xfrm>
            <a:off x="3289925" y="1089200"/>
            <a:ext cx="2418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2</a:t>
            </a:r>
            <a:endParaRPr dirty="0">
              <a:latin typeface="Consolas"/>
              <a:ea typeface="Consolas"/>
              <a:cs typeface="Consolas"/>
              <a:sym typeface="Consolas"/>
            </a:endParaRPr>
          </a:p>
        </p:txBody>
      </p:sp>
      <p:sp>
        <p:nvSpPr>
          <p:cNvPr id="145" name="Google Shape;145;p19"/>
          <p:cNvSpPr txBox="1">
            <a:spLocks noGrp="1"/>
          </p:cNvSpPr>
          <p:nvPr>
            <p:ph type="body" idx="1"/>
          </p:nvPr>
        </p:nvSpPr>
        <p:spPr>
          <a:xfrm>
            <a:off x="382250" y="19274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53 - 3    </a:t>
            </a:r>
            <a:r>
              <a:rPr lang="en" dirty="0">
                <a:solidFill>
                  <a:schemeClr val="dk1"/>
                </a:solidFill>
                <a:latin typeface="Consolas"/>
                <a:ea typeface="Consolas"/>
                <a:cs typeface="Consolas"/>
                <a:sym typeface="Consolas"/>
              </a:rPr>
              <a:t>=&gt;</a:t>
            </a:r>
            <a:endParaRPr dirty="0">
              <a:latin typeface="Consolas"/>
              <a:ea typeface="Consolas"/>
              <a:cs typeface="Consolas"/>
              <a:sym typeface="Consolas"/>
            </a:endParaRPr>
          </a:p>
        </p:txBody>
      </p:sp>
      <p:sp>
        <p:nvSpPr>
          <p:cNvPr id="146" name="Google Shape;146;p19"/>
          <p:cNvSpPr txBox="1">
            <a:spLocks noGrp="1"/>
          </p:cNvSpPr>
          <p:nvPr>
            <p:ph type="body" idx="1"/>
          </p:nvPr>
        </p:nvSpPr>
        <p:spPr>
          <a:xfrm>
            <a:off x="3289925" y="19274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9"/>
          <p:cNvSpPr txBox="1">
            <a:spLocks noGrp="1"/>
          </p:cNvSpPr>
          <p:nvPr>
            <p:ph type="body" idx="1"/>
          </p:nvPr>
        </p:nvSpPr>
        <p:spPr>
          <a:xfrm>
            <a:off x="382250" y="27656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50 / 10   </a:t>
            </a:r>
            <a:r>
              <a:rPr lang="en" dirty="0">
                <a:solidFill>
                  <a:schemeClr val="dk1"/>
                </a:solidFill>
                <a:latin typeface="Consolas"/>
                <a:ea typeface="Consolas"/>
                <a:cs typeface="Consolas"/>
                <a:sym typeface="Consolas"/>
              </a:rPr>
              <a:t>=&gt;</a:t>
            </a:r>
            <a:endParaRPr dirty="0">
              <a:latin typeface="Consolas"/>
              <a:ea typeface="Consolas"/>
              <a:cs typeface="Consolas"/>
              <a:sym typeface="Consolas"/>
            </a:endParaRPr>
          </a:p>
        </p:txBody>
      </p:sp>
      <p:sp>
        <p:nvSpPr>
          <p:cNvPr id="148" name="Google Shape;148;p19"/>
          <p:cNvSpPr txBox="1">
            <a:spLocks noGrp="1"/>
          </p:cNvSpPr>
          <p:nvPr>
            <p:ph type="body" idx="1"/>
          </p:nvPr>
        </p:nvSpPr>
        <p:spPr>
          <a:xfrm>
            <a:off x="3289925" y="2765600"/>
            <a:ext cx="21432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9"/>
          <p:cNvSpPr txBox="1">
            <a:spLocks noGrp="1"/>
          </p:cNvSpPr>
          <p:nvPr>
            <p:ph type="body" idx="1"/>
          </p:nvPr>
        </p:nvSpPr>
        <p:spPr>
          <a:xfrm>
            <a:off x="382250" y="3603800"/>
            <a:ext cx="85206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dirty="0">
                <a:latin typeface="Consolas"/>
                <a:ea typeface="Consolas"/>
                <a:cs typeface="Consolas"/>
                <a:sym typeface="Consolas"/>
              </a:rPr>
              <a:t>9 % 3     </a:t>
            </a:r>
            <a:r>
              <a:rPr lang="en" dirty="0">
                <a:solidFill>
                  <a:schemeClr val="dk1"/>
                </a:solidFill>
                <a:latin typeface="Consolas"/>
                <a:ea typeface="Consolas"/>
                <a:cs typeface="Consolas"/>
                <a:sym typeface="Consolas"/>
              </a:rPr>
              <a:t>=&gt;</a:t>
            </a:r>
            <a:endParaRPr dirty="0">
              <a:latin typeface="Consolas"/>
              <a:ea typeface="Consolas"/>
              <a:cs typeface="Consolas"/>
              <a:sym typeface="Consolas"/>
            </a:endParaRPr>
          </a:p>
        </p:txBody>
      </p:sp>
      <p:sp>
        <p:nvSpPr>
          <p:cNvPr id="150" name="Google Shape;150;p19"/>
          <p:cNvSpPr txBox="1">
            <a:spLocks noGrp="1"/>
          </p:cNvSpPr>
          <p:nvPr>
            <p:ph type="body" idx="1"/>
          </p:nvPr>
        </p:nvSpPr>
        <p:spPr>
          <a:xfrm>
            <a:off x="3289925" y="3603800"/>
            <a:ext cx="13755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7"/>
          <p:cNvSpPr txBox="1">
            <a:spLocks noGrp="1"/>
          </p:cNvSpPr>
          <p:nvPr>
            <p:ph type="body" idx="1"/>
          </p:nvPr>
        </p:nvSpPr>
        <p:spPr>
          <a:xfrm>
            <a:off x="311700" y="1277369"/>
            <a:ext cx="8398800" cy="178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chemeClr val="dk1"/>
                </a:solidFill>
              </a:rPr>
              <a:t>Utiliser</a:t>
            </a:r>
            <a:r>
              <a:rPr lang="en" sz="1800" dirty="0">
                <a:solidFill>
                  <a:schemeClr val="dk1"/>
                </a:solidFill>
              </a:rPr>
              <a:t> </a:t>
            </a:r>
            <a:r>
              <a:rPr lang="en" sz="1800" dirty="0" err="1">
                <a:solidFill>
                  <a:schemeClr val="dk1"/>
                </a:solidFill>
              </a:rPr>
              <a:t>l’opérateur</a:t>
            </a:r>
            <a:r>
              <a:rPr lang="en" sz="1800" dirty="0">
                <a:solidFill>
                  <a:schemeClr val="dk1"/>
                </a:solidFill>
              </a:rPr>
              <a:t> </a:t>
            </a:r>
            <a:r>
              <a:rPr lang="en" sz="1800" dirty="0">
                <a:solidFill>
                  <a:schemeClr val="dk1"/>
                </a:solidFill>
                <a:latin typeface="Courier New"/>
                <a:ea typeface="Courier New"/>
                <a:cs typeface="Courier New"/>
                <a:sym typeface="Courier New"/>
              </a:rPr>
              <a:t>+</a:t>
            </a:r>
            <a:r>
              <a:rPr lang="en" sz="1800" dirty="0">
                <a:solidFill>
                  <a:schemeClr val="dk1"/>
                </a:solidFill>
              </a:rPr>
              <a:t>.</a:t>
            </a:r>
            <a:endParaRPr sz="1800" dirty="0">
              <a:solidFill>
                <a:schemeClr val="dk1"/>
              </a:solidFill>
            </a:endParaRPr>
          </a:p>
          <a:p>
            <a:pPr marL="0" lvl="0" indent="0" algn="l" rtl="0">
              <a:spcBef>
                <a:spcPts val="1000"/>
              </a:spcBef>
              <a:spcAft>
                <a:spcPts val="0"/>
              </a:spcAft>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numbers = </a:t>
            </a:r>
            <a:r>
              <a:rPr lang="en" sz="1800" dirty="0" err="1">
                <a:solidFill>
                  <a:srgbClr val="37474F"/>
                </a:solidFill>
                <a:latin typeface="Consolas"/>
                <a:ea typeface="Consolas"/>
                <a:cs typeface="Consolas"/>
                <a:sym typeface="Consolas"/>
              </a:rPr>
              <a:t>intArrayOf</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2</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3</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numbers2 = </a:t>
            </a:r>
            <a:r>
              <a:rPr lang="en" sz="1800" dirty="0" err="1">
                <a:solidFill>
                  <a:srgbClr val="37474F"/>
                </a:solidFill>
                <a:latin typeface="Consolas"/>
                <a:ea typeface="Consolas"/>
                <a:cs typeface="Consolas"/>
                <a:sym typeface="Consolas"/>
              </a:rPr>
              <a:t>intArrayOf</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4</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5</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6</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combined = numbers2 + numbers</a:t>
            </a:r>
            <a:endParaRPr sz="1800" dirty="0">
              <a:solidFill>
                <a:srgbClr val="37474F"/>
              </a:solidFill>
              <a:latin typeface="Consolas"/>
              <a:ea typeface="Consolas"/>
              <a:cs typeface="Consolas"/>
              <a:sym typeface="Consolas"/>
            </a:endParaRPr>
          </a:p>
          <a:p>
            <a:pPr marL="0" lvl="0" indent="0" algn="l" rtl="0">
              <a:spcBef>
                <a:spcPts val="60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Arrays.toString</a:t>
            </a:r>
            <a:r>
              <a:rPr lang="en" sz="1800" dirty="0">
                <a:solidFill>
                  <a:srgbClr val="37474F"/>
                </a:solidFill>
                <a:latin typeface="Consolas"/>
                <a:ea typeface="Consolas"/>
                <a:cs typeface="Consolas"/>
                <a:sym typeface="Consolas"/>
              </a:rPr>
              <a:t>(combined))</a:t>
            </a:r>
            <a:endParaRPr sz="1800" dirty="0">
              <a:latin typeface="Consolas"/>
              <a:ea typeface="Consolas"/>
              <a:cs typeface="Consolas"/>
              <a:sym typeface="Consolas"/>
            </a:endParaRPr>
          </a:p>
          <a:p>
            <a:pPr marL="0" lvl="0" indent="0" algn="l" rtl="0">
              <a:spcBef>
                <a:spcPts val="600"/>
              </a:spcBef>
              <a:spcAft>
                <a:spcPts val="0"/>
              </a:spcAft>
              <a:buNone/>
            </a:pPr>
            <a:endParaRPr sz="1200" dirty="0">
              <a:solidFill>
                <a:schemeClr val="dk1"/>
              </a:solidFill>
              <a:latin typeface="Courier New"/>
              <a:ea typeface="Courier New"/>
              <a:cs typeface="Courier New"/>
              <a:sym typeface="Courier New"/>
            </a:endParaRPr>
          </a:p>
          <a:p>
            <a:pPr marL="457200" lvl="0" indent="0" algn="l" rtl="0">
              <a:spcBef>
                <a:spcPts val="1000"/>
              </a:spcBef>
              <a:spcAft>
                <a:spcPts val="0"/>
              </a:spcAft>
              <a:buNone/>
            </a:pPr>
            <a:endParaRPr sz="1400" dirty="0">
              <a:solidFill>
                <a:schemeClr val="dk1"/>
              </a:solidFill>
            </a:endParaRPr>
          </a:p>
          <a:p>
            <a:pPr marL="457200" lvl="0" indent="0" algn="l" rtl="0">
              <a:lnSpc>
                <a:spcPct val="100000"/>
              </a:lnSpc>
              <a:spcBef>
                <a:spcPts val="300"/>
              </a:spcBef>
              <a:spcAft>
                <a:spcPts val="1000"/>
              </a:spcAft>
              <a:buNone/>
            </a:pPr>
            <a:endParaRPr sz="1200" dirty="0">
              <a:solidFill>
                <a:schemeClr val="dk1"/>
              </a:solidFill>
              <a:highlight>
                <a:srgbClr val="FFFFFF"/>
              </a:highlight>
              <a:latin typeface="Courier New"/>
              <a:ea typeface="Courier New"/>
              <a:cs typeface="Courier New"/>
              <a:sym typeface="Courier New"/>
            </a:endParaRPr>
          </a:p>
        </p:txBody>
      </p:sp>
      <p:sp>
        <p:nvSpPr>
          <p:cNvPr id="483" name="Google Shape;48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484" name="Google Shape;484;p57"/>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Combiner des arrays</a:t>
            </a:r>
            <a:endParaRPr dirty="0">
              <a:solidFill>
                <a:srgbClr val="FFFFFF"/>
              </a:solidFill>
            </a:endParaRPr>
          </a:p>
        </p:txBody>
      </p:sp>
      <p:sp>
        <p:nvSpPr>
          <p:cNvPr id="485" name="Google Shape;485;p57"/>
          <p:cNvSpPr txBox="1"/>
          <p:nvPr/>
        </p:nvSpPr>
        <p:spPr>
          <a:xfrm>
            <a:off x="311700" y="3493075"/>
            <a:ext cx="4050600" cy="34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8"/>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Null safety</a:t>
            </a:r>
            <a:endParaRPr sz="4200" dirty="0"/>
          </a:p>
        </p:txBody>
      </p:sp>
      <p:sp>
        <p:nvSpPr>
          <p:cNvPr id="491" name="Google Shape;49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97" name="Google Shape;497;p59"/>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9"/>
          <p:cNvSpPr txBox="1"/>
          <p:nvPr/>
        </p:nvSpPr>
        <p:spPr>
          <a:xfrm>
            <a:off x="336450" y="1258277"/>
            <a:ext cx="7273200" cy="3204308"/>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En</a:t>
            </a:r>
            <a:r>
              <a:rPr lang="en" sz="2200" dirty="0">
                <a:latin typeface="Roboto"/>
                <a:ea typeface="Roboto"/>
                <a:cs typeface="Roboto"/>
                <a:sym typeface="Roboto"/>
              </a:rPr>
              <a:t> Kotlin, les variables ne </a:t>
            </a:r>
            <a:r>
              <a:rPr lang="en" sz="2200" dirty="0" err="1">
                <a:latin typeface="Roboto"/>
                <a:ea typeface="Roboto"/>
                <a:cs typeface="Roboto"/>
                <a:sym typeface="Roboto"/>
              </a:rPr>
              <a:t>peuvent</a:t>
            </a:r>
            <a:r>
              <a:rPr lang="en" sz="2200" dirty="0">
                <a:latin typeface="Roboto"/>
                <a:ea typeface="Roboto"/>
                <a:cs typeface="Roboto"/>
                <a:sym typeface="Roboto"/>
              </a:rPr>
              <a:t> pas </a:t>
            </a:r>
            <a:r>
              <a:rPr lang="en" sz="2200" dirty="0" err="1">
                <a:latin typeface="Roboto"/>
                <a:ea typeface="Roboto"/>
                <a:cs typeface="Roboto"/>
                <a:sym typeface="Roboto"/>
              </a:rPr>
              <a:t>être</a:t>
            </a:r>
            <a:r>
              <a:rPr lang="en" sz="2200" dirty="0">
                <a:latin typeface="Roboto"/>
                <a:ea typeface="Roboto"/>
                <a:cs typeface="Roboto"/>
                <a:sym typeface="Roboto"/>
              </a:rPr>
              <a:t> null par </a:t>
            </a:r>
            <a:r>
              <a:rPr lang="en" sz="2200" dirty="0" err="1">
                <a:latin typeface="Roboto"/>
                <a:ea typeface="Roboto"/>
                <a:cs typeface="Roboto"/>
                <a:sym typeface="Roboto"/>
              </a:rPr>
              <a:t>défaut</a:t>
            </a:r>
            <a:r>
              <a:rPr lang="en" sz="2200" dirty="0">
                <a:latin typeface="Roboto"/>
                <a:ea typeface="Roboto"/>
                <a:cs typeface="Roboto"/>
                <a:sym typeface="Roboto"/>
              </a:rPr>
              <a:t> </a:t>
            </a:r>
          </a:p>
          <a:p>
            <a:pPr marL="457200" indent="-368300">
              <a:buSzPts val="2200"/>
              <a:buFont typeface="Roboto"/>
              <a:buChar char="●"/>
            </a:pPr>
            <a:r>
              <a:rPr lang="fr-FR" sz="2200" dirty="0">
                <a:latin typeface="Roboto"/>
                <a:ea typeface="Roboto"/>
                <a:cs typeface="Roboto"/>
                <a:sym typeface="Roboto"/>
              </a:rPr>
              <a:t>On peut </a:t>
            </a:r>
            <a:r>
              <a:rPr lang="fr-FR" sz="2200" dirty="0" err="1">
                <a:latin typeface="Roboto"/>
                <a:ea typeface="Roboto"/>
                <a:cs typeface="Roboto"/>
                <a:sym typeface="Roboto"/>
              </a:rPr>
              <a:t>specifier</a:t>
            </a:r>
            <a:r>
              <a:rPr lang="fr-FR" sz="2200" dirty="0">
                <a:latin typeface="Roboto"/>
                <a:ea typeface="Roboto"/>
                <a:cs typeface="Roboto"/>
                <a:sym typeface="Roboto"/>
              </a:rPr>
              <a:t> qu’une variable peut être </a:t>
            </a:r>
            <a:r>
              <a:rPr lang="fr-FR" sz="2200" dirty="0" err="1">
                <a:latin typeface="Roboto"/>
                <a:ea typeface="Roboto"/>
                <a:cs typeface="Roboto"/>
                <a:sym typeface="Roboto"/>
              </a:rPr>
              <a:t>null</a:t>
            </a:r>
            <a:r>
              <a:rPr lang="fr-FR" sz="2200" dirty="0">
                <a:latin typeface="Roboto"/>
                <a:ea typeface="Roboto"/>
                <a:cs typeface="Roboto"/>
                <a:sym typeface="Roboto"/>
              </a:rPr>
              <a:t> avec l’opérateur </a:t>
            </a:r>
            <a:r>
              <a:rPr lang="fr-FR" sz="2200" dirty="0">
                <a:latin typeface="Courier New"/>
                <a:ea typeface="Courier New"/>
                <a:cs typeface="Courier New"/>
                <a:sym typeface="Courier New"/>
              </a:rPr>
              <a:t>?</a:t>
            </a:r>
          </a:p>
          <a:p>
            <a:pPr marL="457200" lvl="0" indent="-368300" algn="l" rtl="0">
              <a:spcBef>
                <a:spcPts val="0"/>
              </a:spcBef>
              <a:spcAft>
                <a:spcPts val="0"/>
              </a:spcAft>
              <a:buSzPts val="2200"/>
              <a:buFont typeface="Roboto"/>
              <a:buChar char="●"/>
            </a:pPr>
            <a:r>
              <a:rPr lang="en" sz="2200" dirty="0" err="1">
                <a:latin typeface="Roboto"/>
                <a:ea typeface="Roboto"/>
                <a:cs typeface="Roboto"/>
                <a:sym typeface="Roboto"/>
              </a:rPr>
              <a:t>Permettre</a:t>
            </a:r>
            <a:r>
              <a:rPr lang="en" sz="2200" dirty="0">
                <a:latin typeface="Roboto"/>
                <a:ea typeface="Roboto"/>
                <a:cs typeface="Roboto"/>
                <a:sym typeface="Roboto"/>
              </a:rPr>
              <a:t> les null-pointer exceptions avec </a:t>
            </a:r>
            <a:r>
              <a:rPr lang="en" sz="2200" dirty="0" err="1">
                <a:latin typeface="Roboto"/>
                <a:ea typeface="Roboto"/>
                <a:cs typeface="Roboto"/>
                <a:sym typeface="Roboto"/>
              </a:rPr>
              <a:t>l’opérateur</a:t>
            </a:r>
            <a:r>
              <a:rPr lang="en" sz="2200" dirty="0">
                <a:latin typeface="Roboto"/>
                <a:ea typeface="Roboto"/>
                <a:cs typeface="Roboto"/>
                <a:sym typeface="Roboto"/>
              </a:rPr>
              <a:t> </a:t>
            </a:r>
            <a:r>
              <a:rPr lang="en" sz="2200" dirty="0">
                <a:latin typeface="Courier New"/>
                <a:ea typeface="Courier New"/>
                <a:cs typeface="Courier New"/>
                <a:sym typeface="Courier New"/>
              </a:rPr>
              <a:t>!!</a:t>
            </a:r>
          </a:p>
          <a:p>
            <a:pPr marL="457200" indent="-368300">
              <a:buSzPts val="2200"/>
              <a:buFont typeface="Roboto"/>
              <a:buChar char="●"/>
            </a:pPr>
            <a:r>
              <a:rPr lang="fr-FR" sz="2200" dirty="0">
                <a:latin typeface="Roboto"/>
                <a:ea typeface="Roboto"/>
                <a:cs typeface="Roboto"/>
                <a:sym typeface="Roboto"/>
              </a:rPr>
              <a:t>On peut tester si une variable est </a:t>
            </a:r>
            <a:r>
              <a:rPr lang="fr-FR" sz="2200" dirty="0" err="1">
                <a:latin typeface="Roboto"/>
                <a:ea typeface="Roboto"/>
                <a:cs typeface="Roboto"/>
                <a:sym typeface="Roboto"/>
              </a:rPr>
              <a:t>null</a:t>
            </a:r>
            <a:r>
              <a:rPr lang="fr-FR" sz="2200" dirty="0">
                <a:latin typeface="Roboto"/>
                <a:ea typeface="Roboto"/>
                <a:cs typeface="Roboto"/>
                <a:sym typeface="Roboto"/>
              </a:rPr>
              <a:t> avec l’opérateur </a:t>
            </a:r>
            <a:r>
              <a:rPr lang="fr-FR" sz="2200" dirty="0" err="1">
                <a:latin typeface="Roboto"/>
                <a:ea typeface="Roboto"/>
                <a:cs typeface="Roboto"/>
                <a:sym typeface="Roboto"/>
              </a:rPr>
              <a:t>elvis</a:t>
            </a:r>
            <a:r>
              <a:rPr lang="fr-FR" sz="2200" dirty="0">
                <a:latin typeface="Roboto"/>
                <a:ea typeface="Roboto"/>
                <a:cs typeface="Roboto"/>
                <a:sym typeface="Roboto"/>
              </a:rPr>
              <a:t> </a:t>
            </a:r>
            <a:r>
              <a:rPr lang="fr-FR" sz="2200" dirty="0">
                <a:latin typeface="Courier New"/>
                <a:ea typeface="Courier New"/>
                <a:cs typeface="Courier New"/>
                <a:sym typeface="Courier New"/>
              </a:rPr>
              <a:t>?:</a:t>
            </a:r>
            <a:endParaRPr lang="fr-FR" sz="2200" dirty="0">
              <a:latin typeface="Roboto"/>
              <a:ea typeface="Roboto"/>
              <a:cs typeface="Roboto"/>
              <a:sym typeface="Roboto"/>
            </a:endParaRPr>
          </a:p>
          <a:p>
            <a:pPr marL="457200" indent="-368300">
              <a:buSzPts val="2200"/>
              <a:buFont typeface="Roboto"/>
              <a:buChar char="●"/>
            </a:pPr>
            <a:endParaRPr lang="fr-FR" sz="2200" dirty="0">
              <a:latin typeface="Roboto"/>
              <a:ea typeface="Roboto"/>
              <a:cs typeface="Roboto"/>
              <a:sym typeface="Roboto"/>
            </a:endParaRPr>
          </a:p>
          <a:p>
            <a:pPr marL="457200" lvl="0" indent="-368300" algn="l" rtl="0">
              <a:spcBef>
                <a:spcPts val="0"/>
              </a:spcBef>
              <a:spcAft>
                <a:spcPts val="0"/>
              </a:spcAft>
              <a:buSzPts val="2200"/>
              <a:buFont typeface="Roboto"/>
              <a:buChar char="●"/>
            </a:pPr>
            <a:endParaRPr sz="2200" dirty="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507" name="Google Shape;507;p60"/>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Les variables ne </a:t>
            </a:r>
            <a:r>
              <a:rPr lang="en" dirty="0" err="1"/>
              <a:t>peuvent</a:t>
            </a:r>
            <a:r>
              <a:rPr lang="en" dirty="0"/>
              <a:t> pas </a:t>
            </a:r>
            <a:r>
              <a:rPr lang="en" dirty="0" err="1"/>
              <a:t>être</a:t>
            </a:r>
            <a:r>
              <a:rPr lang="en" dirty="0"/>
              <a:t> null</a:t>
            </a:r>
            <a:endParaRPr dirty="0">
              <a:solidFill>
                <a:srgbClr val="FFFFFF"/>
              </a:solidFill>
            </a:endParaRPr>
          </a:p>
        </p:txBody>
      </p:sp>
      <p:sp>
        <p:nvSpPr>
          <p:cNvPr id="508" name="Google Shape;508;p60"/>
          <p:cNvSpPr txBox="1"/>
          <p:nvPr/>
        </p:nvSpPr>
        <p:spPr>
          <a:xfrm>
            <a:off x="311700" y="1990425"/>
            <a:ext cx="6949200" cy="855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dirty="0" err="1">
                <a:solidFill>
                  <a:schemeClr val="dk1"/>
                </a:solidFill>
                <a:highlight>
                  <a:schemeClr val="lt1"/>
                </a:highlight>
                <a:latin typeface="Roboto"/>
                <a:ea typeface="Roboto"/>
                <a:cs typeface="Roboto"/>
                <a:sym typeface="Roboto"/>
              </a:rPr>
              <a:t>Déclarer</a:t>
            </a:r>
            <a:r>
              <a:rPr lang="en" sz="1800" dirty="0">
                <a:solidFill>
                  <a:schemeClr val="dk1"/>
                </a:solidFill>
                <a:highlight>
                  <a:schemeClr val="lt1"/>
                </a:highlight>
                <a:latin typeface="Roboto"/>
                <a:ea typeface="Roboto"/>
                <a:cs typeface="Roboto"/>
                <a:sym typeface="Roboto"/>
              </a:rPr>
              <a:t> un </a:t>
            </a:r>
            <a:r>
              <a:rPr lang="en" sz="1800" dirty="0" err="1">
                <a:solidFill>
                  <a:schemeClr val="dk1"/>
                </a:solidFill>
                <a:highlight>
                  <a:schemeClr val="lt1"/>
                </a:highlight>
                <a:latin typeface="Roboto"/>
                <a:ea typeface="Roboto"/>
                <a:cs typeface="Roboto"/>
                <a:sym typeface="Roboto"/>
              </a:rPr>
              <a:t>entier</a:t>
            </a:r>
            <a:r>
              <a:rPr lang="en" sz="1800" dirty="0">
                <a:solidFill>
                  <a:schemeClr val="dk1"/>
                </a:solidFill>
                <a:highlight>
                  <a:schemeClr val="lt1"/>
                </a:highlight>
                <a:latin typeface="Roboto"/>
                <a:ea typeface="Roboto"/>
                <a:cs typeface="Roboto"/>
                <a:sym typeface="Roboto"/>
              </a:rPr>
              <a:t> </a:t>
            </a:r>
            <a:r>
              <a:rPr lang="en" sz="1800" dirty="0">
                <a:solidFill>
                  <a:schemeClr val="dk1"/>
                </a:solidFill>
                <a:highlight>
                  <a:schemeClr val="lt1"/>
                </a:highlight>
                <a:latin typeface="Courier New"/>
                <a:ea typeface="Courier New"/>
                <a:cs typeface="Courier New"/>
                <a:sym typeface="Courier New"/>
              </a:rPr>
              <a:t>Int</a:t>
            </a:r>
            <a:r>
              <a:rPr lang="en" sz="1800" dirty="0">
                <a:solidFill>
                  <a:schemeClr val="dk1"/>
                </a:solidFill>
                <a:highlight>
                  <a:schemeClr val="lt1"/>
                </a:highlight>
                <a:latin typeface="Roboto"/>
                <a:ea typeface="Roboto"/>
                <a:cs typeface="Roboto"/>
                <a:sym typeface="Roboto"/>
              </a:rPr>
              <a:t> et assigner </a:t>
            </a:r>
            <a:r>
              <a:rPr lang="en" sz="1800" dirty="0">
                <a:solidFill>
                  <a:schemeClr val="dk1"/>
                </a:solidFill>
                <a:highlight>
                  <a:schemeClr val="lt1"/>
                </a:highlight>
                <a:latin typeface="Courier New"/>
                <a:ea typeface="Courier New"/>
                <a:cs typeface="Courier New"/>
                <a:sym typeface="Courier New"/>
              </a:rPr>
              <a:t>null</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à</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celui</a:t>
            </a:r>
            <a:r>
              <a:rPr lang="en" sz="1800" dirty="0">
                <a:solidFill>
                  <a:schemeClr val="dk1"/>
                </a:solidFill>
                <a:highlight>
                  <a:schemeClr val="lt1"/>
                </a:highlight>
                <a:latin typeface="Roboto"/>
                <a:ea typeface="Roboto"/>
                <a:cs typeface="Roboto"/>
                <a:sym typeface="Roboto"/>
              </a:rPr>
              <a:t>-ci.</a:t>
            </a:r>
            <a:r>
              <a:rPr lang="en" dirty="0">
                <a:solidFill>
                  <a:schemeClr val="dk1"/>
                </a:solidFill>
                <a:highlight>
                  <a:schemeClr val="lt1"/>
                </a:highlight>
                <a:latin typeface="Roboto"/>
                <a:ea typeface="Roboto"/>
                <a:cs typeface="Roboto"/>
                <a:sym typeface="Roboto"/>
              </a:rPr>
              <a:t> </a:t>
            </a:r>
            <a:endParaRPr dirty="0">
              <a:solidFill>
                <a:schemeClr val="dk1"/>
              </a:solidFill>
              <a:highlight>
                <a:schemeClr val="lt1"/>
              </a:highlight>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en" sz="1800" dirty="0">
                <a:solidFill>
                  <a:schemeClr val="dk1"/>
                </a:solidFill>
                <a:highlight>
                  <a:schemeClr val="lt1"/>
                </a:highlight>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 Int = </a:t>
            </a:r>
            <a:r>
              <a:rPr lang="en" sz="1800" dirty="0">
                <a:solidFill>
                  <a:srgbClr val="3F51B5"/>
                </a:solidFill>
                <a:latin typeface="Consolas"/>
                <a:ea typeface="Consolas"/>
                <a:cs typeface="Consolas"/>
                <a:sym typeface="Consolas"/>
              </a:rPr>
              <a:t>null</a:t>
            </a:r>
            <a:endParaRPr sz="1800" dirty="0">
              <a:solidFill>
                <a:schemeClr val="dk1"/>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endParaRPr dirty="0">
              <a:solidFill>
                <a:srgbClr val="1155CC"/>
              </a:solidFill>
              <a:latin typeface="Courier New"/>
              <a:ea typeface="Courier New"/>
              <a:cs typeface="Courier New"/>
              <a:sym typeface="Courier New"/>
            </a:endParaRPr>
          </a:p>
          <a:p>
            <a:pPr marL="0" lvl="0" indent="0" algn="l" rtl="0">
              <a:spcBef>
                <a:spcPts val="600"/>
              </a:spcBef>
              <a:spcAft>
                <a:spcPts val="0"/>
              </a:spcAft>
              <a:buNone/>
            </a:pPr>
            <a:endParaRPr dirty="0">
              <a:latin typeface="Roboto"/>
              <a:ea typeface="Roboto"/>
              <a:cs typeface="Roboto"/>
              <a:sym typeface="Roboto"/>
            </a:endParaRPr>
          </a:p>
        </p:txBody>
      </p:sp>
      <p:sp>
        <p:nvSpPr>
          <p:cNvPr id="509" name="Google Shape;509;p60"/>
          <p:cNvSpPr txBox="1"/>
          <p:nvPr/>
        </p:nvSpPr>
        <p:spPr>
          <a:xfrm>
            <a:off x="311700" y="2913075"/>
            <a:ext cx="74994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sz="1800" dirty="0">
                <a:solidFill>
                  <a:srgbClr val="1155CC"/>
                </a:solidFill>
                <a:latin typeface="Consolas"/>
                <a:ea typeface="Consolas"/>
                <a:cs typeface="Consolas"/>
                <a:sym typeface="Consolas"/>
              </a:rPr>
              <a:t>  ⇒ error: null can not be a value of a non-null type Int</a:t>
            </a:r>
            <a:endParaRPr sz="1800" dirty="0">
              <a:latin typeface="Consolas"/>
              <a:ea typeface="Consolas"/>
              <a:cs typeface="Consolas"/>
              <a:sym typeface="Consolas"/>
            </a:endParaRPr>
          </a:p>
        </p:txBody>
      </p:sp>
      <p:sp>
        <p:nvSpPr>
          <p:cNvPr id="510" name="Google Shape;510;p60"/>
          <p:cNvSpPr txBox="1"/>
          <p:nvPr/>
        </p:nvSpPr>
        <p:spPr>
          <a:xfrm>
            <a:off x="290000" y="1373175"/>
            <a:ext cx="5769300" cy="475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dirty="0">
                <a:solidFill>
                  <a:schemeClr val="dk1"/>
                </a:solidFill>
                <a:highlight>
                  <a:schemeClr val="lt1"/>
                </a:highlight>
                <a:latin typeface="Roboto"/>
                <a:ea typeface="Roboto"/>
                <a:cs typeface="Roboto"/>
                <a:sym typeface="Roboto"/>
              </a:rPr>
              <a:t>Par </a:t>
            </a:r>
            <a:r>
              <a:rPr lang="en" sz="1800" dirty="0" err="1">
                <a:solidFill>
                  <a:schemeClr val="dk1"/>
                </a:solidFill>
                <a:highlight>
                  <a:schemeClr val="lt1"/>
                </a:highlight>
                <a:latin typeface="Roboto"/>
                <a:ea typeface="Roboto"/>
                <a:cs typeface="Roboto"/>
                <a:sym typeface="Roboto"/>
              </a:rPr>
              <a:t>défaut</a:t>
            </a:r>
            <a:r>
              <a:rPr lang="en" sz="1800" dirty="0">
                <a:solidFill>
                  <a:schemeClr val="dk1"/>
                </a:solidFill>
                <a:highlight>
                  <a:schemeClr val="lt1"/>
                </a:highlight>
                <a:latin typeface="Roboto"/>
                <a:ea typeface="Roboto"/>
                <a:cs typeface="Roboto"/>
                <a:sym typeface="Roboto"/>
              </a:rPr>
              <a:t>, la </a:t>
            </a:r>
            <a:r>
              <a:rPr lang="fr-FR" sz="1800" dirty="0">
                <a:solidFill>
                  <a:schemeClr val="dk1"/>
                </a:solidFill>
                <a:highlight>
                  <a:schemeClr val="lt1"/>
                </a:highlight>
                <a:latin typeface="Roboto"/>
                <a:ea typeface="Roboto"/>
                <a:cs typeface="Roboto"/>
                <a:sym typeface="Roboto"/>
              </a:rPr>
              <a:t>valeur</a:t>
            </a:r>
            <a:r>
              <a:rPr lang="en" sz="1800" dirty="0">
                <a:solidFill>
                  <a:schemeClr val="dk1"/>
                </a:solidFill>
                <a:highlight>
                  <a:schemeClr val="lt1"/>
                </a:highlight>
                <a:latin typeface="Roboto"/>
                <a:ea typeface="Roboto"/>
                <a:cs typeface="Roboto"/>
                <a:sym typeface="Roboto"/>
              </a:rPr>
              <a:t> </a:t>
            </a:r>
            <a:r>
              <a:rPr lang="en" sz="1800" dirty="0">
                <a:solidFill>
                  <a:schemeClr val="dk1"/>
                </a:solidFill>
                <a:highlight>
                  <a:schemeClr val="lt1"/>
                </a:highlight>
                <a:latin typeface="Courier New"/>
                <a:ea typeface="Courier New"/>
                <a:cs typeface="Courier New"/>
                <a:sym typeface="Courier New"/>
              </a:rPr>
              <a:t>null</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n’est</a:t>
            </a:r>
            <a:r>
              <a:rPr lang="en" sz="1800" dirty="0">
                <a:solidFill>
                  <a:schemeClr val="dk1"/>
                </a:solidFill>
                <a:highlight>
                  <a:schemeClr val="lt1"/>
                </a:highlight>
                <a:latin typeface="Roboto"/>
                <a:ea typeface="Roboto"/>
                <a:cs typeface="Roboto"/>
                <a:sym typeface="Roboto"/>
              </a:rPr>
              <a:t> pas p</a:t>
            </a:r>
            <a:r>
              <a:rPr lang="fr-FR" sz="1800" dirty="0">
                <a:solidFill>
                  <a:schemeClr val="dk1"/>
                </a:solidFill>
                <a:highlight>
                  <a:schemeClr val="lt1"/>
                </a:highlight>
                <a:latin typeface="Roboto"/>
                <a:ea typeface="Roboto"/>
                <a:cs typeface="Roboto"/>
                <a:sym typeface="Roboto"/>
              </a:rPr>
              <a:t>re</a:t>
            </a:r>
            <a:r>
              <a:rPr lang="en" sz="1800" dirty="0">
                <a:solidFill>
                  <a:schemeClr val="dk1"/>
                </a:solidFill>
                <a:highlight>
                  <a:schemeClr val="lt1"/>
                </a:highlight>
                <a:latin typeface="Roboto"/>
                <a:ea typeface="Roboto"/>
                <a:cs typeface="Roboto"/>
                <a:sym typeface="Roboto"/>
              </a:rPr>
              <a:t>mise.</a:t>
            </a:r>
            <a:endParaRPr dirty="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1"/>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err="1"/>
              <a:t>L’opérateur</a:t>
            </a:r>
            <a:r>
              <a:rPr lang="en" dirty="0"/>
              <a:t> Safe call</a:t>
            </a:r>
            <a:endParaRPr dirty="0">
              <a:solidFill>
                <a:srgbClr val="FFFFFF"/>
              </a:solidFill>
            </a:endParaRPr>
          </a:p>
        </p:txBody>
      </p:sp>
      <p:sp>
        <p:nvSpPr>
          <p:cNvPr id="516" name="Google Shape;516;p61"/>
          <p:cNvSpPr txBox="1">
            <a:spLocks noGrp="1"/>
          </p:cNvSpPr>
          <p:nvPr>
            <p:ph type="body" idx="1"/>
          </p:nvPr>
        </p:nvSpPr>
        <p:spPr>
          <a:xfrm>
            <a:off x="285300" y="2089750"/>
            <a:ext cx="8398800" cy="1255800"/>
          </a:xfrm>
          <a:prstGeom prst="rect">
            <a:avLst/>
          </a:prstGeom>
        </p:spPr>
        <p:txBody>
          <a:bodyPr spcFirstLastPara="1" wrap="square" lIns="91425" tIns="91425" rIns="91425" bIns="91425" anchor="t" anchorCtr="0">
            <a:noAutofit/>
          </a:bodyPr>
          <a:lstStyle/>
          <a:p>
            <a:pPr marL="0" lvl="0" indent="0" algn="l" rtl="0">
              <a:lnSpc>
                <a:spcPct val="100000"/>
              </a:lnSpc>
              <a:spcBef>
                <a:spcPts val="600"/>
              </a:spcBef>
              <a:spcAft>
                <a:spcPts val="0"/>
              </a:spcAft>
              <a:buNone/>
            </a:pPr>
            <a:r>
              <a:rPr lang="en" sz="1800" dirty="0" err="1">
                <a:solidFill>
                  <a:schemeClr val="dk1"/>
                </a:solidFill>
                <a:highlight>
                  <a:srgbClr val="FFFFFF"/>
                </a:highlight>
              </a:rPr>
              <a:t>Déclarer</a:t>
            </a:r>
            <a:r>
              <a:rPr lang="en" sz="1800" dirty="0">
                <a:solidFill>
                  <a:schemeClr val="dk1"/>
                </a:solidFill>
                <a:highlight>
                  <a:srgbClr val="FFFFFF"/>
                </a:highlight>
              </a:rPr>
              <a:t> un </a:t>
            </a:r>
            <a:r>
              <a:rPr lang="en" sz="1800" dirty="0">
                <a:solidFill>
                  <a:schemeClr val="dk1"/>
                </a:solidFill>
                <a:highlight>
                  <a:srgbClr val="FFFFFF"/>
                </a:highlight>
                <a:latin typeface="Courier New"/>
                <a:ea typeface="Courier New"/>
                <a:cs typeface="Courier New"/>
                <a:sym typeface="Courier New"/>
              </a:rPr>
              <a:t>Int?</a:t>
            </a:r>
            <a:r>
              <a:rPr lang="en" sz="1800" dirty="0">
                <a:solidFill>
                  <a:schemeClr val="dk1"/>
                </a:solidFill>
                <a:highlight>
                  <a:srgbClr val="FFFFFF"/>
                </a:highlight>
              </a:rPr>
              <a:t> </a:t>
            </a:r>
            <a:r>
              <a:rPr lang="en" sz="1800" dirty="0" err="1">
                <a:solidFill>
                  <a:schemeClr val="dk1"/>
                </a:solidFill>
                <a:highlight>
                  <a:srgbClr val="FFFFFF"/>
                </a:highlight>
              </a:rPr>
              <a:t>comme</a:t>
            </a:r>
            <a:r>
              <a:rPr lang="en" sz="1800" dirty="0">
                <a:solidFill>
                  <a:schemeClr val="dk1"/>
                </a:solidFill>
                <a:highlight>
                  <a:srgbClr val="FFFFFF"/>
                </a:highlight>
              </a:rPr>
              <a:t> nullable </a:t>
            </a:r>
            <a:endParaRPr sz="1800" dirty="0">
              <a:solidFill>
                <a:schemeClr val="dk1"/>
              </a:solidFill>
              <a:highlight>
                <a:srgbClr val="FFFFFF"/>
              </a:highlight>
            </a:endParaRPr>
          </a:p>
          <a:p>
            <a:pPr marL="0" lvl="0" indent="0" algn="l" rtl="0">
              <a:lnSpc>
                <a:spcPct val="100000"/>
              </a:lnSpc>
              <a:spcBef>
                <a:spcPts val="1000"/>
              </a:spcBef>
              <a:spcAft>
                <a:spcPts val="0"/>
              </a:spcAft>
              <a:buNone/>
            </a:pPr>
            <a:r>
              <a:rPr lang="en" sz="1800" dirty="0">
                <a:highlight>
                  <a:srgbClr val="FFFFFF"/>
                </a:highlight>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 Int? = </a:t>
            </a:r>
            <a:r>
              <a:rPr lang="en" sz="1800" dirty="0">
                <a:solidFill>
                  <a:srgbClr val="3F51B5"/>
                </a:solidFill>
                <a:latin typeface="Consolas"/>
                <a:ea typeface="Consolas"/>
                <a:cs typeface="Consolas"/>
                <a:sym typeface="Consolas"/>
              </a:rPr>
              <a:t>null</a:t>
            </a:r>
            <a:endParaRPr sz="1800" dirty="0">
              <a:highlight>
                <a:srgbClr val="FFFFFF"/>
              </a:highlight>
              <a:latin typeface="Consolas"/>
              <a:ea typeface="Consolas"/>
              <a:cs typeface="Consolas"/>
              <a:sym typeface="Consolas"/>
            </a:endParaRPr>
          </a:p>
          <a:p>
            <a:pPr marL="457200" lvl="0" indent="0" algn="l" rtl="0">
              <a:lnSpc>
                <a:spcPct val="100000"/>
              </a:lnSpc>
              <a:spcBef>
                <a:spcPts val="600"/>
              </a:spcBef>
              <a:spcAft>
                <a:spcPts val="0"/>
              </a:spcAft>
              <a:buNone/>
            </a:pPr>
            <a:endParaRPr sz="1200" dirty="0">
              <a:highlight>
                <a:srgbClr val="FFFFFF"/>
              </a:highlight>
              <a:latin typeface="Courier New"/>
              <a:ea typeface="Courier New"/>
              <a:cs typeface="Courier New"/>
              <a:sym typeface="Courier New"/>
            </a:endParaRPr>
          </a:p>
          <a:p>
            <a:pPr marL="457200" lvl="0" indent="0" algn="l" rtl="0">
              <a:lnSpc>
                <a:spcPct val="100000"/>
              </a:lnSpc>
              <a:spcBef>
                <a:spcPts val="600"/>
              </a:spcBef>
              <a:spcAft>
                <a:spcPts val="1000"/>
              </a:spcAft>
              <a:buNone/>
            </a:pPr>
            <a:endParaRPr sz="1400" dirty="0">
              <a:solidFill>
                <a:schemeClr val="dk1"/>
              </a:solidFill>
              <a:highlight>
                <a:srgbClr val="FFFFFF"/>
              </a:highlight>
            </a:endParaRPr>
          </a:p>
        </p:txBody>
      </p:sp>
      <p:sp>
        <p:nvSpPr>
          <p:cNvPr id="517" name="Google Shape;517;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518" name="Google Shape;518;p61"/>
          <p:cNvSpPr txBox="1"/>
          <p:nvPr/>
        </p:nvSpPr>
        <p:spPr>
          <a:xfrm>
            <a:off x="285300" y="1463828"/>
            <a:ext cx="8346000" cy="74976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err="1">
                <a:latin typeface="Roboto"/>
                <a:ea typeface="Roboto"/>
                <a:cs typeface="Roboto"/>
                <a:sym typeface="Roboto"/>
              </a:rPr>
              <a:t>L’opérateur</a:t>
            </a:r>
            <a:r>
              <a:rPr lang="en" sz="1800" dirty="0">
                <a:latin typeface="Roboto"/>
                <a:ea typeface="Roboto"/>
                <a:cs typeface="Roboto"/>
                <a:sym typeface="Roboto"/>
              </a:rPr>
              <a:t> safe call </a:t>
            </a:r>
            <a:r>
              <a:rPr lang="en" sz="1800" dirty="0">
                <a:latin typeface="Courier New"/>
                <a:ea typeface="Courier New"/>
                <a:cs typeface="Courier New"/>
                <a:sym typeface="Courier New"/>
              </a:rPr>
              <a:t>?</a:t>
            </a:r>
            <a:r>
              <a:rPr lang="en" sz="1800" dirty="0">
                <a:latin typeface="Roboto"/>
                <a:ea typeface="Roboto"/>
                <a:cs typeface="Roboto"/>
                <a:sym typeface="Roboto"/>
              </a:rPr>
              <a:t> </a:t>
            </a:r>
            <a:r>
              <a:rPr lang="fr-FR" sz="1800" dirty="0">
                <a:latin typeface="Roboto"/>
                <a:ea typeface="Roboto"/>
                <a:cs typeface="Roboto"/>
                <a:sym typeface="Roboto"/>
              </a:rPr>
              <a:t>après le type permet d’indiquer qu’une variable peut être </a:t>
            </a:r>
            <a:r>
              <a:rPr lang="fr-FR" sz="1800" dirty="0" err="1">
                <a:latin typeface="Roboto"/>
                <a:ea typeface="Roboto"/>
                <a:cs typeface="Roboto"/>
                <a:sym typeface="Roboto"/>
              </a:rPr>
              <a:t>null</a:t>
            </a:r>
            <a:r>
              <a:rPr lang="fr-FR" sz="1800" dirty="0">
                <a:latin typeface="Roboto"/>
                <a:ea typeface="Roboto"/>
                <a:cs typeface="Roboto"/>
                <a:sym typeface="Roboto"/>
              </a:rPr>
              <a:t>.</a:t>
            </a: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p:txBody>
      </p:sp>
      <p:sp>
        <p:nvSpPr>
          <p:cNvPr id="519" name="Google Shape;519;p61"/>
          <p:cNvSpPr txBox="1"/>
          <p:nvPr/>
        </p:nvSpPr>
        <p:spPr>
          <a:xfrm>
            <a:off x="311700" y="3897525"/>
            <a:ext cx="8266500" cy="648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rgbClr val="3C4043"/>
                </a:solidFill>
                <a:latin typeface="Roboto"/>
                <a:ea typeface="Roboto"/>
                <a:cs typeface="Roboto"/>
                <a:sym typeface="Roboto"/>
              </a:rPr>
              <a:t>En</a:t>
            </a:r>
            <a:r>
              <a:rPr lang="en" sz="1800" dirty="0">
                <a:solidFill>
                  <a:srgbClr val="3C4043"/>
                </a:solidFill>
                <a:latin typeface="Roboto"/>
                <a:ea typeface="Roboto"/>
                <a:cs typeface="Roboto"/>
                <a:sym typeface="Roboto"/>
              </a:rPr>
              <a:t> g</a:t>
            </a:r>
            <a:r>
              <a:rPr lang="fr-FR" sz="1800" dirty="0" err="1">
                <a:solidFill>
                  <a:srgbClr val="3C4043"/>
                </a:solidFill>
                <a:latin typeface="Roboto"/>
                <a:ea typeface="Roboto"/>
                <a:cs typeface="Roboto"/>
                <a:sym typeface="Roboto"/>
              </a:rPr>
              <a:t>ene</a:t>
            </a:r>
            <a:r>
              <a:rPr lang="en" sz="1800" dirty="0" err="1">
                <a:solidFill>
                  <a:srgbClr val="3C4043"/>
                </a:solidFill>
                <a:latin typeface="Roboto"/>
                <a:ea typeface="Roboto"/>
                <a:cs typeface="Roboto"/>
                <a:sym typeface="Roboto"/>
              </a:rPr>
              <a:t>ral</a:t>
            </a:r>
            <a:r>
              <a:rPr lang="en" sz="1800" dirty="0">
                <a:solidFill>
                  <a:srgbClr val="3C4043"/>
                </a:solidFill>
                <a:latin typeface="Roboto"/>
                <a:ea typeface="Roboto"/>
                <a:cs typeface="Roboto"/>
                <a:sym typeface="Roboto"/>
              </a:rPr>
              <a:t>, il </a:t>
            </a:r>
            <a:r>
              <a:rPr lang="en" sz="1800" dirty="0" err="1">
                <a:solidFill>
                  <a:srgbClr val="3C4043"/>
                </a:solidFill>
                <a:latin typeface="Roboto"/>
                <a:ea typeface="Roboto"/>
                <a:cs typeface="Roboto"/>
                <a:sym typeface="Roboto"/>
              </a:rPr>
              <a:t>vaut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mieux</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éviter</a:t>
            </a:r>
            <a:r>
              <a:rPr lang="en" sz="1800" dirty="0">
                <a:solidFill>
                  <a:srgbClr val="3C4043"/>
                </a:solidFill>
                <a:latin typeface="Roboto"/>
                <a:ea typeface="Roboto"/>
                <a:cs typeface="Roboto"/>
                <a:sym typeface="Roboto"/>
              </a:rPr>
              <a:t> de </a:t>
            </a:r>
            <a:r>
              <a:rPr lang="en" sz="1800" dirty="0" err="1">
                <a:solidFill>
                  <a:srgbClr val="3C4043"/>
                </a:solidFill>
                <a:latin typeface="Roboto"/>
                <a:ea typeface="Roboto"/>
                <a:cs typeface="Roboto"/>
                <a:sym typeface="Roboto"/>
              </a:rPr>
              <a:t>définir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une</a:t>
            </a:r>
            <a:r>
              <a:rPr lang="en" sz="1800" dirty="0">
                <a:solidFill>
                  <a:srgbClr val="3C4043"/>
                </a:solidFill>
                <a:latin typeface="Roboto"/>
                <a:ea typeface="Roboto"/>
                <a:cs typeface="Roboto"/>
                <a:sym typeface="Roboto"/>
              </a:rPr>
              <a:t> variable nullable </a:t>
            </a:r>
            <a:r>
              <a:rPr lang="en" sz="1800" dirty="0" err="1">
                <a:solidFill>
                  <a:srgbClr val="3C4043"/>
                </a:solidFill>
                <a:latin typeface="Roboto"/>
                <a:ea typeface="Roboto"/>
                <a:cs typeface="Roboto"/>
                <a:sym typeface="Roboto"/>
              </a:rPr>
              <a:t>quand</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c’est</a:t>
            </a:r>
            <a:r>
              <a:rPr lang="en" sz="1800" dirty="0">
                <a:solidFill>
                  <a:srgbClr val="3C4043"/>
                </a:solidFill>
                <a:latin typeface="Roboto"/>
                <a:ea typeface="Roboto"/>
                <a:cs typeface="Roboto"/>
                <a:sym typeface="Roboto"/>
              </a:rPr>
              <a:t> possible.</a:t>
            </a:r>
            <a:endParaRPr sz="1800" dirty="0">
              <a:solidFill>
                <a:srgbClr val="3C4043"/>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2"/>
          <p:cNvSpPr txBox="1">
            <a:spLocks noGrp="1"/>
          </p:cNvSpPr>
          <p:nvPr>
            <p:ph type="body" idx="1"/>
          </p:nvPr>
        </p:nvSpPr>
        <p:spPr>
          <a:xfrm>
            <a:off x="311700" y="1048772"/>
            <a:ext cx="8398800" cy="52382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err="1">
                <a:solidFill>
                  <a:schemeClr val="dk1"/>
                </a:solidFill>
                <a:highlight>
                  <a:srgbClr val="FFFFFF"/>
                </a:highlight>
              </a:rPr>
              <a:t>Vérifier</a:t>
            </a:r>
            <a:r>
              <a:rPr lang="en" sz="1800" dirty="0">
                <a:solidFill>
                  <a:schemeClr val="dk1"/>
                </a:solidFill>
                <a:highlight>
                  <a:srgbClr val="FFFFFF"/>
                </a:highlight>
              </a:rPr>
              <a:t> que la variable </a:t>
            </a:r>
            <a:r>
              <a:rPr lang="en" sz="1800" dirty="0" err="1">
                <a:solidFill>
                  <a:schemeClr val="dk1"/>
                </a:solidFill>
                <a:highlight>
                  <a:srgbClr val="FFFFFF"/>
                </a:highlight>
                <a:latin typeface="Courier New"/>
                <a:ea typeface="Courier New"/>
                <a:cs typeface="Courier New"/>
                <a:sym typeface="Courier New"/>
              </a:rPr>
              <a:t>numberOfBooks</a:t>
            </a:r>
            <a:r>
              <a:rPr lang="en" sz="1800" dirty="0">
                <a:solidFill>
                  <a:schemeClr val="dk1"/>
                </a:solidFill>
                <a:highlight>
                  <a:srgbClr val="FFFFFF"/>
                </a:highlight>
                <a:latin typeface="Courier New"/>
                <a:ea typeface="Courier New"/>
                <a:cs typeface="Courier New"/>
                <a:sym typeface="Courier New"/>
              </a:rPr>
              <a:t> </a:t>
            </a:r>
            <a:r>
              <a:rPr lang="en" sz="1800" dirty="0" err="1">
                <a:solidFill>
                  <a:schemeClr val="dk1"/>
                </a:solidFill>
                <a:highlight>
                  <a:srgbClr val="FFFFFF"/>
                </a:highlight>
              </a:rPr>
              <a:t>n’est</a:t>
            </a:r>
            <a:r>
              <a:rPr lang="en" sz="1800" dirty="0">
                <a:solidFill>
                  <a:schemeClr val="dk1"/>
                </a:solidFill>
                <a:highlight>
                  <a:srgbClr val="FFFFFF"/>
                </a:highlight>
              </a:rPr>
              <a:t> pas </a:t>
            </a:r>
            <a:r>
              <a:rPr lang="en" sz="1800" dirty="0">
                <a:solidFill>
                  <a:schemeClr val="dk1"/>
                </a:solidFill>
                <a:highlight>
                  <a:srgbClr val="FFFFFF"/>
                </a:highlight>
                <a:latin typeface="Courier New"/>
                <a:ea typeface="Courier New"/>
                <a:cs typeface="Courier New"/>
                <a:sym typeface="Courier New"/>
              </a:rPr>
              <a:t>null.</a:t>
            </a:r>
            <a:r>
              <a:rPr lang="en" sz="1800" dirty="0">
                <a:solidFill>
                  <a:schemeClr val="dk1"/>
                </a:solidFill>
                <a:highlight>
                  <a:srgbClr val="FFFFFF"/>
                </a:highlight>
              </a:rPr>
              <a:t> </a:t>
            </a:r>
            <a:r>
              <a:rPr lang="en" sz="1800" dirty="0" err="1">
                <a:solidFill>
                  <a:schemeClr val="dk1"/>
                </a:solidFill>
                <a:highlight>
                  <a:srgbClr val="FFFFFF"/>
                </a:highlight>
              </a:rPr>
              <a:t>Puis</a:t>
            </a:r>
            <a:r>
              <a:rPr lang="en" sz="1800" dirty="0">
                <a:solidFill>
                  <a:schemeClr val="dk1"/>
                </a:solidFill>
                <a:highlight>
                  <a:srgbClr val="FFFFFF"/>
                </a:highlight>
              </a:rPr>
              <a:t> la </a:t>
            </a:r>
            <a:r>
              <a:rPr lang="en" sz="1800" dirty="0" err="1">
                <a:solidFill>
                  <a:schemeClr val="dk1"/>
                </a:solidFill>
                <a:highlight>
                  <a:srgbClr val="FFFFFF"/>
                </a:highlight>
              </a:rPr>
              <a:t>décrémenter</a:t>
            </a:r>
            <a:r>
              <a:rPr lang="en" sz="1800" dirty="0">
                <a:solidFill>
                  <a:schemeClr val="dk1"/>
                </a:solidFill>
                <a:highlight>
                  <a:srgbClr val="FFFFFF"/>
                </a:highlight>
              </a:rPr>
              <a:t>.</a:t>
            </a:r>
            <a:endParaRPr sz="1800" dirty="0">
              <a:solidFill>
                <a:schemeClr val="dk1"/>
              </a:solidFill>
              <a:highlight>
                <a:srgbClr val="FFFFFF"/>
              </a:highlight>
            </a:endParaRPr>
          </a:p>
          <a:p>
            <a:pPr marL="0" lvl="0" indent="0" algn="l" rtl="0">
              <a:lnSpc>
                <a:spcPct val="100000"/>
              </a:lnSpc>
              <a:spcBef>
                <a:spcPts val="1400"/>
              </a:spcBef>
              <a:spcAft>
                <a:spcPts val="600"/>
              </a:spcAft>
              <a:buNone/>
            </a:pPr>
            <a:endParaRPr sz="1400" b="1" dirty="0">
              <a:solidFill>
                <a:schemeClr val="dk1"/>
              </a:solidFill>
              <a:highlight>
                <a:srgbClr val="FFFFFF"/>
              </a:highlight>
            </a:endParaRPr>
          </a:p>
        </p:txBody>
      </p:sp>
      <p:sp>
        <p:nvSpPr>
          <p:cNvPr id="525" name="Google Shape;525;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526" name="Google Shape;526;p62"/>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Tester pour un null</a:t>
            </a:r>
            <a:endParaRPr dirty="0">
              <a:solidFill>
                <a:srgbClr val="FFFFFF"/>
              </a:solidFill>
            </a:endParaRPr>
          </a:p>
        </p:txBody>
      </p:sp>
      <p:sp>
        <p:nvSpPr>
          <p:cNvPr id="527" name="Google Shape;527;p62"/>
          <p:cNvSpPr txBox="1"/>
          <p:nvPr/>
        </p:nvSpPr>
        <p:spPr>
          <a:xfrm>
            <a:off x="320725" y="3276500"/>
            <a:ext cx="8398200" cy="43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Clr>
                <a:schemeClr val="dk1"/>
              </a:buClr>
              <a:buSzPts val="1100"/>
              <a:buFont typeface="Arial"/>
              <a:buNone/>
            </a:pPr>
            <a:r>
              <a:rPr lang="en" sz="1800" dirty="0">
                <a:solidFill>
                  <a:schemeClr val="dk1"/>
                </a:solidFill>
                <a:highlight>
                  <a:schemeClr val="lt1"/>
                </a:highlight>
                <a:latin typeface="Roboto"/>
                <a:ea typeface="Roboto"/>
                <a:cs typeface="Roboto"/>
                <a:sym typeface="Roboto"/>
              </a:rPr>
              <a:t>Avec Kotlin </a:t>
            </a:r>
            <a:r>
              <a:rPr lang="en" sz="1800" dirty="0" err="1">
                <a:solidFill>
                  <a:schemeClr val="dk1"/>
                </a:solidFill>
                <a:highlight>
                  <a:schemeClr val="lt1"/>
                </a:highlight>
                <a:latin typeface="Roboto"/>
                <a:ea typeface="Roboto"/>
                <a:cs typeface="Roboto"/>
                <a:sym typeface="Roboto"/>
              </a:rPr>
              <a:t>en</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utilisant</a:t>
            </a:r>
            <a:r>
              <a:rPr lang="en" sz="1800" dirty="0">
                <a:solidFill>
                  <a:schemeClr val="dk1"/>
                </a:solidFill>
                <a:highlight>
                  <a:schemeClr val="lt1"/>
                </a:highlight>
                <a:latin typeface="Roboto"/>
                <a:ea typeface="Roboto"/>
                <a:cs typeface="Roboto"/>
                <a:sym typeface="Roboto"/>
              </a:rPr>
              <a:t> </a:t>
            </a:r>
            <a:r>
              <a:rPr lang="en" sz="1800" dirty="0" err="1">
                <a:solidFill>
                  <a:schemeClr val="dk1"/>
                </a:solidFill>
                <a:highlight>
                  <a:schemeClr val="lt1"/>
                </a:highlight>
                <a:latin typeface="Roboto"/>
                <a:ea typeface="Roboto"/>
                <a:cs typeface="Roboto"/>
                <a:sym typeface="Roboto"/>
              </a:rPr>
              <a:t>l’opérateur</a:t>
            </a:r>
            <a:r>
              <a:rPr lang="en" sz="1800" dirty="0">
                <a:solidFill>
                  <a:schemeClr val="dk1"/>
                </a:solidFill>
                <a:highlight>
                  <a:schemeClr val="lt1"/>
                </a:highlight>
                <a:latin typeface="Roboto"/>
                <a:ea typeface="Roboto"/>
                <a:cs typeface="Roboto"/>
                <a:sym typeface="Roboto"/>
              </a:rPr>
              <a:t> safe call :</a:t>
            </a:r>
            <a:r>
              <a:rPr lang="en" dirty="0">
                <a:solidFill>
                  <a:schemeClr val="dk1"/>
                </a:solidFill>
                <a:highlight>
                  <a:schemeClr val="lt1"/>
                </a:highlight>
                <a:latin typeface="Roboto"/>
                <a:ea typeface="Roboto"/>
                <a:cs typeface="Roboto"/>
                <a:sym typeface="Roboto"/>
              </a:rPr>
              <a:t> </a:t>
            </a:r>
            <a:endParaRPr dirty="0">
              <a:solidFill>
                <a:schemeClr val="dk1"/>
              </a:solidFill>
              <a:highlight>
                <a:schemeClr val="lt1"/>
              </a:highlight>
              <a:latin typeface="Roboto"/>
              <a:ea typeface="Roboto"/>
              <a:cs typeface="Roboto"/>
              <a:sym typeface="Roboto"/>
            </a:endParaRPr>
          </a:p>
          <a:p>
            <a:pPr marL="0" lvl="0" indent="0" algn="l" rtl="0">
              <a:spcBef>
                <a:spcPts val="1000"/>
              </a:spcBef>
              <a:spcAft>
                <a:spcPts val="1000"/>
              </a:spcAft>
              <a:buClr>
                <a:schemeClr val="dk1"/>
              </a:buClr>
              <a:buSzPts val="1100"/>
              <a:buFont typeface="Arial"/>
              <a:buNone/>
            </a:pPr>
            <a:endParaRPr b="1" dirty="0">
              <a:latin typeface="Roboto"/>
              <a:ea typeface="Roboto"/>
              <a:cs typeface="Roboto"/>
              <a:sym typeface="Roboto"/>
            </a:endParaRPr>
          </a:p>
        </p:txBody>
      </p:sp>
      <p:sp>
        <p:nvSpPr>
          <p:cNvPr id="528" name="Google Shape;528;p62"/>
          <p:cNvSpPr txBox="1"/>
          <p:nvPr/>
        </p:nvSpPr>
        <p:spPr>
          <a:xfrm>
            <a:off x="311700" y="1734100"/>
            <a:ext cx="7338300" cy="14858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highlight>
                  <a:schemeClr val="lt1"/>
                </a:highlight>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rgbClr val="37474F"/>
                </a:solidFill>
                <a:latin typeface="Consolas"/>
                <a:ea typeface="Consolas"/>
                <a:cs typeface="Consolas"/>
                <a:sym typeface="Consolas"/>
              </a:rPr>
              <a:t>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a:t>
            </a:r>
            <a:r>
              <a:rPr lang="en" sz="1800" dirty="0">
                <a:solidFill>
                  <a:srgbClr val="37474F"/>
                </a:solidFill>
                <a:latin typeface="Consolas"/>
                <a:ea typeface="Consolas"/>
                <a:cs typeface="Consolas"/>
                <a:sym typeface="Consolas"/>
              </a:rPr>
              <a:t> = </a:t>
            </a:r>
            <a:r>
              <a:rPr lang="en" sz="1800" dirty="0">
                <a:solidFill>
                  <a:srgbClr val="C53929"/>
                </a:solidFill>
                <a:latin typeface="Consolas"/>
                <a:ea typeface="Consolas"/>
                <a:cs typeface="Consolas"/>
                <a:sym typeface="Consolas"/>
              </a:rPr>
              <a:t>6</a:t>
            </a:r>
            <a:endParaRPr sz="1800" dirty="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if</a:t>
            </a:r>
            <a:r>
              <a:rPr lang="en" sz="1800" dirty="0">
                <a:solidFill>
                  <a:srgbClr val="37474F"/>
                </a:solidFill>
                <a:latin typeface="Consolas"/>
                <a:ea typeface="Consolas"/>
                <a:cs typeface="Consolas"/>
                <a:sym typeface="Consolas"/>
              </a:rPr>
              <a:t>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a:t>
            </a:r>
            <a:r>
              <a:rPr lang="en" sz="1800" dirty="0">
                <a:solidFill>
                  <a:srgbClr val="37474F"/>
                </a:solidFill>
                <a:latin typeface="Consolas"/>
                <a:ea typeface="Consolas"/>
                <a:cs typeface="Consolas"/>
                <a:sym typeface="Consolas"/>
              </a:rPr>
              <a:t> != </a:t>
            </a:r>
            <a:r>
              <a:rPr lang="en" sz="1800" dirty="0">
                <a:solidFill>
                  <a:srgbClr val="3F51B5"/>
                </a:solidFill>
                <a:latin typeface="Consolas"/>
                <a:ea typeface="Consolas"/>
                <a:cs typeface="Consolas"/>
                <a:sym typeface="Consolas"/>
              </a:rPr>
              <a:t>null</a:t>
            </a:r>
            <a:r>
              <a:rPr lang="en" sz="1800" dirty="0">
                <a:solidFill>
                  <a:schemeClr val="dk1"/>
                </a:solidFill>
                <a:latin typeface="Consolas"/>
                <a:ea typeface="Consolas"/>
                <a:cs typeface="Consolas"/>
                <a:sym typeface="Consolas"/>
              </a:rPr>
              <a:t>)</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a:t>
            </a:r>
            <a:r>
              <a:rPr lang="en" sz="1800" dirty="0">
                <a:solidFill>
                  <a:srgbClr val="37474F"/>
                </a:solidFill>
                <a:latin typeface="Consolas"/>
                <a:ea typeface="Consolas"/>
                <a:cs typeface="Consolas"/>
                <a:sym typeface="Consolas"/>
              </a:rPr>
              <a:t> = </a:t>
            </a:r>
            <a:r>
              <a:rPr lang="en" sz="1800" dirty="0" err="1">
                <a:solidFill>
                  <a:srgbClr val="37474F"/>
                </a:solidFill>
                <a:highlight>
                  <a:schemeClr val="lt1"/>
                </a:highlight>
                <a:latin typeface="Consolas"/>
                <a:ea typeface="Consolas"/>
                <a:cs typeface="Consolas"/>
                <a:sym typeface="Consolas"/>
              </a:rPr>
              <a:t>numberOf</a:t>
            </a:r>
            <a:r>
              <a:rPr lang="en" sz="1800" dirty="0" err="1">
                <a:solidFill>
                  <a:srgbClr val="37474F"/>
                </a:solidFill>
                <a:latin typeface="Consolas"/>
                <a:ea typeface="Consolas"/>
                <a:cs typeface="Consolas"/>
                <a:sym typeface="Consolas"/>
              </a:rPr>
              <a:t>Books.dec</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highlight>
                <a:schemeClr val="lt1"/>
              </a:highlight>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endParaRPr sz="1800" b="1" dirty="0">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320725" y="3682871"/>
            <a:ext cx="6211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gtEl>
                                        <p:attrNameLst>
                                          <p:attrName>style.visibility</p:attrName>
                                        </p:attrNameLst>
                                      </p:cBhvr>
                                      <p:to>
                                        <p:strVal val="visible"/>
                                      </p:to>
                                    </p:set>
                                    <p:animEffect transition="in" filter="fade">
                                      <p:cBhvr>
                                        <p:cTn id="7" dur="1000"/>
                                        <p:tgtEl>
                                          <p:spTgt spid="527"/>
                                        </p:tgtEl>
                                      </p:cBhvr>
                                    </p:animEffect>
                                  </p:childTnLst>
                                </p:cTn>
                              </p:par>
                              <p:par>
                                <p:cTn id="8" presetID="10" presetClass="entr" presetSubtype="0" fill="hold" nodeType="withEffect">
                                  <p:stCondLst>
                                    <p:cond delay="0"/>
                                  </p:stCondLst>
                                  <p:childTnLst>
                                    <p:set>
                                      <p:cBhvr>
                                        <p:cTn id="9" dur="1" fill="hold">
                                          <p:stCondLst>
                                            <p:cond delay="0"/>
                                          </p:stCondLst>
                                        </p:cTn>
                                        <p:tgtEl>
                                          <p:spTgt spid="529"/>
                                        </p:tgtEl>
                                        <p:attrNameLst>
                                          <p:attrName>style.visibility</p:attrName>
                                        </p:attrNameLst>
                                      </p:cBhvr>
                                      <p:to>
                                        <p:strVal val="visible"/>
                                      </p:to>
                                    </p:set>
                                    <p:animEffect transition="in" filter="fade">
                                      <p:cBhvr>
                                        <p:cTn id="10" dur="10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
        <p:nvSpPr>
          <p:cNvPr id="535" name="Google Shape;535;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L’opérateur</a:t>
            </a:r>
            <a:r>
              <a:rPr lang="en" dirty="0"/>
              <a:t> !!</a:t>
            </a:r>
            <a:endParaRPr dirty="0"/>
          </a:p>
        </p:txBody>
      </p:sp>
      <p:sp>
        <p:nvSpPr>
          <p:cNvPr id="536" name="Google Shape;536;p63"/>
          <p:cNvSpPr txBox="1"/>
          <p:nvPr/>
        </p:nvSpPr>
        <p:spPr>
          <a:xfrm>
            <a:off x="2234140" y="2862465"/>
            <a:ext cx="6134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fr-FR" sz="1800" i="1" dirty="0">
                <a:solidFill>
                  <a:srgbClr val="4CAF50"/>
                </a:solidFill>
                <a:latin typeface="Roboto"/>
                <a:ea typeface="Roboto"/>
                <a:cs typeface="Roboto"/>
                <a:sym typeface="Roboto"/>
              </a:rPr>
              <a:t>S</a:t>
            </a:r>
            <a:r>
              <a:rPr lang="en" sz="1800" i="1" dirty="0" err="1">
                <a:solidFill>
                  <a:srgbClr val="4CAF50"/>
                </a:solidFill>
                <a:latin typeface="Roboto"/>
                <a:ea typeface="Roboto"/>
                <a:cs typeface="Roboto"/>
                <a:sym typeface="Roboto"/>
              </a:rPr>
              <a:t>i</a:t>
            </a:r>
            <a:r>
              <a:rPr lang="en" sz="1800" i="1" dirty="0">
                <a:solidFill>
                  <a:srgbClr val="4CAF50"/>
                </a:solidFill>
                <a:latin typeface="Roboto"/>
                <a:ea typeface="Roboto"/>
                <a:cs typeface="Roboto"/>
                <a:sym typeface="Roboto"/>
              </a:rPr>
              <a:t> s </a:t>
            </a:r>
            <a:r>
              <a:rPr lang="en" sz="1800" i="1" dirty="0" err="1">
                <a:solidFill>
                  <a:srgbClr val="4CAF50"/>
                </a:solidFill>
                <a:latin typeface="Roboto"/>
                <a:ea typeface="Roboto"/>
                <a:cs typeface="Roboto"/>
                <a:sym typeface="Roboto"/>
              </a:rPr>
              <a:t>est</a:t>
            </a:r>
            <a:r>
              <a:rPr lang="en" sz="1800" i="1" dirty="0">
                <a:solidFill>
                  <a:srgbClr val="4CAF50"/>
                </a:solidFill>
                <a:latin typeface="Roboto"/>
                <a:ea typeface="Roboto"/>
                <a:cs typeface="Roboto"/>
                <a:sym typeface="Roboto"/>
              </a:rPr>
              <a:t> </a:t>
            </a:r>
            <a:r>
              <a:rPr lang="en" sz="1800" i="1" dirty="0" err="1">
                <a:solidFill>
                  <a:srgbClr val="4CAF50"/>
                </a:solidFill>
                <a:latin typeface="Roboto"/>
                <a:ea typeface="Roboto"/>
                <a:cs typeface="Roboto"/>
                <a:sym typeface="Roboto"/>
              </a:rPr>
              <a:t>nulle</a:t>
            </a:r>
            <a:r>
              <a:rPr lang="en" sz="1800" i="1" dirty="0">
                <a:solidFill>
                  <a:srgbClr val="4CAF50"/>
                </a:solidFill>
                <a:latin typeface="Roboto"/>
                <a:ea typeface="Roboto"/>
                <a:cs typeface="Roboto"/>
                <a:sym typeface="Roboto"/>
              </a:rPr>
              <a:t> lance </a:t>
            </a:r>
            <a:r>
              <a:rPr lang="en" sz="1800" i="1" dirty="0" err="1">
                <a:solidFill>
                  <a:srgbClr val="4CAF50"/>
                </a:solidFill>
                <a:latin typeface="Roboto"/>
                <a:ea typeface="Roboto"/>
                <a:cs typeface="Roboto"/>
                <a:sym typeface="Roboto"/>
              </a:rPr>
              <a:t>une</a:t>
            </a:r>
            <a:r>
              <a:rPr lang="en" sz="1800" i="1" dirty="0">
                <a:solidFill>
                  <a:srgbClr val="4CAF50"/>
                </a:solidFill>
                <a:latin typeface="Roboto"/>
                <a:ea typeface="Roboto"/>
                <a:cs typeface="Roboto"/>
                <a:sym typeface="Roboto"/>
              </a:rPr>
              <a:t> exception </a:t>
            </a:r>
            <a:r>
              <a:rPr lang="en" sz="1800" i="1" dirty="0" err="1">
                <a:solidFill>
                  <a:srgbClr val="4CAF50"/>
                </a:solidFill>
                <a:latin typeface="Roboto"/>
                <a:ea typeface="Roboto"/>
                <a:cs typeface="Roboto"/>
                <a:sym typeface="Roboto"/>
              </a:rPr>
              <a:t>NullPointerException</a:t>
            </a:r>
            <a:endParaRPr sz="1800" dirty="0">
              <a:solidFill>
                <a:srgbClr val="3C4043"/>
              </a:solidFill>
              <a:latin typeface="Roboto"/>
              <a:ea typeface="Roboto"/>
              <a:cs typeface="Roboto"/>
              <a:sym typeface="Roboto"/>
            </a:endParaRPr>
          </a:p>
        </p:txBody>
      </p:sp>
      <p:cxnSp>
        <p:nvCxnSpPr>
          <p:cNvPr id="537" name="Google Shape;537;p63"/>
          <p:cNvCxnSpPr/>
          <p:nvPr/>
        </p:nvCxnSpPr>
        <p:spPr>
          <a:xfrm rot="10800000">
            <a:off x="1983625" y="2543775"/>
            <a:ext cx="291900" cy="452100"/>
          </a:xfrm>
          <a:prstGeom prst="straightConnector1">
            <a:avLst/>
          </a:prstGeom>
          <a:noFill/>
          <a:ln w="28575" cap="flat" cmpd="sng">
            <a:solidFill>
              <a:srgbClr val="3C4043"/>
            </a:solidFill>
            <a:prstDash val="solid"/>
            <a:round/>
            <a:headEnd type="none" w="med" len="med"/>
            <a:tailEnd type="triangle" w="med" len="med"/>
          </a:ln>
        </p:spPr>
      </p:cxnSp>
      <p:sp>
        <p:nvSpPr>
          <p:cNvPr id="538" name="Google Shape;538;p63"/>
          <p:cNvSpPr txBox="1">
            <a:spLocks noGrp="1"/>
          </p:cNvSpPr>
          <p:nvPr>
            <p:ph type="body" idx="1"/>
          </p:nvPr>
        </p:nvSpPr>
        <p:spPr>
          <a:xfrm>
            <a:off x="303403" y="1075450"/>
            <a:ext cx="8403300" cy="862402"/>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dirty="0"/>
              <a:t>Si on </a:t>
            </a:r>
            <a:r>
              <a:rPr lang="en" sz="1800" dirty="0" err="1"/>
              <a:t>est</a:t>
            </a:r>
            <a:r>
              <a:rPr lang="en" sz="1800" dirty="0"/>
              <a:t> </a:t>
            </a:r>
            <a:r>
              <a:rPr lang="en" sz="1800" dirty="0" err="1"/>
              <a:t>sûr</a:t>
            </a:r>
            <a:r>
              <a:rPr lang="en" sz="1800" dirty="0"/>
              <a:t> </a:t>
            </a:r>
            <a:r>
              <a:rPr lang="en" sz="1800" dirty="0" err="1"/>
              <a:t>qu’une</a:t>
            </a:r>
            <a:r>
              <a:rPr lang="en" sz="1800" dirty="0"/>
              <a:t> var</a:t>
            </a:r>
            <a:r>
              <a:rPr lang="fr-FR" sz="1800" dirty="0" err="1"/>
              <a:t>ia</a:t>
            </a:r>
            <a:r>
              <a:rPr lang="en" sz="1800" dirty="0" err="1"/>
              <a:t>ble</a:t>
            </a:r>
            <a:r>
              <a:rPr lang="en" sz="1800" dirty="0"/>
              <a:t> ne sera pas null, on </a:t>
            </a:r>
            <a:r>
              <a:rPr lang="en" sz="1800" dirty="0" err="1"/>
              <a:t>peut</a:t>
            </a:r>
            <a:r>
              <a:rPr lang="en" sz="1800" dirty="0"/>
              <a:t> </a:t>
            </a:r>
            <a:r>
              <a:rPr lang="en" sz="1800" dirty="0" err="1"/>
              <a:t>utili</a:t>
            </a:r>
            <a:r>
              <a:rPr lang="fr-FR" sz="1800" dirty="0"/>
              <a:t>s</a:t>
            </a:r>
            <a:r>
              <a:rPr lang="en" sz="1800" dirty="0"/>
              <a:t>er </a:t>
            </a:r>
            <a:r>
              <a:rPr lang="en" sz="1800" dirty="0">
                <a:latin typeface="Courier New"/>
                <a:ea typeface="Courier New"/>
                <a:cs typeface="Courier New"/>
                <a:sym typeface="Courier New"/>
              </a:rPr>
              <a:t>!!</a:t>
            </a:r>
            <a:r>
              <a:rPr lang="en" sz="1800" dirty="0"/>
              <a:t> </a:t>
            </a:r>
            <a:r>
              <a:rPr lang="fr-FR" sz="1800" dirty="0"/>
              <a:t>P</a:t>
            </a:r>
            <a:r>
              <a:rPr lang="en" sz="1800" dirty="0"/>
              <a:t>our forcer la v</a:t>
            </a:r>
            <a:r>
              <a:rPr lang="fr-FR" sz="1800" dirty="0" err="1"/>
              <a:t>ar</a:t>
            </a:r>
            <a:r>
              <a:rPr lang="en" sz="1800" dirty="0" err="1"/>
              <a:t>iable</a:t>
            </a:r>
            <a:r>
              <a:rPr lang="en" sz="1800" dirty="0"/>
              <a:t> </a:t>
            </a:r>
            <a:r>
              <a:rPr lang="en" sz="1800" dirty="0" err="1"/>
              <a:t>en</a:t>
            </a:r>
            <a:r>
              <a:rPr lang="en" sz="1800" dirty="0"/>
              <a:t> non-null. Ce qui </a:t>
            </a:r>
            <a:r>
              <a:rPr lang="en" sz="1800" dirty="0" err="1"/>
              <a:t>permet</a:t>
            </a:r>
            <a:r>
              <a:rPr lang="en" sz="1800" dirty="0"/>
              <a:t> ensuite </a:t>
            </a:r>
            <a:r>
              <a:rPr lang="en" sz="1800" dirty="0" err="1"/>
              <a:t>d’appeler</a:t>
            </a:r>
            <a:r>
              <a:rPr lang="en" sz="1800" dirty="0"/>
              <a:t> des </a:t>
            </a:r>
            <a:r>
              <a:rPr lang="en" sz="1800" dirty="0" err="1"/>
              <a:t>méthodes</a:t>
            </a:r>
            <a:r>
              <a:rPr lang="en" sz="1800" dirty="0"/>
              <a:t>/</a:t>
            </a:r>
            <a:r>
              <a:rPr lang="en" sz="1800" dirty="0" err="1"/>
              <a:t>propriétés</a:t>
            </a:r>
            <a:r>
              <a:rPr lang="en" sz="1800" dirty="0"/>
              <a:t>.</a:t>
            </a:r>
            <a:endParaRPr sz="1800" dirty="0">
              <a:latin typeface="Consolas"/>
              <a:ea typeface="Consolas"/>
              <a:cs typeface="Consolas"/>
              <a:sym typeface="Consolas"/>
            </a:endParaRPr>
          </a:p>
        </p:txBody>
      </p:sp>
      <p:sp>
        <p:nvSpPr>
          <p:cNvPr id="539" name="Google Shape;539;p63"/>
          <p:cNvSpPr txBox="1"/>
          <p:nvPr/>
        </p:nvSpPr>
        <p:spPr>
          <a:xfrm>
            <a:off x="370350" y="2143425"/>
            <a:ext cx="3305400" cy="57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40" name="Google Shape;540;p63"/>
          <p:cNvSpPr txBox="1"/>
          <p:nvPr/>
        </p:nvSpPr>
        <p:spPr>
          <a:xfrm>
            <a:off x="440800" y="3601799"/>
            <a:ext cx="8128500" cy="7500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latin typeface="Roboto"/>
                <a:ea typeface="Roboto"/>
                <a:cs typeface="Roboto"/>
                <a:sym typeface="Roboto"/>
              </a:rPr>
              <a:t>Attention : </a:t>
            </a:r>
            <a:r>
              <a:rPr lang="en" sz="1800" dirty="0">
                <a:latin typeface="Roboto"/>
                <a:ea typeface="Roboto"/>
                <a:cs typeface="Roboto"/>
                <a:sym typeface="Roboto"/>
              </a:rPr>
              <a:t>Comme </a:t>
            </a:r>
            <a:r>
              <a:rPr lang="en" sz="1800" dirty="0">
                <a:latin typeface="Courier New"/>
                <a:ea typeface="Courier New"/>
                <a:cs typeface="Courier New"/>
                <a:sym typeface="Courier New"/>
              </a:rPr>
              <a:t>!! </a:t>
            </a:r>
            <a:r>
              <a:rPr lang="en" sz="1800" dirty="0" err="1">
                <a:latin typeface="Roboto"/>
                <a:ea typeface="Roboto"/>
                <a:cs typeface="Roboto"/>
                <a:sym typeface="Roboto"/>
              </a:rPr>
              <a:t>peut</a:t>
            </a:r>
            <a:r>
              <a:rPr lang="en" sz="1800" dirty="0">
                <a:latin typeface="Roboto"/>
                <a:ea typeface="Roboto"/>
                <a:cs typeface="Roboto"/>
                <a:sym typeface="Roboto"/>
              </a:rPr>
              <a:t> </a:t>
            </a:r>
            <a:r>
              <a:rPr lang="en" sz="1800" dirty="0" err="1">
                <a:latin typeface="Roboto"/>
                <a:ea typeface="Roboto"/>
                <a:cs typeface="Roboto"/>
                <a:sym typeface="Roboto"/>
              </a:rPr>
              <a:t>renvoyer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exception, </a:t>
            </a:r>
            <a:r>
              <a:rPr lang="en" sz="1800" dirty="0" err="1">
                <a:latin typeface="Roboto"/>
                <a:ea typeface="Roboto"/>
                <a:cs typeface="Roboto"/>
                <a:sym typeface="Roboto"/>
              </a:rPr>
              <a:t>à</a:t>
            </a:r>
            <a:r>
              <a:rPr lang="en" sz="1800" dirty="0">
                <a:latin typeface="Roboto"/>
                <a:ea typeface="Roboto"/>
                <a:cs typeface="Roboto"/>
                <a:sym typeface="Roboto"/>
              </a:rPr>
              <a:t> </a:t>
            </a:r>
            <a:r>
              <a:rPr lang="en" sz="1800" dirty="0" err="1">
                <a:latin typeface="Roboto"/>
                <a:ea typeface="Roboto"/>
                <a:cs typeface="Roboto"/>
                <a:sym typeface="Roboto"/>
              </a:rPr>
              <a:t>n’utili</a:t>
            </a:r>
            <a:r>
              <a:rPr lang="fr-FR" sz="1800" dirty="0">
                <a:latin typeface="Roboto"/>
                <a:ea typeface="Roboto"/>
                <a:cs typeface="Roboto"/>
                <a:sym typeface="Roboto"/>
              </a:rPr>
              <a:t>z</a:t>
            </a:r>
            <a:r>
              <a:rPr lang="en" sz="1800" dirty="0">
                <a:latin typeface="Roboto"/>
                <a:ea typeface="Roboto"/>
                <a:cs typeface="Roboto"/>
                <a:sym typeface="Roboto"/>
              </a:rPr>
              <a:t>er que </a:t>
            </a:r>
            <a:r>
              <a:rPr lang="en" sz="1800" dirty="0" err="1">
                <a:latin typeface="Roboto"/>
                <a:ea typeface="Roboto"/>
                <a:cs typeface="Roboto"/>
                <a:sym typeface="Roboto"/>
              </a:rPr>
              <a:t>quand</a:t>
            </a:r>
            <a:r>
              <a:rPr lang="en" sz="1800" dirty="0">
                <a:latin typeface="Roboto"/>
                <a:ea typeface="Roboto"/>
                <a:cs typeface="Roboto"/>
                <a:sym typeface="Roboto"/>
              </a:rPr>
              <a:t> on </a:t>
            </a:r>
            <a:r>
              <a:rPr lang="en" sz="1800" dirty="0" err="1">
                <a:latin typeface="Roboto"/>
                <a:ea typeface="Roboto"/>
                <a:cs typeface="Roboto"/>
                <a:sym typeface="Roboto"/>
              </a:rPr>
              <a:t>est</a:t>
            </a:r>
            <a:r>
              <a:rPr lang="en" sz="1800" dirty="0">
                <a:latin typeface="Roboto"/>
                <a:ea typeface="Roboto"/>
                <a:cs typeface="Roboto"/>
                <a:sym typeface="Roboto"/>
              </a:rPr>
              <a:t> </a:t>
            </a:r>
            <a:r>
              <a:rPr lang="en" sz="1800" dirty="0" err="1">
                <a:latin typeface="Roboto"/>
                <a:ea typeface="Roboto"/>
                <a:cs typeface="Roboto"/>
                <a:sym typeface="Roboto"/>
              </a:rPr>
              <a:t>sûr</a:t>
            </a:r>
            <a:r>
              <a:rPr lang="en" sz="1800" dirty="0">
                <a:latin typeface="Roboto"/>
                <a:ea typeface="Roboto"/>
                <a:cs typeface="Roboto"/>
                <a:sym typeface="Roboto"/>
              </a:rPr>
              <a:t> que </a:t>
            </a:r>
            <a:r>
              <a:rPr lang="en" sz="1800" dirty="0" err="1">
                <a:latin typeface="Roboto"/>
                <a:ea typeface="Roboto"/>
                <a:cs typeface="Roboto"/>
                <a:sym typeface="Roboto"/>
              </a:rPr>
              <a:t>ce</a:t>
            </a:r>
            <a:r>
              <a:rPr lang="en" sz="1800" dirty="0">
                <a:latin typeface="Roboto"/>
                <a:ea typeface="Roboto"/>
                <a:cs typeface="Roboto"/>
                <a:sym typeface="Roboto"/>
              </a:rPr>
              <a:t> ne sera pas null.</a:t>
            </a:r>
            <a:endParaRPr sz="1800" dirty="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64"/>
          <p:cNvSpPr txBox="1">
            <a:spLocks noGrp="1"/>
          </p:cNvSpPr>
          <p:nvPr>
            <p:ph type="body" idx="1"/>
          </p:nvPr>
        </p:nvSpPr>
        <p:spPr>
          <a:xfrm>
            <a:off x="311700" y="1505975"/>
            <a:ext cx="8398800" cy="1088100"/>
          </a:xfrm>
          <a:prstGeom prst="rect">
            <a:avLst/>
          </a:prstGeom>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sz="1800" dirty="0">
                <a:highlight>
                  <a:srgbClr val="FFFFFF"/>
                </a:highlight>
              </a:rPr>
              <a:t>On </a:t>
            </a:r>
            <a:r>
              <a:rPr lang="en" sz="1800" dirty="0" err="1">
                <a:highlight>
                  <a:srgbClr val="FFFFFF"/>
                </a:highlight>
              </a:rPr>
              <a:t>peut</a:t>
            </a:r>
            <a:r>
              <a:rPr lang="en" sz="1800" dirty="0">
                <a:highlight>
                  <a:srgbClr val="FFFFFF"/>
                </a:highlight>
              </a:rPr>
              <a:t> </a:t>
            </a:r>
            <a:r>
              <a:rPr lang="en" sz="1800" dirty="0" err="1">
                <a:highlight>
                  <a:srgbClr val="FFFFFF"/>
                </a:highlight>
              </a:rPr>
              <a:t>mettre</a:t>
            </a:r>
            <a:r>
              <a:rPr lang="en" sz="1800" dirty="0">
                <a:highlight>
                  <a:srgbClr val="FFFFFF"/>
                </a:highlight>
              </a:rPr>
              <a:t> </a:t>
            </a:r>
            <a:r>
              <a:rPr lang="en" sz="1800" dirty="0" err="1">
                <a:highlight>
                  <a:srgbClr val="FFFFFF"/>
                </a:highlight>
              </a:rPr>
              <a:t>l’opérateur</a:t>
            </a:r>
            <a:r>
              <a:rPr lang="en" sz="1800" dirty="0">
                <a:highlight>
                  <a:srgbClr val="FFFFFF"/>
                </a:highlight>
              </a:rPr>
              <a:t> </a:t>
            </a:r>
            <a:r>
              <a:rPr lang="en" sz="1800" dirty="0">
                <a:highlight>
                  <a:srgbClr val="FFFFFF"/>
                </a:highlight>
                <a:latin typeface="Courier New"/>
                <a:ea typeface="Courier New"/>
                <a:cs typeface="Courier New"/>
                <a:sym typeface="Courier New"/>
              </a:rPr>
              <a:t>?: </a:t>
            </a:r>
            <a:r>
              <a:rPr lang="en" sz="1800" dirty="0">
                <a:highlight>
                  <a:srgbClr val="FFFFFF"/>
                </a:highlight>
              </a:rPr>
              <a:t>après un test de </a:t>
            </a:r>
            <a:r>
              <a:rPr lang="en" sz="1800" dirty="0" err="1">
                <a:highlight>
                  <a:srgbClr val="FFFFFF"/>
                </a:highlight>
              </a:rPr>
              <a:t>nullabilité</a:t>
            </a:r>
            <a:r>
              <a:rPr lang="en" sz="1800" dirty="0">
                <a:highlight>
                  <a:srgbClr val="FFFFFF"/>
                </a:highlight>
              </a:rPr>
              <a:t> </a:t>
            </a:r>
            <a:r>
              <a:rPr lang="en" sz="1800" dirty="0" err="1">
                <a:highlight>
                  <a:srgbClr val="FFFFFF"/>
                </a:highlight>
              </a:rPr>
              <a:t>ou</a:t>
            </a:r>
            <a:r>
              <a:rPr lang="en" sz="1800" dirty="0">
                <a:highlight>
                  <a:srgbClr val="FFFFFF"/>
                </a:highlight>
              </a:rPr>
              <a:t> </a:t>
            </a:r>
            <a:r>
              <a:rPr lang="en" sz="1800" dirty="0" err="1">
                <a:highlight>
                  <a:srgbClr val="FFFFFF"/>
                </a:highlight>
              </a:rPr>
              <a:t>l’opérateur</a:t>
            </a:r>
            <a:r>
              <a:rPr lang="en" sz="1800" dirty="0">
                <a:highlight>
                  <a:srgbClr val="FFFFFF"/>
                </a:highlight>
              </a:rPr>
              <a:t> safe call.</a:t>
            </a:r>
            <a:endParaRPr sz="1800" dirty="0">
              <a:highlight>
                <a:srgbClr val="FFFFFF"/>
              </a:highlight>
            </a:endParaRPr>
          </a:p>
          <a:p>
            <a:pPr marL="0" lvl="0" indent="0" algn="l" rtl="0">
              <a:lnSpc>
                <a:spcPct val="100000"/>
              </a:lnSpc>
              <a:spcBef>
                <a:spcPts val="1000"/>
              </a:spcBef>
              <a:spcAft>
                <a:spcPts val="1000"/>
              </a:spcAft>
              <a:buNone/>
            </a:pPr>
            <a:r>
              <a:rPr lang="en" sz="1800" dirty="0">
                <a:solidFill>
                  <a:schemeClr val="dk1"/>
                </a:solidFill>
                <a:highlight>
                  <a:srgbClr val="FFFFFF"/>
                </a:highlight>
                <a:latin typeface="Consolas"/>
                <a:ea typeface="Consolas"/>
                <a:cs typeface="Consolas"/>
                <a:sym typeface="Consolas"/>
              </a:rPr>
              <a:t>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 = </a:t>
            </a:r>
            <a:r>
              <a:rPr lang="en" sz="1800" dirty="0" err="1">
                <a:solidFill>
                  <a:srgbClr val="37474F"/>
                </a:solidFill>
                <a:latin typeface="Consolas"/>
                <a:ea typeface="Consolas"/>
                <a:cs typeface="Consolas"/>
                <a:sym typeface="Consolas"/>
              </a:rPr>
              <a:t>numberOfBooks</a:t>
            </a:r>
            <a:r>
              <a:rPr lang="en" sz="1800" dirty="0">
                <a:solidFill>
                  <a:srgbClr val="37474F"/>
                </a:solidFill>
                <a:latin typeface="Consolas"/>
                <a:ea typeface="Consolas"/>
                <a:cs typeface="Consolas"/>
                <a:sym typeface="Consolas"/>
              </a:rPr>
              <a:t>?.dec() ?: </a:t>
            </a:r>
            <a:r>
              <a:rPr lang="en" sz="1800" dirty="0">
                <a:solidFill>
                  <a:srgbClr val="C53929"/>
                </a:solidFill>
                <a:latin typeface="Consolas"/>
                <a:ea typeface="Consolas"/>
                <a:cs typeface="Consolas"/>
                <a:sym typeface="Consolas"/>
              </a:rPr>
              <a:t>0</a:t>
            </a:r>
            <a:endParaRPr sz="1800" dirty="0">
              <a:solidFill>
                <a:schemeClr val="dk1"/>
              </a:solidFill>
              <a:latin typeface="Consolas"/>
              <a:ea typeface="Consolas"/>
              <a:cs typeface="Consolas"/>
              <a:sym typeface="Consolas"/>
            </a:endParaRPr>
          </a:p>
        </p:txBody>
      </p:sp>
      <p:sp>
        <p:nvSpPr>
          <p:cNvPr id="546" name="Google Shape;546;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547" name="Google Shape;547;p64"/>
          <p:cNvSpPr txBox="1"/>
          <p:nvPr/>
        </p:nvSpPr>
        <p:spPr>
          <a:xfrm>
            <a:off x="311700" y="3651425"/>
            <a:ext cx="8502300" cy="7020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err="1">
                <a:solidFill>
                  <a:srgbClr val="3C4043"/>
                </a:solidFill>
                <a:latin typeface="Roboto"/>
                <a:ea typeface="Roboto"/>
                <a:cs typeface="Roboto"/>
                <a:sym typeface="Roboto"/>
              </a:rPr>
              <a:t>L’opérateur</a:t>
            </a:r>
            <a:r>
              <a:rPr lang="en" sz="1800" dirty="0">
                <a:solidFill>
                  <a:srgbClr val="3C4043"/>
                </a:solidFill>
                <a:latin typeface="Roboto"/>
                <a:ea typeface="Roboto"/>
                <a:cs typeface="Roboto"/>
                <a:sym typeface="Roboto"/>
              </a:rPr>
              <a:t> </a:t>
            </a:r>
            <a:r>
              <a:rPr lang="en" sz="1800" dirty="0">
                <a:solidFill>
                  <a:srgbClr val="3C4043"/>
                </a:solidFill>
                <a:latin typeface="Courier New"/>
                <a:ea typeface="Courier New"/>
                <a:cs typeface="Courier New"/>
                <a:sym typeface="Courier New"/>
              </a:rPr>
              <a: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s’appelle</a:t>
            </a:r>
            <a:r>
              <a:rPr lang="en" sz="1800" dirty="0">
                <a:solidFill>
                  <a:srgbClr val="3C4043"/>
                </a:solidFill>
                <a:latin typeface="Roboto"/>
                <a:ea typeface="Roboto"/>
                <a:cs typeface="Roboto"/>
                <a:sym typeface="Roboto"/>
              </a:rPr>
              <a:t> Elvis car il </a:t>
            </a:r>
            <a:r>
              <a:rPr lang="en" sz="1800" dirty="0" err="1">
                <a:solidFill>
                  <a:srgbClr val="3C4043"/>
                </a:solidFill>
                <a:latin typeface="Roboto"/>
                <a:ea typeface="Roboto"/>
                <a:cs typeface="Roboto"/>
                <a:sym typeface="Roboto"/>
              </a:rPr>
              <a:t>ressemble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à</a:t>
            </a:r>
            <a:r>
              <a:rPr lang="en" sz="1800" dirty="0">
                <a:solidFill>
                  <a:srgbClr val="3C4043"/>
                </a:solidFill>
                <a:latin typeface="Roboto"/>
                <a:ea typeface="Roboto"/>
                <a:cs typeface="Roboto"/>
                <a:sym typeface="Roboto"/>
              </a:rPr>
              <a:t> un smiley avec la coupe </a:t>
            </a:r>
            <a:r>
              <a:rPr lang="en" sz="1800" dirty="0" err="1">
                <a:solidFill>
                  <a:srgbClr val="3C4043"/>
                </a:solidFill>
                <a:latin typeface="Roboto"/>
                <a:ea typeface="Roboto"/>
                <a:cs typeface="Roboto"/>
                <a:sym typeface="Roboto"/>
              </a:rPr>
              <a:t>d’Elvis</a:t>
            </a:r>
            <a:r>
              <a:rPr lang="en" sz="1800" dirty="0">
                <a:solidFill>
                  <a:srgbClr val="3C4043"/>
                </a:solidFill>
                <a:latin typeface="Roboto"/>
                <a:ea typeface="Roboto"/>
                <a:cs typeface="Roboto"/>
                <a:sym typeface="Roboto"/>
              </a:rPr>
              <a:t> Presley avec </a:t>
            </a:r>
            <a:r>
              <a:rPr lang="en" sz="1800" dirty="0" err="1">
                <a:solidFill>
                  <a:srgbClr val="3C4043"/>
                </a:solidFill>
                <a:latin typeface="Roboto"/>
                <a:ea typeface="Roboto"/>
                <a:cs typeface="Roboto"/>
                <a:sym typeface="Roboto"/>
              </a:rPr>
              <a:t>sa</a:t>
            </a:r>
            <a:r>
              <a:rPr lang="en" sz="1800" dirty="0">
                <a:solidFill>
                  <a:srgbClr val="3C4043"/>
                </a:solidFill>
                <a:latin typeface="Roboto"/>
                <a:ea typeface="Roboto"/>
                <a:cs typeface="Roboto"/>
                <a:sym typeface="Roboto"/>
              </a:rPr>
              <a:t> coupe de </a:t>
            </a:r>
            <a:r>
              <a:rPr lang="en" sz="1800" dirty="0" err="1">
                <a:solidFill>
                  <a:srgbClr val="3C4043"/>
                </a:solidFill>
                <a:latin typeface="Roboto"/>
                <a:ea typeface="Roboto"/>
                <a:cs typeface="Roboto"/>
                <a:sym typeface="Roboto"/>
              </a:rPr>
              <a:t>cheveux</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548" name="Google Shape;548;p64"/>
          <p:cNvSpPr txBox="1">
            <a:spLocks noGrp="1"/>
          </p:cNvSpPr>
          <p:nvPr>
            <p:ph type="title"/>
          </p:nvPr>
        </p:nvSpPr>
        <p:spPr>
          <a:xfrm>
            <a:off x="311700" y="247025"/>
            <a:ext cx="865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err="1"/>
              <a:t>Opérateur</a:t>
            </a:r>
            <a:r>
              <a:rPr lang="en" dirty="0"/>
              <a:t> Elvis</a:t>
            </a:r>
            <a:endParaRPr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Opérations</a:t>
            </a:r>
            <a:r>
              <a:rPr lang="en" dirty="0"/>
              <a:t> avec des Doubles</a:t>
            </a:r>
            <a:endParaRPr dirty="0"/>
          </a:p>
        </p:txBody>
      </p:sp>
      <p:sp>
        <p:nvSpPr>
          <p:cNvPr id="156" name="Google Shape;156;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57" name="Google Shape;157;p20"/>
          <p:cNvSpPr txBox="1">
            <a:spLocks noGrp="1"/>
          </p:cNvSpPr>
          <p:nvPr>
            <p:ph type="body" idx="1"/>
          </p:nvPr>
        </p:nvSpPr>
        <p:spPr>
          <a:xfrm>
            <a:off x="382250" y="1555325"/>
            <a:ext cx="41124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1.0 / 2.0   =&gt;</a:t>
            </a:r>
            <a:endParaRPr>
              <a:latin typeface="Consolas"/>
              <a:ea typeface="Consolas"/>
              <a:cs typeface="Consolas"/>
              <a:sym typeface="Consolas"/>
            </a:endParaRPr>
          </a:p>
        </p:txBody>
      </p:sp>
      <p:sp>
        <p:nvSpPr>
          <p:cNvPr id="158" name="Google Shape;158;p20"/>
          <p:cNvSpPr txBox="1">
            <a:spLocks noGrp="1"/>
          </p:cNvSpPr>
          <p:nvPr>
            <p:ph type="body" idx="1"/>
          </p:nvPr>
        </p:nvSpPr>
        <p:spPr>
          <a:xfrm>
            <a:off x="3289925" y="1555325"/>
            <a:ext cx="14103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20"/>
          <p:cNvSpPr txBox="1">
            <a:spLocks noGrp="1"/>
          </p:cNvSpPr>
          <p:nvPr>
            <p:ph type="body" idx="1"/>
          </p:nvPr>
        </p:nvSpPr>
        <p:spPr>
          <a:xfrm>
            <a:off x="382250" y="2393525"/>
            <a:ext cx="38838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20"/>
          <p:cNvSpPr txBox="1">
            <a:spLocks noGrp="1"/>
          </p:cNvSpPr>
          <p:nvPr>
            <p:ph type="body" idx="1"/>
          </p:nvPr>
        </p:nvSpPr>
        <p:spPr>
          <a:xfrm>
            <a:off x="3289925" y="2393525"/>
            <a:ext cx="891000" cy="811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a:spLocks noGrp="1"/>
          </p:cNvSpPr>
          <p:nvPr>
            <p:ph type="body" idx="1"/>
          </p:nvPr>
        </p:nvSpPr>
        <p:spPr>
          <a:xfrm>
            <a:off x="323375" y="1066600"/>
            <a:ext cx="2676600" cy="1013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800" dirty="0"/>
          </a:p>
          <a:p>
            <a:pPr marL="0" lvl="0" indent="0" algn="l" rtl="0">
              <a:lnSpc>
                <a:spcPct val="100000"/>
              </a:lnSpc>
              <a:spcBef>
                <a:spcPts val="600"/>
              </a:spcBef>
              <a:spcAft>
                <a:spcPts val="0"/>
              </a:spcAft>
              <a:buNone/>
            </a:pPr>
            <a:r>
              <a:rPr lang="en" sz="1800" dirty="0">
                <a:latin typeface="Consolas"/>
                <a:ea typeface="Consolas"/>
                <a:cs typeface="Consolas"/>
                <a:sym typeface="Consolas"/>
              </a:rPr>
              <a:t>1 + 1</a:t>
            </a:r>
            <a:endParaRPr sz="1800" dirty="0">
              <a:latin typeface="Consolas"/>
              <a:ea typeface="Consolas"/>
              <a:cs typeface="Consolas"/>
              <a:sym typeface="Consolas"/>
            </a:endParaRPr>
          </a:p>
          <a:p>
            <a:pPr marL="0" lvl="0" indent="0" algn="l" rtl="0">
              <a:lnSpc>
                <a:spcPct val="100000"/>
              </a:lnSpc>
              <a:spcBef>
                <a:spcPts val="600"/>
              </a:spcBef>
              <a:spcAft>
                <a:spcPts val="0"/>
              </a:spcAft>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2</a:t>
            </a:r>
            <a:endParaRPr sz="1800" dirty="0">
              <a:solidFill>
                <a:srgbClr val="1155CC"/>
              </a:solidFill>
              <a:latin typeface="Consolas"/>
              <a:ea typeface="Consolas"/>
              <a:cs typeface="Consolas"/>
              <a:sym typeface="Consolas"/>
            </a:endParaRPr>
          </a:p>
          <a:p>
            <a:pPr marL="0" lvl="0" indent="0" algn="l" rtl="0">
              <a:lnSpc>
                <a:spcPct val="100000"/>
              </a:lnSpc>
              <a:spcBef>
                <a:spcPts val="600"/>
              </a:spcBef>
              <a:spcAft>
                <a:spcPts val="0"/>
              </a:spcAft>
              <a:buNone/>
            </a:pPr>
            <a:endParaRPr sz="1400" dirty="0">
              <a:solidFill>
                <a:srgbClr val="1155CC"/>
              </a:solidFill>
              <a:latin typeface="Courier New"/>
              <a:ea typeface="Courier New"/>
              <a:cs typeface="Courier New"/>
              <a:sym typeface="Courier New"/>
            </a:endParaRPr>
          </a:p>
          <a:p>
            <a:pPr marL="0" lvl="0" indent="0" algn="l" rtl="0">
              <a:lnSpc>
                <a:spcPct val="100000"/>
              </a:lnSpc>
              <a:spcBef>
                <a:spcPts val="600"/>
              </a:spcBef>
              <a:spcAft>
                <a:spcPts val="600"/>
              </a:spcAft>
              <a:buNone/>
            </a:pPr>
            <a:endParaRPr sz="1400" dirty="0">
              <a:solidFill>
                <a:srgbClr val="1155CC"/>
              </a:solidFill>
              <a:latin typeface="Courier New"/>
              <a:ea typeface="Courier New"/>
              <a:cs typeface="Courier New"/>
              <a:sym typeface="Courier New"/>
            </a:endParaRPr>
          </a:p>
        </p:txBody>
      </p:sp>
      <p:sp>
        <p:nvSpPr>
          <p:cNvPr id="166" name="Google Shape;166;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67" name="Google Shape;167;p21"/>
          <p:cNvSpPr txBox="1"/>
          <p:nvPr/>
        </p:nvSpPr>
        <p:spPr>
          <a:xfrm>
            <a:off x="6664275" y="2571750"/>
            <a:ext cx="2273400" cy="17319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solidFill>
                  <a:srgbClr val="1155CC"/>
                </a:solidFill>
                <a:latin typeface="Roboto"/>
                <a:ea typeface="Roboto"/>
                <a:cs typeface="Roboto"/>
                <a:sym typeface="Roboto"/>
              </a:rPr>
              <a:t>⇒</a:t>
            </a:r>
            <a:r>
              <a:rPr lang="en" sz="1800" b="1" dirty="0">
                <a:solidFill>
                  <a:schemeClr val="dk1"/>
                </a:solidFill>
                <a:latin typeface="Roboto"/>
                <a:ea typeface="Roboto"/>
                <a:cs typeface="Roboto"/>
                <a:sym typeface="Roboto"/>
              </a:rPr>
              <a:t> </a:t>
            </a:r>
            <a:r>
              <a:rPr lang="en" sz="1800" dirty="0">
                <a:solidFill>
                  <a:srgbClr val="3C4043"/>
                </a:solidFill>
                <a:latin typeface="Roboto"/>
                <a:ea typeface="Roboto"/>
                <a:cs typeface="Roboto"/>
                <a:sym typeface="Roboto"/>
              </a:rPr>
              <a:t>sortie du code et son type de sortie (</a:t>
            </a:r>
            <a:r>
              <a:rPr lang="en" sz="1800" b="1" dirty="0" err="1">
                <a:solidFill>
                  <a:srgbClr val="1155CC"/>
                </a:solidFill>
                <a:latin typeface="Courier New"/>
                <a:ea typeface="Courier New"/>
                <a:cs typeface="Courier New"/>
                <a:sym typeface="Courier New"/>
              </a:rPr>
              <a:t>kotlin.Int</a:t>
            </a:r>
            <a:r>
              <a:rPr lang="en" sz="1800" dirty="0">
                <a:solidFill>
                  <a:srgbClr val="3C4043"/>
                </a:solidFill>
                <a:latin typeface="Roboto"/>
                <a:ea typeface="Roboto"/>
                <a:cs typeface="Roboto"/>
                <a:sym typeface="Roboto"/>
              </a:rPr>
              <a:t>).</a:t>
            </a:r>
            <a:endParaRPr sz="1800" dirty="0">
              <a:solidFill>
                <a:srgbClr val="3C4043"/>
              </a:solidFill>
              <a:latin typeface="Roboto"/>
              <a:ea typeface="Roboto"/>
              <a:cs typeface="Roboto"/>
              <a:sym typeface="Roboto"/>
            </a:endParaRPr>
          </a:p>
        </p:txBody>
      </p:sp>
      <p:sp>
        <p:nvSpPr>
          <p:cNvPr id="168" name="Google Shape;168;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Opérateurs</a:t>
            </a:r>
            <a:r>
              <a:rPr lang="en" dirty="0"/>
              <a:t> </a:t>
            </a:r>
            <a:r>
              <a:rPr lang="en" dirty="0" err="1"/>
              <a:t>mathématiques</a:t>
            </a:r>
            <a:endParaRPr dirty="0"/>
          </a:p>
        </p:txBody>
      </p:sp>
      <p:sp>
        <p:nvSpPr>
          <p:cNvPr id="169" name="Google Shape;169;p21"/>
          <p:cNvSpPr txBox="1"/>
          <p:nvPr/>
        </p:nvSpPr>
        <p:spPr>
          <a:xfrm>
            <a:off x="3557001" y="2569840"/>
            <a:ext cx="2916900" cy="6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2.0 * 3.5</a:t>
            </a:r>
            <a:endParaRPr sz="1800" dirty="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7.0</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dirty="0">
              <a:latin typeface="Roboto"/>
              <a:ea typeface="Roboto"/>
              <a:cs typeface="Roboto"/>
              <a:sym typeface="Roboto"/>
            </a:endParaRPr>
          </a:p>
        </p:txBody>
      </p:sp>
      <p:sp>
        <p:nvSpPr>
          <p:cNvPr id="170" name="Google Shape;170;p21"/>
          <p:cNvSpPr txBox="1"/>
          <p:nvPr/>
        </p:nvSpPr>
        <p:spPr>
          <a:xfrm>
            <a:off x="3529100" y="1410288"/>
            <a:ext cx="2972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1.0 / 2.0</a:t>
            </a:r>
            <a:endParaRPr sz="1800" dirty="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0.5</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dirty="0">
              <a:latin typeface="Roboto"/>
              <a:ea typeface="Roboto"/>
              <a:cs typeface="Roboto"/>
              <a:sym typeface="Roboto"/>
            </a:endParaRPr>
          </a:p>
        </p:txBody>
      </p:sp>
      <p:sp>
        <p:nvSpPr>
          <p:cNvPr id="171" name="Google Shape;171;p21"/>
          <p:cNvSpPr txBox="1"/>
          <p:nvPr/>
        </p:nvSpPr>
        <p:spPr>
          <a:xfrm>
            <a:off x="311700" y="3620963"/>
            <a:ext cx="2676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50 / 10</a:t>
            </a:r>
            <a:endParaRPr sz="1800" dirty="0">
              <a:solidFill>
                <a:schemeClr val="dk1"/>
              </a:solidFill>
              <a:latin typeface="Consolas"/>
              <a:ea typeface="Consolas"/>
              <a:cs typeface="Consolas"/>
              <a:sym typeface="Consolas"/>
            </a:endParaRPr>
          </a:p>
          <a:p>
            <a:pPr marL="0" lvl="0" indent="0" algn="l" rtl="0">
              <a:spcBef>
                <a:spcPts val="6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5</a:t>
            </a:r>
            <a:endParaRPr sz="1800" dirty="0">
              <a:solidFill>
                <a:srgbClr val="1155CC"/>
              </a:solidFill>
              <a:latin typeface="Consolas"/>
              <a:ea typeface="Consolas"/>
              <a:cs typeface="Consolas"/>
              <a:sym typeface="Consolas"/>
            </a:endParaRPr>
          </a:p>
          <a:p>
            <a:pPr marL="0" lvl="0" indent="0" algn="l" rtl="0">
              <a:spcBef>
                <a:spcPts val="600"/>
              </a:spcBef>
              <a:spcAft>
                <a:spcPts val="0"/>
              </a:spcAft>
              <a:buNone/>
            </a:pPr>
            <a:endParaRPr dirty="0">
              <a:latin typeface="Roboto"/>
              <a:ea typeface="Roboto"/>
              <a:cs typeface="Roboto"/>
              <a:sym typeface="Roboto"/>
            </a:endParaRPr>
          </a:p>
        </p:txBody>
      </p:sp>
      <p:sp>
        <p:nvSpPr>
          <p:cNvPr id="172" name="Google Shape;172;p21"/>
          <p:cNvSpPr txBox="1"/>
          <p:nvPr/>
        </p:nvSpPr>
        <p:spPr>
          <a:xfrm>
            <a:off x="311700" y="2564146"/>
            <a:ext cx="246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53 - 3</a:t>
            </a:r>
            <a:endParaRPr sz="1800" dirty="0">
              <a:solidFill>
                <a:schemeClr val="dk1"/>
              </a:solidFill>
              <a:latin typeface="Consolas"/>
              <a:ea typeface="Consolas"/>
              <a:cs typeface="Consolas"/>
              <a:sym typeface="Consolas"/>
            </a:endParaRPr>
          </a:p>
          <a:p>
            <a:pPr marL="0" lvl="0" indent="0" algn="l" rtl="0">
              <a:spcBef>
                <a:spcPts val="600"/>
              </a:spcBef>
              <a:spcAft>
                <a:spcPts val="600"/>
              </a:spcAft>
              <a:buClr>
                <a:schemeClr val="dk1"/>
              </a:buClr>
              <a:buSzPts val="1100"/>
              <a:buFont typeface="Arial"/>
              <a:buNone/>
            </a:pPr>
            <a:r>
              <a:rPr lang="en" sz="1800" dirty="0">
                <a:solidFill>
                  <a:srgbClr val="1155CC"/>
                </a:solidFill>
                <a:latin typeface="Consolas"/>
                <a:ea typeface="Consolas"/>
                <a:cs typeface="Consolas"/>
                <a:sym typeface="Consolas"/>
              </a:rPr>
              <a:t>⇒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50</a:t>
            </a: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body" idx="1"/>
          </p:nvPr>
        </p:nvSpPr>
        <p:spPr>
          <a:xfrm>
            <a:off x="311700" y="1042725"/>
            <a:ext cx="8520600" cy="821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t>Kotlin </a:t>
            </a:r>
            <a:r>
              <a:rPr lang="en" sz="2000" dirty="0" err="1"/>
              <a:t>traite</a:t>
            </a:r>
            <a:r>
              <a:rPr lang="en" sz="2000" dirty="0"/>
              <a:t> les </a:t>
            </a:r>
            <a:r>
              <a:rPr lang="en" sz="2000" dirty="0" err="1"/>
              <a:t>nombres</a:t>
            </a:r>
            <a:r>
              <a:rPr lang="en" sz="2000" dirty="0"/>
              <a:t> </a:t>
            </a:r>
            <a:r>
              <a:rPr lang="en" sz="2000" dirty="0" err="1"/>
              <a:t>comme</a:t>
            </a:r>
            <a:r>
              <a:rPr lang="en" sz="2000" dirty="0"/>
              <a:t> des primitives </a:t>
            </a:r>
            <a:r>
              <a:rPr lang="en" sz="2000" dirty="0" err="1"/>
              <a:t>mais</a:t>
            </a:r>
            <a:r>
              <a:rPr lang="en" sz="2000" dirty="0"/>
              <a:t> </a:t>
            </a:r>
            <a:r>
              <a:rPr lang="en" sz="2000" dirty="0" err="1"/>
              <a:t>permet</a:t>
            </a:r>
            <a:r>
              <a:rPr lang="en" sz="2000" dirty="0"/>
              <a:t> </a:t>
            </a:r>
            <a:r>
              <a:rPr lang="en" sz="2000" dirty="0" err="1"/>
              <a:t>d’appeler</a:t>
            </a:r>
            <a:r>
              <a:rPr lang="en" sz="2000" dirty="0"/>
              <a:t> des </a:t>
            </a:r>
            <a:r>
              <a:rPr lang="en" sz="2000" dirty="0" err="1"/>
              <a:t>méthodes</a:t>
            </a:r>
            <a:r>
              <a:rPr lang="en" sz="2000" dirty="0"/>
              <a:t> sur </a:t>
            </a:r>
            <a:r>
              <a:rPr lang="en" sz="2000" dirty="0" err="1"/>
              <a:t>ceux</a:t>
            </a:r>
            <a:r>
              <a:rPr lang="en" sz="2000" dirty="0"/>
              <a:t>-ci </a:t>
            </a:r>
            <a:r>
              <a:rPr lang="en" sz="2000" dirty="0" err="1"/>
              <a:t>comme</a:t>
            </a:r>
            <a:r>
              <a:rPr lang="en" sz="2000" dirty="0"/>
              <a:t> des </a:t>
            </a:r>
            <a:r>
              <a:rPr lang="en" sz="2000" dirty="0" err="1"/>
              <a:t>objets</a:t>
            </a:r>
            <a:r>
              <a:rPr lang="en" sz="2000" dirty="0"/>
              <a:t>.</a:t>
            </a:r>
            <a:endParaRPr sz="2000" dirty="0"/>
          </a:p>
          <a:p>
            <a:pPr marL="0" lvl="0" indent="0" algn="l" rtl="0">
              <a:lnSpc>
                <a:spcPct val="115000"/>
              </a:lnSpc>
              <a:spcBef>
                <a:spcPts val="1000"/>
              </a:spcBef>
              <a:spcAft>
                <a:spcPts val="0"/>
              </a:spcAft>
              <a:buNone/>
            </a:pPr>
            <a:endParaRPr sz="2000" dirty="0">
              <a:solidFill>
                <a:srgbClr val="1155CC"/>
              </a:solidFill>
            </a:endParaRPr>
          </a:p>
          <a:p>
            <a:pPr marL="0" lvl="0" indent="0" algn="l" rtl="0">
              <a:lnSpc>
                <a:spcPct val="115000"/>
              </a:lnSpc>
              <a:spcBef>
                <a:spcPts val="1000"/>
              </a:spcBef>
              <a:spcAft>
                <a:spcPts val="0"/>
              </a:spcAft>
              <a:buClr>
                <a:srgbClr val="000000"/>
              </a:buClr>
              <a:buSzPts val="1100"/>
              <a:buFont typeface="Arial"/>
              <a:buNone/>
            </a:pPr>
            <a:endParaRPr sz="2000" dirty="0"/>
          </a:p>
          <a:p>
            <a:pPr marL="457200" lvl="0" indent="0" algn="l" rtl="0">
              <a:lnSpc>
                <a:spcPct val="115000"/>
              </a:lnSpc>
              <a:spcBef>
                <a:spcPts val="0"/>
              </a:spcBef>
              <a:spcAft>
                <a:spcPts val="0"/>
              </a:spcAft>
              <a:buNone/>
            </a:pPr>
            <a:endParaRPr sz="2000" dirty="0"/>
          </a:p>
          <a:p>
            <a:pPr marL="457200" lvl="0" indent="0" algn="l" rtl="0">
              <a:lnSpc>
                <a:spcPct val="115000"/>
              </a:lnSpc>
              <a:spcBef>
                <a:spcPts val="0"/>
              </a:spcBef>
              <a:spcAft>
                <a:spcPts val="0"/>
              </a:spcAft>
              <a:buNone/>
            </a:pPr>
            <a:endParaRPr sz="2000" dirty="0"/>
          </a:p>
          <a:p>
            <a:pPr marL="457200" lvl="0" indent="0" algn="l" rtl="0">
              <a:lnSpc>
                <a:spcPct val="115000"/>
              </a:lnSpc>
              <a:spcBef>
                <a:spcPts val="0"/>
              </a:spcBef>
              <a:spcAft>
                <a:spcPts val="0"/>
              </a:spcAft>
              <a:buNone/>
            </a:pPr>
            <a:endParaRPr sz="2000" dirty="0"/>
          </a:p>
          <a:p>
            <a:pPr marL="457200" lvl="0" indent="0" algn="l" rtl="0">
              <a:lnSpc>
                <a:spcPct val="115000"/>
              </a:lnSpc>
              <a:spcBef>
                <a:spcPts val="0"/>
              </a:spcBef>
              <a:spcAft>
                <a:spcPts val="0"/>
              </a:spcAft>
              <a:buNone/>
            </a:pPr>
            <a:endParaRPr sz="2000" dirty="0"/>
          </a:p>
        </p:txBody>
      </p:sp>
      <p:sp>
        <p:nvSpPr>
          <p:cNvPr id="178" name="Google Shape;17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79" name="Google Shape;179;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Méthodes</a:t>
            </a:r>
            <a:r>
              <a:rPr lang="en" dirty="0"/>
              <a:t> </a:t>
            </a:r>
            <a:r>
              <a:rPr lang="en" dirty="0" err="1"/>
              <a:t>numériques</a:t>
            </a:r>
            <a:r>
              <a:rPr lang="en" dirty="0"/>
              <a:t> pour les </a:t>
            </a:r>
            <a:r>
              <a:rPr lang="en" dirty="0" err="1"/>
              <a:t>nombres</a:t>
            </a:r>
            <a:endParaRPr dirty="0"/>
          </a:p>
        </p:txBody>
      </p:sp>
      <p:sp>
        <p:nvSpPr>
          <p:cNvPr id="180" name="Google Shape;180;p22"/>
          <p:cNvSpPr txBox="1"/>
          <p:nvPr/>
        </p:nvSpPr>
        <p:spPr>
          <a:xfrm>
            <a:off x="339048" y="3759850"/>
            <a:ext cx="3915317"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2.4.div(2)</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1.2</a:t>
            </a: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181" name="Google Shape;181;p22"/>
          <p:cNvSpPr txBox="1"/>
          <p:nvPr/>
        </p:nvSpPr>
        <p:spPr>
          <a:xfrm>
            <a:off x="339050" y="2839525"/>
            <a:ext cx="3279600" cy="76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40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3.5.plus(4)</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 </a:t>
            </a:r>
            <a:r>
              <a:rPr lang="en" sz="1800" dirty="0" err="1">
                <a:solidFill>
                  <a:srgbClr val="1155CC"/>
                </a:solidFill>
                <a:latin typeface="Consolas"/>
                <a:ea typeface="Consolas"/>
                <a:cs typeface="Consolas"/>
                <a:sym typeface="Consolas"/>
              </a:rPr>
              <a:t>kotlin.Double</a:t>
            </a:r>
            <a:r>
              <a:rPr lang="en" sz="1800" dirty="0">
                <a:solidFill>
                  <a:srgbClr val="1155CC"/>
                </a:solidFill>
                <a:latin typeface="Consolas"/>
                <a:ea typeface="Consolas"/>
                <a:cs typeface="Consolas"/>
                <a:sym typeface="Consolas"/>
              </a:rPr>
              <a:t> = 7.5</a:t>
            </a:r>
            <a:endParaRPr sz="1800" dirty="0">
              <a:latin typeface="Consolas"/>
              <a:ea typeface="Consolas"/>
              <a:cs typeface="Consolas"/>
              <a:sym typeface="Consolas"/>
            </a:endParaRPr>
          </a:p>
        </p:txBody>
      </p:sp>
      <p:sp>
        <p:nvSpPr>
          <p:cNvPr id="182" name="Google Shape;182;p22"/>
          <p:cNvSpPr txBox="1"/>
          <p:nvPr/>
        </p:nvSpPr>
        <p:spPr>
          <a:xfrm>
            <a:off x="339044" y="1958150"/>
            <a:ext cx="3188400" cy="3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chemeClr val="dk1"/>
                </a:solidFill>
                <a:latin typeface="Consolas"/>
                <a:ea typeface="Consolas"/>
                <a:cs typeface="Consolas"/>
                <a:sym typeface="Consolas"/>
              </a:rPr>
              <a:t>  2.times(3)</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  ⇒ </a:t>
            </a:r>
            <a:r>
              <a:rPr lang="en" sz="1800" dirty="0" err="1">
                <a:solidFill>
                  <a:srgbClr val="1155CC"/>
                </a:solidFill>
                <a:latin typeface="Consolas"/>
                <a:ea typeface="Consolas"/>
                <a:cs typeface="Consolas"/>
                <a:sym typeface="Consolas"/>
              </a:rPr>
              <a:t>kotlin.Int</a:t>
            </a:r>
            <a:r>
              <a:rPr lang="en" sz="1800" dirty="0">
                <a:solidFill>
                  <a:srgbClr val="1155CC"/>
                </a:solidFill>
                <a:latin typeface="Consolas"/>
                <a:ea typeface="Consolas"/>
                <a:cs typeface="Consolas"/>
                <a:sym typeface="Consolas"/>
              </a:rPr>
              <a:t> = 6</a:t>
            </a:r>
            <a:endParaRPr sz="1800" dirty="0">
              <a:solidFill>
                <a:srgbClr val="1155CC"/>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311700" y="0"/>
            <a:ext cx="8520600" cy="46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Types de </a:t>
            </a:r>
            <a:r>
              <a:rPr lang="en" sz="4200" dirty="0" err="1"/>
              <a:t>données</a:t>
            </a:r>
            <a:endParaRPr sz="4200" dirty="0"/>
          </a:p>
        </p:txBody>
      </p:sp>
      <p:sp>
        <p:nvSpPr>
          <p:cNvPr id="188" name="Google Shape;188;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Nombres</a:t>
            </a:r>
            <a:r>
              <a:rPr lang="en" dirty="0"/>
              <a:t> </a:t>
            </a:r>
            <a:r>
              <a:rPr lang="en" dirty="0" err="1"/>
              <a:t>entier</a:t>
            </a:r>
            <a:endParaRPr dirty="0"/>
          </a:p>
        </p:txBody>
      </p:sp>
      <p:sp>
        <p:nvSpPr>
          <p:cNvPr id="194" name="Google Shape;194;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195" name="Google Shape;195;p24"/>
          <p:cNvGraphicFramePr/>
          <p:nvPr>
            <p:extLst>
              <p:ext uri="{D42A27DB-BD31-4B8C-83A1-F6EECF244321}">
                <p14:modId xmlns:p14="http://schemas.microsoft.com/office/powerpoint/2010/main" val="4043971501"/>
              </p:ext>
            </p:extLst>
          </p:nvPr>
        </p:nvGraphicFramePr>
        <p:xfrm>
          <a:off x="395675" y="1165800"/>
          <a:ext cx="8259900" cy="3243750"/>
        </p:xfrm>
        <a:graphic>
          <a:graphicData uri="http://schemas.openxmlformats.org/drawingml/2006/table">
            <a:tbl>
              <a:tblPr>
                <a:noFill/>
                <a:tableStyleId>{DF36F409-0117-4770-A795-0CD48C3E616C}</a:tableStyleId>
              </a:tblPr>
              <a:tblGrid>
                <a:gridCol w="1845225">
                  <a:extLst>
                    <a:ext uri="{9D8B030D-6E8A-4147-A177-3AD203B41FA5}">
                      <a16:colId xmlns:a16="http://schemas.microsoft.com/office/drawing/2014/main" val="20000"/>
                    </a:ext>
                  </a:extLst>
                </a:gridCol>
                <a:gridCol w="1187475">
                  <a:extLst>
                    <a:ext uri="{9D8B030D-6E8A-4147-A177-3AD203B41FA5}">
                      <a16:colId xmlns:a16="http://schemas.microsoft.com/office/drawing/2014/main" val="20001"/>
                    </a:ext>
                  </a:extLst>
                </a:gridCol>
                <a:gridCol w="5227200">
                  <a:extLst>
                    <a:ext uri="{9D8B030D-6E8A-4147-A177-3AD203B41FA5}">
                      <a16:colId xmlns:a16="http://schemas.microsoft.com/office/drawing/2014/main" val="20002"/>
                    </a:ext>
                  </a:extLst>
                </a:gridCol>
              </a:tblGrid>
              <a:tr h="648750">
                <a:tc>
                  <a:txBody>
                    <a:bodyPr/>
                    <a:lstStyle/>
                    <a:p>
                      <a:pPr marL="0" lvl="0" indent="0" algn="l" rtl="0">
                        <a:spcBef>
                          <a:spcPts val="0"/>
                        </a:spcBef>
                        <a:spcAft>
                          <a:spcPts val="0"/>
                        </a:spcAft>
                        <a:buNone/>
                      </a:pPr>
                      <a:r>
                        <a:rPr lang="en" sz="2200" b="1">
                          <a:latin typeface="Roboto"/>
                          <a:ea typeface="Roboto"/>
                          <a:cs typeface="Roboto"/>
                          <a:sym typeface="Roboto"/>
                        </a:rPr>
                        <a:t>Type</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Bits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2200" b="1">
                          <a:latin typeface="Roboto"/>
                          <a:ea typeface="Roboto"/>
                          <a:cs typeface="Roboto"/>
                          <a:sym typeface="Roboto"/>
                        </a:rPr>
                        <a:t>Notes</a:t>
                      </a:r>
                      <a:endParaRPr sz="2200" b="1">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48750">
                <a:tc>
                  <a:txBody>
                    <a:bodyPr/>
                    <a:lstStyle/>
                    <a:p>
                      <a:pPr marL="0" lvl="0" indent="0" algn="l" rtl="0">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a:t>
                      </a:r>
                      <a:r>
                        <a:rPr lang="en" sz="2200" dirty="0">
                          <a:solidFill>
                            <a:schemeClr val="dk1"/>
                          </a:solidFill>
                          <a:latin typeface="Roboto"/>
                          <a:ea typeface="Roboto"/>
                          <a:cs typeface="Roboto"/>
                          <a:sym typeface="Roboto"/>
                        </a:rPr>
                        <a:t>-2</a:t>
                      </a:r>
                      <a:r>
                        <a:rPr lang="en" sz="2200" baseline="30000" dirty="0">
                          <a:solidFill>
                            <a:schemeClr val="dk1"/>
                          </a:solidFill>
                          <a:latin typeface="Roboto"/>
                          <a:ea typeface="Roboto"/>
                          <a:cs typeface="Roboto"/>
                          <a:sym typeface="Roboto"/>
                        </a:rPr>
                        <a:t>63</a:t>
                      </a:r>
                      <a:r>
                        <a:rPr lang="en" sz="2200" dirty="0">
                          <a:solidFill>
                            <a:schemeClr val="dk1"/>
                          </a:solidFill>
                          <a:latin typeface="Roboto"/>
                          <a:ea typeface="Roboto"/>
                          <a:cs typeface="Roboto"/>
                          <a:sym typeface="Roboto"/>
                        </a:rPr>
                        <a:t> to 2</a:t>
                      </a:r>
                      <a:r>
                        <a:rPr lang="en" sz="2200" baseline="30000" dirty="0">
                          <a:solidFill>
                            <a:schemeClr val="dk1"/>
                          </a:solidFill>
                          <a:latin typeface="Roboto"/>
                          <a:ea typeface="Roboto"/>
                          <a:cs typeface="Roboto"/>
                          <a:sym typeface="Roboto"/>
                        </a:rPr>
                        <a:t>63</a:t>
                      </a:r>
                      <a:r>
                        <a:rPr lang="en" sz="2200" dirty="0">
                          <a:solidFill>
                            <a:schemeClr val="dk1"/>
                          </a:solidFill>
                          <a:latin typeface="Roboto"/>
                          <a:ea typeface="Roboto"/>
                          <a:cs typeface="Roboto"/>
                          <a:sym typeface="Roboto"/>
                        </a:rPr>
                        <a:t>-1</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48750">
                <a:tc>
                  <a:txBody>
                    <a:bodyPr/>
                    <a:lstStyle/>
                    <a:p>
                      <a:pPr marL="0" lvl="0" indent="0" algn="l" rtl="0">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-2</a:t>
                      </a:r>
                      <a:r>
                        <a:rPr lang="en" sz="2200" baseline="30000" dirty="0">
                          <a:latin typeface="Roboto"/>
                          <a:ea typeface="Roboto"/>
                          <a:cs typeface="Roboto"/>
                          <a:sym typeface="Roboto"/>
                        </a:rPr>
                        <a:t>31</a:t>
                      </a:r>
                      <a:r>
                        <a:rPr lang="en" sz="2200" dirty="0">
                          <a:latin typeface="Roboto"/>
                          <a:ea typeface="Roboto"/>
                          <a:cs typeface="Roboto"/>
                          <a:sym typeface="Roboto"/>
                        </a:rPr>
                        <a:t> to </a:t>
                      </a:r>
                      <a:r>
                        <a:rPr lang="en" sz="2200" dirty="0">
                          <a:solidFill>
                            <a:schemeClr val="dk1"/>
                          </a:solidFill>
                          <a:latin typeface="Roboto"/>
                          <a:ea typeface="Roboto"/>
                          <a:cs typeface="Roboto"/>
                          <a:sym typeface="Roboto"/>
                        </a:rPr>
                        <a:t>2</a:t>
                      </a:r>
                      <a:r>
                        <a:rPr lang="en" sz="2200" baseline="30000" dirty="0">
                          <a:solidFill>
                            <a:schemeClr val="dk1"/>
                          </a:solidFill>
                          <a:latin typeface="Roboto"/>
                          <a:ea typeface="Roboto"/>
                          <a:cs typeface="Roboto"/>
                          <a:sym typeface="Roboto"/>
                        </a:rPr>
                        <a:t>31</a:t>
                      </a:r>
                      <a:r>
                        <a:rPr lang="en" sz="2200" dirty="0">
                          <a:solidFill>
                            <a:schemeClr val="dk1"/>
                          </a:solidFill>
                          <a:latin typeface="Roboto"/>
                          <a:ea typeface="Roboto"/>
                          <a:cs typeface="Roboto"/>
                          <a:sym typeface="Roboto"/>
                        </a:rPr>
                        <a:t>-1</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48750">
                <a:tc>
                  <a:txBody>
                    <a:bodyPr/>
                    <a:lstStyle/>
                    <a:p>
                      <a:pPr marL="0" lvl="0" indent="0" algn="l" rtl="0">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-32768 to </a:t>
                      </a:r>
                      <a:r>
                        <a:rPr lang="en" sz="2200" dirty="0">
                          <a:solidFill>
                            <a:schemeClr val="dk1"/>
                          </a:solidFill>
                          <a:latin typeface="Roboto"/>
                          <a:ea typeface="Roboto"/>
                          <a:cs typeface="Roboto"/>
                          <a:sym typeface="Roboto"/>
                        </a:rPr>
                        <a:t>32767</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648750">
                <a:tc>
                  <a:txBody>
                    <a:bodyPr/>
                    <a:lstStyle/>
                    <a:p>
                      <a:pPr marL="0" lvl="0" indent="0" algn="l" rtl="0">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2200" dirty="0">
                          <a:latin typeface="Roboto"/>
                          <a:ea typeface="Roboto"/>
                          <a:cs typeface="Roboto"/>
                          <a:sym typeface="Roboto"/>
                        </a:rPr>
                        <a:t>De -128 to </a:t>
                      </a:r>
                      <a:r>
                        <a:rPr lang="en" sz="2200" dirty="0">
                          <a:solidFill>
                            <a:schemeClr val="dk1"/>
                          </a:solidFill>
                          <a:latin typeface="Roboto"/>
                          <a:ea typeface="Roboto"/>
                          <a:cs typeface="Roboto"/>
                          <a:sym typeface="Roboto"/>
                        </a:rPr>
                        <a:t>127</a:t>
                      </a:r>
                      <a:endParaRPr sz="2200" dirty="0">
                        <a:latin typeface="Roboto"/>
                        <a:ea typeface="Roboto"/>
                        <a:cs typeface="Roboto"/>
                        <a:sym typeface="Roboto"/>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16733</TotalTime>
  <Words>3251</Words>
  <Application>Microsoft Macintosh PowerPoint</Application>
  <PresentationFormat>Affichage à l'écran (16:9)</PresentationFormat>
  <Paragraphs>469</Paragraphs>
  <Slides>47</Slides>
  <Notes>46</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47</vt:i4>
      </vt:variant>
    </vt:vector>
  </HeadingPairs>
  <TitlesOfParts>
    <vt:vector size="56" baseType="lpstr">
      <vt:lpstr>Courier New</vt:lpstr>
      <vt:lpstr>Open Sans</vt:lpstr>
      <vt:lpstr>Arial</vt:lpstr>
      <vt:lpstr>Roboto Mono</vt:lpstr>
      <vt:lpstr>Consolas</vt:lpstr>
      <vt:lpstr>Google Sans</vt:lpstr>
      <vt:lpstr>Roboto</vt:lpstr>
      <vt:lpstr>GDT master</vt:lpstr>
      <vt:lpstr>GDT master</vt:lpstr>
      <vt:lpstr>Présentation PowerPoint</vt:lpstr>
      <vt:lpstr>Opérateurs</vt:lpstr>
      <vt:lpstr>Opérateurs</vt:lpstr>
      <vt:lpstr>Opérations avec entier (Int)</vt:lpstr>
      <vt:lpstr>Opérations avec des Doubles</vt:lpstr>
      <vt:lpstr>Opérateurs mathématiques</vt:lpstr>
      <vt:lpstr>Méthodes numériques pour les nombres</vt:lpstr>
      <vt:lpstr>Types de données</vt:lpstr>
      <vt:lpstr>Nombres entier</vt:lpstr>
      <vt:lpstr>Autres types</vt:lpstr>
      <vt:lpstr>Types des opérandes</vt:lpstr>
      <vt:lpstr>Type casting</vt:lpstr>
      <vt:lpstr>Grands nombres</vt:lpstr>
      <vt:lpstr>Strings (chaîne de caractères)</vt:lpstr>
      <vt:lpstr>Concaténation de String et templates</vt:lpstr>
      <vt:lpstr>String templates</vt:lpstr>
      <vt:lpstr>String template expressions</vt:lpstr>
      <vt:lpstr>Variables</vt:lpstr>
      <vt:lpstr>Variables</vt:lpstr>
      <vt:lpstr>Présentation PowerPoint</vt:lpstr>
      <vt:lpstr>Conditionnel</vt:lpstr>
      <vt:lpstr>Control flow</vt:lpstr>
      <vt:lpstr>if/else</vt:lpstr>
      <vt:lpstr>Expression if avec plusieurs cas</vt:lpstr>
      <vt:lpstr>Ranges</vt:lpstr>
      <vt:lpstr>Ranges comme condition</vt:lpstr>
      <vt:lpstr>Déclaration when</vt:lpstr>
      <vt:lpstr>Boucle for</vt:lpstr>
      <vt:lpstr>Boucle for avec index et élément</vt:lpstr>
      <vt:lpstr>Boucle for : pas, taille et range</vt:lpstr>
      <vt:lpstr>Boucle while</vt:lpstr>
      <vt:lpstr>repeat loops</vt:lpstr>
      <vt:lpstr>Listes et tableaux</vt:lpstr>
      <vt:lpstr>Listes</vt:lpstr>
      <vt:lpstr>Liste immuable avec listOf()</vt:lpstr>
      <vt:lpstr>Liste muable avec mutableListOf()</vt:lpstr>
      <vt:lpstr>Arrays (tableaux)</vt:lpstr>
      <vt:lpstr>Array avec arrayOf()</vt:lpstr>
      <vt:lpstr>Arrays avec des mélanges de types </vt:lpstr>
      <vt:lpstr>Combiner des arrays</vt:lpstr>
      <vt:lpstr>Null safety</vt:lpstr>
      <vt:lpstr>Null safety</vt:lpstr>
      <vt:lpstr>Les variables ne peuvent pas être null</vt:lpstr>
      <vt:lpstr>L’opérateur Safe call</vt:lpstr>
      <vt:lpstr>Tester pour un null</vt:lpstr>
      <vt:lpstr>L’opérateur !!</vt:lpstr>
      <vt:lpstr>Opérateur Elvis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Jocelyn CARAMAN</cp:lastModifiedBy>
  <cp:revision>4</cp:revision>
  <dcterms:modified xsi:type="dcterms:W3CDTF">2023-12-10T14:12:57Z</dcterms:modified>
</cp:coreProperties>
</file>