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3"/>
  </p:notesMasterIdLst>
  <p:sldIdLst>
    <p:sldId id="256"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8" r:id="rId32"/>
  </p:sldIdLst>
  <p:sldSz cx="9144000" cy="5143500" type="screen16x9"/>
  <p:notesSz cx="6858000" cy="9144000"/>
  <p:embeddedFontLst>
    <p:embeddedFont>
      <p:font typeface="Consolas" panose="020B0609020204030204" pitchFamily="49" charset="0"/>
      <p:regular r:id="rId34"/>
      <p:bold r:id="rId35"/>
      <p:italic r:id="rId36"/>
      <p:boldItalic r:id="rId37"/>
    </p:embeddedFont>
    <p:embeddedFont>
      <p:font typeface="Google Sans" panose="020B050303050204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1"/>
    <p:restoredTop sz="80612"/>
  </p:normalViewPr>
  <p:slideViewPr>
    <p:cSldViewPr snapToGrid="0">
      <p:cViewPr varScale="1">
        <p:scale>
          <a:sx n="136" d="100"/>
          <a:sy n="136" d="100"/>
        </p:scale>
        <p:origin x="1104" y="184"/>
      </p:cViewPr>
      <p:guideLst>
        <p:guide orient="horz" pos="1620"/>
        <p:guide pos="2880"/>
      </p:guideLst>
    </p:cSldViewPr>
  </p:slideViewPr>
  <p:outlineViewPr>
    <p:cViewPr>
      <p:scale>
        <a:sx n="33" d="100"/>
        <a:sy n="33" d="100"/>
      </p:scale>
      <p:origin x="0" y="-75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Transition: 1 click</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dirty="0">
                <a:solidFill>
                  <a:schemeClr val="hlink"/>
                </a:solidFill>
                <a:hlinkClick r:id="rId3"/>
              </a:rPr>
              <a:t>Collection Transformation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Kotlin 2 : les </a:t>
            </a:r>
            <a:r>
              <a:rPr lang="en" sz="3600" dirty="0" err="1">
                <a:solidFill>
                  <a:srgbClr val="FAFAFA"/>
                </a:solidFill>
                <a:latin typeface="Google Sans"/>
                <a:ea typeface="Google Sans"/>
                <a:cs typeface="Google Sans"/>
                <a:sym typeface="Google Sans"/>
              </a:rPr>
              <a:t>fonctions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noProof="0" dirty="0"/>
              <a:t>Arguments de fonctions</a:t>
            </a: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par défaut</a:t>
            </a:r>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requis</a:t>
            </a:r>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nommés</a:t>
            </a:r>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Roboto"/>
                <a:ea typeface="Roboto"/>
                <a:cs typeface="Roboto"/>
                <a:sym typeface="Roboto"/>
              </a:rPr>
              <a:t>Les </a:t>
            </a:r>
            <a:r>
              <a:rPr lang="en" sz="2200" dirty="0" err="1">
                <a:latin typeface="Roboto"/>
                <a:ea typeface="Roboto"/>
                <a:cs typeface="Roboto"/>
                <a:sym typeface="Roboto"/>
              </a:rPr>
              <a:t>fonctions</a:t>
            </a:r>
            <a:r>
              <a:rPr lang="en" sz="2200" dirty="0">
                <a:latin typeface="Roboto"/>
                <a:ea typeface="Roboto"/>
                <a:cs typeface="Roboto"/>
                <a:sym typeface="Roboto"/>
              </a:rPr>
              <a:t> </a:t>
            </a:r>
            <a:r>
              <a:rPr lang="en" sz="2200" dirty="0" err="1">
                <a:latin typeface="Roboto"/>
                <a:ea typeface="Roboto"/>
                <a:cs typeface="Roboto"/>
                <a:sym typeface="Roboto"/>
              </a:rPr>
              <a:t>peuvent</a:t>
            </a:r>
            <a:r>
              <a:rPr lang="en" sz="2200" dirty="0">
                <a:latin typeface="Roboto"/>
                <a:ea typeface="Roboto"/>
                <a:cs typeface="Roboto"/>
                <a:sym typeface="Roboto"/>
              </a:rPr>
              <a:t> </a:t>
            </a:r>
            <a:r>
              <a:rPr lang="en" sz="2200" dirty="0" err="1">
                <a:latin typeface="Roboto"/>
                <a:ea typeface="Roboto"/>
                <a:cs typeface="Roboto"/>
                <a:sym typeface="Roboto"/>
              </a:rPr>
              <a:t>avoir</a:t>
            </a:r>
            <a:r>
              <a:rPr lang="en" sz="2200" dirty="0">
                <a:latin typeface="Roboto"/>
                <a:ea typeface="Roboto"/>
                <a:cs typeface="Roboto"/>
                <a:sym typeface="Roboto"/>
              </a:rPr>
              <a:t> :</a:t>
            </a:r>
            <a:endParaRPr sz="22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Paramètre par défaut</a:t>
            </a: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fun</a:t>
            </a:r>
            <a:r>
              <a:rPr lang="fr-FR" sz="1800" noProof="0" dirty="0">
                <a:latin typeface="Consolas"/>
                <a:ea typeface="Consolas"/>
                <a:cs typeface="Consolas"/>
                <a:sym typeface="Consolas"/>
              </a:rPr>
              <a:t> drive(</a:t>
            </a:r>
            <a:r>
              <a:rPr lang="fr-FR" sz="1800" b="1" noProof="0" dirty="0">
                <a:latin typeface="Consolas"/>
                <a:ea typeface="Consolas"/>
                <a:cs typeface="Consolas"/>
                <a:sym typeface="Consolas"/>
              </a:rPr>
              <a:t>speed: String = </a:t>
            </a:r>
            <a:r>
              <a:rPr lang="fr-FR" sz="1800" b="1" noProof="0" dirty="0">
                <a:solidFill>
                  <a:srgbClr val="388E3C"/>
                </a:solidFill>
                <a:latin typeface="Consolas"/>
                <a:ea typeface="Consolas"/>
                <a:cs typeface="Consolas"/>
                <a:sym typeface="Consolas"/>
              </a:rPr>
              <a:t>"fast"</a:t>
            </a:r>
            <a:r>
              <a:rPr lang="fr-FR" sz="1800" noProof="0" dirty="0">
                <a:latin typeface="Consolas"/>
                <a:ea typeface="Consolas"/>
                <a:cs typeface="Consolas"/>
                <a:sym typeface="Consolas"/>
              </a:rPr>
              <a:t>) {</a:t>
            </a:r>
          </a:p>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a:solidFill>
                  <a:srgbClr val="388E3C"/>
                </a:solidFill>
                <a:latin typeface="Consolas"/>
                <a:ea typeface="Consolas"/>
                <a:cs typeface="Consolas"/>
                <a:sym typeface="Consolas"/>
              </a:rPr>
              <a:t>"</a:t>
            </a:r>
            <a:r>
              <a:rPr lang="fr-FR" sz="1800" noProof="0" dirty="0" err="1">
                <a:solidFill>
                  <a:srgbClr val="388E3C"/>
                </a:solidFill>
                <a:latin typeface="Consolas"/>
                <a:ea typeface="Consolas"/>
                <a:cs typeface="Consolas"/>
                <a:sym typeface="Consolas"/>
              </a:rPr>
              <a:t>driving</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$speed</a:t>
            </a:r>
            <a:r>
              <a:rPr lang="fr-FR" sz="1800" noProof="0" dirty="0">
                <a:solidFill>
                  <a:srgbClr val="388E3C"/>
                </a:solidFill>
                <a:latin typeface="Consolas"/>
                <a:ea typeface="Consolas"/>
                <a:cs typeface="Consolas"/>
                <a:sym typeface="Consolas"/>
              </a:rPr>
              <a:t>"</a:t>
            </a:r>
            <a:r>
              <a:rPr lang="fr-FR" sz="1800" noProof="0" dirty="0">
                <a:latin typeface="Consolas"/>
                <a:ea typeface="Consolas"/>
                <a:cs typeface="Consolas"/>
                <a:sym typeface="Consolas"/>
              </a:rPr>
              <a:t>)</a:t>
            </a:r>
          </a:p>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a:t>
            </a:r>
            <a:endParaRPr lang="fr-FR" noProof="0" dirty="0"/>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Permet</a:t>
            </a:r>
            <a:r>
              <a:rPr lang="en" sz="1800">
                <a:latin typeface="Roboto"/>
                <a:ea typeface="Roboto"/>
                <a:cs typeface="Roboto"/>
                <a:sym typeface="Roboto"/>
              </a:rPr>
              <a:t> de </a:t>
            </a:r>
            <a:r>
              <a:rPr lang="en" sz="1800" err="1">
                <a:latin typeface="Roboto"/>
                <a:ea typeface="Roboto"/>
                <a:cs typeface="Roboto"/>
                <a:sym typeface="Roboto"/>
              </a:rPr>
              <a:t>définir</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a:t>
            </a:r>
            <a:r>
              <a:rPr lang="fr-FR" sz="1800">
                <a:latin typeface="Roboto"/>
                <a:ea typeface="Roboto"/>
                <a:cs typeface="Roboto"/>
                <a:sym typeface="Roboto"/>
              </a:rPr>
              <a:t>valeur par défaut si aucune valeur n’est passée à l’appel.</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slowly</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err="1">
                <a:solidFill>
                  <a:schemeClr val="dk1"/>
                </a:solidFill>
                <a:latin typeface="Roboto"/>
                <a:ea typeface="Roboto"/>
                <a:cs typeface="Roboto"/>
                <a:sym typeface="Roboto"/>
              </a:rPr>
              <a:t>Utiliser</a:t>
            </a:r>
            <a:r>
              <a:rPr lang="en" sz="1800" b="1">
                <a:solidFill>
                  <a:schemeClr val="dk1"/>
                </a:solidFill>
                <a:latin typeface="Roboto"/>
                <a:ea typeface="Roboto"/>
                <a:cs typeface="Roboto"/>
                <a:sym typeface="Roboto"/>
              </a:rPr>
              <a:t> = après le type pour </a:t>
            </a:r>
            <a:r>
              <a:rPr lang="en" sz="1800" b="1" err="1">
                <a:solidFill>
                  <a:schemeClr val="dk1"/>
                </a:solidFill>
                <a:latin typeface="Roboto"/>
                <a:ea typeface="Roboto"/>
                <a:cs typeface="Roboto"/>
                <a:sym typeface="Roboto"/>
              </a:rPr>
              <a:t>définir</a:t>
            </a:r>
            <a:r>
              <a:rPr lang="en" sz="1800" b="1">
                <a:solidFill>
                  <a:schemeClr val="dk1"/>
                </a:solidFill>
                <a:latin typeface="Roboto"/>
                <a:ea typeface="Roboto"/>
                <a:cs typeface="Roboto"/>
                <a:sym typeface="Roboto"/>
              </a:rPr>
              <a:t> la </a:t>
            </a:r>
            <a:r>
              <a:rPr lang="en" sz="1800" b="1" err="1">
                <a:solidFill>
                  <a:schemeClr val="dk1"/>
                </a:solidFill>
                <a:latin typeface="Roboto"/>
                <a:ea typeface="Roboto"/>
                <a:cs typeface="Roboto"/>
                <a:sym typeface="Roboto"/>
              </a:rPr>
              <a:t>valeur</a:t>
            </a:r>
            <a:endParaRPr sz="18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Paramètre requis</a:t>
            </a: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Si aucune Valeur par défaut n’est renseigné, l’argument est donc requis.</a:t>
            </a:r>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err="1">
                <a:latin typeface="Consolas"/>
                <a:ea typeface="Consolas"/>
                <a:cs typeface="Consolas"/>
                <a:sym typeface="Consolas"/>
              </a:rPr>
              <a:t>tempToday</a:t>
            </a:r>
            <a:r>
              <a:rPr lang="en" sz="1800">
                <a:latin typeface="Consolas"/>
                <a:ea typeface="Consolas"/>
                <a:cs typeface="Consolas"/>
                <a:sym typeface="Consolas"/>
              </a:rPr>
              <a:t>(</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err="1">
                <a:latin typeface="Consolas"/>
                <a:ea typeface="Consolas"/>
                <a:cs typeface="Consolas"/>
                <a:sym typeface="Consolas"/>
              </a:rPr>
              <a:t>println</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err="1">
                <a:latin typeface="Roboto"/>
                <a:ea typeface="Roboto"/>
                <a:cs typeface="Roboto"/>
                <a:sym typeface="Roboto"/>
              </a:rPr>
              <a:t>Paramètres</a:t>
            </a:r>
            <a:r>
              <a:rPr lang="en" sz="1800" b="1">
                <a:latin typeface="Roboto"/>
                <a:ea typeface="Roboto"/>
                <a:cs typeface="Roboto"/>
                <a:sym typeface="Roboto"/>
              </a:rPr>
              <a:t> </a:t>
            </a:r>
            <a:r>
              <a:rPr lang="en" sz="1800" b="1" err="1">
                <a:latin typeface="Roboto"/>
                <a:ea typeface="Roboto"/>
                <a:cs typeface="Roboto"/>
                <a:sym typeface="Roboto"/>
              </a:rPr>
              <a:t>requis</a:t>
            </a:r>
            <a:endParaRPr sz="180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Default versus </a:t>
            </a:r>
            <a:r>
              <a:rPr lang="fr-FR" noProof="0" dirty="0" err="1"/>
              <a:t>required</a:t>
            </a:r>
            <a:r>
              <a:rPr lang="fr-FR" noProof="0" dirty="0"/>
              <a:t> </a:t>
            </a:r>
            <a:r>
              <a:rPr lang="fr-FR" noProof="0" dirty="0" err="1"/>
              <a:t>parameters</a:t>
            </a:r>
            <a:endParaRPr lang="fr-FR" noProof="0" dirty="0"/>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Les fonctions peuvent mélangés des paramètres par défaut et requis. </a:t>
            </a:r>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err="1">
                <a:solidFill>
                  <a:schemeClr val="dk1"/>
                </a:solidFill>
                <a:latin typeface="Consolas"/>
                <a:ea typeface="Consolas"/>
                <a:cs typeface="Consolas"/>
                <a:sym typeface="Consolas"/>
              </a:rPr>
              <a:t>divideByCamelHumps</a:t>
            </a:r>
            <a:r>
              <a:rPr lang="en" sz="1800">
                <a:solidFill>
                  <a:schemeClr val="dk1"/>
                </a:solidFill>
                <a:latin typeface="Consolas"/>
                <a:ea typeface="Consolas"/>
                <a:cs typeface="Consolas"/>
                <a:sym typeface="Consolas"/>
              </a:rPr>
              <a:t>: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err="1">
                <a:solidFill>
                  <a:schemeClr val="dk1"/>
                </a:solidFill>
                <a:latin typeface="Consolas"/>
                <a:ea typeface="Consolas"/>
                <a:cs typeface="Consolas"/>
                <a:sym typeface="Consolas"/>
              </a:rPr>
              <a:t>wordSeparator</a:t>
            </a:r>
            <a:r>
              <a:rPr lang="en" sz="1800">
                <a:solidFill>
                  <a:schemeClr val="dk1"/>
                </a:solidFill>
                <a:latin typeface="Consolas"/>
                <a:ea typeface="Consolas"/>
                <a:cs typeface="Consolas"/>
                <a:sym typeface="Consolas"/>
              </a:rPr>
              <a:t>: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err="1">
                <a:latin typeface="Consolas"/>
                <a:ea typeface="Consolas"/>
                <a:cs typeface="Consolas"/>
                <a:sym typeface="Consolas"/>
              </a:rPr>
              <a:t>normalizeCase</a:t>
            </a:r>
            <a:r>
              <a:rPr lang="en" sz="1800">
                <a:latin typeface="Consolas"/>
                <a:ea typeface="Consolas"/>
                <a:cs typeface="Consolas"/>
                <a:sym typeface="Consolas"/>
              </a:rPr>
              <a:t>: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A </a:t>
            </a:r>
            <a:r>
              <a:rPr lang="en" sz="1800" b="1" err="1">
                <a:latin typeface="Roboto"/>
                <a:ea typeface="Roboto"/>
                <a:cs typeface="Roboto"/>
                <a:sym typeface="Roboto"/>
              </a:rPr>
              <a:t>une</a:t>
            </a:r>
            <a:r>
              <a:rPr lang="en" sz="1800" b="1">
                <a:latin typeface="Roboto"/>
                <a:ea typeface="Roboto"/>
                <a:cs typeface="Roboto"/>
                <a:sym typeface="Roboto"/>
              </a:rPr>
              <a:t> </a:t>
            </a:r>
            <a:r>
              <a:rPr lang="fr-FR" sz="1800" b="1">
                <a:latin typeface="Roboto"/>
                <a:ea typeface="Roboto"/>
                <a:cs typeface="Roboto"/>
                <a:sym typeface="Roboto"/>
              </a:rPr>
              <a:t>V</a:t>
            </a:r>
            <a:r>
              <a:rPr lang="en" sz="1800" b="1" err="1">
                <a:latin typeface="Roboto"/>
                <a:ea typeface="Roboto"/>
                <a:cs typeface="Roboto"/>
                <a:sym typeface="Roboto"/>
              </a:rPr>
              <a:t>aleur</a:t>
            </a:r>
            <a:r>
              <a:rPr lang="en" sz="1800" b="1">
                <a:latin typeface="Roboto"/>
                <a:ea typeface="Roboto"/>
                <a:cs typeface="Roboto"/>
                <a:sym typeface="Roboto"/>
              </a:rPr>
              <a:t> par </a:t>
            </a:r>
            <a:r>
              <a:rPr lang="en" sz="1800" b="1" err="1">
                <a:latin typeface="Roboto"/>
                <a:ea typeface="Roboto"/>
                <a:cs typeface="Roboto"/>
                <a:sym typeface="Roboto"/>
              </a:rPr>
              <a:t>défaut</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Passer les arguments requis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Arguments nommés</a:t>
            </a: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800" noProof="0" dirty="0">
                <a:solidFill>
                  <a:schemeClr val="dk1"/>
                </a:solidFill>
                <a:latin typeface="Arial"/>
                <a:ea typeface="Arial"/>
                <a:cs typeface="Arial"/>
                <a:sym typeface="Arial"/>
              </a:rPr>
              <a:t>Pour améliorer la lisibilité, on utilise les arguments nommés pour les arguments requis</a:t>
            </a:r>
            <a:endParaRPr lang="fr-FR" sz="1800" noProof="0" dirty="0">
              <a:latin typeface="Arial"/>
              <a:ea typeface="Arial"/>
              <a:cs typeface="Arial"/>
              <a:sym typeface="Arial"/>
            </a:endParaRPr>
          </a:p>
          <a:p>
            <a:pPr marL="0" lvl="0" indent="0" algn="l" rtl="0">
              <a:spcBef>
                <a:spcPts val="0"/>
              </a:spcBef>
              <a:spcAft>
                <a:spcPts val="0"/>
              </a:spcAft>
              <a:buNone/>
            </a:pPr>
            <a:endParaRPr lang="fr-FR" sz="1800" noProof="0" dirty="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C4043"/>
                </a:solidFill>
                <a:latin typeface="Roboto"/>
                <a:ea typeface="Roboto"/>
                <a:cs typeface="Roboto"/>
                <a:sym typeface="Roboto"/>
              </a:rPr>
              <a:t>Placer les param</a:t>
            </a:r>
            <a:r>
              <a:rPr lang="fr-FR" sz="1800" dirty="0" err="1">
                <a:solidFill>
                  <a:srgbClr val="3C4043"/>
                </a:solidFill>
                <a:latin typeface="Roboto"/>
                <a:ea typeface="Roboto"/>
                <a:cs typeface="Roboto"/>
                <a:sym typeface="Roboto"/>
              </a:rPr>
              <a:t>ètres</a:t>
            </a:r>
            <a:r>
              <a:rPr lang="en" sz="1800" dirty="0">
                <a:solidFill>
                  <a:srgbClr val="3C4043"/>
                </a:solidFill>
                <a:latin typeface="Roboto"/>
                <a:ea typeface="Roboto"/>
                <a:cs typeface="Roboto"/>
                <a:sym typeface="Roboto"/>
              </a:rPr>
              <a:t> par </a:t>
            </a:r>
            <a:r>
              <a:rPr lang="en" sz="1800" dirty="0" err="1">
                <a:solidFill>
                  <a:srgbClr val="3C4043"/>
                </a:solidFill>
                <a:latin typeface="Roboto"/>
                <a:ea typeface="Roboto"/>
                <a:cs typeface="Roboto"/>
                <a:sym typeface="Roboto"/>
              </a:rPr>
              <a:t>défaut</a:t>
            </a:r>
            <a:r>
              <a:rPr lang="en" sz="1800" dirty="0">
                <a:solidFill>
                  <a:srgbClr val="3C4043"/>
                </a:solidFill>
                <a:latin typeface="Roboto"/>
                <a:ea typeface="Roboto"/>
                <a:cs typeface="Roboto"/>
                <a:sym typeface="Roboto"/>
              </a:rPr>
              <a:t> après les </a:t>
            </a:r>
            <a:r>
              <a:rPr lang="en" sz="1800" dirty="0" err="1">
                <a:solidFill>
                  <a:srgbClr val="3C4043"/>
                </a:solidFill>
                <a:latin typeface="Roboto"/>
                <a:ea typeface="Roboto"/>
                <a:cs typeface="Roboto"/>
                <a:sym typeface="Roboto"/>
              </a:rPr>
              <a:t>paramètres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requis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n’avoir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sp</a:t>
            </a:r>
            <a:r>
              <a:rPr lang="fr-FR" sz="1800" dirty="0">
                <a:solidFill>
                  <a:srgbClr val="3C4043"/>
                </a:solidFill>
                <a:latin typeface="Roboto"/>
                <a:ea typeface="Roboto"/>
                <a:cs typeface="Roboto"/>
                <a:sym typeface="Roboto"/>
              </a:rPr>
              <a:t>e</a:t>
            </a:r>
            <a:r>
              <a:rPr lang="en" sz="1800" dirty="0" err="1">
                <a:solidFill>
                  <a:srgbClr val="3C4043"/>
                </a:solidFill>
                <a:latin typeface="Roboto"/>
                <a:ea typeface="Roboto"/>
                <a:cs typeface="Roboto"/>
                <a:sym typeface="Roboto"/>
              </a:rPr>
              <a:t>cifier</a:t>
            </a:r>
            <a:r>
              <a:rPr lang="en" sz="1800" dirty="0">
                <a:solidFill>
                  <a:srgbClr val="3C4043"/>
                </a:solidFill>
                <a:latin typeface="Roboto"/>
                <a:ea typeface="Roboto"/>
                <a:cs typeface="Roboto"/>
                <a:sym typeface="Roboto"/>
              </a:rPr>
              <a:t> que </a:t>
            </a:r>
            <a:r>
              <a:rPr lang="en" sz="1800" dirty="0" err="1">
                <a:solidFill>
                  <a:srgbClr val="3C4043"/>
                </a:solidFill>
                <a:latin typeface="Roboto"/>
                <a:ea typeface="Roboto"/>
                <a:cs typeface="Roboto"/>
                <a:sym typeface="Roboto"/>
              </a:rPr>
              <a:t>ces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derniers</a:t>
            </a:r>
            <a:r>
              <a:rPr lang="en" sz="1800" dirty="0">
                <a:solidFill>
                  <a:srgbClr val="3C4043"/>
                </a:solidFill>
                <a:latin typeface="Roboto"/>
                <a:ea typeface="Roboto"/>
                <a:cs typeface="Roboto"/>
                <a:sym typeface="Roboto"/>
              </a:rPr>
              <a:t> sans </a:t>
            </a:r>
            <a:r>
              <a:rPr lang="en" sz="1800" dirty="0" err="1">
                <a:solidFill>
                  <a:srgbClr val="3C4043"/>
                </a:solidFill>
                <a:latin typeface="Roboto"/>
                <a:ea typeface="Roboto"/>
                <a:cs typeface="Roboto"/>
                <a:sym typeface="Roboto"/>
              </a:rPr>
              <a:t>avoir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les </a:t>
            </a:r>
            <a:r>
              <a:rPr lang="en" sz="1800" dirty="0" err="1">
                <a:solidFill>
                  <a:srgbClr val="3C4043"/>
                </a:solidFill>
                <a:latin typeface="Roboto"/>
                <a:ea typeface="Roboto"/>
                <a:cs typeface="Roboto"/>
                <a:sym typeface="Roboto"/>
              </a:rPr>
              <a:t>nommer</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reformat(</a:t>
            </a:r>
            <a:r>
              <a:rPr lang="fr-FR" sz="1800" noProof="0" dirty="0" err="1">
                <a:latin typeface="Consolas"/>
                <a:ea typeface="Consolas"/>
                <a:cs typeface="Consolas"/>
                <a:sym typeface="Consolas"/>
              </a:rPr>
              <a:t>str</a:t>
            </a:r>
            <a:r>
              <a:rPr lang="fr-FR" sz="1800" noProof="0" dirty="0">
                <a:latin typeface="Consolas"/>
                <a:ea typeface="Consolas"/>
                <a:cs typeface="Consolas"/>
                <a:sym typeface="Consolas"/>
              </a:rPr>
              <a:t>, </a:t>
            </a:r>
            <a:r>
              <a:rPr lang="fr-FR" sz="1800" b="1" noProof="0" dirty="0" err="1">
                <a:latin typeface="Consolas"/>
                <a:ea typeface="Consolas"/>
                <a:cs typeface="Consolas"/>
                <a:sym typeface="Consolas"/>
              </a:rPr>
              <a:t>divideByCamelHumps</a:t>
            </a:r>
            <a:r>
              <a:rPr lang="fr-FR" sz="1800" b="1" noProof="0" dirty="0">
                <a:latin typeface="Consolas"/>
                <a:ea typeface="Consolas"/>
                <a:cs typeface="Consolas"/>
                <a:sym typeface="Consolas"/>
              </a:rPr>
              <a:t> = </a:t>
            </a:r>
            <a:r>
              <a:rPr lang="fr-FR" sz="1800" b="1" noProof="0" dirty="0">
                <a:solidFill>
                  <a:srgbClr val="3F51B5"/>
                </a:solidFill>
                <a:latin typeface="Consolas"/>
                <a:ea typeface="Consolas"/>
                <a:cs typeface="Consolas"/>
                <a:sym typeface="Consolas"/>
              </a:rPr>
              <a:t>false</a:t>
            </a:r>
            <a:r>
              <a:rPr lang="fr-FR" sz="1800" noProof="0" dirty="0">
                <a:latin typeface="Consolas"/>
                <a:ea typeface="Consolas"/>
                <a:cs typeface="Consolas"/>
                <a:sym typeface="Consolas"/>
              </a:rPr>
              <a:t>, </a:t>
            </a:r>
            <a:r>
              <a:rPr lang="fr-FR" sz="1800" b="1" noProof="0" dirty="0" err="1">
                <a:latin typeface="Consolas"/>
                <a:ea typeface="Consolas"/>
                <a:cs typeface="Consolas"/>
                <a:sym typeface="Consolas"/>
              </a:rPr>
              <a:t>wordSeparator</a:t>
            </a:r>
            <a:r>
              <a:rPr lang="fr-FR" sz="1800" b="1" noProof="0" dirty="0">
                <a:latin typeface="Consolas"/>
                <a:ea typeface="Consolas"/>
                <a:cs typeface="Consolas"/>
                <a:sym typeface="Consolas"/>
              </a:rPr>
              <a:t> = </a:t>
            </a:r>
            <a:r>
              <a:rPr lang="fr-FR" sz="1800" b="1" noProof="0" dirty="0">
                <a:solidFill>
                  <a:srgbClr val="388E3C"/>
                </a:solidFill>
                <a:latin typeface="Consolas"/>
                <a:ea typeface="Consolas"/>
                <a:cs typeface="Consolas"/>
                <a:sym typeface="Consolas"/>
              </a:rPr>
              <a:t>'_'</a:t>
            </a:r>
            <a:r>
              <a:rPr lang="fr-FR" sz="1800" noProof="0" dirty="0">
                <a:latin typeface="Consolas"/>
                <a:ea typeface="Consolas"/>
                <a:cs typeface="Consolas"/>
                <a:sym typeface="Consolas"/>
              </a:rPr>
              <a:t>)</a:t>
            </a:r>
          </a:p>
          <a:p>
            <a:pPr marL="0" lvl="0" indent="0" algn="l" rtl="0">
              <a:spcBef>
                <a:spcPts val="0"/>
              </a:spcBef>
              <a:spcAft>
                <a:spcPts val="0"/>
              </a:spcAft>
              <a:buNone/>
            </a:pPr>
            <a:endParaRPr lang="fr-FR" sz="1800" noProof="0" dirty="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Fonctions compactes</a:t>
            </a:r>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Single-expression </a:t>
            </a:r>
            <a:r>
              <a:rPr lang="fr-FR" noProof="0" dirty="0" err="1"/>
              <a:t>functions</a:t>
            </a:r>
            <a:endParaRPr lang="fr-FR" noProof="0" dirty="0"/>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sz="1800" noProof="0" dirty="0">
                <a:solidFill>
                  <a:schemeClr val="dk1"/>
                </a:solidFill>
              </a:rPr>
              <a:t>Les fonctions compactes ou avec une seule expression (single-expression </a:t>
            </a:r>
            <a:r>
              <a:rPr lang="fr-FR" sz="1800" noProof="0" dirty="0" err="1">
                <a:solidFill>
                  <a:schemeClr val="dk1"/>
                </a:solidFill>
              </a:rPr>
              <a:t>functions</a:t>
            </a:r>
            <a:r>
              <a:rPr lang="fr-FR" sz="1800" noProof="0" dirty="0">
                <a:solidFill>
                  <a:schemeClr val="dk1"/>
                </a:solidFill>
              </a:rPr>
              <a:t>) permet de rendre le code plus concis.</a:t>
            </a:r>
            <a:endParaRPr lang="fr-FR" sz="1800" noProof="0" dirty="0"/>
          </a:p>
          <a:p>
            <a:pPr marL="0" lvl="0" indent="0" algn="l" rtl="0">
              <a:spcBef>
                <a:spcPts val="1000"/>
              </a:spcBef>
              <a:spcAft>
                <a:spcPts val="0"/>
              </a:spcAft>
              <a:buNone/>
            </a:pPr>
            <a:endParaRPr lang="fr-FR" sz="1800" noProof="0" dirty="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Version </a:t>
            </a:r>
            <a:r>
              <a:rPr lang="en" sz="1800" b="1" err="1">
                <a:latin typeface="Roboto"/>
                <a:ea typeface="Roboto"/>
                <a:cs typeface="Roboto"/>
                <a:sym typeface="Roboto"/>
              </a:rPr>
              <a:t>complète</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Version </a:t>
            </a:r>
            <a:r>
              <a:rPr lang="en" sz="1800" b="1" err="1">
                <a:latin typeface="Roboto"/>
                <a:ea typeface="Roboto"/>
                <a:cs typeface="Roboto"/>
                <a:sym typeface="Roboto"/>
              </a:rPr>
              <a:t>compacte</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Lambdas et fonctions d’ordre supérieur</a:t>
            </a:r>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Les fonctions en </a:t>
            </a:r>
            <a:r>
              <a:rPr lang="fr-FR" noProof="0" dirty="0" err="1"/>
              <a:t>Kotlin</a:t>
            </a:r>
            <a:r>
              <a:rPr lang="fr-FR" noProof="0" dirty="0"/>
              <a:t> sont importantes</a:t>
            </a: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08" name="Google Shape;308;p43"/>
          <p:cNvSpPr txBox="1"/>
          <p:nvPr/>
        </p:nvSpPr>
        <p:spPr>
          <a:xfrm>
            <a:off x="342900" y="1281575"/>
            <a:ext cx="8458200" cy="2004318"/>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Elles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peuvent</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être</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stockées</a:t>
            </a:r>
            <a:r>
              <a:rPr lang="en" sz="2200">
                <a:solidFill>
                  <a:schemeClr val="dk1"/>
                </a:solidFill>
                <a:latin typeface="Roboto"/>
                <a:ea typeface="Roboto"/>
                <a:cs typeface="Roboto"/>
                <a:sym typeface="Roboto"/>
              </a:rPr>
              <a:t> dans des variables </a:t>
            </a:r>
            <a:r>
              <a:rPr lang="en" sz="2200" err="1">
                <a:solidFill>
                  <a:schemeClr val="dk1"/>
                </a:solidFill>
                <a:latin typeface="Roboto"/>
                <a:ea typeface="Roboto"/>
                <a:cs typeface="Roboto"/>
                <a:sym typeface="Roboto"/>
              </a:rPr>
              <a:t>ou</a:t>
            </a:r>
            <a:r>
              <a:rPr lang="en" sz="2200">
                <a:solidFill>
                  <a:schemeClr val="dk1"/>
                </a:solidFill>
                <a:latin typeface="Roboto"/>
                <a:ea typeface="Roboto"/>
                <a:cs typeface="Roboto"/>
                <a:sym typeface="Roboto"/>
              </a:rPr>
              <a:t> structures de </a:t>
            </a:r>
            <a:r>
              <a:rPr lang="en" sz="2200" err="1">
                <a:solidFill>
                  <a:schemeClr val="dk1"/>
                </a:solidFill>
                <a:latin typeface="Roboto"/>
                <a:ea typeface="Roboto"/>
                <a:cs typeface="Roboto"/>
                <a:sym typeface="Roboto"/>
              </a:rPr>
              <a:t>données</a:t>
            </a: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Elles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peuvent</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être</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passées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en</a:t>
            </a:r>
            <a:r>
              <a:rPr lang="en" sz="2200">
                <a:solidFill>
                  <a:schemeClr val="dk1"/>
                </a:solidFill>
                <a:latin typeface="Roboto"/>
                <a:ea typeface="Roboto"/>
                <a:cs typeface="Roboto"/>
                <a:sym typeface="Roboto"/>
              </a:rPr>
              <a:t> argument et/</a:t>
            </a:r>
            <a:r>
              <a:rPr lang="en" sz="2200" err="1">
                <a:solidFill>
                  <a:schemeClr val="dk1"/>
                </a:solidFill>
                <a:latin typeface="Roboto"/>
                <a:ea typeface="Roboto"/>
                <a:cs typeface="Roboto"/>
                <a:sym typeface="Roboto"/>
              </a:rPr>
              <a:t>ou</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retournées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d’autres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fonctions</a:t>
            </a: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Permet</a:t>
            </a:r>
            <a:r>
              <a:rPr lang="en" sz="2200">
                <a:solidFill>
                  <a:schemeClr val="dk1"/>
                </a:solidFill>
                <a:latin typeface="Roboto"/>
                <a:ea typeface="Roboto"/>
                <a:cs typeface="Roboto"/>
                <a:sym typeface="Roboto"/>
              </a:rPr>
              <a:t> de </a:t>
            </a:r>
            <a:r>
              <a:rPr lang="en" sz="2200" err="1">
                <a:solidFill>
                  <a:schemeClr val="dk1"/>
                </a:solidFill>
                <a:latin typeface="Roboto"/>
                <a:ea typeface="Roboto"/>
                <a:cs typeface="Roboto"/>
                <a:sym typeface="Roboto"/>
              </a:rPr>
              <a:t>redéfinir</a:t>
            </a:r>
            <a:r>
              <a:rPr lang="en" sz="2200">
                <a:solidFill>
                  <a:schemeClr val="dk1"/>
                </a:solidFill>
                <a:latin typeface="Roboto"/>
                <a:ea typeface="Roboto"/>
                <a:cs typeface="Roboto"/>
                <a:sym typeface="Roboto"/>
              </a:rPr>
              <a:t> des </a:t>
            </a:r>
            <a:r>
              <a:rPr lang="en" sz="2200" err="1">
                <a:solidFill>
                  <a:schemeClr val="dk1"/>
                </a:solidFill>
                <a:latin typeface="Roboto"/>
                <a:ea typeface="Roboto"/>
                <a:cs typeface="Roboto"/>
                <a:sym typeface="Roboto"/>
              </a:rPr>
              <a:t>fonctions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à</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partir</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d’autres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fonctions</a:t>
            </a:r>
            <a:endParaRPr sz="22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fr-F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fr-F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Fonctions lambdas</a:t>
            </a: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var</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dirtLevel</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20</a:t>
            </a:r>
          </a:p>
          <a:p>
            <a:pPr marL="0" lvl="0" indent="0" algn="l" rtl="0">
              <a:spcBef>
                <a:spcPts val="100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 = </a:t>
            </a:r>
            <a:r>
              <a:rPr lang="fr-FR" sz="1800" b="1" noProof="0" dirty="0">
                <a:latin typeface="Consolas"/>
                <a:ea typeface="Consolas"/>
                <a:cs typeface="Consolas"/>
                <a:sym typeface="Consolas"/>
              </a:rPr>
              <a:t>{</a:t>
            </a:r>
            <a:r>
              <a:rPr lang="fr-FR" sz="1800" b="1" noProof="0" dirty="0" err="1">
                <a:latin typeface="Consolas"/>
                <a:ea typeface="Consolas"/>
                <a:cs typeface="Consolas"/>
                <a:sym typeface="Consolas"/>
              </a:rPr>
              <a:t>level</a:t>
            </a:r>
            <a:r>
              <a:rPr lang="fr-FR" sz="1800" b="1" noProof="0" dirty="0">
                <a:latin typeface="Consolas"/>
                <a:ea typeface="Consolas"/>
                <a:cs typeface="Consolas"/>
                <a:sym typeface="Consolas"/>
              </a:rPr>
              <a:t>: Int -&gt; </a:t>
            </a:r>
            <a:r>
              <a:rPr lang="fr-FR" sz="1800" b="1" noProof="0" dirty="0" err="1">
                <a:latin typeface="Consolas"/>
                <a:ea typeface="Consolas"/>
                <a:cs typeface="Consolas"/>
                <a:sym typeface="Consolas"/>
              </a:rPr>
              <a:t>level</a:t>
            </a:r>
            <a:r>
              <a:rPr lang="fr-FR" sz="1800" b="1" noProof="0" dirty="0">
                <a:latin typeface="Consolas"/>
                <a:ea typeface="Consolas"/>
                <a:cs typeface="Consolas"/>
                <a:sym typeface="Consolas"/>
              </a:rPr>
              <a:t> / </a:t>
            </a:r>
            <a:r>
              <a:rPr lang="fr-FR" sz="1800" b="1" noProof="0" dirty="0">
                <a:solidFill>
                  <a:srgbClr val="C53929"/>
                </a:solidFill>
                <a:latin typeface="Consolas"/>
                <a:ea typeface="Consolas"/>
                <a:cs typeface="Consolas"/>
                <a:sym typeface="Consolas"/>
              </a:rPr>
              <a:t>2</a:t>
            </a:r>
            <a:r>
              <a:rPr lang="fr-FR" sz="1800" b="1" noProof="0" dirty="0">
                <a:latin typeface="Consolas"/>
                <a:ea typeface="Consolas"/>
                <a:cs typeface="Consolas"/>
                <a:sym typeface="Consolas"/>
              </a:rPr>
              <a:t>}</a:t>
            </a:r>
          </a:p>
          <a:p>
            <a:pPr marL="0" lvl="0" indent="0" algn="l" rtl="0">
              <a:spcBef>
                <a:spcPts val="1000"/>
              </a:spcBef>
              <a:spcAft>
                <a:spcPts val="0"/>
              </a:spcAft>
              <a:buClr>
                <a:schemeClr val="dk1"/>
              </a:buClr>
              <a:buSzPts val="1100"/>
              <a:buFont typeface="Arial"/>
              <a:buNone/>
            </a:pP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dirtLevel</a:t>
            </a:r>
            <a:r>
              <a:rPr lang="fr-FR" sz="1800" noProof="0" dirty="0">
                <a:latin typeface="Consolas"/>
                <a:ea typeface="Consolas"/>
                <a:cs typeface="Consolas"/>
                <a:sym typeface="Consolas"/>
              </a:rPr>
              <a:t>))</a:t>
            </a:r>
          </a:p>
          <a:p>
            <a:pPr marL="0" lvl="0" indent="0" algn="l" rtl="0">
              <a:spcBef>
                <a:spcPts val="1000"/>
              </a:spcBef>
              <a:spcAft>
                <a:spcPts val="0"/>
              </a:spcAft>
              <a:buNone/>
            </a:pPr>
            <a:r>
              <a:rPr lang="fr-FR" sz="1800" noProof="0" dirty="0">
                <a:solidFill>
                  <a:srgbClr val="1155CC"/>
                </a:solidFill>
                <a:latin typeface="Consolas"/>
                <a:ea typeface="Consolas"/>
                <a:cs typeface="Consolas"/>
                <a:sym typeface="Consolas"/>
              </a:rPr>
              <a:t>⇒ 10</a:t>
            </a:r>
            <a:endParaRPr lang="fr-FR" noProof="0" dirty="0"/>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19</a:t>
            </a:fld>
            <a:endParaRPr lang="fr-FR"/>
          </a:p>
        </p:txBody>
      </p:sp>
      <p:sp>
        <p:nvSpPr>
          <p:cNvPr id="320" name="Google Shape;320;p44"/>
          <p:cNvSpPr txBox="1"/>
          <p:nvPr/>
        </p:nvSpPr>
        <p:spPr>
          <a:xfrm>
            <a:off x="388950" y="1179450"/>
            <a:ext cx="8421600" cy="6644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a:latin typeface="Roboto"/>
                <a:ea typeface="Roboto"/>
                <a:cs typeface="Roboto"/>
                <a:sym typeface="Roboto"/>
              </a:rPr>
              <a:t>Une fonction lambda est une expression qui permet de définir une fonction sans nom </a:t>
            </a: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2781808"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Opérateur de fonction</a:t>
            </a: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2781808"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Code de la fonction</a:t>
            </a: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Paramètre et type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(Presque) Tout à une valeur</a:t>
            </a:r>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Syntaxe pour les types de fonctions</a:t>
            </a: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 (Int) -&gt; Int = {</a:t>
            </a:r>
            <a:r>
              <a:rPr lang="fr-FR" sz="1800" noProof="0" dirty="0" err="1">
                <a:latin typeface="Consolas"/>
                <a:ea typeface="Consolas"/>
                <a:cs typeface="Consolas"/>
                <a:sym typeface="Consolas"/>
              </a:rPr>
              <a:t>level</a:t>
            </a:r>
            <a:r>
              <a:rPr lang="fr-FR" sz="1800" noProof="0" dirty="0">
                <a:latin typeface="Consolas"/>
                <a:ea typeface="Consolas"/>
                <a:cs typeface="Consolas"/>
                <a:sym typeface="Consolas"/>
              </a:rPr>
              <a:t> -&gt; </a:t>
            </a:r>
            <a:r>
              <a:rPr lang="fr-FR" sz="1800" noProof="0" dirty="0" err="1">
                <a:latin typeface="Consolas"/>
                <a:ea typeface="Consolas"/>
                <a:cs typeface="Consolas"/>
                <a:sym typeface="Consolas"/>
              </a:rPr>
              <a:t>level</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a:t>
            </a: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L</a:t>
            </a:r>
            <a:r>
              <a:rPr lang="fr-FR" sz="1800">
                <a:latin typeface="Roboto"/>
                <a:ea typeface="Roboto"/>
                <a:cs typeface="Roboto"/>
                <a:sym typeface="Roboto"/>
              </a:rPr>
              <a:t>a</a:t>
            </a:r>
            <a:r>
              <a:rPr lang="en" sz="1800">
                <a:latin typeface="Roboto"/>
                <a:ea typeface="Roboto"/>
                <a:cs typeface="Roboto"/>
                <a:sym typeface="Roboto"/>
              </a:rPr>
              <a:t> </a:t>
            </a:r>
            <a:r>
              <a:rPr lang="en" sz="1800" err="1">
                <a:latin typeface="Roboto"/>
                <a:ea typeface="Roboto"/>
                <a:cs typeface="Roboto"/>
                <a:sym typeface="Roboto"/>
              </a:rPr>
              <a:t>syntaxe</a:t>
            </a:r>
            <a:r>
              <a:rPr lang="en" sz="1800">
                <a:latin typeface="Roboto"/>
                <a:ea typeface="Roboto"/>
                <a:cs typeface="Roboto"/>
                <a:sym typeface="Roboto"/>
              </a:rPr>
              <a:t> de Kotlin pour les types de </a:t>
            </a:r>
            <a:r>
              <a:rPr lang="en" sz="1800" err="1">
                <a:latin typeface="Roboto"/>
                <a:ea typeface="Roboto"/>
                <a:cs typeface="Roboto"/>
                <a:sym typeface="Roboto"/>
              </a:rPr>
              <a:t>fonctions</a:t>
            </a:r>
            <a:r>
              <a:rPr lang="en" sz="1800">
                <a:latin typeface="Roboto"/>
                <a:ea typeface="Roboto"/>
                <a:cs typeface="Roboto"/>
                <a:sym typeface="Roboto"/>
              </a:rPr>
              <a: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liée</a:t>
            </a:r>
            <a:r>
              <a:rPr lang="en" sz="1800">
                <a:latin typeface="Roboto"/>
                <a:ea typeface="Roboto"/>
                <a:cs typeface="Roboto"/>
                <a:sym typeface="Roboto"/>
              </a:rPr>
              <a:t> </a:t>
            </a:r>
            <a:r>
              <a:rPr lang="en" sz="1800" err="1">
                <a:latin typeface="Roboto"/>
                <a:ea typeface="Roboto"/>
                <a:cs typeface="Roboto"/>
                <a:sym typeface="Roboto"/>
              </a:rPr>
              <a:t>à</a:t>
            </a:r>
            <a:r>
              <a:rPr lang="en" sz="1800">
                <a:latin typeface="Roboto"/>
                <a:ea typeface="Roboto"/>
                <a:cs typeface="Roboto"/>
                <a:sym typeface="Roboto"/>
              </a:rPr>
              <a:t> comment </a:t>
            </a:r>
            <a:r>
              <a:rPr lang="en" sz="1800" err="1">
                <a:latin typeface="Roboto"/>
                <a:ea typeface="Roboto"/>
                <a:cs typeface="Roboto"/>
                <a:sym typeface="Roboto"/>
              </a:rPr>
              <a:t>sont</a:t>
            </a:r>
            <a:r>
              <a:rPr lang="en" sz="1800">
                <a:latin typeface="Roboto"/>
                <a:ea typeface="Roboto"/>
                <a:cs typeface="Roboto"/>
                <a:sym typeface="Roboto"/>
              </a:rPr>
              <a:t> d</a:t>
            </a:r>
            <a:r>
              <a:rPr lang="fr-FR" sz="1800" err="1">
                <a:latin typeface="Roboto"/>
                <a:ea typeface="Roboto"/>
                <a:cs typeface="Roboto"/>
                <a:sym typeface="Roboto"/>
              </a:rPr>
              <a:t>eclare</a:t>
            </a:r>
            <a:r>
              <a:rPr lang="en" sz="1800">
                <a:latin typeface="Roboto"/>
                <a:ea typeface="Roboto"/>
                <a:cs typeface="Roboto"/>
                <a:sym typeface="Roboto"/>
              </a:rPr>
              <a:t>s les lambdas. </a:t>
            </a:r>
            <a:r>
              <a:rPr lang="en" sz="1800" err="1">
                <a:latin typeface="Roboto"/>
                <a:ea typeface="Roboto"/>
                <a:cs typeface="Roboto"/>
                <a:sym typeface="Roboto"/>
              </a:rPr>
              <a:t>Déclaration</a:t>
            </a:r>
            <a:r>
              <a:rPr lang="en" sz="1800">
                <a:latin typeface="Roboto"/>
                <a:ea typeface="Roboto"/>
                <a:cs typeface="Roboto"/>
                <a:sym typeface="Roboto"/>
              </a:rPr>
              <a:t> </a:t>
            </a:r>
            <a:r>
              <a:rPr lang="en" sz="1800" err="1">
                <a:latin typeface="Roboto"/>
                <a:ea typeface="Roboto"/>
                <a:cs typeface="Roboto"/>
                <a:sym typeface="Roboto"/>
              </a:rPr>
              <a:t>d’une</a:t>
            </a:r>
            <a:r>
              <a:rPr lang="en" sz="1800">
                <a:latin typeface="Roboto"/>
                <a:ea typeface="Roboto"/>
                <a:cs typeface="Roboto"/>
                <a:sym typeface="Roboto"/>
              </a:rPr>
              <a:t> variable qui </a:t>
            </a:r>
            <a:r>
              <a:rPr lang="en" sz="1800" err="1">
                <a:latin typeface="Roboto"/>
                <a:ea typeface="Roboto"/>
                <a:cs typeface="Roboto"/>
                <a:sym typeface="Roboto"/>
              </a:rPr>
              <a:t>contient</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f</a:t>
            </a:r>
            <a:r>
              <a:rPr lang="fr-FR" sz="1800">
                <a:latin typeface="Roboto"/>
                <a:ea typeface="Roboto"/>
                <a:cs typeface="Roboto"/>
                <a:sym typeface="Roboto"/>
              </a:rPr>
              <a:t>onction</a:t>
            </a:r>
            <a:r>
              <a:rPr lang="en" sz="1800">
                <a:latin typeface="Roboto"/>
                <a:ea typeface="Roboto"/>
                <a:cs typeface="Roboto"/>
                <a:sym typeface="Roboto"/>
              </a:rPr>
              <a:t>.</a:t>
            </a: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591083" y="3460407"/>
            <a:ext cx="2851800" cy="11569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600" b="1">
                <a:latin typeface="Roboto"/>
                <a:ea typeface="Roboto"/>
                <a:cs typeface="Roboto"/>
                <a:sym typeface="Roboto"/>
              </a:rPr>
              <a:t>Type de la variable (type de la fonction)</a:t>
            </a:r>
          </a:p>
          <a:p>
            <a:pPr marL="0" lvl="0" indent="0" algn="ctr" rtl="0">
              <a:spcBef>
                <a:spcPts val="0"/>
              </a:spcBef>
              <a:spcAft>
                <a:spcPts val="0"/>
              </a:spcAft>
              <a:buNone/>
            </a:pPr>
            <a:r>
              <a:rPr lang="fr-FR" sz="1600" b="1">
                <a:latin typeface="Roboto"/>
                <a:ea typeface="Roboto"/>
                <a:cs typeface="Roboto"/>
                <a:sym typeface="Roboto"/>
              </a:rPr>
              <a:t>Paramètre d’entrée : un Int</a:t>
            </a:r>
          </a:p>
          <a:p>
            <a:pPr marL="0" lvl="0" indent="0" algn="ctr" rtl="0">
              <a:spcBef>
                <a:spcPts val="0"/>
              </a:spcBef>
              <a:spcAft>
                <a:spcPts val="0"/>
              </a:spcAft>
              <a:buNone/>
            </a:pPr>
            <a:r>
              <a:rPr lang="fr-FR" sz="1600" b="1">
                <a:latin typeface="Roboto"/>
                <a:ea typeface="Roboto"/>
                <a:cs typeface="Roboto"/>
                <a:sym typeface="Roboto"/>
              </a:rPr>
              <a:t>Sortie : un Int</a:t>
            </a:r>
            <a:endParaRPr sz="16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Nom de la variable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err="1">
                <a:latin typeface="Roboto"/>
                <a:ea typeface="Roboto"/>
                <a:cs typeface="Roboto"/>
                <a:sym typeface="Roboto"/>
              </a:rPr>
              <a:t>Fonction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d’ordre supérieur</a:t>
            </a: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Ce sont les fonctions qui prennent en paramètres ou retourne une </a:t>
            </a:r>
            <a:r>
              <a:rPr lang="fr-FR" sz="1800" noProof="0" dirty="0" err="1"/>
              <a:t>function</a:t>
            </a:r>
            <a:r>
              <a:rPr lang="fr-FR" sz="1800" noProof="0" dirty="0"/>
              <a:t>.</a:t>
            </a:r>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51" name="Google Shape;351;p46"/>
          <p:cNvSpPr txBox="1"/>
          <p:nvPr/>
        </p:nvSpPr>
        <p:spPr>
          <a:xfrm>
            <a:off x="311700" y="1800608"/>
            <a:ext cx="8329800" cy="161990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encodeMsg</a:t>
            </a:r>
            <a:r>
              <a:rPr lang="en" sz="1800" dirty="0">
                <a:solidFill>
                  <a:srgbClr val="37474F"/>
                </a:solidFill>
                <a:latin typeface="Consolas"/>
                <a:ea typeface="Consolas"/>
                <a:cs typeface="Consolas"/>
                <a:sym typeface="Consolas"/>
              </a:rPr>
              <a:t>(msg: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Le corps de </a:t>
            </a:r>
            <a:r>
              <a:rPr lang="en" sz="1800" dirty="0" err="1">
                <a:latin typeface="Roboto"/>
                <a:ea typeface="Roboto"/>
                <a:cs typeface="Roboto"/>
                <a:sym typeface="Roboto"/>
              </a:rPr>
              <a:t>cette</a:t>
            </a:r>
            <a:r>
              <a:rPr lang="en" sz="1800" dirty="0">
                <a:latin typeface="Roboto"/>
                <a:ea typeface="Roboto"/>
                <a:cs typeface="Roboto"/>
                <a:sym typeface="Roboto"/>
              </a:rPr>
              <a:t> </a:t>
            </a:r>
            <a:r>
              <a:rPr lang="en" sz="1800" dirty="0" err="1">
                <a:latin typeface="Roboto"/>
                <a:ea typeface="Roboto"/>
                <a:cs typeface="Roboto"/>
                <a:sym typeface="Roboto"/>
              </a:rPr>
              <a:t>fonction</a:t>
            </a:r>
            <a:r>
              <a:rPr lang="en" sz="1800" dirty="0">
                <a:latin typeface="Roboto"/>
                <a:ea typeface="Roboto"/>
                <a:cs typeface="Roboto"/>
                <a:sym typeface="Roboto"/>
              </a:rPr>
              <a:t> </a:t>
            </a:r>
            <a:r>
              <a:rPr lang="en" sz="1800" dirty="0" err="1">
                <a:latin typeface="Roboto"/>
                <a:ea typeface="Roboto"/>
                <a:cs typeface="Roboto"/>
                <a:sym typeface="Roboto"/>
              </a:rPr>
              <a:t>appelle</a:t>
            </a:r>
            <a:r>
              <a:rPr lang="en" sz="1800" dirty="0">
                <a:latin typeface="Roboto"/>
                <a:ea typeface="Roboto"/>
                <a:cs typeface="Roboto"/>
                <a:sym typeface="Roboto"/>
              </a:rPr>
              <a:t> la </a:t>
            </a:r>
            <a:r>
              <a:rPr lang="en" sz="1800" dirty="0" err="1">
                <a:latin typeface="Roboto"/>
                <a:ea typeface="Roboto"/>
                <a:cs typeface="Roboto"/>
                <a:sym typeface="Roboto"/>
              </a:rPr>
              <a:t>fonction</a:t>
            </a:r>
            <a:r>
              <a:rPr lang="en" sz="1800" dirty="0">
                <a:latin typeface="Roboto"/>
                <a:ea typeface="Roboto"/>
                <a:cs typeface="Roboto"/>
                <a:sym typeface="Roboto"/>
              </a:rPr>
              <a:t> passé </a:t>
            </a:r>
            <a:r>
              <a:rPr lang="en" sz="1800" dirty="0" err="1">
                <a:latin typeface="Roboto"/>
                <a:ea typeface="Roboto"/>
                <a:cs typeface="Roboto"/>
                <a:sym typeface="Roboto"/>
              </a:rPr>
              <a:t>en</a:t>
            </a:r>
            <a:r>
              <a:rPr lang="en" sz="1800" dirty="0">
                <a:latin typeface="Roboto"/>
                <a:ea typeface="Roboto"/>
                <a:cs typeface="Roboto"/>
                <a:sym typeface="Roboto"/>
              </a:rPr>
              <a:t> param</a:t>
            </a:r>
            <a:r>
              <a:rPr lang="fr-FR" sz="1800" dirty="0" err="1">
                <a:latin typeface="Roboto"/>
                <a:ea typeface="Roboto"/>
                <a:cs typeface="Roboto"/>
                <a:sym typeface="Roboto"/>
              </a:rPr>
              <a:t>ètre</a:t>
            </a:r>
            <a:r>
              <a:rPr lang="en" sz="1800" dirty="0">
                <a:latin typeface="Roboto"/>
                <a:ea typeface="Roboto"/>
                <a:cs typeface="Roboto"/>
                <a:sym typeface="Roboto"/>
              </a:rPr>
              <a:t> et </a:t>
            </a:r>
            <a:r>
              <a:rPr lang="en" sz="1800" dirty="0" err="1">
                <a:latin typeface="Roboto"/>
                <a:ea typeface="Roboto"/>
                <a:cs typeface="Roboto"/>
                <a:sym typeface="Roboto"/>
              </a:rPr>
              <a:t>lui</a:t>
            </a:r>
            <a:r>
              <a:rPr lang="en" sz="1800" dirty="0">
                <a:latin typeface="Roboto"/>
                <a:ea typeface="Roboto"/>
                <a:cs typeface="Roboto"/>
                <a:sym typeface="Roboto"/>
              </a:rPr>
              <a:t> passe </a:t>
            </a:r>
            <a:r>
              <a:rPr lang="en" sz="1800" dirty="0" err="1">
                <a:latin typeface="Roboto"/>
                <a:ea typeface="Roboto"/>
                <a:cs typeface="Roboto"/>
                <a:sym typeface="Roboto"/>
              </a:rPr>
              <a:t>sont</a:t>
            </a:r>
            <a:r>
              <a:rPr lang="en" sz="1800" dirty="0">
                <a:latin typeface="Roboto"/>
                <a:ea typeface="Roboto"/>
                <a:cs typeface="Roboto"/>
                <a:sym typeface="Roboto"/>
              </a:rPr>
              <a:t> premier argument.</a:t>
            </a:r>
            <a:endParaRPr sz="18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d’ordre supérieur</a:t>
            </a: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Pour utiliser cette fonction, il faut lui passer un string et une fonction.</a:t>
            </a:r>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Utiliser</a:t>
            </a:r>
            <a:r>
              <a:rPr lang="en" sz="1800" dirty="0">
                <a:latin typeface="Roboto"/>
                <a:ea typeface="Roboto"/>
                <a:cs typeface="Roboto"/>
                <a:sym typeface="Roboto"/>
              </a:rPr>
              <a:t> un type de f</a:t>
            </a:r>
            <a:r>
              <a:rPr lang="fr-FR" sz="1800" dirty="0">
                <a:latin typeface="Roboto"/>
                <a:ea typeface="Roboto"/>
                <a:cs typeface="Roboto"/>
                <a:sym typeface="Roboto"/>
              </a:rPr>
              <a:t>u</a:t>
            </a:r>
            <a:r>
              <a:rPr lang="en" sz="1800" dirty="0" err="1">
                <a:latin typeface="Roboto"/>
                <a:ea typeface="Roboto"/>
                <a:cs typeface="Roboto"/>
                <a:sym typeface="Roboto"/>
              </a:rPr>
              <a:t>nction</a:t>
            </a:r>
            <a:r>
              <a:rPr lang="en" sz="1800" dirty="0">
                <a:latin typeface="Roboto"/>
                <a:ea typeface="Roboto"/>
                <a:cs typeface="Roboto"/>
                <a:sym typeface="Roboto"/>
              </a:rPr>
              <a:t>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séparer</a:t>
            </a:r>
            <a:r>
              <a:rPr lang="en" sz="1800" dirty="0">
                <a:latin typeface="Roboto"/>
                <a:ea typeface="Roboto"/>
                <a:cs typeface="Roboto"/>
                <a:sym typeface="Roboto"/>
              </a:rPr>
              <a:t> </a:t>
            </a:r>
            <a:r>
              <a:rPr lang="en" sz="1800" dirty="0" err="1">
                <a:latin typeface="Roboto"/>
                <a:ea typeface="Roboto"/>
                <a:cs typeface="Roboto"/>
                <a:sym typeface="Roboto"/>
              </a:rPr>
              <a:t>l’impl</a:t>
            </a:r>
            <a:r>
              <a:rPr lang="fr-FR" sz="1800" dirty="0">
                <a:latin typeface="Roboto"/>
                <a:ea typeface="Roboto"/>
                <a:cs typeface="Roboto"/>
                <a:sym typeface="Roboto"/>
              </a:rPr>
              <a:t>e</a:t>
            </a:r>
            <a:r>
              <a:rPr lang="en" sz="1800" dirty="0">
                <a:latin typeface="Roboto"/>
                <a:ea typeface="Roboto"/>
                <a:cs typeface="Roboto"/>
                <a:sym typeface="Roboto"/>
              </a:rPr>
              <a:t>mentation de </a:t>
            </a:r>
            <a:r>
              <a:rPr lang="en" sz="1800" dirty="0" err="1">
                <a:latin typeface="Roboto"/>
                <a:ea typeface="Roboto"/>
                <a:cs typeface="Roboto"/>
                <a:sym typeface="Roboto"/>
              </a:rPr>
              <a:t>l’usage</a:t>
            </a:r>
            <a:r>
              <a:rPr lang="en" sz="1800" dirty="0">
                <a:latin typeface="Roboto"/>
                <a:ea typeface="Roboto"/>
                <a:cs typeface="Roboto"/>
                <a:sym typeface="Roboto"/>
              </a:rPr>
              <a:t>. </a:t>
            </a:r>
            <a:r>
              <a:rPr lang="en" sz="1800" dirty="0" err="1">
                <a:latin typeface="Roboto"/>
                <a:ea typeface="Roboto"/>
                <a:cs typeface="Roboto"/>
                <a:sym typeface="Roboto"/>
              </a:rPr>
              <a:t>Ici</a:t>
            </a:r>
            <a:r>
              <a:rPr lang="en" sz="1800" dirty="0">
                <a:latin typeface="Roboto"/>
                <a:ea typeface="Roboto"/>
                <a:cs typeface="Roboto"/>
                <a:sym typeface="Roboto"/>
              </a:rPr>
              <a:t> </a:t>
            </a:r>
            <a:r>
              <a:rPr lang="en" sz="1800" dirty="0" err="1">
                <a:latin typeface="Roboto"/>
                <a:ea typeface="Roboto"/>
                <a:cs typeface="Roboto"/>
                <a:sym typeface="Roboto"/>
              </a:rPr>
              <a:t>déporter</a:t>
            </a:r>
            <a:r>
              <a:rPr lang="en" sz="1800" dirty="0">
                <a:latin typeface="Roboto"/>
                <a:ea typeface="Roboto"/>
                <a:cs typeface="Roboto"/>
                <a:sym typeface="Roboto"/>
              </a:rPr>
              <a:t> </a:t>
            </a:r>
            <a:r>
              <a:rPr lang="en" sz="1800" dirty="0" err="1">
                <a:latin typeface="Roboto"/>
                <a:ea typeface="Roboto"/>
                <a:cs typeface="Roboto"/>
                <a:sym typeface="Roboto"/>
              </a:rPr>
              <a:t>l’encodage</a:t>
            </a:r>
            <a:r>
              <a:rPr lang="en" sz="1800" dirty="0">
                <a:latin typeface="Roboto"/>
                <a:ea typeface="Roboto"/>
                <a:cs typeface="Roboto"/>
                <a:sym typeface="Roboto"/>
              </a:rPr>
              <a:t> du string.</a:t>
            </a:r>
            <a:endParaRPr sz="18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Passer une référence de fonction</a:t>
            </a:r>
          </a:p>
        </p:txBody>
      </p:sp>
      <p:sp>
        <p:nvSpPr>
          <p:cNvPr id="367" name="Google Shape;367;p48"/>
          <p:cNvSpPr txBox="1">
            <a:spLocks noGrp="1"/>
          </p:cNvSpPr>
          <p:nvPr>
            <p:ph type="body" idx="1"/>
          </p:nvPr>
        </p:nvSpPr>
        <p:spPr>
          <a:xfrm>
            <a:off x="311800" y="1000075"/>
            <a:ext cx="8520600" cy="79874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Utilisez l’opérateur :: pour passer une fonction nommée en argument à une autre fonction.</a:t>
            </a:r>
          </a:p>
          <a:p>
            <a:pPr marL="0" lvl="0" indent="0" algn="l" rtl="0">
              <a:spcBef>
                <a:spcPts val="1000"/>
              </a:spcBef>
              <a:spcAft>
                <a:spcPts val="0"/>
              </a:spcAft>
              <a:buNone/>
            </a:pPr>
            <a:endParaRPr lang="fr-FR" sz="1800" noProof="0" dirty="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L’opérateur</a:t>
            </a:r>
            <a:r>
              <a:rPr lang="en" sz="1800" dirty="0">
                <a:latin typeface="Roboto"/>
                <a:ea typeface="Roboto"/>
                <a:cs typeface="Roboto"/>
                <a:sym typeface="Roboto"/>
              </a:rPr>
              <a:t> ::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définir</a:t>
            </a:r>
            <a:r>
              <a:rPr lang="en" sz="1800" dirty="0">
                <a:latin typeface="Roboto"/>
                <a:ea typeface="Roboto"/>
                <a:cs typeface="Roboto"/>
                <a:sym typeface="Roboto"/>
              </a:rPr>
              <a:t> </a:t>
            </a:r>
            <a:r>
              <a:rPr lang="en" sz="1800" dirty="0" err="1">
                <a:latin typeface="Roboto"/>
                <a:ea typeface="Roboto"/>
                <a:cs typeface="Roboto"/>
                <a:sym typeface="Roboto"/>
              </a:rPr>
              <a:t>qu’on</a:t>
            </a:r>
            <a:r>
              <a:rPr lang="en" sz="1800" dirty="0">
                <a:latin typeface="Roboto"/>
                <a:ea typeface="Roboto"/>
                <a:cs typeface="Roboto"/>
                <a:sym typeface="Roboto"/>
              </a:rPr>
              <a:t> </a:t>
            </a:r>
            <a:r>
              <a:rPr lang="en" sz="1800" dirty="0" err="1">
                <a:latin typeface="Roboto"/>
                <a:ea typeface="Roboto"/>
                <a:cs typeface="Roboto"/>
                <a:sym typeface="Roboto"/>
              </a:rPr>
              <a:t>veut</a:t>
            </a:r>
            <a:r>
              <a:rPr lang="en" sz="1800" dirty="0">
                <a:latin typeface="Roboto"/>
                <a:ea typeface="Roboto"/>
                <a:cs typeface="Roboto"/>
                <a:sym typeface="Roboto"/>
              </a:rPr>
              <a:t> passer la r</a:t>
            </a:r>
            <a:r>
              <a:rPr lang="fr-FR" sz="1800" dirty="0" err="1">
                <a:latin typeface="Roboto"/>
                <a:ea typeface="Roboto"/>
                <a:cs typeface="Roboto"/>
                <a:sym typeface="Roboto"/>
              </a:rPr>
              <a:t>efe</a:t>
            </a:r>
            <a:r>
              <a:rPr lang="en" sz="1800" dirty="0" err="1">
                <a:latin typeface="Roboto"/>
                <a:ea typeface="Roboto"/>
                <a:cs typeface="Roboto"/>
                <a:sym typeface="Roboto"/>
              </a:rPr>
              <a:t>rence</a:t>
            </a:r>
            <a:r>
              <a:rPr lang="en" sz="1800" dirty="0">
                <a:latin typeface="Roboto"/>
                <a:ea typeface="Roboto"/>
                <a:cs typeface="Roboto"/>
                <a:sym typeface="Roboto"/>
              </a:rPr>
              <a:t> de la f</a:t>
            </a:r>
            <a:r>
              <a:rPr lang="fr-FR" sz="1800" dirty="0">
                <a:latin typeface="Roboto"/>
                <a:ea typeface="Roboto"/>
                <a:cs typeface="Roboto"/>
                <a:sym typeface="Roboto"/>
              </a:rPr>
              <a:t>u</a:t>
            </a:r>
            <a:r>
              <a:rPr lang="en" sz="1800" dirty="0" err="1">
                <a:latin typeface="Roboto"/>
                <a:ea typeface="Roboto"/>
                <a:cs typeface="Roboto"/>
                <a:sym typeface="Roboto"/>
              </a:rPr>
              <a:t>nction</a:t>
            </a:r>
            <a:r>
              <a:rPr lang="en" sz="1800" dirty="0">
                <a:latin typeface="Roboto"/>
                <a:ea typeface="Roboto"/>
                <a:cs typeface="Roboto"/>
                <a:sym typeface="Roboto"/>
              </a:rPr>
              <a:t> et non pas </a:t>
            </a:r>
            <a:r>
              <a:rPr lang="en" sz="1800" dirty="0" err="1">
                <a:latin typeface="Roboto"/>
                <a:ea typeface="Roboto"/>
                <a:cs typeface="Roboto"/>
                <a:sym typeface="Roboto"/>
              </a:rPr>
              <a:t>l’appeler</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Roboto"/>
                <a:ea typeface="Roboto"/>
                <a:cs typeface="Roboto"/>
                <a:sym typeface="Roboto"/>
              </a:rPr>
              <a:t>On passe une fonction nommé et pas une lambda</a:t>
            </a:r>
            <a:endParaRPr sz="1800" b="1"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Syntaxe pour dernier paramètre d’appel </a:t>
            </a: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err="1"/>
              <a:t>Kotlin</a:t>
            </a:r>
            <a:r>
              <a:rPr lang="fr-FR" sz="1800" noProof="0" dirty="0"/>
              <a:t> préfère qu’un paramètre qui prend une fonction soir le dernier paramètre. </a:t>
            </a:r>
          </a:p>
          <a:p>
            <a:pPr marL="0" lvl="0" indent="0" algn="l" rtl="0">
              <a:spcBef>
                <a:spcPts val="1000"/>
              </a:spcBef>
              <a:spcAft>
                <a:spcPts val="0"/>
              </a:spcAft>
              <a:buNone/>
            </a:pPr>
            <a:endParaRPr lang="fr-FR" sz="1800" noProof="0" dirty="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Cela</a:t>
            </a:r>
            <a:r>
              <a:rPr lang="en" sz="1800" dirty="0">
                <a:latin typeface="Roboto"/>
                <a:ea typeface="Roboto"/>
                <a:cs typeface="Roboto"/>
                <a:sym typeface="Roboto"/>
              </a:rPr>
              <a:t>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sortir</a:t>
            </a:r>
            <a:r>
              <a:rPr lang="en" sz="1800" dirty="0">
                <a:latin typeface="Roboto"/>
                <a:ea typeface="Roboto"/>
                <a:cs typeface="Roboto"/>
                <a:sym typeface="Roboto"/>
              </a:rPr>
              <a:t> le lambda des </a:t>
            </a:r>
            <a:r>
              <a:rPr lang="en" sz="1800" dirty="0" err="1">
                <a:latin typeface="Roboto"/>
                <a:ea typeface="Roboto"/>
                <a:cs typeface="Roboto"/>
                <a:sym typeface="Roboto"/>
              </a:rPr>
              <a:t>parenthèses</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Consolas"/>
                <a:ea typeface="Consolas"/>
                <a:cs typeface="Consolas"/>
                <a:sym typeface="Consolas"/>
              </a:rPr>
              <a:t>encodeMsg</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"acronym"</a:t>
            </a:r>
            <a:r>
              <a:rPr lang="en" sz="1800" dirty="0">
                <a:latin typeface="Consolas"/>
                <a:ea typeface="Consolas"/>
                <a:cs typeface="Consolas"/>
                <a:sym typeface="Consolas"/>
              </a:rPr>
              <a:t>) { input -&gt; </a:t>
            </a:r>
            <a:r>
              <a:rPr lang="en" sz="1800" dirty="0" err="1">
                <a:latin typeface="Consolas"/>
                <a:ea typeface="Consolas"/>
                <a:cs typeface="Consolas"/>
                <a:sym typeface="Consolas"/>
              </a:rPr>
              <a:t>input.toUpperCase</a:t>
            </a:r>
            <a:r>
              <a:rPr lang="en" sz="1800" dirty="0">
                <a:latin typeface="Consolas"/>
                <a:ea typeface="Consolas"/>
                <a:cs typeface="Consolas"/>
                <a:sym typeface="Consolas"/>
              </a:rPr>
              <a:t>() }</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Utiliser les fonctions d’ordre supérieur</a:t>
            </a: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solidFill>
                  <a:schemeClr val="dk1"/>
                </a:solidFill>
              </a:rPr>
              <a:t>La plupart des fonctions de bases de </a:t>
            </a:r>
            <a:r>
              <a:rPr lang="fr-FR" sz="1800" noProof="0" dirty="0" err="1">
                <a:solidFill>
                  <a:schemeClr val="dk1"/>
                </a:solidFill>
              </a:rPr>
              <a:t>Kotlin</a:t>
            </a:r>
            <a:r>
              <a:rPr lang="fr-FR" sz="1800" noProof="0" dirty="0">
                <a:solidFill>
                  <a:schemeClr val="dk1"/>
                </a:solidFill>
              </a:rPr>
              <a:t> utilise cette syntaxe.</a:t>
            </a:r>
            <a:endParaRPr lang="fr-FR" sz="1800" noProof="0" dirty="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Filtres de listes</a:t>
            </a:r>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Filtres de listes</a:t>
            </a: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err="1">
                <a:latin typeface="Roboto"/>
                <a:ea typeface="Roboto"/>
                <a:cs typeface="Roboto"/>
                <a:sym typeface="Roboto"/>
              </a:rPr>
              <a:t>Permet</a:t>
            </a:r>
            <a:r>
              <a:rPr lang="en" sz="2200" dirty="0">
                <a:latin typeface="Roboto"/>
                <a:ea typeface="Roboto"/>
                <a:cs typeface="Roboto"/>
                <a:sym typeface="Roboto"/>
              </a:rPr>
              <a:t> de </a:t>
            </a:r>
            <a:r>
              <a:rPr lang="en" sz="2200" dirty="0" err="1">
                <a:latin typeface="Roboto"/>
                <a:ea typeface="Roboto"/>
                <a:cs typeface="Roboto"/>
                <a:sym typeface="Roboto"/>
              </a:rPr>
              <a:t>garder</a:t>
            </a:r>
            <a:r>
              <a:rPr lang="en" sz="2200" dirty="0">
                <a:latin typeface="Roboto"/>
                <a:ea typeface="Roboto"/>
                <a:cs typeface="Roboto"/>
                <a:sym typeface="Roboto"/>
              </a:rPr>
              <a:t> </a:t>
            </a:r>
            <a:r>
              <a:rPr lang="en" sz="2200" dirty="0" err="1">
                <a:latin typeface="Roboto"/>
                <a:ea typeface="Roboto"/>
                <a:cs typeface="Roboto"/>
                <a:sym typeface="Roboto"/>
              </a:rPr>
              <a:t>qu’une</a:t>
            </a:r>
            <a:r>
              <a:rPr lang="en" sz="2200" dirty="0">
                <a:latin typeface="Roboto"/>
                <a:ea typeface="Roboto"/>
                <a:cs typeface="Roboto"/>
                <a:sym typeface="Roboto"/>
              </a:rPr>
              <a:t> </a:t>
            </a:r>
            <a:r>
              <a:rPr lang="en" sz="2200" dirty="0" err="1">
                <a:latin typeface="Roboto"/>
                <a:ea typeface="Roboto"/>
                <a:cs typeface="Roboto"/>
                <a:sym typeface="Roboto"/>
              </a:rPr>
              <a:t>partie</a:t>
            </a:r>
            <a:r>
              <a:rPr lang="en" sz="2200" dirty="0">
                <a:latin typeface="Roboto"/>
                <a:ea typeface="Roboto"/>
                <a:cs typeface="Roboto"/>
                <a:sym typeface="Roboto"/>
              </a:rPr>
              <a:t> de la </a:t>
            </a:r>
            <a:r>
              <a:rPr lang="en" sz="2200" dirty="0" err="1">
                <a:latin typeface="Roboto"/>
                <a:ea typeface="Roboto"/>
                <a:cs typeface="Roboto"/>
                <a:sym typeface="Roboto"/>
              </a:rPr>
              <a:t>liste</a:t>
            </a:r>
            <a:r>
              <a:rPr lang="en" sz="2200" dirty="0">
                <a:latin typeface="Roboto"/>
                <a:ea typeface="Roboto"/>
                <a:cs typeface="Roboto"/>
                <a:sym typeface="Roboto"/>
              </a:rPr>
              <a:t> </a:t>
            </a:r>
            <a:r>
              <a:rPr lang="en" sz="2200" dirty="0" err="1">
                <a:latin typeface="Roboto"/>
                <a:ea typeface="Roboto"/>
                <a:cs typeface="Roboto"/>
                <a:sym typeface="Roboto"/>
              </a:rPr>
              <a:t>suivant</a:t>
            </a:r>
            <a:r>
              <a:rPr lang="en" sz="2200" dirty="0">
                <a:latin typeface="Roboto"/>
                <a:ea typeface="Roboto"/>
                <a:cs typeface="Roboto"/>
                <a:sym typeface="Roboto"/>
              </a:rPr>
              <a:t> </a:t>
            </a:r>
            <a:r>
              <a:rPr lang="en" sz="2200" dirty="0" err="1">
                <a:latin typeface="Roboto"/>
                <a:ea typeface="Roboto"/>
                <a:cs typeface="Roboto"/>
                <a:sym typeface="Roboto"/>
              </a:rPr>
              <a:t>une</a:t>
            </a:r>
            <a:r>
              <a:rPr lang="en" sz="2200" dirty="0">
                <a:latin typeface="Roboto"/>
                <a:ea typeface="Roboto"/>
                <a:cs typeface="Roboto"/>
                <a:sym typeface="Roboto"/>
              </a:rPr>
              <a:t> condition.</a:t>
            </a:r>
            <a:endParaRPr sz="2200" dirty="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{EC0F1CDB-7657-491C-BE3C-9BC569C94D79}</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{EC0F1CDB-7657-491C-BE3C-9BC569C94D79}</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Aplliquer</a:t>
            </a:r>
            <a:r>
              <a:rPr lang="en" sz="1800" dirty="0">
                <a:latin typeface="Roboto"/>
                <a:ea typeface="Roboto"/>
                <a:cs typeface="Roboto"/>
                <a:sym typeface="Roboto"/>
              </a:rPr>
              <a:t> le </a:t>
            </a:r>
            <a:r>
              <a:rPr lang="en" sz="1800" dirty="0">
                <a:latin typeface="Courier New"/>
                <a:ea typeface="Courier New"/>
                <a:cs typeface="Courier New"/>
                <a:sym typeface="Courier New"/>
              </a:rPr>
              <a:t>filter()</a:t>
            </a:r>
            <a:r>
              <a:rPr lang="en" sz="1800" dirty="0">
                <a:latin typeface="Roboto"/>
                <a:ea typeface="Roboto"/>
                <a:cs typeface="Roboto"/>
                <a:sym typeface="Roboto"/>
              </a:rPr>
              <a:t>sur la </a:t>
            </a:r>
            <a:r>
              <a:rPr lang="en" sz="1800" dirty="0" err="1">
                <a:latin typeface="Roboto"/>
                <a:ea typeface="Roboto"/>
                <a:cs typeface="Roboto"/>
                <a:sym typeface="Roboto"/>
              </a:rPr>
              <a:t>liste</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11" name="Google Shape;411;p52"/>
          <p:cNvSpPr txBox="1"/>
          <p:nvPr/>
        </p:nvSpPr>
        <p:spPr>
          <a:xfrm>
            <a:off x="5094100" y="3246887"/>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Condition: </a:t>
            </a:r>
            <a:r>
              <a:rPr lang="en" sz="1800" dirty="0" err="1">
                <a:latin typeface="Roboto"/>
                <a:ea typeface="Roboto"/>
                <a:cs typeface="Roboto"/>
                <a:sym typeface="Roboto"/>
              </a:rPr>
              <a:t>l’élément</a:t>
            </a:r>
            <a:r>
              <a:rPr lang="en" sz="1800" dirty="0">
                <a:latin typeface="Roboto"/>
                <a:ea typeface="Roboto"/>
                <a:cs typeface="Roboto"/>
                <a:sym typeface="Roboto"/>
              </a:rPr>
              <a:t> </a:t>
            </a:r>
            <a:r>
              <a:rPr lang="en" sz="1800" dirty="0" err="1">
                <a:latin typeface="Roboto"/>
                <a:ea typeface="Roboto"/>
                <a:cs typeface="Roboto"/>
                <a:sym typeface="Roboto"/>
              </a:rPr>
              <a:t>contient</a:t>
            </a:r>
            <a:r>
              <a:rPr lang="en" sz="1800" dirty="0">
                <a:latin typeface="Roboto"/>
                <a:ea typeface="Roboto"/>
                <a:cs typeface="Roboto"/>
                <a:sym typeface="Roboto"/>
              </a:rPr>
              <a:t> “red”</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Itérer sur une liste</a:t>
            </a: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fr-FR" sz="1800" noProof="0" dirty="0">
                <a:solidFill>
                  <a:schemeClr val="dk1"/>
                </a:solidFill>
              </a:rPr>
              <a:t>Si un </a:t>
            </a:r>
            <a:r>
              <a:rPr lang="fr-FR" sz="1800" noProof="0" dirty="0" err="1">
                <a:solidFill>
                  <a:schemeClr val="dk1"/>
                </a:solidFill>
              </a:rPr>
              <a:t>litéral</a:t>
            </a:r>
            <a:r>
              <a:rPr lang="fr-FR" sz="1800" noProof="0" dirty="0">
                <a:solidFill>
                  <a:schemeClr val="dk1"/>
                </a:solidFill>
              </a:rPr>
              <a:t> de fonction n’a qu’un seul paramètre, on peut omettre dans la déclaration le « -&gt; ». Le paramètre aura pour nom par défaut </a:t>
            </a:r>
            <a:r>
              <a:rPr lang="fr-FR" sz="1800" b="1" noProof="0" dirty="0" err="1">
                <a:solidFill>
                  <a:schemeClr val="dk1"/>
                </a:solidFill>
              </a:rPr>
              <a:t>it</a:t>
            </a:r>
            <a:r>
              <a:rPr lang="fr-FR" sz="1800" noProof="0" dirty="0">
                <a:solidFill>
                  <a:schemeClr val="dk1"/>
                </a:solidFill>
              </a:rPr>
              <a:t> .</a:t>
            </a:r>
            <a:endParaRPr lang="fr-FR" sz="1800" noProof="0" dirty="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ints</a:t>
            </a:r>
            <a:r>
              <a:rPr lang="en" sz="1800" dirty="0">
                <a:latin typeface="Consolas"/>
                <a:ea typeface="Consolas"/>
                <a:cs typeface="Consolas"/>
                <a:sym typeface="Consolas"/>
              </a:rPr>
              <a:t> = </a:t>
            </a:r>
            <a:r>
              <a:rPr lang="en" sz="1800" dirty="0" err="1">
                <a:latin typeface="Consolas"/>
                <a:ea typeface="Consolas"/>
                <a:cs typeface="Consolas"/>
                <a:sym typeface="Consolas"/>
              </a:rPr>
              <a:t>listOf</a:t>
            </a:r>
            <a:r>
              <a:rPr lang="en" sz="1800" dirty="0">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3</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latin typeface="Consolas"/>
                <a:ea typeface="Consolas"/>
                <a:cs typeface="Consolas"/>
                <a:sym typeface="Consolas"/>
              </a:rPr>
              <a:t>ints.filter</a:t>
            </a:r>
            <a:r>
              <a:rPr lang="en" sz="1800" dirty="0">
                <a:solidFill>
                  <a:schemeClr val="dk1"/>
                </a:solidFill>
                <a:latin typeface="Consolas"/>
                <a:ea typeface="Consolas"/>
                <a:cs typeface="Consolas"/>
                <a:sym typeface="Consolas"/>
              </a:rPr>
              <a:t> { </a:t>
            </a:r>
            <a:r>
              <a:rPr lang="en" sz="1800" b="1" dirty="0">
                <a:solidFill>
                  <a:schemeClr val="dk1"/>
                </a:solidFill>
                <a:latin typeface="Consolas"/>
                <a:ea typeface="Consolas"/>
                <a:cs typeface="Consolas"/>
                <a:sym typeface="Consolas"/>
              </a:rPr>
              <a:t>it </a:t>
            </a:r>
            <a:r>
              <a:rPr lang="en" sz="1800" dirty="0">
                <a:solidFill>
                  <a:schemeClr val="dk1"/>
                </a:solidFill>
                <a:latin typeface="Consolas"/>
                <a:ea typeface="Consolas"/>
                <a:cs typeface="Consolas"/>
                <a:sym typeface="Consolas"/>
              </a:rPr>
              <a:t>&gt; </a:t>
            </a:r>
            <a:r>
              <a:rPr lang="en" sz="1800" dirty="0">
                <a:solidFill>
                  <a:srgbClr val="C53929"/>
                </a:solidFill>
                <a:latin typeface="Consolas"/>
                <a:ea typeface="Consolas"/>
                <a:cs typeface="Consolas"/>
                <a:sym typeface="Consolas"/>
              </a:rPr>
              <a:t>0</a:t>
            </a:r>
            <a:r>
              <a:rPr lang="en" sz="1800" dirty="0">
                <a:solidFill>
                  <a:schemeClr val="dk1"/>
                </a:solidFill>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Le </a:t>
            </a:r>
            <a:r>
              <a:rPr lang="en" sz="1800" dirty="0" err="1">
                <a:latin typeface="Roboto"/>
                <a:ea typeface="Roboto"/>
                <a:cs typeface="Roboto"/>
                <a:sym typeface="Roboto"/>
              </a:rPr>
              <a:t>filtre</a:t>
            </a:r>
            <a:r>
              <a:rPr lang="en" sz="1800" dirty="0">
                <a:latin typeface="Roboto"/>
                <a:ea typeface="Roboto"/>
                <a:cs typeface="Roboto"/>
                <a:sym typeface="Roboto"/>
              </a:rPr>
              <a:t> </a:t>
            </a:r>
            <a:r>
              <a:rPr lang="en" sz="1800" dirty="0" err="1">
                <a:latin typeface="Roboto"/>
                <a:ea typeface="Roboto"/>
                <a:cs typeface="Roboto"/>
                <a:sym typeface="Roboto"/>
              </a:rPr>
              <a:t>s’applique</a:t>
            </a:r>
            <a:r>
              <a:rPr lang="en" sz="1800" dirty="0">
                <a:latin typeface="Roboto"/>
                <a:ea typeface="Roboto"/>
                <a:cs typeface="Roboto"/>
                <a:sym typeface="Roboto"/>
              </a:rPr>
              <a:t> sur </a:t>
            </a:r>
            <a:r>
              <a:rPr lang="en" sz="1800" dirty="0" err="1">
                <a:latin typeface="Roboto"/>
                <a:ea typeface="Roboto"/>
                <a:cs typeface="Roboto"/>
                <a:sym typeface="Roboto"/>
              </a:rPr>
              <a:t>une</a:t>
            </a:r>
            <a:r>
              <a:rPr lang="en" sz="1800" dirty="0">
                <a:latin typeface="Roboto"/>
                <a:ea typeface="Roboto"/>
                <a:cs typeface="Roboto"/>
                <a:sym typeface="Roboto"/>
              </a:rPr>
              <a:t> collection, </a:t>
            </a:r>
            <a:r>
              <a:rPr lang="en" sz="1800" b="1" dirty="0">
                <a:latin typeface="Roboto"/>
                <a:ea typeface="Roboto"/>
                <a:cs typeface="Roboto"/>
                <a:sym typeface="Roboto"/>
              </a:rPr>
              <a:t>it</a:t>
            </a:r>
            <a:r>
              <a:rPr lang="en" sz="1800" dirty="0">
                <a:latin typeface="Roboto"/>
                <a:ea typeface="Roboto"/>
                <a:cs typeface="Roboto"/>
                <a:sym typeface="Roboto"/>
              </a:rPr>
              <a:t> </a:t>
            </a:r>
            <a:r>
              <a:rPr lang="en" sz="1800" dirty="0" err="1">
                <a:latin typeface="Roboto"/>
                <a:ea typeface="Roboto"/>
                <a:cs typeface="Roboto"/>
                <a:sym typeface="Roboto"/>
              </a:rPr>
              <a:t>est</a:t>
            </a:r>
            <a:r>
              <a:rPr lang="en" sz="1800" dirty="0">
                <a:latin typeface="Roboto"/>
                <a:ea typeface="Roboto"/>
                <a:cs typeface="Roboto"/>
                <a:sym typeface="Roboto"/>
              </a:rPr>
              <a:t> la </a:t>
            </a:r>
            <a:r>
              <a:rPr lang="fr-FR" sz="1800" dirty="0">
                <a:latin typeface="Roboto"/>
                <a:ea typeface="Roboto"/>
                <a:cs typeface="Roboto"/>
                <a:sym typeface="Roboto"/>
              </a:rPr>
              <a:t>v</a:t>
            </a:r>
            <a:r>
              <a:rPr lang="en" sz="1800" dirty="0" err="1">
                <a:latin typeface="Roboto"/>
                <a:ea typeface="Roboto"/>
                <a:cs typeface="Roboto"/>
                <a:sym typeface="Roboto"/>
              </a:rPr>
              <a:t>aleur</a:t>
            </a:r>
            <a:r>
              <a:rPr lang="en" sz="1800" dirty="0">
                <a:latin typeface="Roboto"/>
                <a:ea typeface="Roboto"/>
                <a:cs typeface="Roboto"/>
                <a:sym typeface="Roboto"/>
              </a:rPr>
              <a:t> de </a:t>
            </a:r>
            <a:r>
              <a:rPr lang="en" sz="1800" dirty="0" err="1">
                <a:latin typeface="Roboto"/>
                <a:ea typeface="Roboto"/>
                <a:cs typeface="Roboto"/>
                <a:sym typeface="Roboto"/>
              </a:rPr>
              <a:t>l’élément</a:t>
            </a:r>
            <a:r>
              <a:rPr lang="en" sz="1800" dirty="0">
                <a:latin typeface="Roboto"/>
                <a:ea typeface="Roboto"/>
                <a:cs typeface="Roboto"/>
                <a:sym typeface="Roboto"/>
              </a:rPr>
              <a:t> sur </a:t>
            </a:r>
            <a:r>
              <a:rPr lang="en" sz="1800" dirty="0" err="1">
                <a:latin typeface="Roboto"/>
                <a:ea typeface="Roboto"/>
                <a:cs typeface="Roboto"/>
                <a:sym typeface="Roboto"/>
              </a:rPr>
              <a:t>une</a:t>
            </a:r>
            <a:r>
              <a:rPr lang="en" sz="1800" dirty="0">
                <a:latin typeface="Roboto"/>
                <a:ea typeface="Roboto"/>
                <a:cs typeface="Roboto"/>
                <a:sym typeface="Roboto"/>
              </a:rPr>
              <a:t> it</a:t>
            </a:r>
            <a:r>
              <a:rPr lang="fr-FR" sz="1800" dirty="0">
                <a:latin typeface="Roboto"/>
                <a:ea typeface="Roboto"/>
                <a:cs typeface="Roboto"/>
                <a:sym typeface="Roboto"/>
              </a:rPr>
              <a:t>e</a:t>
            </a:r>
            <a:r>
              <a:rPr lang="en" sz="1800" dirty="0">
                <a:latin typeface="Roboto"/>
                <a:ea typeface="Roboto"/>
                <a:cs typeface="Roboto"/>
                <a:sym typeface="Roboto"/>
              </a:rPr>
              <a:t>ration. </a:t>
            </a:r>
            <a:r>
              <a:rPr lang="en" sz="1800" dirty="0" err="1">
                <a:latin typeface="Roboto"/>
                <a:ea typeface="Roboto"/>
                <a:cs typeface="Roboto"/>
                <a:sym typeface="Roboto"/>
              </a:rPr>
              <a:t>C’est</a:t>
            </a:r>
            <a:r>
              <a:rPr lang="en" sz="1800" dirty="0">
                <a:latin typeface="Roboto"/>
                <a:ea typeface="Roboto"/>
                <a:cs typeface="Roboto"/>
                <a:sym typeface="Roboto"/>
              </a:rPr>
              <a:t> </a:t>
            </a:r>
            <a:r>
              <a:rPr lang="fr-FR" sz="1800" dirty="0">
                <a:latin typeface="Roboto"/>
                <a:ea typeface="Roboto"/>
                <a:cs typeface="Roboto"/>
                <a:sym typeface="Roboto"/>
              </a:rPr>
              <a:t>e</a:t>
            </a:r>
            <a:r>
              <a:rPr lang="en" sz="1800" dirty="0" err="1">
                <a:latin typeface="Roboto"/>
                <a:ea typeface="Roboto"/>
                <a:cs typeface="Roboto"/>
                <a:sym typeface="Roboto"/>
              </a:rPr>
              <a:t>quivalent</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a:t>
            </a:r>
            <a:endParaRPr sz="1800" dirty="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Filtres de listes</a:t>
            </a: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books = </a:t>
            </a:r>
            <a:r>
              <a:rPr lang="fr-FR" sz="1800" noProof="0" dirty="0" err="1">
                <a:solidFill>
                  <a:schemeClr val="dk1"/>
                </a:solidFill>
                <a:latin typeface="Consolas"/>
                <a:ea typeface="Consolas"/>
                <a:cs typeface="Consolas"/>
                <a:sym typeface="Consolas"/>
              </a:rPr>
              <a:t>listOf</a:t>
            </a:r>
            <a:r>
              <a:rPr lang="fr-FR" sz="1800" noProof="0" dirty="0">
                <a:solidFill>
                  <a:schemeClr val="dk1"/>
                </a:solidFill>
                <a:latin typeface="Consolas"/>
                <a:ea typeface="Consolas"/>
                <a:cs typeface="Consolas"/>
                <a:sym typeface="Consolas"/>
              </a:rPr>
              <a:t>(</a:t>
            </a:r>
            <a:r>
              <a:rPr lang="fr-FR" sz="1800" noProof="0" dirty="0">
                <a:solidFill>
                  <a:srgbClr val="388E3C"/>
                </a:solidFill>
                <a:latin typeface="Consolas"/>
                <a:ea typeface="Consolas"/>
                <a:cs typeface="Consolas"/>
                <a:sym typeface="Consolas"/>
              </a:rPr>
              <a:t>"nature"</a:t>
            </a:r>
            <a:r>
              <a:rPr lang="fr-FR" sz="1800" noProof="0" dirty="0">
                <a:solidFill>
                  <a:schemeClr val="dk1"/>
                </a:solidFill>
                <a:latin typeface="Consolas"/>
                <a:ea typeface="Consolas"/>
                <a:cs typeface="Consolas"/>
                <a:sym typeface="Consolas"/>
              </a:rPr>
              <a:t>, </a:t>
            </a:r>
            <a:r>
              <a:rPr lang="fr-FR" sz="1800" noProof="0" dirty="0">
                <a:solidFill>
                  <a:srgbClr val="388E3C"/>
                </a:solidFill>
                <a:latin typeface="Consolas"/>
                <a:ea typeface="Consolas"/>
                <a:cs typeface="Consolas"/>
                <a:sym typeface="Consolas"/>
              </a:rPr>
              <a:t>"</a:t>
            </a:r>
            <a:r>
              <a:rPr lang="fr-FR" sz="1800" noProof="0" dirty="0" err="1">
                <a:solidFill>
                  <a:srgbClr val="388E3C"/>
                </a:solidFill>
                <a:latin typeface="Consolas"/>
                <a:ea typeface="Consolas"/>
                <a:cs typeface="Consolas"/>
                <a:sym typeface="Consolas"/>
              </a:rPr>
              <a:t>biology</a:t>
            </a:r>
            <a:r>
              <a:rPr lang="fr-FR" sz="1800" noProof="0" dirty="0">
                <a:solidFill>
                  <a:srgbClr val="388E3C"/>
                </a:solidFill>
                <a:latin typeface="Consolas"/>
                <a:ea typeface="Consolas"/>
                <a:cs typeface="Consolas"/>
                <a:sym typeface="Consolas"/>
              </a:rPr>
              <a:t>"</a:t>
            </a:r>
            <a:r>
              <a:rPr lang="fr-FR" sz="1800" noProof="0" dirty="0">
                <a:solidFill>
                  <a:schemeClr val="dk1"/>
                </a:solidFill>
                <a:latin typeface="Consolas"/>
                <a:ea typeface="Consolas"/>
                <a:cs typeface="Consolas"/>
                <a:sym typeface="Consolas"/>
              </a:rPr>
              <a:t>,</a:t>
            </a:r>
            <a:r>
              <a:rPr lang="fr-FR" sz="1800" noProof="0" dirty="0">
                <a:solidFill>
                  <a:srgbClr val="388E3C"/>
                </a:solidFill>
                <a:latin typeface="Consolas"/>
                <a:ea typeface="Consolas"/>
                <a:cs typeface="Consolas"/>
                <a:sym typeface="Consolas"/>
              </a:rPr>
              <a:t> "</a:t>
            </a:r>
            <a:r>
              <a:rPr lang="fr-FR" sz="1800" noProof="0" dirty="0" err="1">
                <a:solidFill>
                  <a:srgbClr val="388E3C"/>
                </a:solidFill>
                <a:latin typeface="Consolas"/>
                <a:ea typeface="Consolas"/>
                <a:cs typeface="Consolas"/>
                <a:sym typeface="Consolas"/>
              </a:rPr>
              <a:t>birds</a:t>
            </a:r>
            <a:r>
              <a:rPr lang="fr-FR" sz="1800" noProof="0" dirty="0">
                <a:solidFill>
                  <a:srgbClr val="388E3C"/>
                </a:solidFill>
                <a:latin typeface="Consolas"/>
                <a:ea typeface="Consolas"/>
                <a:cs typeface="Consolas"/>
                <a:sym typeface="Consolas"/>
              </a:rPr>
              <a:t>"</a:t>
            </a:r>
            <a:r>
              <a:rPr lang="fr-FR" sz="1800" noProof="0" dirty="0">
                <a:solidFill>
                  <a:schemeClr val="dk1"/>
                </a:solidFill>
                <a:latin typeface="Consolas"/>
                <a:ea typeface="Consolas"/>
                <a:cs typeface="Consolas"/>
                <a:sym typeface="Consolas"/>
              </a:rPr>
              <a:t>)</a:t>
            </a:r>
          </a:p>
          <a:p>
            <a:pPr marL="0" lvl="0" indent="0" algn="l" rtl="0">
              <a:lnSpc>
                <a:spcPct val="150000"/>
              </a:lnSpc>
              <a:spcBef>
                <a:spcPts val="0"/>
              </a:spcBef>
              <a:spcAft>
                <a:spcPts val="0"/>
              </a:spcAft>
              <a:buClr>
                <a:schemeClr val="dk1"/>
              </a:buClr>
              <a:buSzPts val="1100"/>
              <a:buFont typeface="Arial"/>
              <a:buNone/>
            </a:pPr>
            <a:r>
              <a:rPr lang="fr-FR" sz="1800" noProof="0" dirty="0" err="1">
                <a:solidFill>
                  <a:schemeClr val="dk1"/>
                </a:solidFill>
                <a:latin typeface="Consolas"/>
                <a:ea typeface="Consolas"/>
                <a:cs typeface="Consolas"/>
                <a:sym typeface="Consolas"/>
              </a:rPr>
              <a:t>println</a:t>
            </a:r>
            <a:r>
              <a:rPr lang="fr-FR" sz="1800" noProof="0" dirty="0">
                <a:solidFill>
                  <a:schemeClr val="dk1"/>
                </a:solidFill>
                <a:latin typeface="Consolas"/>
                <a:ea typeface="Consolas"/>
                <a:cs typeface="Consolas"/>
                <a:sym typeface="Consolas"/>
              </a:rPr>
              <a:t>(</a:t>
            </a:r>
            <a:r>
              <a:rPr lang="fr-FR" sz="1800" noProof="0" dirty="0" err="1">
                <a:solidFill>
                  <a:schemeClr val="dk1"/>
                </a:solidFill>
                <a:latin typeface="Consolas"/>
                <a:ea typeface="Consolas"/>
                <a:cs typeface="Consolas"/>
                <a:sym typeface="Consolas"/>
              </a:rPr>
              <a:t>books.filter</a:t>
            </a:r>
            <a:r>
              <a:rPr lang="fr-FR" sz="1800" noProof="0" dirty="0">
                <a:solidFill>
                  <a:schemeClr val="dk1"/>
                </a:solidFill>
                <a:latin typeface="Consolas"/>
                <a:ea typeface="Consolas"/>
                <a:cs typeface="Consolas"/>
                <a:sym typeface="Consolas"/>
              </a:rPr>
              <a:t> </a:t>
            </a:r>
            <a:r>
              <a:rPr lang="fr-FR" sz="1800" b="1" noProof="0" dirty="0">
                <a:solidFill>
                  <a:schemeClr val="dk1"/>
                </a:solidFill>
                <a:latin typeface="Consolas"/>
                <a:ea typeface="Consolas"/>
                <a:cs typeface="Consolas"/>
                <a:sym typeface="Consolas"/>
              </a:rPr>
              <a:t>{ </a:t>
            </a:r>
            <a:r>
              <a:rPr lang="fr-FR" sz="1800" b="1" noProof="0" dirty="0" err="1">
                <a:solidFill>
                  <a:schemeClr val="dk1"/>
                </a:solidFill>
                <a:latin typeface="Consolas"/>
                <a:ea typeface="Consolas"/>
                <a:cs typeface="Consolas"/>
                <a:sym typeface="Consolas"/>
              </a:rPr>
              <a:t>it</a:t>
            </a:r>
            <a:r>
              <a:rPr lang="fr-FR" sz="1800" b="1" noProof="0" dirty="0">
                <a:solidFill>
                  <a:schemeClr val="dk1"/>
                </a:solidFill>
                <a:latin typeface="Consolas"/>
                <a:ea typeface="Consolas"/>
                <a:cs typeface="Consolas"/>
                <a:sym typeface="Consolas"/>
              </a:rPr>
              <a:t>[</a:t>
            </a:r>
            <a:r>
              <a:rPr lang="fr-FR" sz="1800" b="1" noProof="0" dirty="0">
                <a:solidFill>
                  <a:srgbClr val="C53929"/>
                </a:solidFill>
                <a:latin typeface="Consolas"/>
                <a:ea typeface="Consolas"/>
                <a:cs typeface="Consolas"/>
                <a:sym typeface="Consolas"/>
              </a:rPr>
              <a:t>0</a:t>
            </a:r>
            <a:r>
              <a:rPr lang="fr-FR" sz="1800" b="1" noProof="0" dirty="0">
                <a:solidFill>
                  <a:schemeClr val="dk1"/>
                </a:solidFill>
                <a:latin typeface="Consolas"/>
                <a:ea typeface="Consolas"/>
                <a:cs typeface="Consolas"/>
                <a:sym typeface="Consolas"/>
              </a:rPr>
              <a:t>] == </a:t>
            </a:r>
            <a:r>
              <a:rPr lang="fr-FR" sz="1800" b="1" noProof="0" dirty="0">
                <a:solidFill>
                  <a:srgbClr val="388E3C"/>
                </a:solidFill>
                <a:latin typeface="Consolas"/>
                <a:ea typeface="Consolas"/>
                <a:cs typeface="Consolas"/>
                <a:sym typeface="Consolas"/>
              </a:rPr>
              <a:t>'b'</a:t>
            </a:r>
            <a:r>
              <a:rPr lang="fr-FR" sz="1800" b="1" noProof="0" dirty="0">
                <a:solidFill>
                  <a:schemeClr val="dk1"/>
                </a:solidFill>
                <a:latin typeface="Consolas"/>
                <a:ea typeface="Consolas"/>
                <a:cs typeface="Consolas"/>
                <a:sym typeface="Consolas"/>
              </a:rPr>
              <a:t> }</a:t>
            </a:r>
            <a:r>
              <a:rPr lang="fr-FR" sz="1800" noProof="0" dirty="0">
                <a:solidFill>
                  <a:schemeClr val="dk1"/>
                </a:solidFill>
                <a:latin typeface="Consolas"/>
                <a:ea typeface="Consolas"/>
                <a:cs typeface="Consolas"/>
                <a:sym typeface="Consolas"/>
              </a:rPr>
              <a:t>)</a:t>
            </a: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Roboto"/>
                <a:ea typeface="Roboto"/>
                <a:cs typeface="Roboto"/>
                <a:sym typeface="Roboto"/>
              </a:rPr>
              <a:t>La condition du </a:t>
            </a:r>
            <a:r>
              <a:rPr lang="en" sz="1800" dirty="0" err="1">
                <a:solidFill>
                  <a:schemeClr val="dk1"/>
                </a:solidFill>
                <a:latin typeface="Roboto"/>
                <a:ea typeface="Roboto"/>
                <a:cs typeface="Roboto"/>
                <a:sym typeface="Roboto"/>
              </a:rPr>
              <a:t>filtre</a:t>
            </a:r>
            <a:r>
              <a:rPr lang="en" sz="1800" dirty="0">
                <a:solidFill>
                  <a:schemeClr val="dk1"/>
                </a:solidFill>
                <a:latin typeface="Roboto"/>
                <a:ea typeface="Roboto"/>
                <a:cs typeface="Roboto"/>
                <a:sym typeface="Roboto"/>
              </a:rPr>
              <a:t> entre accolades </a:t>
            </a:r>
            <a:r>
              <a:rPr lang="en" sz="1800" dirty="0">
                <a:solidFill>
                  <a:schemeClr val="dk1"/>
                </a:solidFill>
                <a:latin typeface="Courier New"/>
                <a:ea typeface="Courier New"/>
                <a:cs typeface="Courier New"/>
                <a:sym typeface="Courier New"/>
              </a:rPr>
              <a: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est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testé</a:t>
            </a:r>
            <a:r>
              <a:rPr lang="en" sz="1800" dirty="0">
                <a:solidFill>
                  <a:schemeClr val="dk1"/>
                </a:solidFill>
                <a:latin typeface="Roboto"/>
                <a:ea typeface="Roboto"/>
                <a:cs typeface="Roboto"/>
                <a:sym typeface="Roboto"/>
              </a:rPr>
              <a:t> sur </a:t>
            </a:r>
            <a:r>
              <a:rPr lang="en" sz="1800" dirty="0" err="1">
                <a:solidFill>
                  <a:schemeClr val="dk1"/>
                </a:solidFill>
                <a:latin typeface="Roboto"/>
                <a:ea typeface="Roboto"/>
                <a:cs typeface="Roboto"/>
                <a:sym typeface="Roboto"/>
              </a:rPr>
              <a:t>chaque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élément</a:t>
            </a:r>
            <a:r>
              <a:rPr lang="en" sz="1800" dirty="0">
                <a:solidFill>
                  <a:schemeClr val="dk1"/>
                </a:solidFill>
                <a:latin typeface="Roboto"/>
                <a:ea typeface="Roboto"/>
                <a:cs typeface="Roboto"/>
                <a:sym typeface="Roboto"/>
              </a:rPr>
              <a:t> de la </a:t>
            </a:r>
            <a:r>
              <a:rPr lang="en" sz="1800" dirty="0" err="1">
                <a:solidFill>
                  <a:schemeClr val="dk1"/>
                </a:solidFill>
                <a:latin typeface="Roboto"/>
                <a:ea typeface="Roboto"/>
                <a:cs typeface="Roboto"/>
                <a:sym typeface="Roboto"/>
              </a:rPr>
              <a:t>liste</a:t>
            </a:r>
            <a:r>
              <a:rPr lang="en" sz="1800" dirty="0">
                <a:solidFill>
                  <a:schemeClr val="dk1"/>
                </a:solidFill>
                <a:latin typeface="Roboto"/>
                <a:ea typeface="Roboto"/>
                <a:cs typeface="Roboto"/>
                <a:sym typeface="Roboto"/>
              </a:rPr>
              <a:t>. Si </a:t>
            </a:r>
            <a:r>
              <a:rPr lang="en" sz="1800" dirty="0" err="1">
                <a:solidFill>
                  <a:schemeClr val="dk1"/>
                </a:solidFill>
                <a:latin typeface="Roboto"/>
                <a:ea typeface="Roboto"/>
                <a:cs typeface="Roboto"/>
                <a:sym typeface="Roboto"/>
              </a:rPr>
              <a:t>l’epression</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retourne</a:t>
            </a:r>
            <a:r>
              <a:rPr lang="en" sz="1800" dirty="0">
                <a:solidFill>
                  <a:schemeClr val="dk1"/>
                </a:solidFill>
                <a:latin typeface="Roboto"/>
                <a:ea typeface="Roboto"/>
                <a:cs typeface="Roboto"/>
                <a:sym typeface="Roboto"/>
              </a:rPr>
              <a:t> </a:t>
            </a:r>
            <a:r>
              <a:rPr lang="en" sz="1800" dirty="0">
                <a:solidFill>
                  <a:schemeClr val="dk1"/>
                </a:solidFill>
                <a:latin typeface="Courier New"/>
                <a:ea typeface="Courier New"/>
                <a:cs typeface="Courier New"/>
                <a:sym typeface="Courier New"/>
              </a:rPr>
              <a:t>true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l’élément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est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inclus</a:t>
            </a:r>
            <a:r>
              <a:rPr lang="en" sz="1800" dirty="0">
                <a:solidFill>
                  <a:schemeClr val="dk1"/>
                </a:solidFill>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3600" noProof="0" dirty="0"/>
              <a:t>(</a:t>
            </a:r>
            <a:r>
              <a:rPr lang="fr-FR" sz="3600" noProof="0" dirty="0" err="1"/>
              <a:t>Preque</a:t>
            </a:r>
            <a:r>
              <a:rPr lang="fr-FR" sz="3600" noProof="0" dirty="0"/>
              <a:t>) Tout à une valeur</a:t>
            </a:r>
            <a:endParaRPr lang="fr-FR" noProof="0" dirty="0"/>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err="1">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err="1">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isHot</a:t>
            </a: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err="1">
                <a:solidFill>
                  <a:srgbClr val="37474F"/>
                </a:solidFill>
                <a:latin typeface="Consolas"/>
                <a:ea typeface="Consolas"/>
                <a:cs typeface="Consolas"/>
                <a:sym typeface="Consolas"/>
              </a:rPr>
              <a:t>isHot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En</a:t>
            </a:r>
            <a:r>
              <a:rPr lang="en" sz="1800">
                <a:latin typeface="Roboto"/>
                <a:ea typeface="Roboto"/>
                <a:cs typeface="Roboto"/>
                <a:sym typeface="Roboto"/>
              </a:rPr>
              <a:t> Kotlin, </a:t>
            </a:r>
            <a:r>
              <a:rPr lang="fr-FR" sz="1800">
                <a:latin typeface="Roboto"/>
                <a:ea typeface="Roboto"/>
                <a:cs typeface="Roboto"/>
                <a:sym typeface="Roboto"/>
              </a:rPr>
              <a:t>P</a:t>
            </a:r>
            <a:r>
              <a:rPr lang="en" sz="1800" err="1">
                <a:latin typeface="Roboto"/>
                <a:ea typeface="Roboto"/>
                <a:cs typeface="Roboto"/>
                <a:sym typeface="Roboto"/>
              </a:rPr>
              <a:t>resque</a:t>
            </a:r>
            <a:r>
              <a:rPr lang="en" sz="1800">
                <a:latin typeface="Roboto"/>
                <a:ea typeface="Roboto"/>
                <a:cs typeface="Roboto"/>
                <a:sym typeface="Roboto"/>
              </a:rPr>
              <a:t> tout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expression et a </a:t>
            </a:r>
            <a:r>
              <a:rPr lang="en" sz="1800" err="1">
                <a:latin typeface="Roboto"/>
                <a:ea typeface="Roboto"/>
                <a:cs typeface="Roboto"/>
                <a:sym typeface="Roboto"/>
              </a:rPr>
              <a:t>une</a:t>
            </a:r>
            <a:r>
              <a:rPr lang="en" sz="1800">
                <a:latin typeface="Roboto"/>
                <a:ea typeface="Roboto"/>
                <a:cs typeface="Roboto"/>
                <a:sym typeface="Roboto"/>
              </a:rPr>
              <a:t> </a:t>
            </a:r>
            <a:r>
              <a:rPr lang="fr-FR" sz="1800">
                <a:latin typeface="Roboto"/>
                <a:ea typeface="Roboto"/>
                <a:cs typeface="Roboto"/>
                <a:sym typeface="Roboto"/>
              </a:rPr>
              <a:t>V</a:t>
            </a:r>
            <a:r>
              <a:rPr lang="en" sz="1800" err="1">
                <a:latin typeface="Roboto"/>
                <a:ea typeface="Roboto"/>
                <a:cs typeface="Roboto"/>
                <a:sym typeface="Roboto"/>
              </a:rPr>
              <a:t>aleur</a:t>
            </a:r>
            <a:r>
              <a:rPr lang="en" sz="1800">
                <a:latin typeface="Roboto"/>
                <a:ea typeface="Roboto"/>
                <a:cs typeface="Roboto"/>
                <a:sym typeface="Roboto"/>
              </a:rPr>
              <a:t>. </a:t>
            </a:r>
            <a:r>
              <a:rPr lang="en" sz="1800" err="1">
                <a:latin typeface="Roboto"/>
                <a:ea typeface="Roboto"/>
                <a:cs typeface="Roboto"/>
                <a:sym typeface="Roboto"/>
              </a:rPr>
              <a:t>Même</a:t>
            </a:r>
            <a:r>
              <a:rPr lang="en" sz="1800">
                <a:latin typeface="Roboto"/>
                <a:ea typeface="Roboto"/>
                <a:cs typeface="Roboto"/>
                <a:sym typeface="Roboto"/>
              </a:rPr>
              <a:t> un if !</a:t>
            </a:r>
            <a:endParaRPr sz="1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D’autres transformations de listes</a:t>
            </a: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Courier New"/>
                <a:ea typeface="Courier New"/>
                <a:cs typeface="Courier New"/>
                <a:sym typeface="Courier New"/>
              </a:rPr>
              <a:t>map()</a:t>
            </a:r>
            <a:r>
              <a:rPr lang="en" sz="1800" dirty="0">
                <a:latin typeface="Roboto"/>
                <a:ea typeface="Roboto"/>
                <a:cs typeface="Roboto"/>
                <a:sym typeface="Roboto"/>
              </a:rPr>
              <a:t> applique </a:t>
            </a:r>
            <a:r>
              <a:rPr lang="en" sz="1800" dirty="0" err="1">
                <a:latin typeface="Roboto"/>
                <a:ea typeface="Roboto"/>
                <a:cs typeface="Roboto"/>
                <a:sym typeface="Roboto"/>
              </a:rPr>
              <a:t>une</a:t>
            </a:r>
            <a:r>
              <a:rPr lang="en" sz="1800" dirty="0">
                <a:latin typeface="Roboto"/>
                <a:ea typeface="Roboto"/>
                <a:cs typeface="Roboto"/>
                <a:sym typeface="Roboto"/>
              </a:rPr>
              <a:t> transformation sur </a:t>
            </a:r>
            <a:r>
              <a:rPr lang="en" sz="1800" dirty="0" err="1">
                <a:latin typeface="Roboto"/>
                <a:ea typeface="Roboto"/>
                <a:cs typeface="Roboto"/>
                <a:sym typeface="Roboto"/>
              </a:rPr>
              <a:t>chaque</a:t>
            </a:r>
            <a:r>
              <a:rPr lang="en" sz="1800" dirty="0">
                <a:latin typeface="Roboto"/>
                <a:ea typeface="Roboto"/>
                <a:cs typeface="Roboto"/>
                <a:sym typeface="Roboto"/>
              </a:rPr>
              <a:t> item et </a:t>
            </a:r>
            <a:r>
              <a:rPr lang="en" sz="1800" dirty="0" err="1">
                <a:latin typeface="Roboto"/>
                <a:ea typeface="Roboto"/>
                <a:cs typeface="Roboto"/>
                <a:sym typeface="Roboto"/>
              </a:rPr>
              <a:t>renvoie</a:t>
            </a:r>
            <a:r>
              <a:rPr lang="en" sz="1800" dirty="0">
                <a:latin typeface="Roboto"/>
                <a:ea typeface="Roboto"/>
                <a:cs typeface="Roboto"/>
                <a:sym typeface="Roboto"/>
              </a:rPr>
              <a:t> la </a:t>
            </a:r>
            <a:r>
              <a:rPr lang="en" sz="1800" dirty="0" err="1">
                <a:latin typeface="Roboto"/>
                <a:ea typeface="Roboto"/>
                <a:cs typeface="Roboto"/>
                <a:sym typeface="Roboto"/>
              </a:rPr>
              <a:t>liste</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Courier New"/>
                <a:ea typeface="Courier New"/>
                <a:cs typeface="Courier New"/>
                <a:sym typeface="Courier New"/>
              </a:rPr>
              <a:t>flatten()</a:t>
            </a:r>
            <a:r>
              <a:rPr lang="en" sz="1800" dirty="0">
                <a:latin typeface="Roboto"/>
                <a:ea typeface="Roboto"/>
                <a:cs typeface="Roboto"/>
                <a:sym typeface="Roboto"/>
              </a:rPr>
              <a:t> </a:t>
            </a:r>
            <a:r>
              <a:rPr lang="fr-FR" sz="1800" dirty="0">
                <a:latin typeface="Roboto"/>
                <a:ea typeface="Roboto"/>
                <a:cs typeface="Roboto"/>
                <a:sym typeface="Roboto"/>
              </a:rPr>
              <a:t>r</a:t>
            </a:r>
            <a:r>
              <a:rPr lang="en" sz="1800" dirty="0" err="1">
                <a:latin typeface="Roboto"/>
                <a:ea typeface="Roboto"/>
                <a:cs typeface="Roboto"/>
                <a:sym typeface="Roboto"/>
              </a:rPr>
              <a:t>etourne</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en" sz="1800" dirty="0" err="1">
                <a:latin typeface="Roboto"/>
                <a:ea typeface="Roboto"/>
                <a:cs typeface="Roboto"/>
                <a:sym typeface="Roboto"/>
              </a:rPr>
              <a:t>liste</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partir</a:t>
            </a:r>
            <a:r>
              <a:rPr lang="en" sz="1800" dirty="0">
                <a:latin typeface="Roboto"/>
                <a:ea typeface="Roboto"/>
                <a:cs typeface="Roboto"/>
                <a:sym typeface="Roboto"/>
              </a:rPr>
              <a:t> </a:t>
            </a:r>
            <a:r>
              <a:rPr lang="en" sz="1800" dirty="0" err="1">
                <a:latin typeface="Roboto"/>
                <a:ea typeface="Roboto"/>
                <a:cs typeface="Roboto"/>
                <a:sym typeface="Roboto"/>
              </a:rPr>
              <a:t>d’une</a:t>
            </a:r>
            <a:r>
              <a:rPr lang="en" sz="1800" dirty="0">
                <a:latin typeface="Roboto"/>
                <a:ea typeface="Roboto"/>
                <a:cs typeface="Roboto"/>
                <a:sym typeface="Roboto"/>
              </a:rPr>
              <a:t> </a:t>
            </a:r>
            <a:r>
              <a:rPr lang="en" sz="1800" dirty="0" err="1">
                <a:latin typeface="Roboto"/>
                <a:ea typeface="Roboto"/>
                <a:cs typeface="Roboto"/>
                <a:sym typeface="Roboto"/>
              </a:rPr>
              <a:t>liste</a:t>
            </a:r>
            <a:r>
              <a:rPr lang="en" sz="1800" dirty="0">
                <a:latin typeface="Roboto"/>
                <a:ea typeface="Roboto"/>
                <a:cs typeface="Roboto"/>
                <a:sym typeface="Roboto"/>
              </a:rPr>
              <a:t> de </a:t>
            </a:r>
            <a:r>
              <a:rPr lang="en" sz="1800" dirty="0" err="1">
                <a:latin typeface="Roboto"/>
                <a:ea typeface="Roboto"/>
                <a:cs typeface="Roboto"/>
                <a:sym typeface="Roboto"/>
              </a:rPr>
              <a:t>listes</a:t>
            </a:r>
            <a:r>
              <a:rPr lang="en" sz="1800" dirty="0">
                <a:latin typeface="Roboto"/>
                <a:ea typeface="Roboto"/>
                <a:cs typeface="Roboto"/>
                <a:sym typeface="Roboto"/>
              </a:rPr>
              <a:t> </a:t>
            </a:r>
            <a:r>
              <a:rPr lang="en" sz="1800" dirty="0" err="1">
                <a:latin typeface="Roboto"/>
                <a:ea typeface="Roboto"/>
                <a:cs typeface="Roboto"/>
                <a:sym typeface="Roboto"/>
              </a:rPr>
              <a:t>d’éléments</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numbers</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a:t>
            </a:r>
          </a:p>
          <a:p>
            <a:pPr marL="0" lvl="0" indent="0" algn="l" rtl="0">
              <a:lnSpc>
                <a:spcPct val="115000"/>
              </a:lnSpc>
              <a:spcBef>
                <a:spcPts val="0"/>
              </a:spcBef>
              <a:spcAft>
                <a:spcPts val="0"/>
              </a:spcAft>
              <a:buNone/>
            </a:pP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numbers.</a:t>
            </a:r>
            <a:r>
              <a:rPr lang="fr-FR" sz="1800" b="1" noProof="0" dirty="0" err="1">
                <a:latin typeface="Consolas"/>
                <a:ea typeface="Consolas"/>
                <a:cs typeface="Consolas"/>
                <a:sym typeface="Consolas"/>
              </a:rPr>
              <a:t>map</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it</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 })</a:t>
            </a:r>
          </a:p>
          <a:p>
            <a:pPr marL="0" lvl="0" indent="0" algn="l" rtl="0">
              <a:lnSpc>
                <a:spcPct val="115000"/>
              </a:lnSpc>
              <a:spcBef>
                <a:spcPts val="0"/>
              </a:spcBef>
              <a:spcAft>
                <a:spcPts val="0"/>
              </a:spcAft>
              <a:buNone/>
            </a:pPr>
            <a:r>
              <a:rPr lang="fr-FR" sz="1800" noProof="0" dirty="0">
                <a:solidFill>
                  <a:srgbClr val="1155CC"/>
                </a:solidFill>
                <a:latin typeface="Consolas"/>
                <a:ea typeface="Consolas"/>
                <a:cs typeface="Consolas"/>
                <a:sym typeface="Consolas"/>
              </a:rPr>
              <a:t>=&gt; [3, 6, 9]</a:t>
            </a: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numberSets</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listOf</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4</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5</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a:t>
            </a:r>
            <a:br>
              <a:rPr lang="fr-FR" sz="1800" noProof="0" dirty="0">
                <a:latin typeface="Consolas"/>
                <a:ea typeface="Consolas"/>
                <a:cs typeface="Consolas"/>
                <a:sym typeface="Consolas"/>
              </a:rPr>
            </a:b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numberSets.</a:t>
            </a:r>
            <a:r>
              <a:rPr lang="fr-FR" sz="1800" b="1" noProof="0" dirty="0" err="1">
                <a:latin typeface="Consolas"/>
                <a:ea typeface="Consolas"/>
                <a:cs typeface="Consolas"/>
                <a:sym typeface="Consolas"/>
              </a:rPr>
              <a:t>flatten</a:t>
            </a:r>
            <a:r>
              <a:rPr lang="fr-FR" sz="1800" b="1" noProof="0" dirty="0">
                <a:latin typeface="Consolas"/>
                <a:ea typeface="Consolas"/>
                <a:cs typeface="Consolas"/>
                <a:sym typeface="Consolas"/>
              </a:rPr>
              <a:t>()</a:t>
            </a:r>
            <a:r>
              <a:rPr lang="fr-FR" sz="1800" noProof="0" dirty="0">
                <a:latin typeface="Consolas"/>
                <a:ea typeface="Consolas"/>
                <a:cs typeface="Consolas"/>
                <a:sym typeface="Consolas"/>
              </a:rPr>
              <a:t>)</a:t>
            </a:r>
          </a:p>
          <a:p>
            <a:pPr marL="0" lvl="0" indent="0" algn="l" rtl="0">
              <a:lnSpc>
                <a:spcPct val="115000"/>
              </a:lnSpc>
              <a:spcBef>
                <a:spcPts val="0"/>
              </a:spcBef>
              <a:spcAft>
                <a:spcPts val="0"/>
              </a:spcAft>
              <a:buNone/>
            </a:pPr>
            <a:r>
              <a:rPr lang="fr-FR" sz="1800" noProof="0" dirty="0">
                <a:solidFill>
                  <a:srgbClr val="1155CC"/>
                </a:solidFill>
                <a:latin typeface="Consolas"/>
                <a:ea typeface="Consolas"/>
                <a:cs typeface="Consolas"/>
                <a:sym typeface="Consolas"/>
              </a:rPr>
              <a:t>=&gt; [1, 2, 3, 4, 5, 1, 2]</a:t>
            </a:r>
            <a:endParaRPr lang="fr-FR" sz="1800" noProof="0" dirty="0">
              <a:latin typeface="Consolas"/>
              <a:ea typeface="Consolas"/>
              <a:cs typeface="Consolas"/>
              <a:sym typeface="Consolas"/>
            </a:endParaRPr>
          </a:p>
          <a:p>
            <a:pPr marL="0" lvl="0" indent="0" algn="l" rtl="0">
              <a:lnSpc>
                <a:spcPct val="115000"/>
              </a:lnSpc>
              <a:spcBef>
                <a:spcPts val="1000"/>
              </a:spcBef>
              <a:spcAft>
                <a:spcPts val="0"/>
              </a:spcAft>
              <a:buNone/>
            </a:pPr>
            <a:endParaRPr lang="fr-FR" sz="1800" noProof="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Valeur d’expressions</a:t>
            </a: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Des fois, la Valeur est </a:t>
            </a:r>
            <a:r>
              <a:rPr lang="fr-FR" sz="1800" noProof="0" dirty="0" err="1">
                <a:latin typeface="Courier New"/>
                <a:ea typeface="Courier New"/>
                <a:cs typeface="Courier New"/>
                <a:sym typeface="Courier New"/>
              </a:rPr>
              <a:t>kotlin.Unit</a:t>
            </a:r>
            <a:r>
              <a:rPr lang="fr-FR" sz="1800" noProof="0" dirty="0"/>
              <a:t>.</a:t>
            </a:r>
            <a:endParaRPr lang="fr-FR" sz="1800" noProof="0" dirty="0">
              <a:latin typeface="Consolas"/>
              <a:ea typeface="Consolas"/>
              <a:cs typeface="Consolas"/>
              <a:sym typeface="Consolas"/>
            </a:endParaRPr>
          </a:p>
          <a:p>
            <a:pPr marL="0" lvl="0" indent="0" algn="l" rtl="0">
              <a:spcBef>
                <a:spcPts val="1000"/>
              </a:spcBef>
              <a:spcAft>
                <a:spcPts val="0"/>
              </a:spcAft>
              <a:buNone/>
            </a:pPr>
            <a:endParaRPr lang="fr-FR" sz="1800" noProof="0" dirty="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a:t>
            </a:r>
            <a:r>
              <a:rPr lang="en" sz="1800" err="1">
                <a:solidFill>
                  <a:srgbClr val="1155CC"/>
                </a:solidFill>
                <a:latin typeface="Consolas"/>
                <a:ea typeface="Consolas"/>
                <a:cs typeface="Consolas"/>
                <a:sym typeface="Consolas"/>
              </a:rPr>
              <a:t>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Fonctions en </a:t>
            </a:r>
            <a:r>
              <a:rPr lang="fr-FR" sz="4200" noProof="0" dirty="0" err="1"/>
              <a:t>Kotlin</a:t>
            </a:r>
            <a:endParaRPr lang="fr-FR" sz="4200" noProof="0" dirty="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Les fonctions</a:t>
            </a:r>
          </a:p>
        </p:txBody>
      </p:sp>
      <p:sp>
        <p:nvSpPr>
          <p:cNvPr id="189" name="Google Shape;189;p31"/>
          <p:cNvSpPr txBox="1">
            <a:spLocks noGrp="1"/>
          </p:cNvSpPr>
          <p:nvPr>
            <p:ph type="body" idx="1"/>
          </p:nvPr>
        </p:nvSpPr>
        <p:spPr>
          <a:xfrm>
            <a:off x="291200" y="1381074"/>
            <a:ext cx="8464800" cy="2975335"/>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Un bloc de code qui permet de faire une tâche spécifique</a:t>
            </a:r>
          </a:p>
          <a:p>
            <a:pPr marL="457200" lvl="0" indent="-368300" algn="l" rtl="0">
              <a:spcBef>
                <a:spcPts val="1000"/>
              </a:spcBef>
              <a:spcAft>
                <a:spcPts val="0"/>
              </a:spcAft>
              <a:buSzPts val="2200"/>
              <a:buChar char="●"/>
            </a:pPr>
            <a:r>
              <a:rPr lang="fr-FR" sz="2200" noProof="0" dirty="0"/>
              <a:t>Permet de diviser le programme en plusieurs éléments plus petits</a:t>
            </a:r>
          </a:p>
          <a:p>
            <a:pPr marL="457200" lvl="0" indent="-368300" algn="l" rtl="0">
              <a:spcBef>
                <a:spcPts val="1000"/>
              </a:spcBef>
              <a:spcAft>
                <a:spcPts val="0"/>
              </a:spcAft>
              <a:buSzPts val="2200"/>
              <a:buChar char="●"/>
            </a:pPr>
            <a:r>
              <a:rPr lang="fr-FR" sz="2200" noProof="0" dirty="0"/>
              <a:t>Déclarer grâce au mot clé </a:t>
            </a:r>
            <a:r>
              <a:rPr lang="fr-FR" sz="2200" b="1" noProof="0" dirty="0"/>
              <a:t>fun</a:t>
            </a:r>
          </a:p>
          <a:p>
            <a:pPr marL="457200" lvl="0" indent="-368300" algn="l" rtl="0">
              <a:spcBef>
                <a:spcPts val="1000"/>
              </a:spcBef>
              <a:spcAft>
                <a:spcPts val="0"/>
              </a:spcAft>
              <a:buSzPts val="2200"/>
              <a:buChar char="●"/>
            </a:pPr>
            <a:r>
              <a:rPr lang="fr-FR" sz="2200" noProof="0" dirty="0"/>
              <a:t>Peut recevoir des arguments qui peuvent être nommés ou avec Valeur par défaut</a:t>
            </a:r>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Éléments d’une fonction</a:t>
            </a: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solidFill>
                  <a:schemeClr val="dk1"/>
                </a:solidFill>
              </a:rPr>
              <a:t>Fonction simple qui utilise une autre fonction pour afficher « Hello World » dans la console</a:t>
            </a:r>
          </a:p>
          <a:p>
            <a:pPr marL="457200" lvl="0" indent="0" algn="l" rtl="0">
              <a:spcBef>
                <a:spcPts val="0"/>
              </a:spcBef>
              <a:spcAft>
                <a:spcPts val="0"/>
              </a:spcAft>
              <a:buClr>
                <a:schemeClr val="dk1"/>
              </a:buClr>
              <a:buSzPts val="1100"/>
              <a:buFont typeface="Arial"/>
              <a:buNone/>
            </a:pPr>
            <a:endParaRPr lang="fr-FR" sz="1800" noProof="0" dirty="0">
              <a:solidFill>
                <a:schemeClr val="dk1"/>
              </a:solidFill>
              <a:latin typeface="Consolas"/>
              <a:ea typeface="Consolas"/>
              <a:cs typeface="Consolas"/>
              <a:sym typeface="Consolas"/>
            </a:endParaRPr>
          </a:p>
          <a:p>
            <a:pPr marL="0" lvl="0" indent="0" algn="l" rtl="0">
              <a:spcBef>
                <a:spcPts val="1000"/>
              </a:spcBef>
              <a:spcAft>
                <a:spcPts val="0"/>
              </a:spcAft>
              <a:buNone/>
            </a:pPr>
            <a:endParaRPr lang="fr-FR" noProof="0" dirty="0"/>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93442" y="3717073"/>
            <a:ext cx="3000000" cy="57952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retournant Unit</a:t>
            </a: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Si une </a:t>
            </a:r>
            <a:r>
              <a:rPr lang="fr-FR" sz="1800" noProof="0" dirty="0" err="1"/>
              <a:t>function</a:t>
            </a:r>
            <a:r>
              <a:rPr lang="fr-FR" sz="1800" noProof="0" dirty="0"/>
              <a:t> ne retourne pas de Valeur utile, son type de retour est </a:t>
            </a:r>
            <a:r>
              <a:rPr lang="fr-FR" sz="1800" noProof="0" dirty="0">
                <a:latin typeface="Courier New"/>
                <a:ea typeface="Courier New"/>
                <a:cs typeface="Courier New"/>
                <a:sym typeface="Courier New"/>
              </a:rPr>
              <a:t>Unit</a:t>
            </a:r>
            <a:r>
              <a:rPr lang="fr-FR" sz="1800" noProof="0" dirty="0"/>
              <a:t>. </a:t>
            </a:r>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fr-FR" sz="1800">
                <a:solidFill>
                  <a:srgbClr val="3F51B5"/>
                </a:solidFill>
                <a:latin typeface="Consolas"/>
                <a:ea typeface="Consolas"/>
                <a:cs typeface="Consolas"/>
                <a:sym typeface="Consolas"/>
              </a:rPr>
              <a:t>fun</a:t>
            </a:r>
            <a:r>
              <a:rPr lang="fr-FR" sz="1800">
                <a:solidFill>
                  <a:srgbClr val="37474F"/>
                </a:solidFill>
                <a:latin typeface="Consolas"/>
                <a:ea typeface="Consolas"/>
                <a:cs typeface="Consolas"/>
                <a:sym typeface="Consolas"/>
              </a:rPr>
              <a:t> </a:t>
            </a:r>
            <a:r>
              <a:rPr lang="fr-FR" sz="1800" err="1">
                <a:solidFill>
                  <a:srgbClr val="37474F"/>
                </a:solidFill>
                <a:latin typeface="Consolas"/>
                <a:ea typeface="Consolas"/>
                <a:cs typeface="Consolas"/>
                <a:sym typeface="Consolas"/>
              </a:rPr>
              <a:t>printHello</a:t>
            </a:r>
            <a:r>
              <a:rPr lang="fr-FR" sz="1800">
                <a:solidFill>
                  <a:srgbClr val="37474F"/>
                </a:solidFill>
                <a:latin typeface="Consolas"/>
                <a:ea typeface="Consolas"/>
                <a:cs typeface="Consolas"/>
                <a:sym typeface="Consolas"/>
              </a:rPr>
              <a:t>(</a:t>
            </a:r>
            <a:r>
              <a:rPr lang="fr-FR" sz="1800" err="1">
                <a:solidFill>
                  <a:srgbClr val="37474F"/>
                </a:solidFill>
                <a:latin typeface="Consolas"/>
                <a:ea typeface="Consolas"/>
                <a:cs typeface="Consolas"/>
                <a:sym typeface="Consolas"/>
              </a:rPr>
              <a:t>name</a:t>
            </a:r>
            <a:r>
              <a:rPr lang="fr-FR" sz="1800">
                <a:solidFill>
                  <a:srgbClr val="37474F"/>
                </a:solidFill>
                <a:latin typeface="Consolas"/>
                <a:ea typeface="Consolas"/>
                <a:cs typeface="Consolas"/>
                <a:sym typeface="Consolas"/>
              </a:rPr>
              <a:t>: String?): Unit {</a:t>
            </a:r>
          </a:p>
          <a:p>
            <a:pPr marL="0" lvl="0" indent="0" algn="l" rtl="0">
              <a:lnSpc>
                <a:spcPct val="115000"/>
              </a:lnSpc>
              <a:spcBef>
                <a:spcPts val="1000"/>
              </a:spcBef>
              <a:spcAft>
                <a:spcPts val="0"/>
              </a:spcAft>
              <a:buClr>
                <a:schemeClr val="dk1"/>
              </a:buClr>
              <a:buSzPts val="1100"/>
              <a:buFont typeface="Arial"/>
              <a:buNone/>
            </a:pPr>
            <a:r>
              <a:rPr lang="fr-FR" sz="1800">
                <a:solidFill>
                  <a:srgbClr val="37474F"/>
                </a:solidFill>
                <a:latin typeface="Consolas"/>
                <a:ea typeface="Consolas"/>
                <a:cs typeface="Consolas"/>
                <a:sym typeface="Consolas"/>
              </a:rPr>
              <a:t>    </a:t>
            </a:r>
            <a:r>
              <a:rPr lang="fr-FR" sz="1800" err="1">
                <a:solidFill>
                  <a:srgbClr val="37474F"/>
                </a:solidFill>
                <a:latin typeface="Consolas"/>
                <a:ea typeface="Consolas"/>
                <a:cs typeface="Consolas"/>
                <a:sym typeface="Consolas"/>
              </a:rPr>
              <a:t>println</a:t>
            </a:r>
            <a:r>
              <a:rPr lang="fr-FR" sz="1800">
                <a:solidFill>
                  <a:srgbClr val="37474F"/>
                </a:solidFill>
                <a:latin typeface="Consolas"/>
                <a:ea typeface="Consolas"/>
                <a:cs typeface="Consolas"/>
                <a:sym typeface="Consolas"/>
              </a:rPr>
              <a:t>(</a:t>
            </a:r>
            <a:r>
              <a:rPr lang="fr-FR" sz="1800">
                <a:solidFill>
                  <a:srgbClr val="388E3C"/>
                </a:solidFill>
                <a:latin typeface="Consolas"/>
                <a:ea typeface="Consolas"/>
                <a:cs typeface="Consolas"/>
                <a:sym typeface="Consolas"/>
              </a:rPr>
              <a:t>"Hi </a:t>
            </a:r>
            <a:r>
              <a:rPr lang="fr-FR" sz="1800" err="1">
                <a:solidFill>
                  <a:srgbClr val="388E3C"/>
                </a:solidFill>
                <a:latin typeface="Consolas"/>
                <a:ea typeface="Consolas"/>
                <a:cs typeface="Consolas"/>
                <a:sym typeface="Consolas"/>
              </a:rPr>
              <a:t>there</a:t>
            </a:r>
            <a:r>
              <a:rPr lang="fr-FR" sz="1800">
                <a:solidFill>
                  <a:srgbClr val="388E3C"/>
                </a:solidFill>
                <a:latin typeface="Consolas"/>
                <a:ea typeface="Consolas"/>
                <a:cs typeface="Consolas"/>
                <a:sym typeface="Consolas"/>
              </a:rPr>
              <a:t>!"</a:t>
            </a:r>
            <a:r>
              <a:rPr lang="fr-FR" sz="1800">
                <a:solidFill>
                  <a:srgbClr val="37474F"/>
                </a:solidFill>
                <a:latin typeface="Consolas"/>
                <a:ea typeface="Consolas"/>
                <a:cs typeface="Consolas"/>
                <a:sym typeface="Consolas"/>
              </a:rPr>
              <a:t>)</a:t>
            </a:r>
          </a:p>
          <a:p>
            <a:pPr marL="0" lvl="0" indent="0" algn="l" rtl="0">
              <a:lnSpc>
                <a:spcPct val="115000"/>
              </a:lnSpc>
              <a:spcBef>
                <a:spcPts val="1000"/>
              </a:spcBef>
              <a:spcAft>
                <a:spcPts val="0"/>
              </a:spcAft>
              <a:buClr>
                <a:schemeClr val="dk1"/>
              </a:buClr>
              <a:buSzPts val="1100"/>
              <a:buFont typeface="Arial"/>
              <a:buNone/>
            </a:pPr>
            <a:r>
              <a:rPr lang="fr-FR" sz="1800">
                <a:solidFill>
                  <a:srgbClr val="37474F"/>
                </a:solidFill>
                <a:latin typeface="Consolas"/>
                <a:ea typeface="Consolas"/>
                <a:cs typeface="Consolas"/>
                <a:sym typeface="Consolas"/>
              </a:rPr>
              <a:t>}</a:t>
            </a:r>
            <a:endParaRPr lang="fr-FR" sz="1800">
              <a:latin typeface="Consolas"/>
              <a:ea typeface="Consolas"/>
              <a:cs typeface="Consolas"/>
              <a:sym typeface="Consolas"/>
            </a:endParaRPr>
          </a:p>
          <a:p>
            <a:pPr marL="0" lvl="0" indent="0" algn="l" rtl="0">
              <a:lnSpc>
                <a:spcPct val="115000"/>
              </a:lnSpc>
              <a:spcBef>
                <a:spcPts val="1000"/>
              </a:spcBef>
              <a:spcAft>
                <a:spcPts val="0"/>
              </a:spcAft>
              <a:buNone/>
            </a:pPr>
            <a:endParaRPr lang="fr-F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r>
              <a:rPr lang="en" sz="1800" err="1">
                <a:solidFill>
                  <a:schemeClr val="dk1"/>
                </a:solidFill>
                <a:latin typeface="Roboto"/>
                <a:ea typeface="Roboto"/>
                <a:cs typeface="Roboto"/>
                <a:sym typeface="Roboto"/>
              </a:rPr>
              <a:t>est</a:t>
            </a:r>
            <a:r>
              <a:rPr lang="en" sz="1800">
                <a:solidFill>
                  <a:schemeClr val="dk1"/>
                </a:solidFill>
                <a:latin typeface="Roboto"/>
                <a:ea typeface="Roboto"/>
                <a:cs typeface="Roboto"/>
                <a:sym typeface="Roboto"/>
              </a:rPr>
              <a:t> un type avec </a:t>
            </a:r>
            <a:r>
              <a:rPr lang="en" sz="1800" err="1">
                <a:solidFill>
                  <a:schemeClr val="dk1"/>
                </a:solidFill>
                <a:latin typeface="Roboto"/>
                <a:ea typeface="Roboto"/>
                <a:cs typeface="Roboto"/>
                <a:sym typeface="Roboto"/>
              </a:rPr>
              <a:t>une</a:t>
            </a:r>
            <a:r>
              <a:rPr lang="en" sz="1800">
                <a:solidFill>
                  <a:schemeClr val="dk1"/>
                </a:solidFill>
                <a:latin typeface="Roboto"/>
                <a:ea typeface="Roboto"/>
                <a:cs typeface="Roboto"/>
                <a:sym typeface="Roboto"/>
              </a:rPr>
              <a:t> </a:t>
            </a:r>
            <a:r>
              <a:rPr lang="en" sz="1800" err="1">
                <a:solidFill>
                  <a:schemeClr val="dk1"/>
                </a:solidFill>
                <a:latin typeface="Roboto"/>
                <a:ea typeface="Roboto"/>
                <a:cs typeface="Roboto"/>
                <a:sym typeface="Roboto"/>
              </a:rPr>
              <a:t>seule</a:t>
            </a:r>
            <a:r>
              <a:rPr lang="en" sz="1800">
                <a:solidFill>
                  <a:schemeClr val="dk1"/>
                </a:solidFill>
                <a:latin typeface="Roboto"/>
                <a:ea typeface="Roboto"/>
                <a:cs typeface="Roboto"/>
                <a:sym typeface="Roboto"/>
              </a:rPr>
              <a:t> </a:t>
            </a:r>
            <a:r>
              <a:rPr lang="fr-FR" sz="1800">
                <a:solidFill>
                  <a:schemeClr val="dk1"/>
                </a:solidFill>
                <a:latin typeface="Roboto"/>
                <a:ea typeface="Roboto"/>
                <a:cs typeface="Roboto"/>
                <a:sym typeface="Roboto"/>
              </a:rPr>
              <a:t>V</a:t>
            </a:r>
            <a:r>
              <a:rPr lang="en" sz="1800" err="1">
                <a:solidFill>
                  <a:schemeClr val="dk1"/>
                </a:solidFill>
                <a:latin typeface="Roboto"/>
                <a:ea typeface="Roboto"/>
                <a:cs typeface="Roboto"/>
                <a:sym typeface="Roboto"/>
              </a:rPr>
              <a:t>aleur</a:t>
            </a:r>
            <a:r>
              <a:rPr lang="en" sz="1800">
                <a:solidFill>
                  <a:schemeClr val="dk1"/>
                </a:solidFill>
                <a:latin typeface="Roboto"/>
                <a:ea typeface="Roboto"/>
                <a:cs typeface="Roboto"/>
                <a:sym typeface="Roboto"/>
              </a:rPr>
              <a:t> :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a:t>
            </a:r>
          </a:p>
          <a:p>
            <a:pPr marL="0" lvl="0" indent="0" algn="l" rtl="0">
              <a:lnSpc>
                <a:spcPct val="115000"/>
              </a:lnSpc>
              <a:spcBef>
                <a:spcPts val="0"/>
              </a:spcBef>
              <a:spcAft>
                <a:spcPts val="0"/>
              </a:spcAft>
              <a:buNone/>
            </a:pPr>
            <a:r>
              <a:rPr lang="en" sz="1800">
                <a:solidFill>
                  <a:schemeClr val="dk1"/>
                </a:solidFill>
                <a:latin typeface="Roboto"/>
                <a:ea typeface="Roboto"/>
                <a:cs typeface="Roboto"/>
                <a:sym typeface="Roboto"/>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retournant Unit</a:t>
            </a: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Le type de retour </a:t>
            </a:r>
            <a:r>
              <a:rPr lang="en" sz="1800">
                <a:latin typeface="Courier New"/>
                <a:ea typeface="Courier New"/>
                <a:cs typeface="Courier New"/>
                <a:sym typeface="Courier New"/>
              </a:rPr>
              <a:t>Unit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optionnel</a:t>
            </a:r>
            <a:r>
              <a:rPr lang="en" sz="1800">
                <a:latin typeface="Roboto"/>
                <a:ea typeface="Roboto"/>
                <a:cs typeface="Roboto"/>
                <a:sym typeface="Roboto"/>
              </a:rPr>
              <a:t>.</a:t>
            </a:r>
            <a:r>
              <a:rPr lang="en" sz="1800">
                <a:latin typeface="Courier New"/>
                <a:ea typeface="Courier New"/>
                <a:cs typeface="Courier New"/>
                <a:sym typeface="Courier New"/>
              </a:rPr>
              <a:t> </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est</a:t>
            </a:r>
            <a:r>
              <a:rPr lang="en" sz="1800">
                <a:latin typeface="Roboto"/>
                <a:ea typeface="Roboto"/>
                <a:cs typeface="Roboto"/>
                <a:sym typeface="Roboto"/>
              </a:rPr>
              <a:t> </a:t>
            </a:r>
            <a:r>
              <a:rPr lang="fr-FR" sz="1800">
                <a:latin typeface="Roboto"/>
                <a:ea typeface="Roboto"/>
                <a:cs typeface="Roboto"/>
                <a:sym typeface="Roboto"/>
              </a:rPr>
              <a:t>e</a:t>
            </a:r>
            <a:r>
              <a:rPr lang="en" sz="1800" err="1">
                <a:latin typeface="Roboto"/>
                <a:ea typeface="Roboto"/>
                <a:cs typeface="Roboto"/>
                <a:sym typeface="Roboto"/>
              </a:rPr>
              <a:t>quivalent</a:t>
            </a:r>
            <a:r>
              <a:rPr lang="en" sz="1800">
                <a:latin typeface="Roboto"/>
                <a:ea typeface="Roboto"/>
                <a:cs typeface="Roboto"/>
                <a:sym typeface="Roboto"/>
              </a:rPr>
              <a:t> </a:t>
            </a:r>
            <a:r>
              <a:rPr lang="en" sz="1800" err="1">
                <a:latin typeface="Roboto"/>
                <a:ea typeface="Roboto"/>
                <a:cs typeface="Roboto"/>
                <a:sym typeface="Roboto"/>
              </a:rPr>
              <a:t>à</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2553</Words>
  <Application>Microsoft Macintosh PowerPoint</Application>
  <PresentationFormat>Affichage à l'écran (16:9)</PresentationFormat>
  <Paragraphs>277</Paragraphs>
  <Slides>30</Slides>
  <Notes>30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30</vt:i4>
      </vt:variant>
    </vt:vector>
  </HeadingPairs>
  <TitlesOfParts>
    <vt:vector size="38" baseType="lpstr">
      <vt:lpstr>Courier New</vt:lpstr>
      <vt:lpstr>Open Sans</vt:lpstr>
      <vt:lpstr>Arial</vt:lpstr>
      <vt:lpstr>Consolas</vt:lpstr>
      <vt:lpstr>Google Sans</vt:lpstr>
      <vt:lpstr>Roboto</vt:lpstr>
      <vt:lpstr>Simple Light</vt:lpstr>
      <vt:lpstr>GDT master</vt:lpstr>
      <vt:lpstr>Présentation PowerPoint</vt:lpstr>
      <vt:lpstr>(Presque) Tout à une valeur</vt:lpstr>
      <vt:lpstr>(Preque) Tout à une valeur</vt:lpstr>
      <vt:lpstr>Valeur d’expressions</vt:lpstr>
      <vt:lpstr>Fonctions en Kotlin</vt:lpstr>
      <vt:lpstr>Les fonctions</vt:lpstr>
      <vt:lpstr>Éléments d’une fonction</vt:lpstr>
      <vt:lpstr>Fonction retournant Unit</vt:lpstr>
      <vt:lpstr>Fonction retournant Unit</vt:lpstr>
      <vt:lpstr>Arguments de fonctions</vt:lpstr>
      <vt:lpstr>Paramètre par défaut</vt:lpstr>
      <vt:lpstr>Paramètre requis</vt:lpstr>
      <vt:lpstr>Default versus required parameters</vt:lpstr>
      <vt:lpstr>Arguments nommés</vt:lpstr>
      <vt:lpstr>Fonctions compactes</vt:lpstr>
      <vt:lpstr>Single-expression functions</vt:lpstr>
      <vt:lpstr>Lambdas et fonctions d’ordre supérieur</vt:lpstr>
      <vt:lpstr>Les fonctions en Kotlin sont importantes</vt:lpstr>
      <vt:lpstr>Fonctions lambdas</vt:lpstr>
      <vt:lpstr>Syntaxe pour les types de fonctions</vt:lpstr>
      <vt:lpstr>Fonction d’ordre supérieur</vt:lpstr>
      <vt:lpstr>Fonction d’ordre supérieur</vt:lpstr>
      <vt:lpstr>Passer une référence de fonction</vt:lpstr>
      <vt:lpstr>Syntaxe pour dernier paramètre d’appel </vt:lpstr>
      <vt:lpstr>Utiliser les fonctions d’ordre supérieur</vt:lpstr>
      <vt:lpstr>Filtres de listes</vt:lpstr>
      <vt:lpstr>Filtres de listes</vt:lpstr>
      <vt:lpstr>Itérer sur une liste</vt:lpstr>
      <vt:lpstr>Filtres de listes</vt:lpstr>
      <vt:lpstr>D’autres transformations de listes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5</cp:revision>
  <dcterms:modified xsi:type="dcterms:W3CDTF">2023-12-10T15:16:47Z</dcterms:modified>
</cp:coreProperties>
</file>